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76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1" r:id="rId3"/>
    <p:sldId id="262" r:id="rId4"/>
    <p:sldId id="264" r:id="rId5"/>
    <p:sldId id="265" r:id="rId6"/>
    <p:sldId id="263" r:id="rId7"/>
    <p:sldId id="266" r:id="rId8"/>
    <p:sldId id="267" r:id="rId9"/>
    <p:sldId id="268" r:id="rId10"/>
    <p:sldId id="271" r:id="rId11"/>
    <p:sldId id="277" r:id="rId12"/>
    <p:sldId id="272" r:id="rId13"/>
    <p:sldId id="273" r:id="rId14"/>
    <p:sldId id="279" r:id="rId15"/>
    <p:sldId id="274" r:id="rId16"/>
    <p:sldId id="281" r:id="rId17"/>
    <p:sldId id="284" r:id="rId18"/>
    <p:sldId id="286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7"/>
    <p:restoredTop sz="97059"/>
  </p:normalViewPr>
  <p:slideViewPr>
    <p:cSldViewPr snapToGrid="0" snapToObjects="1">
      <p:cViewPr varScale="1">
        <p:scale>
          <a:sx n="125" d="100"/>
          <a:sy n="12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FE677-D7EB-4145-8DC8-F8F6EE4EA433}" type="doc">
      <dgm:prSet loTypeId="urn:microsoft.com/office/officeart/2005/8/layout/hProcess4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089E08D9-272A-754C-9736-F040EA8F58AB}">
      <dgm:prSet phldrT="[Text]"/>
      <dgm:spPr/>
      <dgm:t>
        <a:bodyPr/>
        <a:lstStyle/>
        <a:p>
          <a:r>
            <a:rPr lang="ru-RU"/>
            <a:t>Правила генерации состояния окружающей среды</a:t>
          </a:r>
          <a:endParaRPr lang="en-US" dirty="0"/>
        </a:p>
      </dgm:t>
    </dgm:pt>
    <dgm:pt modelId="{64ECCC8C-C6A5-2447-BDF1-BEB0810ADB45}" type="parTrans" cxnId="{45181586-BC92-FD4B-B90C-9E54EC299681}">
      <dgm:prSet/>
      <dgm:spPr/>
      <dgm:t>
        <a:bodyPr/>
        <a:lstStyle/>
        <a:p>
          <a:endParaRPr lang="en-US"/>
        </a:p>
      </dgm:t>
    </dgm:pt>
    <dgm:pt modelId="{31DBFF6D-5CD3-BE49-8A2B-72B23CF1810F}" type="sibTrans" cxnId="{45181586-BC92-FD4B-B90C-9E54EC299681}">
      <dgm:prSet/>
      <dgm:spPr/>
      <dgm:t>
        <a:bodyPr/>
        <a:lstStyle/>
        <a:p>
          <a:endParaRPr lang="en-US"/>
        </a:p>
      </dgm:t>
    </dgm:pt>
    <dgm:pt modelId="{7A981D09-C3B7-6047-93EE-48081D9DD97F}">
      <dgm:prSet phldrT="[Text]" custT="1"/>
      <dgm:spPr/>
      <dgm:t>
        <a:bodyPr/>
        <a:lstStyle/>
        <a:p>
          <a:r>
            <a:rPr lang="ru-RU" sz="1200" dirty="0"/>
            <a:t>На основе статистических данных</a:t>
          </a:r>
          <a:r>
            <a:rPr lang="en-US" sz="1200" dirty="0"/>
            <a:t>;</a:t>
          </a:r>
        </a:p>
      </dgm:t>
    </dgm:pt>
    <dgm:pt modelId="{025463B6-A7BA-BC4C-BCC8-BDCAD761E702}" type="parTrans" cxnId="{A6BA16FC-A407-6F46-ADE4-6EA3AD8E00C0}">
      <dgm:prSet/>
      <dgm:spPr/>
      <dgm:t>
        <a:bodyPr/>
        <a:lstStyle/>
        <a:p>
          <a:endParaRPr lang="en-US"/>
        </a:p>
      </dgm:t>
    </dgm:pt>
    <dgm:pt modelId="{98E22614-AC69-8E4A-959B-51DC90C3B686}" type="sibTrans" cxnId="{A6BA16FC-A407-6F46-ADE4-6EA3AD8E00C0}">
      <dgm:prSet/>
      <dgm:spPr/>
      <dgm:t>
        <a:bodyPr/>
        <a:lstStyle/>
        <a:p>
          <a:endParaRPr lang="en-US"/>
        </a:p>
      </dgm:t>
    </dgm:pt>
    <dgm:pt modelId="{A678C381-84EF-D849-8ACB-E2436796006E}">
      <dgm:prSet phldrT="[Text]" custT="1"/>
      <dgm:spPr/>
      <dgm:t>
        <a:bodyPr/>
        <a:lstStyle/>
        <a:p>
          <a:r>
            <a:rPr lang="ru-RU" sz="1200" dirty="0"/>
            <a:t>Включают температуру</a:t>
          </a:r>
          <a:r>
            <a:rPr lang="en-US" sz="1200" dirty="0"/>
            <a:t>,</a:t>
          </a:r>
          <a:r>
            <a:rPr lang="ru-RU" sz="1200" dirty="0"/>
            <a:t> количество осадков</a:t>
          </a:r>
          <a:r>
            <a:rPr lang="en-US" sz="1200" dirty="0"/>
            <a:t>,</a:t>
          </a:r>
          <a:r>
            <a:rPr lang="ru-RU" sz="1200" dirty="0"/>
            <a:t> силу ветра</a:t>
          </a:r>
          <a:r>
            <a:rPr lang="en-US" sz="1200" dirty="0"/>
            <a:t>,</a:t>
          </a:r>
          <a:r>
            <a:rPr lang="ru-RU" sz="1200" dirty="0"/>
            <a:t> балл пробок и другое</a:t>
          </a:r>
          <a:r>
            <a:rPr lang="en-US" sz="1200" dirty="0"/>
            <a:t>;</a:t>
          </a:r>
        </a:p>
      </dgm:t>
    </dgm:pt>
    <dgm:pt modelId="{E10BA3E8-9597-C94E-BC12-FC185796D857}" type="parTrans" cxnId="{BB199A7F-70CD-AA4F-BBBF-3F531239B9A6}">
      <dgm:prSet/>
      <dgm:spPr/>
      <dgm:t>
        <a:bodyPr/>
        <a:lstStyle/>
        <a:p>
          <a:endParaRPr lang="en-US"/>
        </a:p>
      </dgm:t>
    </dgm:pt>
    <dgm:pt modelId="{5EFB3CAB-46F6-AA4A-A92E-91327CE4020C}" type="sibTrans" cxnId="{BB199A7F-70CD-AA4F-BBBF-3F531239B9A6}">
      <dgm:prSet/>
      <dgm:spPr/>
      <dgm:t>
        <a:bodyPr/>
        <a:lstStyle/>
        <a:p>
          <a:endParaRPr lang="en-US"/>
        </a:p>
      </dgm:t>
    </dgm:pt>
    <dgm:pt modelId="{DF531699-D597-E44F-9663-C0DF2A0F3EF0}">
      <dgm:prSet phldrT="[Text]"/>
      <dgm:spPr/>
      <dgm:t>
        <a:bodyPr/>
        <a:lstStyle/>
        <a:p>
          <a:r>
            <a:rPr lang="ru-RU" dirty="0"/>
            <a:t>Построение нечетких множеств на основе различных вариантов состояний окружающей среды</a:t>
          </a:r>
          <a:endParaRPr lang="en-US" dirty="0"/>
        </a:p>
      </dgm:t>
    </dgm:pt>
    <dgm:pt modelId="{250272F1-D8B8-0E4F-B86D-AB4A6B95305D}" type="parTrans" cxnId="{A91CF247-72E3-E94B-A53B-FB68D285C843}">
      <dgm:prSet/>
      <dgm:spPr/>
      <dgm:t>
        <a:bodyPr/>
        <a:lstStyle/>
        <a:p>
          <a:endParaRPr lang="en-US"/>
        </a:p>
      </dgm:t>
    </dgm:pt>
    <dgm:pt modelId="{608359D9-868D-8441-99E4-077707F4CFBA}" type="sibTrans" cxnId="{A91CF247-72E3-E94B-A53B-FB68D285C843}">
      <dgm:prSet/>
      <dgm:spPr/>
      <dgm:t>
        <a:bodyPr/>
        <a:lstStyle/>
        <a:p>
          <a:endParaRPr lang="en-US"/>
        </a:p>
      </dgm:t>
    </dgm:pt>
    <dgm:pt modelId="{15F699A8-B36E-9749-B056-85A8629191AE}">
      <dgm:prSet phldrT="[Text]" custT="1"/>
      <dgm:spPr/>
      <dgm:t>
        <a:bodyPr/>
        <a:lstStyle/>
        <a:p>
          <a:r>
            <a:rPr lang="ru-RU" sz="1000" dirty="0"/>
            <a:t>Отражают принадлежность конкретного значения состояния окружающей среды к нечеткому множеству</a:t>
          </a:r>
          <a:r>
            <a:rPr lang="en-US" sz="1000" dirty="0"/>
            <a:t>;</a:t>
          </a:r>
        </a:p>
      </dgm:t>
    </dgm:pt>
    <dgm:pt modelId="{080DFD1C-4B1B-254C-BF24-108E437FA04C}" type="parTrans" cxnId="{0B1CC984-35C9-4741-8BA5-8AB886B67B09}">
      <dgm:prSet/>
      <dgm:spPr/>
      <dgm:t>
        <a:bodyPr/>
        <a:lstStyle/>
        <a:p>
          <a:endParaRPr lang="en-US"/>
        </a:p>
      </dgm:t>
    </dgm:pt>
    <dgm:pt modelId="{D029645B-BFDB-584C-BB17-2F32E9F74411}" type="sibTrans" cxnId="{0B1CC984-35C9-4741-8BA5-8AB886B67B09}">
      <dgm:prSet/>
      <dgm:spPr/>
      <dgm:t>
        <a:bodyPr/>
        <a:lstStyle/>
        <a:p>
          <a:endParaRPr lang="en-US"/>
        </a:p>
      </dgm:t>
    </dgm:pt>
    <dgm:pt modelId="{7FEF4420-4D51-D845-9E4E-6144AFB4E936}">
      <dgm:prSet phldrT="[Text]" custT="1"/>
      <dgm:spPr/>
      <dgm:t>
        <a:bodyPr/>
        <a:lstStyle/>
        <a:p>
          <a:r>
            <a:rPr lang="ru-RU" sz="1000" dirty="0"/>
            <a:t>Оперирует терминами понятными для понимания (морозная погода</a:t>
          </a:r>
          <a:r>
            <a:rPr lang="en-US" sz="1000" dirty="0"/>
            <a:t>,</a:t>
          </a:r>
          <a:r>
            <a:rPr lang="ru-RU" sz="1000" dirty="0"/>
            <a:t>  сильный ветер</a:t>
          </a:r>
          <a:r>
            <a:rPr lang="en-US" sz="1000" dirty="0"/>
            <a:t>,</a:t>
          </a:r>
          <a:r>
            <a:rPr lang="ru-RU" sz="1000" dirty="0"/>
            <a:t> ураган</a:t>
          </a:r>
          <a:r>
            <a:rPr lang="en-US" sz="1000" dirty="0"/>
            <a:t>,</a:t>
          </a:r>
          <a:r>
            <a:rPr lang="ru-RU" sz="1000" dirty="0"/>
            <a:t> затор на дорогах)</a:t>
          </a:r>
          <a:endParaRPr lang="en-US" sz="1000" dirty="0"/>
        </a:p>
      </dgm:t>
    </dgm:pt>
    <dgm:pt modelId="{1BD07B2C-17AF-5240-9C5E-F38BC544E22A}" type="parTrans" cxnId="{D406E961-7D58-8D42-B004-AC2D4540A458}">
      <dgm:prSet/>
      <dgm:spPr/>
      <dgm:t>
        <a:bodyPr/>
        <a:lstStyle/>
        <a:p>
          <a:endParaRPr lang="en-US"/>
        </a:p>
      </dgm:t>
    </dgm:pt>
    <dgm:pt modelId="{2378D7E8-74BC-424C-A6BF-4A30E669A6B1}" type="sibTrans" cxnId="{D406E961-7D58-8D42-B004-AC2D4540A458}">
      <dgm:prSet/>
      <dgm:spPr/>
      <dgm:t>
        <a:bodyPr/>
        <a:lstStyle/>
        <a:p>
          <a:endParaRPr lang="en-US"/>
        </a:p>
      </dgm:t>
    </dgm:pt>
    <dgm:pt modelId="{B5B549E7-75CE-AF48-AF59-E85143333497}">
      <dgm:prSet phldrT="[Text]"/>
      <dgm:spPr/>
      <dgm:t>
        <a:bodyPr/>
        <a:lstStyle/>
        <a:p>
          <a:r>
            <a:rPr lang="ru-RU" dirty="0"/>
            <a:t>Набор нечетких правил</a:t>
          </a:r>
          <a:r>
            <a:rPr lang="en-US" dirty="0"/>
            <a:t>,</a:t>
          </a:r>
          <a:r>
            <a:rPr lang="ru-RU" dirty="0"/>
            <a:t> связывающих состояние окружающей среды и предпочтительного типа маршрута</a:t>
          </a:r>
          <a:endParaRPr lang="en-US" dirty="0"/>
        </a:p>
      </dgm:t>
    </dgm:pt>
    <dgm:pt modelId="{D5252745-998C-4B48-BC96-01DA14D333A6}" type="parTrans" cxnId="{381CB012-B04A-D345-B850-03590E9CF638}">
      <dgm:prSet/>
      <dgm:spPr/>
      <dgm:t>
        <a:bodyPr/>
        <a:lstStyle/>
        <a:p>
          <a:endParaRPr lang="en-US"/>
        </a:p>
      </dgm:t>
    </dgm:pt>
    <dgm:pt modelId="{CD2412E7-6A19-6C44-9442-CA20C300E8C4}" type="sibTrans" cxnId="{381CB012-B04A-D345-B850-03590E9CF638}">
      <dgm:prSet/>
      <dgm:spPr/>
      <dgm:t>
        <a:bodyPr/>
        <a:lstStyle/>
        <a:p>
          <a:endParaRPr lang="en-US"/>
        </a:p>
      </dgm:t>
    </dgm:pt>
    <dgm:pt modelId="{0C98B48F-23FE-6340-B775-82CE181E5072}">
      <dgm:prSet phldrT="[Text]"/>
      <dgm:spPr/>
      <dgm:t>
        <a:bodyPr/>
        <a:lstStyle/>
        <a:p>
          <a:r>
            <a:rPr lang="ru-RU" dirty="0"/>
            <a:t>Правила</a:t>
          </a:r>
          <a:r>
            <a:rPr lang="en-US" dirty="0"/>
            <a:t>,</a:t>
          </a:r>
          <a:r>
            <a:rPr lang="ru-RU" dirty="0"/>
            <a:t> которые задают принадлежность к определенному типу маршрута на основе принадлежности к набору нечетких множеств</a:t>
          </a:r>
          <a:r>
            <a:rPr lang="en-US" dirty="0"/>
            <a:t>;</a:t>
          </a:r>
        </a:p>
      </dgm:t>
    </dgm:pt>
    <dgm:pt modelId="{ED79DC20-192D-714E-832C-C7921747C12A}" type="parTrans" cxnId="{659F5BBB-6F25-594F-BC06-2AAC3641A34B}">
      <dgm:prSet/>
      <dgm:spPr/>
      <dgm:t>
        <a:bodyPr/>
        <a:lstStyle/>
        <a:p>
          <a:endParaRPr lang="en-US"/>
        </a:p>
      </dgm:t>
    </dgm:pt>
    <dgm:pt modelId="{49695A05-2F06-AD4C-8B09-EDD2563C363B}" type="sibTrans" cxnId="{659F5BBB-6F25-594F-BC06-2AAC3641A34B}">
      <dgm:prSet/>
      <dgm:spPr/>
      <dgm:t>
        <a:bodyPr/>
        <a:lstStyle/>
        <a:p>
          <a:endParaRPr lang="en-US"/>
        </a:p>
      </dgm:t>
    </dgm:pt>
    <dgm:pt modelId="{9E14C633-3261-334B-AC7A-04245791A061}">
      <dgm:prSet phldrT="[Text]"/>
      <dgm:spPr/>
      <dgm:t>
        <a:bodyPr/>
        <a:lstStyle/>
        <a:p>
          <a:r>
            <a:rPr lang="ru-RU" dirty="0"/>
            <a:t>Всего задано порядка 4</a:t>
          </a:r>
          <a:r>
            <a:rPr lang="en-US" dirty="0"/>
            <a:t>k</a:t>
          </a:r>
          <a:r>
            <a:rPr lang="ru-RU" dirty="0"/>
            <a:t> правил</a:t>
          </a:r>
          <a:r>
            <a:rPr lang="en-US" dirty="0"/>
            <a:t>;</a:t>
          </a:r>
        </a:p>
      </dgm:t>
    </dgm:pt>
    <dgm:pt modelId="{6F2FF396-98E5-DB47-9988-0F2767CCE408}" type="parTrans" cxnId="{6DF34AB2-9C45-C44C-8639-A49645F212FE}">
      <dgm:prSet/>
      <dgm:spPr/>
      <dgm:t>
        <a:bodyPr/>
        <a:lstStyle/>
        <a:p>
          <a:endParaRPr lang="en-US"/>
        </a:p>
      </dgm:t>
    </dgm:pt>
    <dgm:pt modelId="{7366A347-79AE-D44E-88C1-75D427F029DD}" type="sibTrans" cxnId="{6DF34AB2-9C45-C44C-8639-A49645F212FE}">
      <dgm:prSet/>
      <dgm:spPr/>
      <dgm:t>
        <a:bodyPr/>
        <a:lstStyle/>
        <a:p>
          <a:endParaRPr lang="en-US"/>
        </a:p>
      </dgm:t>
    </dgm:pt>
    <dgm:pt modelId="{E1DE39CA-8046-D644-A5C6-9CAC0E36CEFD}" type="pres">
      <dgm:prSet presAssocID="{15DFE677-D7EB-4145-8DC8-F8F6EE4EA433}" presName="Name0" presStyleCnt="0">
        <dgm:presLayoutVars>
          <dgm:dir/>
          <dgm:animLvl val="lvl"/>
          <dgm:resizeHandles val="exact"/>
        </dgm:presLayoutVars>
      </dgm:prSet>
      <dgm:spPr/>
    </dgm:pt>
    <dgm:pt modelId="{035EB8E7-65C7-3347-BA78-D7FB78682994}" type="pres">
      <dgm:prSet presAssocID="{15DFE677-D7EB-4145-8DC8-F8F6EE4EA433}" presName="tSp" presStyleCnt="0"/>
      <dgm:spPr/>
    </dgm:pt>
    <dgm:pt modelId="{B79746E2-14C4-BA44-A68F-67C6714BD1D5}" type="pres">
      <dgm:prSet presAssocID="{15DFE677-D7EB-4145-8DC8-F8F6EE4EA433}" presName="bSp" presStyleCnt="0"/>
      <dgm:spPr/>
    </dgm:pt>
    <dgm:pt modelId="{1530D8B3-40BA-B248-A2E2-D029D78ADD7E}" type="pres">
      <dgm:prSet presAssocID="{15DFE677-D7EB-4145-8DC8-F8F6EE4EA433}" presName="process" presStyleCnt="0"/>
      <dgm:spPr/>
    </dgm:pt>
    <dgm:pt modelId="{582873DB-EB3A-6D4B-88C6-A37812766FFC}" type="pres">
      <dgm:prSet presAssocID="{089E08D9-272A-754C-9736-F040EA8F58AB}" presName="composite1" presStyleCnt="0"/>
      <dgm:spPr/>
    </dgm:pt>
    <dgm:pt modelId="{59309292-2631-EE47-B3FD-3CF64F8E2201}" type="pres">
      <dgm:prSet presAssocID="{089E08D9-272A-754C-9736-F040EA8F58AB}" presName="dummyNode1" presStyleLbl="node1" presStyleIdx="0" presStyleCnt="3"/>
      <dgm:spPr/>
    </dgm:pt>
    <dgm:pt modelId="{F1278E4A-8137-AB44-BE65-CF95EF141129}" type="pres">
      <dgm:prSet presAssocID="{089E08D9-272A-754C-9736-F040EA8F58AB}" presName="childNode1" presStyleLbl="bgAcc1" presStyleIdx="0" presStyleCnt="3" custScaleX="114447" custScaleY="124178">
        <dgm:presLayoutVars>
          <dgm:bulletEnabled val="1"/>
        </dgm:presLayoutVars>
      </dgm:prSet>
      <dgm:spPr/>
    </dgm:pt>
    <dgm:pt modelId="{E0672421-072E-4344-A7B1-428EB3132979}" type="pres">
      <dgm:prSet presAssocID="{089E08D9-272A-754C-9736-F040EA8F58AB}" presName="childNode1tx" presStyleLbl="bgAcc1" presStyleIdx="0" presStyleCnt="3">
        <dgm:presLayoutVars>
          <dgm:bulletEnabled val="1"/>
        </dgm:presLayoutVars>
      </dgm:prSet>
      <dgm:spPr/>
    </dgm:pt>
    <dgm:pt modelId="{E31421EC-969A-A048-BD6A-BD737BDC7A64}" type="pres">
      <dgm:prSet presAssocID="{089E08D9-272A-754C-9736-F040EA8F58AB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EB4C4784-EEDF-0B4B-AB7C-9FB3BC3250FE}" type="pres">
      <dgm:prSet presAssocID="{089E08D9-272A-754C-9736-F040EA8F58AB}" presName="connSite1" presStyleCnt="0"/>
      <dgm:spPr/>
    </dgm:pt>
    <dgm:pt modelId="{B15EB989-DC03-7849-A222-86DA8CBF104E}" type="pres">
      <dgm:prSet presAssocID="{31DBFF6D-5CD3-BE49-8A2B-72B23CF1810F}" presName="Name9" presStyleLbl="sibTrans2D1" presStyleIdx="0" presStyleCnt="2"/>
      <dgm:spPr/>
    </dgm:pt>
    <dgm:pt modelId="{F0D70379-7FD0-CD4D-A3C7-50759F319CDD}" type="pres">
      <dgm:prSet presAssocID="{DF531699-D597-E44F-9663-C0DF2A0F3EF0}" presName="composite2" presStyleCnt="0"/>
      <dgm:spPr/>
    </dgm:pt>
    <dgm:pt modelId="{36F079B4-40A1-DF46-B726-BA4850318ABD}" type="pres">
      <dgm:prSet presAssocID="{DF531699-D597-E44F-9663-C0DF2A0F3EF0}" presName="dummyNode2" presStyleLbl="node1" presStyleIdx="0" presStyleCnt="3"/>
      <dgm:spPr/>
    </dgm:pt>
    <dgm:pt modelId="{57D61B93-B813-6B45-A4ED-D5820050BB2D}" type="pres">
      <dgm:prSet presAssocID="{DF531699-D597-E44F-9663-C0DF2A0F3EF0}" presName="childNode2" presStyleLbl="bgAcc1" presStyleIdx="1" presStyleCnt="3" custScaleX="104885" custScaleY="124686">
        <dgm:presLayoutVars>
          <dgm:bulletEnabled val="1"/>
        </dgm:presLayoutVars>
      </dgm:prSet>
      <dgm:spPr/>
    </dgm:pt>
    <dgm:pt modelId="{CE2D7518-44BC-AD49-A2CA-0974ED1EB11A}" type="pres">
      <dgm:prSet presAssocID="{DF531699-D597-E44F-9663-C0DF2A0F3EF0}" presName="childNode2tx" presStyleLbl="bgAcc1" presStyleIdx="1" presStyleCnt="3">
        <dgm:presLayoutVars>
          <dgm:bulletEnabled val="1"/>
        </dgm:presLayoutVars>
      </dgm:prSet>
      <dgm:spPr/>
    </dgm:pt>
    <dgm:pt modelId="{5FF0FD1C-5313-7749-B2C1-54D0C60B7AA7}" type="pres">
      <dgm:prSet presAssocID="{DF531699-D597-E44F-9663-C0DF2A0F3EF0}" presName="parentNode2" presStyleLbl="node1" presStyleIdx="1" presStyleCnt="3" custLinFactNeighborX="4456" custLinFactNeighborY="-21138">
        <dgm:presLayoutVars>
          <dgm:chMax val="0"/>
          <dgm:bulletEnabled val="1"/>
        </dgm:presLayoutVars>
      </dgm:prSet>
      <dgm:spPr/>
    </dgm:pt>
    <dgm:pt modelId="{5E849FE9-38B6-8940-8B24-94622AC2D45D}" type="pres">
      <dgm:prSet presAssocID="{DF531699-D597-E44F-9663-C0DF2A0F3EF0}" presName="connSite2" presStyleCnt="0"/>
      <dgm:spPr/>
    </dgm:pt>
    <dgm:pt modelId="{00DD77C1-D13C-5440-9F1C-CAF4FDB2DF6A}" type="pres">
      <dgm:prSet presAssocID="{608359D9-868D-8441-99E4-077707F4CFBA}" presName="Name18" presStyleLbl="sibTrans2D1" presStyleIdx="1" presStyleCnt="2"/>
      <dgm:spPr/>
    </dgm:pt>
    <dgm:pt modelId="{6FD25BD1-E8ED-3949-A05B-8D426132C4C7}" type="pres">
      <dgm:prSet presAssocID="{B5B549E7-75CE-AF48-AF59-E85143333497}" presName="composite1" presStyleCnt="0"/>
      <dgm:spPr/>
    </dgm:pt>
    <dgm:pt modelId="{19576BB8-970A-DF48-83DA-DDE13D7B91E2}" type="pres">
      <dgm:prSet presAssocID="{B5B549E7-75CE-AF48-AF59-E85143333497}" presName="dummyNode1" presStyleLbl="node1" presStyleIdx="1" presStyleCnt="3"/>
      <dgm:spPr/>
    </dgm:pt>
    <dgm:pt modelId="{1249E8E3-01FA-1743-BA3A-6B5A9CAF6633}" type="pres">
      <dgm:prSet presAssocID="{B5B549E7-75CE-AF48-AF59-E85143333497}" presName="childNode1" presStyleLbl="bgAcc1" presStyleIdx="2" presStyleCnt="3" custScaleX="108459" custScaleY="126705">
        <dgm:presLayoutVars>
          <dgm:bulletEnabled val="1"/>
        </dgm:presLayoutVars>
      </dgm:prSet>
      <dgm:spPr/>
    </dgm:pt>
    <dgm:pt modelId="{93832022-7E29-AA4F-9B13-D719AB2FD342}" type="pres">
      <dgm:prSet presAssocID="{B5B549E7-75CE-AF48-AF59-E85143333497}" presName="childNode1tx" presStyleLbl="bgAcc1" presStyleIdx="2" presStyleCnt="3">
        <dgm:presLayoutVars>
          <dgm:bulletEnabled val="1"/>
        </dgm:presLayoutVars>
      </dgm:prSet>
      <dgm:spPr/>
    </dgm:pt>
    <dgm:pt modelId="{3398D838-23BE-8349-912D-30A32C33A122}" type="pres">
      <dgm:prSet presAssocID="{B5B549E7-75CE-AF48-AF59-E85143333497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1A403CA3-26D6-B148-A7AA-FF2418163C97}" type="pres">
      <dgm:prSet presAssocID="{B5B549E7-75CE-AF48-AF59-E85143333497}" presName="connSite1" presStyleCnt="0"/>
      <dgm:spPr/>
    </dgm:pt>
  </dgm:ptLst>
  <dgm:cxnLst>
    <dgm:cxn modelId="{269A6C0E-3E1B-0D43-B8DC-732D735E1226}" type="presOf" srcId="{7A981D09-C3B7-6047-93EE-48081D9DD97F}" destId="{F1278E4A-8137-AB44-BE65-CF95EF141129}" srcOrd="0" destOrd="0" presId="urn:microsoft.com/office/officeart/2005/8/layout/hProcess4"/>
    <dgm:cxn modelId="{381CB012-B04A-D345-B850-03590E9CF638}" srcId="{15DFE677-D7EB-4145-8DC8-F8F6EE4EA433}" destId="{B5B549E7-75CE-AF48-AF59-E85143333497}" srcOrd="2" destOrd="0" parTransId="{D5252745-998C-4B48-BC96-01DA14D333A6}" sibTransId="{CD2412E7-6A19-6C44-9442-CA20C300E8C4}"/>
    <dgm:cxn modelId="{D23E7924-8C74-464B-B820-78F3A6BA8FC4}" type="presOf" srcId="{A678C381-84EF-D849-8ACB-E2436796006E}" destId="{E0672421-072E-4344-A7B1-428EB3132979}" srcOrd="1" destOrd="1" presId="urn:microsoft.com/office/officeart/2005/8/layout/hProcess4"/>
    <dgm:cxn modelId="{E4ADFD24-05F5-0945-8D49-3BC3A7389C83}" type="presOf" srcId="{A678C381-84EF-D849-8ACB-E2436796006E}" destId="{F1278E4A-8137-AB44-BE65-CF95EF141129}" srcOrd="0" destOrd="1" presId="urn:microsoft.com/office/officeart/2005/8/layout/hProcess4"/>
    <dgm:cxn modelId="{81BDCA2C-4D9D-3E41-90A6-400482A35B9E}" type="presOf" srcId="{7A981D09-C3B7-6047-93EE-48081D9DD97F}" destId="{E0672421-072E-4344-A7B1-428EB3132979}" srcOrd="1" destOrd="0" presId="urn:microsoft.com/office/officeart/2005/8/layout/hProcess4"/>
    <dgm:cxn modelId="{419DB02D-934D-C747-850F-D7433778B8BC}" type="presOf" srcId="{15F699A8-B36E-9749-B056-85A8629191AE}" destId="{57D61B93-B813-6B45-A4ED-D5820050BB2D}" srcOrd="0" destOrd="0" presId="urn:microsoft.com/office/officeart/2005/8/layout/hProcess4"/>
    <dgm:cxn modelId="{F1F18A3A-2788-B841-95E2-3541860A8454}" type="presOf" srcId="{7FEF4420-4D51-D845-9E4E-6144AFB4E936}" destId="{CE2D7518-44BC-AD49-A2CA-0974ED1EB11A}" srcOrd="1" destOrd="1" presId="urn:microsoft.com/office/officeart/2005/8/layout/hProcess4"/>
    <dgm:cxn modelId="{F1835847-FD64-2845-88CC-7F46F30D102B}" type="presOf" srcId="{0C98B48F-23FE-6340-B775-82CE181E5072}" destId="{93832022-7E29-AA4F-9B13-D719AB2FD342}" srcOrd="1" destOrd="0" presId="urn:microsoft.com/office/officeart/2005/8/layout/hProcess4"/>
    <dgm:cxn modelId="{A91CF247-72E3-E94B-A53B-FB68D285C843}" srcId="{15DFE677-D7EB-4145-8DC8-F8F6EE4EA433}" destId="{DF531699-D597-E44F-9663-C0DF2A0F3EF0}" srcOrd="1" destOrd="0" parTransId="{250272F1-D8B8-0E4F-B86D-AB4A6B95305D}" sibTransId="{608359D9-868D-8441-99E4-077707F4CFBA}"/>
    <dgm:cxn modelId="{0A949E4F-B808-9048-B377-76C088844E23}" type="presOf" srcId="{B5B549E7-75CE-AF48-AF59-E85143333497}" destId="{3398D838-23BE-8349-912D-30A32C33A122}" srcOrd="0" destOrd="0" presId="urn:microsoft.com/office/officeart/2005/8/layout/hProcess4"/>
    <dgm:cxn modelId="{03801350-948D-8148-A581-64D888794A9D}" type="presOf" srcId="{608359D9-868D-8441-99E4-077707F4CFBA}" destId="{00DD77C1-D13C-5440-9F1C-CAF4FDB2DF6A}" srcOrd="0" destOrd="0" presId="urn:microsoft.com/office/officeart/2005/8/layout/hProcess4"/>
    <dgm:cxn modelId="{DDA21E5F-EE53-1A45-8E8F-516BD7E9DD99}" type="presOf" srcId="{7FEF4420-4D51-D845-9E4E-6144AFB4E936}" destId="{57D61B93-B813-6B45-A4ED-D5820050BB2D}" srcOrd="0" destOrd="1" presId="urn:microsoft.com/office/officeart/2005/8/layout/hProcess4"/>
    <dgm:cxn modelId="{D406E961-7D58-8D42-B004-AC2D4540A458}" srcId="{DF531699-D597-E44F-9663-C0DF2A0F3EF0}" destId="{7FEF4420-4D51-D845-9E4E-6144AFB4E936}" srcOrd="1" destOrd="0" parTransId="{1BD07B2C-17AF-5240-9C5E-F38BC544E22A}" sibTransId="{2378D7E8-74BC-424C-A6BF-4A30E669A6B1}"/>
    <dgm:cxn modelId="{E526F162-A39B-0B43-A045-8C9D7C921311}" type="presOf" srcId="{31DBFF6D-5CD3-BE49-8A2B-72B23CF1810F}" destId="{B15EB989-DC03-7849-A222-86DA8CBF104E}" srcOrd="0" destOrd="0" presId="urn:microsoft.com/office/officeart/2005/8/layout/hProcess4"/>
    <dgm:cxn modelId="{BB199A7F-70CD-AA4F-BBBF-3F531239B9A6}" srcId="{089E08D9-272A-754C-9736-F040EA8F58AB}" destId="{A678C381-84EF-D849-8ACB-E2436796006E}" srcOrd="1" destOrd="0" parTransId="{E10BA3E8-9597-C94E-BC12-FC185796D857}" sibTransId="{5EFB3CAB-46F6-AA4A-A92E-91327CE4020C}"/>
    <dgm:cxn modelId="{0B1CC984-35C9-4741-8BA5-8AB886B67B09}" srcId="{DF531699-D597-E44F-9663-C0DF2A0F3EF0}" destId="{15F699A8-B36E-9749-B056-85A8629191AE}" srcOrd="0" destOrd="0" parTransId="{080DFD1C-4B1B-254C-BF24-108E437FA04C}" sibTransId="{D029645B-BFDB-584C-BB17-2F32E9F74411}"/>
    <dgm:cxn modelId="{45181586-BC92-FD4B-B90C-9E54EC299681}" srcId="{15DFE677-D7EB-4145-8DC8-F8F6EE4EA433}" destId="{089E08D9-272A-754C-9736-F040EA8F58AB}" srcOrd="0" destOrd="0" parTransId="{64ECCC8C-C6A5-2447-BDF1-BEB0810ADB45}" sibTransId="{31DBFF6D-5CD3-BE49-8A2B-72B23CF1810F}"/>
    <dgm:cxn modelId="{7C2FF288-E2F7-8847-8DCC-C92437EDE07D}" type="presOf" srcId="{9E14C633-3261-334B-AC7A-04245791A061}" destId="{93832022-7E29-AA4F-9B13-D719AB2FD342}" srcOrd="1" destOrd="1" presId="urn:microsoft.com/office/officeart/2005/8/layout/hProcess4"/>
    <dgm:cxn modelId="{3C84428F-5FA5-144D-9E66-306F77FE4FD7}" type="presOf" srcId="{DF531699-D597-E44F-9663-C0DF2A0F3EF0}" destId="{5FF0FD1C-5313-7749-B2C1-54D0C60B7AA7}" srcOrd="0" destOrd="0" presId="urn:microsoft.com/office/officeart/2005/8/layout/hProcess4"/>
    <dgm:cxn modelId="{BC131592-6193-C04B-8361-39A8C7DAAA84}" type="presOf" srcId="{0C98B48F-23FE-6340-B775-82CE181E5072}" destId="{1249E8E3-01FA-1743-BA3A-6B5A9CAF6633}" srcOrd="0" destOrd="0" presId="urn:microsoft.com/office/officeart/2005/8/layout/hProcess4"/>
    <dgm:cxn modelId="{6DF34AB2-9C45-C44C-8639-A49645F212FE}" srcId="{B5B549E7-75CE-AF48-AF59-E85143333497}" destId="{9E14C633-3261-334B-AC7A-04245791A061}" srcOrd="1" destOrd="0" parTransId="{6F2FF396-98E5-DB47-9988-0F2767CCE408}" sibTransId="{7366A347-79AE-D44E-88C1-75D427F029DD}"/>
    <dgm:cxn modelId="{69C31BB5-DBB3-A546-929D-D0A8E729E535}" type="presOf" srcId="{089E08D9-272A-754C-9736-F040EA8F58AB}" destId="{E31421EC-969A-A048-BD6A-BD737BDC7A64}" srcOrd="0" destOrd="0" presId="urn:microsoft.com/office/officeart/2005/8/layout/hProcess4"/>
    <dgm:cxn modelId="{659F5BBB-6F25-594F-BC06-2AAC3641A34B}" srcId="{B5B549E7-75CE-AF48-AF59-E85143333497}" destId="{0C98B48F-23FE-6340-B775-82CE181E5072}" srcOrd="0" destOrd="0" parTransId="{ED79DC20-192D-714E-832C-C7921747C12A}" sibTransId="{49695A05-2F06-AD4C-8B09-EDD2563C363B}"/>
    <dgm:cxn modelId="{DD765BCF-7E3B-774A-8C71-2DA1C982F9AA}" type="presOf" srcId="{15F699A8-B36E-9749-B056-85A8629191AE}" destId="{CE2D7518-44BC-AD49-A2CA-0974ED1EB11A}" srcOrd="1" destOrd="0" presId="urn:microsoft.com/office/officeart/2005/8/layout/hProcess4"/>
    <dgm:cxn modelId="{8F6D78CF-3EDA-F847-83A8-B4C289251A74}" type="presOf" srcId="{15DFE677-D7EB-4145-8DC8-F8F6EE4EA433}" destId="{E1DE39CA-8046-D644-A5C6-9CAC0E36CEFD}" srcOrd="0" destOrd="0" presId="urn:microsoft.com/office/officeart/2005/8/layout/hProcess4"/>
    <dgm:cxn modelId="{27EC15E5-78E9-9244-A6D0-AFAE0A269D24}" type="presOf" srcId="{9E14C633-3261-334B-AC7A-04245791A061}" destId="{1249E8E3-01FA-1743-BA3A-6B5A9CAF6633}" srcOrd="0" destOrd="1" presId="urn:microsoft.com/office/officeart/2005/8/layout/hProcess4"/>
    <dgm:cxn modelId="{A6BA16FC-A407-6F46-ADE4-6EA3AD8E00C0}" srcId="{089E08D9-272A-754C-9736-F040EA8F58AB}" destId="{7A981D09-C3B7-6047-93EE-48081D9DD97F}" srcOrd="0" destOrd="0" parTransId="{025463B6-A7BA-BC4C-BCC8-BDCAD761E702}" sibTransId="{98E22614-AC69-8E4A-959B-51DC90C3B686}"/>
    <dgm:cxn modelId="{D1967E4F-FCCE-234A-9C26-F24F7B49362C}" type="presParOf" srcId="{E1DE39CA-8046-D644-A5C6-9CAC0E36CEFD}" destId="{035EB8E7-65C7-3347-BA78-D7FB78682994}" srcOrd="0" destOrd="0" presId="urn:microsoft.com/office/officeart/2005/8/layout/hProcess4"/>
    <dgm:cxn modelId="{430A024A-BE43-644A-8BAA-4199673BB8EE}" type="presParOf" srcId="{E1DE39CA-8046-D644-A5C6-9CAC0E36CEFD}" destId="{B79746E2-14C4-BA44-A68F-67C6714BD1D5}" srcOrd="1" destOrd="0" presId="urn:microsoft.com/office/officeart/2005/8/layout/hProcess4"/>
    <dgm:cxn modelId="{9BA7607A-3FB7-E041-B843-01FF8222C625}" type="presParOf" srcId="{E1DE39CA-8046-D644-A5C6-9CAC0E36CEFD}" destId="{1530D8B3-40BA-B248-A2E2-D029D78ADD7E}" srcOrd="2" destOrd="0" presId="urn:microsoft.com/office/officeart/2005/8/layout/hProcess4"/>
    <dgm:cxn modelId="{B4D8A358-B78D-C84B-B174-463D6FC790E8}" type="presParOf" srcId="{1530D8B3-40BA-B248-A2E2-D029D78ADD7E}" destId="{582873DB-EB3A-6D4B-88C6-A37812766FFC}" srcOrd="0" destOrd="0" presId="urn:microsoft.com/office/officeart/2005/8/layout/hProcess4"/>
    <dgm:cxn modelId="{4E63883D-2A32-FA43-A024-D483415898CE}" type="presParOf" srcId="{582873DB-EB3A-6D4B-88C6-A37812766FFC}" destId="{59309292-2631-EE47-B3FD-3CF64F8E2201}" srcOrd="0" destOrd="0" presId="urn:microsoft.com/office/officeart/2005/8/layout/hProcess4"/>
    <dgm:cxn modelId="{6E3B6B4C-34CA-7D4F-B7A4-1BA65C1D0730}" type="presParOf" srcId="{582873DB-EB3A-6D4B-88C6-A37812766FFC}" destId="{F1278E4A-8137-AB44-BE65-CF95EF141129}" srcOrd="1" destOrd="0" presId="urn:microsoft.com/office/officeart/2005/8/layout/hProcess4"/>
    <dgm:cxn modelId="{295713B2-445B-B34B-85BC-60ECAD866273}" type="presParOf" srcId="{582873DB-EB3A-6D4B-88C6-A37812766FFC}" destId="{E0672421-072E-4344-A7B1-428EB3132979}" srcOrd="2" destOrd="0" presId="urn:microsoft.com/office/officeart/2005/8/layout/hProcess4"/>
    <dgm:cxn modelId="{32A7F31C-DF07-EF4D-9CB4-39A2AFFBFADB}" type="presParOf" srcId="{582873DB-EB3A-6D4B-88C6-A37812766FFC}" destId="{E31421EC-969A-A048-BD6A-BD737BDC7A64}" srcOrd="3" destOrd="0" presId="urn:microsoft.com/office/officeart/2005/8/layout/hProcess4"/>
    <dgm:cxn modelId="{B006A3DB-6101-2843-9253-F749FC08C2B6}" type="presParOf" srcId="{582873DB-EB3A-6D4B-88C6-A37812766FFC}" destId="{EB4C4784-EEDF-0B4B-AB7C-9FB3BC3250FE}" srcOrd="4" destOrd="0" presId="urn:microsoft.com/office/officeart/2005/8/layout/hProcess4"/>
    <dgm:cxn modelId="{F68AC11B-9D91-B94F-A15C-AD5AE05CFFC2}" type="presParOf" srcId="{1530D8B3-40BA-B248-A2E2-D029D78ADD7E}" destId="{B15EB989-DC03-7849-A222-86DA8CBF104E}" srcOrd="1" destOrd="0" presId="urn:microsoft.com/office/officeart/2005/8/layout/hProcess4"/>
    <dgm:cxn modelId="{CF4948F8-64EB-CE47-A305-EB6F1BA0C9BA}" type="presParOf" srcId="{1530D8B3-40BA-B248-A2E2-D029D78ADD7E}" destId="{F0D70379-7FD0-CD4D-A3C7-50759F319CDD}" srcOrd="2" destOrd="0" presId="urn:microsoft.com/office/officeart/2005/8/layout/hProcess4"/>
    <dgm:cxn modelId="{067ED15E-C25E-6E4A-A650-B9644B38568B}" type="presParOf" srcId="{F0D70379-7FD0-CD4D-A3C7-50759F319CDD}" destId="{36F079B4-40A1-DF46-B726-BA4850318ABD}" srcOrd="0" destOrd="0" presId="urn:microsoft.com/office/officeart/2005/8/layout/hProcess4"/>
    <dgm:cxn modelId="{D1D8405E-A425-E840-B942-53DD73D58B62}" type="presParOf" srcId="{F0D70379-7FD0-CD4D-A3C7-50759F319CDD}" destId="{57D61B93-B813-6B45-A4ED-D5820050BB2D}" srcOrd="1" destOrd="0" presId="urn:microsoft.com/office/officeart/2005/8/layout/hProcess4"/>
    <dgm:cxn modelId="{6A35E681-AB74-C34C-B539-6745CE7F4969}" type="presParOf" srcId="{F0D70379-7FD0-CD4D-A3C7-50759F319CDD}" destId="{CE2D7518-44BC-AD49-A2CA-0974ED1EB11A}" srcOrd="2" destOrd="0" presId="urn:microsoft.com/office/officeart/2005/8/layout/hProcess4"/>
    <dgm:cxn modelId="{8BEEBDA4-A940-0241-B239-C82933F96A42}" type="presParOf" srcId="{F0D70379-7FD0-CD4D-A3C7-50759F319CDD}" destId="{5FF0FD1C-5313-7749-B2C1-54D0C60B7AA7}" srcOrd="3" destOrd="0" presId="urn:microsoft.com/office/officeart/2005/8/layout/hProcess4"/>
    <dgm:cxn modelId="{6C9357AA-D4FE-BA49-89BF-437E447A993C}" type="presParOf" srcId="{F0D70379-7FD0-CD4D-A3C7-50759F319CDD}" destId="{5E849FE9-38B6-8940-8B24-94622AC2D45D}" srcOrd="4" destOrd="0" presId="urn:microsoft.com/office/officeart/2005/8/layout/hProcess4"/>
    <dgm:cxn modelId="{A2DD4B56-85E8-4B4E-B835-33FE876CB47D}" type="presParOf" srcId="{1530D8B3-40BA-B248-A2E2-D029D78ADD7E}" destId="{00DD77C1-D13C-5440-9F1C-CAF4FDB2DF6A}" srcOrd="3" destOrd="0" presId="urn:microsoft.com/office/officeart/2005/8/layout/hProcess4"/>
    <dgm:cxn modelId="{C3E121CF-C64C-CB48-B271-8BAB43C79034}" type="presParOf" srcId="{1530D8B3-40BA-B248-A2E2-D029D78ADD7E}" destId="{6FD25BD1-E8ED-3949-A05B-8D426132C4C7}" srcOrd="4" destOrd="0" presId="urn:microsoft.com/office/officeart/2005/8/layout/hProcess4"/>
    <dgm:cxn modelId="{B7124579-4D42-EE41-A1C3-F80670A3BE0D}" type="presParOf" srcId="{6FD25BD1-E8ED-3949-A05B-8D426132C4C7}" destId="{19576BB8-970A-DF48-83DA-DDE13D7B91E2}" srcOrd="0" destOrd="0" presId="urn:microsoft.com/office/officeart/2005/8/layout/hProcess4"/>
    <dgm:cxn modelId="{A82CE0B1-24FF-E246-BA0F-908F673D45B0}" type="presParOf" srcId="{6FD25BD1-E8ED-3949-A05B-8D426132C4C7}" destId="{1249E8E3-01FA-1743-BA3A-6B5A9CAF6633}" srcOrd="1" destOrd="0" presId="urn:microsoft.com/office/officeart/2005/8/layout/hProcess4"/>
    <dgm:cxn modelId="{36C69397-D07A-E946-A1F8-A2F4F7E85615}" type="presParOf" srcId="{6FD25BD1-E8ED-3949-A05B-8D426132C4C7}" destId="{93832022-7E29-AA4F-9B13-D719AB2FD342}" srcOrd="2" destOrd="0" presId="urn:microsoft.com/office/officeart/2005/8/layout/hProcess4"/>
    <dgm:cxn modelId="{CDE9EEE8-C517-364E-ADC2-2DB8A80A8A58}" type="presParOf" srcId="{6FD25BD1-E8ED-3949-A05B-8D426132C4C7}" destId="{3398D838-23BE-8349-912D-30A32C33A122}" srcOrd="3" destOrd="0" presId="urn:microsoft.com/office/officeart/2005/8/layout/hProcess4"/>
    <dgm:cxn modelId="{BCAA0ACA-9A76-BA46-B88A-498E4BE445B0}" type="presParOf" srcId="{6FD25BD1-E8ED-3949-A05B-8D426132C4C7}" destId="{1A403CA3-26D6-B148-A7AA-FF2418163C9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18570A-29DF-A940-A00D-59A979CDA7F4}" type="doc">
      <dgm:prSet loTypeId="urn:microsoft.com/office/officeart/2005/8/layout/equation2" loCatId="" qsTypeId="urn:microsoft.com/office/officeart/2005/8/quickstyle/simple5" qsCatId="simple" csTypeId="urn:microsoft.com/office/officeart/2005/8/colors/accent1_2" csCatId="accent1" phldr="1"/>
      <dgm:spPr/>
    </dgm:pt>
    <dgm:pt modelId="{93C13302-52F7-2E44-83B3-BADF9CC4657F}">
      <dgm:prSet phldrT="[Text]"/>
      <dgm:spPr/>
      <dgm:t>
        <a:bodyPr/>
        <a:lstStyle/>
        <a:p>
          <a:r>
            <a:rPr lang="ru-RU" dirty="0"/>
            <a:t>Модель пользователя (определяет предпочтения к типу маршрута на основе характеристик пользователя)</a:t>
          </a:r>
          <a:endParaRPr lang="en-US" dirty="0"/>
        </a:p>
      </dgm:t>
    </dgm:pt>
    <dgm:pt modelId="{CBF3858B-F762-0F4E-87B4-BD46D2BC719B}" type="parTrans" cxnId="{12B9B601-D496-C644-9CBF-CCAEB2B2BD16}">
      <dgm:prSet/>
      <dgm:spPr/>
      <dgm:t>
        <a:bodyPr/>
        <a:lstStyle/>
        <a:p>
          <a:endParaRPr lang="en-US"/>
        </a:p>
      </dgm:t>
    </dgm:pt>
    <dgm:pt modelId="{50AFD725-B984-6944-86AE-5858C6231B56}" type="sibTrans" cxnId="{12B9B601-D496-C644-9CBF-CCAEB2B2BD16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20FFB8A6-3174-264F-88C1-501F100E2B26}">
      <dgm:prSet phldrT="[Text]"/>
      <dgm:spPr/>
      <dgm:t>
        <a:bodyPr/>
        <a:lstStyle/>
        <a:p>
          <a:r>
            <a:rPr lang="ru-RU" dirty="0"/>
            <a:t>Модель окружающей среды (задает предпочтения к определенному типу маршрута на основе состояния окружающей среды)</a:t>
          </a:r>
          <a:endParaRPr lang="en-US" dirty="0"/>
        </a:p>
      </dgm:t>
    </dgm:pt>
    <dgm:pt modelId="{CBCE49E3-DBEA-A448-B092-6587170D9ABE}" type="parTrans" cxnId="{8A31BA52-2901-D045-A7CD-33DCF8406A17}">
      <dgm:prSet/>
      <dgm:spPr/>
      <dgm:t>
        <a:bodyPr/>
        <a:lstStyle/>
        <a:p>
          <a:endParaRPr lang="en-US"/>
        </a:p>
      </dgm:t>
    </dgm:pt>
    <dgm:pt modelId="{4EC36C61-F9AE-674D-B942-D82B5A1903CB}" type="sibTrans" cxnId="{8A31BA52-2901-D045-A7CD-33DCF8406A17}">
      <dgm:prSet/>
      <dgm:spPr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D3F79D97-4AB3-354C-B148-05C3E482D76D}">
      <dgm:prSet phldrT="[Text]"/>
      <dgm:spPr/>
      <dgm:t>
        <a:bodyPr/>
        <a:lstStyle/>
        <a:p>
          <a:r>
            <a:rPr lang="ru-RU" dirty="0"/>
            <a:t>Итоговые предпочтения пользователя </a:t>
          </a:r>
          <a:endParaRPr lang="en-US" dirty="0"/>
        </a:p>
      </dgm:t>
    </dgm:pt>
    <dgm:pt modelId="{813368F6-1B97-F749-AD81-C9E2C99843B6}" type="parTrans" cxnId="{3B4F5126-4D0C-BB4E-AD65-2551CF554782}">
      <dgm:prSet/>
      <dgm:spPr/>
      <dgm:t>
        <a:bodyPr/>
        <a:lstStyle/>
        <a:p>
          <a:endParaRPr lang="en-US"/>
        </a:p>
      </dgm:t>
    </dgm:pt>
    <dgm:pt modelId="{14F154FB-86F2-B44F-9C17-A4DE8B7D2371}" type="sibTrans" cxnId="{3B4F5126-4D0C-BB4E-AD65-2551CF554782}">
      <dgm:prSet/>
      <dgm:spPr/>
      <dgm:t>
        <a:bodyPr/>
        <a:lstStyle/>
        <a:p>
          <a:endParaRPr lang="en-US"/>
        </a:p>
      </dgm:t>
    </dgm:pt>
    <dgm:pt modelId="{DF27AF90-794B-4D40-A5DB-89125336BDF7}" type="pres">
      <dgm:prSet presAssocID="{1018570A-29DF-A940-A00D-59A979CDA7F4}" presName="Name0" presStyleCnt="0">
        <dgm:presLayoutVars>
          <dgm:dir/>
          <dgm:resizeHandles val="exact"/>
        </dgm:presLayoutVars>
      </dgm:prSet>
      <dgm:spPr/>
    </dgm:pt>
    <dgm:pt modelId="{B1ED04DF-31D0-9F45-8C34-CFB2728B7149}" type="pres">
      <dgm:prSet presAssocID="{1018570A-29DF-A940-A00D-59A979CDA7F4}" presName="vNodes" presStyleCnt="0"/>
      <dgm:spPr/>
    </dgm:pt>
    <dgm:pt modelId="{CD1CA0A5-2539-7542-976B-A59E59428403}" type="pres">
      <dgm:prSet presAssocID="{93C13302-52F7-2E44-83B3-BADF9CC4657F}" presName="node" presStyleLbl="node1" presStyleIdx="0" presStyleCnt="3" custScaleX="173362" custScaleY="163362" custLinFactX="-24756" custLinFactNeighborX="-100000" custLinFactNeighborY="23143">
        <dgm:presLayoutVars>
          <dgm:bulletEnabled val="1"/>
        </dgm:presLayoutVars>
      </dgm:prSet>
      <dgm:spPr/>
    </dgm:pt>
    <dgm:pt modelId="{075E4597-4CA6-1C48-A3B1-C3BE8AD2D0A9}" type="pres">
      <dgm:prSet presAssocID="{50AFD725-B984-6944-86AE-5858C6231B56}" presName="spacerT" presStyleCnt="0"/>
      <dgm:spPr/>
    </dgm:pt>
    <dgm:pt modelId="{B0AA9B6A-1909-4D4D-9A3D-AA53E0FA2203}" type="pres">
      <dgm:prSet presAssocID="{50AFD725-B984-6944-86AE-5858C6231B56}" presName="sibTrans" presStyleLbl="sibTrans2D1" presStyleIdx="0" presStyleCnt="2" custLinFactX="-100000" custLinFactNeighborX="-101651" custLinFactNeighborY="-12207"/>
      <dgm:spPr/>
    </dgm:pt>
    <dgm:pt modelId="{915B7DBD-33B5-B948-B40E-BF4FA7D13316}" type="pres">
      <dgm:prSet presAssocID="{50AFD725-B984-6944-86AE-5858C6231B56}" presName="spacerB" presStyleCnt="0"/>
      <dgm:spPr/>
    </dgm:pt>
    <dgm:pt modelId="{74271EAF-84BB-7246-B2C0-EE13BDB714D9}" type="pres">
      <dgm:prSet presAssocID="{20FFB8A6-3174-264F-88C1-501F100E2B26}" presName="node" presStyleLbl="node1" presStyleIdx="1" presStyleCnt="3" custScaleX="178692" custScaleY="172847" custLinFactX="-22091" custLinFactNeighborX="-100000" custLinFactNeighborY="34599">
        <dgm:presLayoutVars>
          <dgm:bulletEnabled val="1"/>
        </dgm:presLayoutVars>
      </dgm:prSet>
      <dgm:spPr/>
    </dgm:pt>
    <dgm:pt modelId="{9BECDBDE-39D7-DF4E-AE0C-643E0E4E27BF}" type="pres">
      <dgm:prSet presAssocID="{1018570A-29DF-A940-A00D-59A979CDA7F4}" presName="sibTransLast" presStyleLbl="sibTrans2D1" presStyleIdx="1" presStyleCnt="2" custAng="132939" custScaleX="175062" custScaleY="145308"/>
      <dgm:spPr/>
    </dgm:pt>
    <dgm:pt modelId="{0A662851-5BBD-C544-A0D0-C132D0CE99DD}" type="pres">
      <dgm:prSet presAssocID="{1018570A-29DF-A940-A00D-59A979CDA7F4}" presName="connectorText" presStyleLbl="sibTrans2D1" presStyleIdx="1" presStyleCnt="2"/>
      <dgm:spPr/>
    </dgm:pt>
    <dgm:pt modelId="{396CBA0D-7367-4744-803D-6878A27FBE4A}" type="pres">
      <dgm:prSet presAssocID="{1018570A-29DF-A940-A00D-59A979CDA7F4}" presName="lastNode" presStyleLbl="node1" presStyleIdx="2" presStyleCnt="3" custScaleX="98943" custScaleY="86183" custLinFactX="112303" custLinFactNeighborX="200000" custLinFactNeighborY="-12323">
        <dgm:presLayoutVars>
          <dgm:bulletEnabled val="1"/>
        </dgm:presLayoutVars>
      </dgm:prSet>
      <dgm:spPr/>
    </dgm:pt>
  </dgm:ptLst>
  <dgm:cxnLst>
    <dgm:cxn modelId="{12B9B601-D496-C644-9CBF-CCAEB2B2BD16}" srcId="{1018570A-29DF-A940-A00D-59A979CDA7F4}" destId="{93C13302-52F7-2E44-83B3-BADF9CC4657F}" srcOrd="0" destOrd="0" parTransId="{CBF3858B-F762-0F4E-87B4-BD46D2BC719B}" sibTransId="{50AFD725-B984-6944-86AE-5858C6231B56}"/>
    <dgm:cxn modelId="{7AD5DD17-38C6-CF44-B181-A59FF950E331}" type="presOf" srcId="{4EC36C61-F9AE-674D-B942-D82B5A1903CB}" destId="{9BECDBDE-39D7-DF4E-AE0C-643E0E4E27BF}" srcOrd="0" destOrd="0" presId="urn:microsoft.com/office/officeart/2005/8/layout/equation2"/>
    <dgm:cxn modelId="{3B4F5126-4D0C-BB4E-AD65-2551CF554782}" srcId="{1018570A-29DF-A940-A00D-59A979CDA7F4}" destId="{D3F79D97-4AB3-354C-B148-05C3E482D76D}" srcOrd="2" destOrd="0" parTransId="{813368F6-1B97-F749-AD81-C9E2C99843B6}" sibTransId="{14F154FB-86F2-B44F-9C17-A4DE8B7D2371}"/>
    <dgm:cxn modelId="{8A31BA52-2901-D045-A7CD-33DCF8406A17}" srcId="{1018570A-29DF-A940-A00D-59A979CDA7F4}" destId="{20FFB8A6-3174-264F-88C1-501F100E2B26}" srcOrd="1" destOrd="0" parTransId="{CBCE49E3-DBEA-A448-B092-6587170D9ABE}" sibTransId="{4EC36C61-F9AE-674D-B942-D82B5A1903CB}"/>
    <dgm:cxn modelId="{A2AA7D67-BF13-654F-80B3-59762E9B6B5C}" type="presOf" srcId="{1018570A-29DF-A940-A00D-59A979CDA7F4}" destId="{DF27AF90-794B-4D40-A5DB-89125336BDF7}" srcOrd="0" destOrd="0" presId="urn:microsoft.com/office/officeart/2005/8/layout/equation2"/>
    <dgm:cxn modelId="{D519B76B-2320-AF49-BAA0-CCC4F9D17B06}" type="presOf" srcId="{93C13302-52F7-2E44-83B3-BADF9CC4657F}" destId="{CD1CA0A5-2539-7542-976B-A59E59428403}" srcOrd="0" destOrd="0" presId="urn:microsoft.com/office/officeart/2005/8/layout/equation2"/>
    <dgm:cxn modelId="{F267A177-F023-FE41-95AF-8A57386FD504}" type="presOf" srcId="{D3F79D97-4AB3-354C-B148-05C3E482D76D}" destId="{396CBA0D-7367-4744-803D-6878A27FBE4A}" srcOrd="0" destOrd="0" presId="urn:microsoft.com/office/officeart/2005/8/layout/equation2"/>
    <dgm:cxn modelId="{7A773D8B-1320-3147-80D5-20D81472EEB6}" type="presOf" srcId="{20FFB8A6-3174-264F-88C1-501F100E2B26}" destId="{74271EAF-84BB-7246-B2C0-EE13BDB714D9}" srcOrd="0" destOrd="0" presId="urn:microsoft.com/office/officeart/2005/8/layout/equation2"/>
    <dgm:cxn modelId="{58C6988C-9F46-184A-9386-2DC2F4E2C649}" type="presOf" srcId="{50AFD725-B984-6944-86AE-5858C6231B56}" destId="{B0AA9B6A-1909-4D4D-9A3D-AA53E0FA2203}" srcOrd="0" destOrd="0" presId="urn:microsoft.com/office/officeart/2005/8/layout/equation2"/>
    <dgm:cxn modelId="{693525F7-CC82-CC43-9BAC-D52480EE531D}" type="presOf" srcId="{4EC36C61-F9AE-674D-B942-D82B5A1903CB}" destId="{0A662851-5BBD-C544-A0D0-C132D0CE99DD}" srcOrd="1" destOrd="0" presId="urn:microsoft.com/office/officeart/2005/8/layout/equation2"/>
    <dgm:cxn modelId="{0ED640D4-78B3-324C-9F5E-01A174C886C4}" type="presParOf" srcId="{DF27AF90-794B-4D40-A5DB-89125336BDF7}" destId="{B1ED04DF-31D0-9F45-8C34-CFB2728B7149}" srcOrd="0" destOrd="0" presId="urn:microsoft.com/office/officeart/2005/8/layout/equation2"/>
    <dgm:cxn modelId="{60FC5F28-F7E9-B942-9CE1-6AA911783912}" type="presParOf" srcId="{B1ED04DF-31D0-9F45-8C34-CFB2728B7149}" destId="{CD1CA0A5-2539-7542-976B-A59E59428403}" srcOrd="0" destOrd="0" presId="urn:microsoft.com/office/officeart/2005/8/layout/equation2"/>
    <dgm:cxn modelId="{EA8BC59D-2BE6-AE47-B451-A684DC827C50}" type="presParOf" srcId="{B1ED04DF-31D0-9F45-8C34-CFB2728B7149}" destId="{075E4597-4CA6-1C48-A3B1-C3BE8AD2D0A9}" srcOrd="1" destOrd="0" presId="urn:microsoft.com/office/officeart/2005/8/layout/equation2"/>
    <dgm:cxn modelId="{D787633C-42EC-DA43-A91D-0FFD9C462CF5}" type="presParOf" srcId="{B1ED04DF-31D0-9F45-8C34-CFB2728B7149}" destId="{B0AA9B6A-1909-4D4D-9A3D-AA53E0FA2203}" srcOrd="2" destOrd="0" presId="urn:microsoft.com/office/officeart/2005/8/layout/equation2"/>
    <dgm:cxn modelId="{44A4C0EA-91DE-174B-AEE7-6D6B01D4919F}" type="presParOf" srcId="{B1ED04DF-31D0-9F45-8C34-CFB2728B7149}" destId="{915B7DBD-33B5-B948-B40E-BF4FA7D13316}" srcOrd="3" destOrd="0" presId="urn:microsoft.com/office/officeart/2005/8/layout/equation2"/>
    <dgm:cxn modelId="{2BF20E30-C96E-D341-8651-FDFD07BEBEC4}" type="presParOf" srcId="{B1ED04DF-31D0-9F45-8C34-CFB2728B7149}" destId="{74271EAF-84BB-7246-B2C0-EE13BDB714D9}" srcOrd="4" destOrd="0" presId="urn:microsoft.com/office/officeart/2005/8/layout/equation2"/>
    <dgm:cxn modelId="{2F9A5805-986F-7A4B-934B-32C18DBA883E}" type="presParOf" srcId="{DF27AF90-794B-4D40-A5DB-89125336BDF7}" destId="{9BECDBDE-39D7-DF4E-AE0C-643E0E4E27BF}" srcOrd="1" destOrd="0" presId="urn:microsoft.com/office/officeart/2005/8/layout/equation2"/>
    <dgm:cxn modelId="{804C2E6A-8527-1941-B2A8-7B998792FF69}" type="presParOf" srcId="{9BECDBDE-39D7-DF4E-AE0C-643E0E4E27BF}" destId="{0A662851-5BBD-C544-A0D0-C132D0CE99DD}" srcOrd="0" destOrd="0" presId="urn:microsoft.com/office/officeart/2005/8/layout/equation2"/>
    <dgm:cxn modelId="{5064F805-36AF-5F45-AD84-26CEBC46201A}" type="presParOf" srcId="{DF27AF90-794B-4D40-A5DB-89125336BDF7}" destId="{396CBA0D-7367-4744-803D-6878A27FBE4A}" srcOrd="2" destOrd="0" presId="urn:microsoft.com/office/officeart/2005/8/layout/equation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78E4A-8137-AB44-BE65-CF95EF141129}">
      <dsp:nvSpPr>
        <dsp:cNvPr id="0" name=""/>
        <dsp:cNvSpPr/>
      </dsp:nvSpPr>
      <dsp:spPr>
        <a:xfrm>
          <a:off x="1711471" y="709229"/>
          <a:ext cx="2457951" cy="2199669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На основе статистических данных</a:t>
          </a:r>
          <a:r>
            <a:rPr lang="en-US" sz="1200" kern="1200" dirty="0"/>
            <a:t>;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Включают температуру</a:t>
          </a:r>
          <a:r>
            <a:rPr lang="en-US" sz="1200" kern="1200" dirty="0"/>
            <a:t>,</a:t>
          </a:r>
          <a:r>
            <a:rPr lang="ru-RU" sz="1200" kern="1200" dirty="0"/>
            <a:t> количество осадков</a:t>
          </a:r>
          <a:r>
            <a:rPr lang="en-US" sz="1200" kern="1200" dirty="0"/>
            <a:t>,</a:t>
          </a:r>
          <a:r>
            <a:rPr lang="ru-RU" sz="1200" kern="1200" dirty="0"/>
            <a:t> силу ветра</a:t>
          </a:r>
          <a:r>
            <a:rPr lang="en-US" sz="1200" kern="1200" dirty="0"/>
            <a:t>,</a:t>
          </a:r>
          <a:r>
            <a:rPr lang="ru-RU" sz="1200" kern="1200" dirty="0"/>
            <a:t> балл пробок и другое</a:t>
          </a:r>
          <a:r>
            <a:rPr lang="en-US" sz="1200" kern="1200" dirty="0"/>
            <a:t>;</a:t>
          </a:r>
        </a:p>
      </dsp:txBody>
      <dsp:txXfrm>
        <a:off x="1762092" y="759850"/>
        <a:ext cx="2356709" cy="1627069"/>
      </dsp:txXfrm>
    </dsp:sp>
    <dsp:sp modelId="{B15EB989-DC03-7849-A222-86DA8CBF104E}">
      <dsp:nvSpPr>
        <dsp:cNvPr id="0" name=""/>
        <dsp:cNvSpPr/>
      </dsp:nvSpPr>
      <dsp:spPr>
        <a:xfrm>
          <a:off x="2994391" y="1030024"/>
          <a:ext cx="2827971" cy="2827971"/>
        </a:xfrm>
        <a:prstGeom prst="leftCircularArrow">
          <a:avLst>
            <a:gd name="adj1" fmla="val 4489"/>
            <a:gd name="adj2" fmla="val 570424"/>
            <a:gd name="adj3" fmla="val 2345984"/>
            <a:gd name="adj4" fmla="val 9024539"/>
            <a:gd name="adj5" fmla="val 523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421EC-969A-A048-BD6A-BD737BDC7A64}">
      <dsp:nvSpPr>
        <dsp:cNvPr id="0" name=""/>
        <dsp:cNvSpPr/>
      </dsp:nvSpPr>
      <dsp:spPr>
        <a:xfrm>
          <a:off x="2343870" y="2315174"/>
          <a:ext cx="1909046" cy="7591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/>
            <a:t>Правила генерации состояния окружающей среды</a:t>
          </a:r>
          <a:endParaRPr lang="en-US" sz="900" kern="1200" dirty="0"/>
        </a:p>
      </dsp:txBody>
      <dsp:txXfrm>
        <a:off x="2366105" y="2337409"/>
        <a:ext cx="1864576" cy="714694"/>
      </dsp:txXfrm>
    </dsp:sp>
    <dsp:sp modelId="{57D61B93-B813-6B45-A4ED-D5820050BB2D}">
      <dsp:nvSpPr>
        <dsp:cNvPr id="0" name=""/>
        <dsp:cNvSpPr/>
      </dsp:nvSpPr>
      <dsp:spPr>
        <a:xfrm>
          <a:off x="4857377" y="701639"/>
          <a:ext cx="2252590" cy="220866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Отражают принадлежность конкретного значения состояния окружающей среды к нечеткому множеству</a:t>
          </a:r>
          <a:r>
            <a:rPr lang="en-US" sz="1000" kern="1200" dirty="0"/>
            <a:t>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Оперирует терминами понятными для понимания (морозная погода</a:t>
          </a:r>
          <a:r>
            <a:rPr lang="en-US" sz="1000" kern="1200" dirty="0"/>
            <a:t>,</a:t>
          </a:r>
          <a:r>
            <a:rPr lang="ru-RU" sz="1000" kern="1200" dirty="0"/>
            <a:t>  сильный ветер</a:t>
          </a:r>
          <a:r>
            <a:rPr lang="en-US" sz="1000" kern="1200" dirty="0"/>
            <a:t>,</a:t>
          </a:r>
          <a:r>
            <a:rPr lang="ru-RU" sz="1000" kern="1200" dirty="0"/>
            <a:t> ураган</a:t>
          </a:r>
          <a:r>
            <a:rPr lang="en-US" sz="1000" kern="1200" dirty="0"/>
            <a:t>,</a:t>
          </a:r>
          <a:r>
            <a:rPr lang="ru-RU" sz="1000" kern="1200" dirty="0"/>
            <a:t> затор на дорогах)</a:t>
          </a:r>
          <a:endParaRPr lang="en-US" sz="1000" kern="1200" dirty="0"/>
        </a:p>
      </dsp:txBody>
      <dsp:txXfrm>
        <a:off x="4908205" y="1225753"/>
        <a:ext cx="2150934" cy="1633726"/>
      </dsp:txXfrm>
    </dsp:sp>
    <dsp:sp modelId="{00DD77C1-D13C-5440-9F1C-CAF4FDB2DF6A}">
      <dsp:nvSpPr>
        <dsp:cNvPr id="0" name=""/>
        <dsp:cNvSpPr/>
      </dsp:nvSpPr>
      <dsp:spPr>
        <a:xfrm>
          <a:off x="6059689" y="-382169"/>
          <a:ext cx="3054828" cy="3054828"/>
        </a:xfrm>
        <a:prstGeom prst="circularArrow">
          <a:avLst>
            <a:gd name="adj1" fmla="val 4155"/>
            <a:gd name="adj2" fmla="val 523778"/>
            <a:gd name="adj3" fmla="val 19528920"/>
            <a:gd name="adj4" fmla="val 12803719"/>
            <a:gd name="adj5" fmla="val 4848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0FD1C-5313-7749-B2C1-54D0C60B7AA7}">
      <dsp:nvSpPr>
        <dsp:cNvPr id="0" name=""/>
        <dsp:cNvSpPr/>
      </dsp:nvSpPr>
      <dsp:spPr>
        <a:xfrm>
          <a:off x="5472163" y="380226"/>
          <a:ext cx="1909046" cy="7591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Построение нечетких множеств на основе различных вариантов состояний окружающей среды</a:t>
          </a:r>
          <a:endParaRPr lang="en-US" sz="900" kern="1200" dirty="0"/>
        </a:p>
      </dsp:txBody>
      <dsp:txXfrm>
        <a:off x="5494398" y="402461"/>
        <a:ext cx="1864576" cy="714694"/>
      </dsp:txXfrm>
    </dsp:sp>
    <dsp:sp modelId="{1249E8E3-01FA-1743-BA3A-6B5A9CAF6633}">
      <dsp:nvSpPr>
        <dsp:cNvPr id="0" name=""/>
        <dsp:cNvSpPr/>
      </dsp:nvSpPr>
      <dsp:spPr>
        <a:xfrm>
          <a:off x="7900603" y="687008"/>
          <a:ext cx="2329348" cy="224443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Правила</a:t>
          </a:r>
          <a:r>
            <a:rPr lang="en-US" sz="1200" kern="1200" dirty="0"/>
            <a:t>,</a:t>
          </a:r>
          <a:r>
            <a:rPr lang="ru-RU" sz="1200" kern="1200" dirty="0"/>
            <a:t> которые задают принадлежность к определенному типу маршрута на основе принадлежности к набору нечетких множеств</a:t>
          </a:r>
          <a:r>
            <a:rPr lang="en-US" sz="1200" kern="1200" dirty="0"/>
            <a:t>;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Всего задано порядка 4</a:t>
          </a:r>
          <a:r>
            <a:rPr lang="en-US" sz="1200" kern="1200" dirty="0"/>
            <a:t>k</a:t>
          </a:r>
          <a:r>
            <a:rPr lang="ru-RU" sz="1200" kern="1200" dirty="0"/>
            <a:t> правил</a:t>
          </a:r>
          <a:r>
            <a:rPr lang="en-US" sz="1200" kern="1200" dirty="0"/>
            <a:t>;</a:t>
          </a:r>
        </a:p>
      </dsp:txBody>
      <dsp:txXfrm>
        <a:off x="7952254" y="738659"/>
        <a:ext cx="2226046" cy="1660180"/>
      </dsp:txXfrm>
    </dsp:sp>
    <dsp:sp modelId="{3398D838-23BE-8349-912D-30A32C33A122}">
      <dsp:nvSpPr>
        <dsp:cNvPr id="0" name=""/>
        <dsp:cNvSpPr/>
      </dsp:nvSpPr>
      <dsp:spPr>
        <a:xfrm>
          <a:off x="8468701" y="2315334"/>
          <a:ext cx="1909046" cy="7591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kern="1200" dirty="0"/>
            <a:t>Набор нечетких правил</a:t>
          </a:r>
          <a:r>
            <a:rPr lang="en-US" sz="900" kern="1200" dirty="0"/>
            <a:t>,</a:t>
          </a:r>
          <a:r>
            <a:rPr lang="ru-RU" sz="900" kern="1200" dirty="0"/>
            <a:t> связывающих состояние окружающей среды и предпочтительного типа маршрута</a:t>
          </a:r>
          <a:endParaRPr lang="en-US" sz="900" kern="1200" dirty="0"/>
        </a:p>
      </dsp:txBody>
      <dsp:txXfrm>
        <a:off x="8490936" y="2337569"/>
        <a:ext cx="1864576" cy="714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CA0A5-2539-7542-976B-A59E59428403}">
      <dsp:nvSpPr>
        <dsp:cNvPr id="0" name=""/>
        <dsp:cNvSpPr/>
      </dsp:nvSpPr>
      <dsp:spPr>
        <a:xfrm>
          <a:off x="973802" y="21266"/>
          <a:ext cx="1859707" cy="17524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Модель пользователя (определяет предпочтения к типу маршрута на основе характеристик пользователя)</a:t>
          </a:r>
          <a:endParaRPr lang="en-US" sz="1000" kern="1200" dirty="0"/>
        </a:p>
      </dsp:txBody>
      <dsp:txXfrm>
        <a:off x="1246150" y="277904"/>
        <a:ext cx="1315011" cy="1239158"/>
      </dsp:txXfrm>
    </dsp:sp>
    <dsp:sp modelId="{B0AA9B6A-1909-4D4D-9A3D-AA53E0FA2203}">
      <dsp:nvSpPr>
        <dsp:cNvPr id="0" name=""/>
        <dsp:cNvSpPr/>
      </dsp:nvSpPr>
      <dsp:spPr>
        <a:xfrm>
          <a:off x="1676220" y="1830014"/>
          <a:ext cx="622183" cy="622183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solidFill>
            <a:srgbClr val="FF0000"/>
          </a:solidFill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758690" y="2067937"/>
        <a:ext cx="457243" cy="146337"/>
      </dsp:txXfrm>
    </dsp:sp>
    <dsp:sp modelId="{74271EAF-84BB-7246-B2C0-EE13BDB714D9}">
      <dsp:nvSpPr>
        <dsp:cNvPr id="0" name=""/>
        <dsp:cNvSpPr/>
      </dsp:nvSpPr>
      <dsp:spPr>
        <a:xfrm>
          <a:off x="973802" y="2551044"/>
          <a:ext cx="1916883" cy="185418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Модель окружающей среды (задает предпочтения к определенному типу маршрута на основе состояния окружающей среды)</a:t>
          </a:r>
          <a:endParaRPr lang="en-US" sz="1000" kern="1200" dirty="0"/>
        </a:p>
      </dsp:txBody>
      <dsp:txXfrm>
        <a:off x="1254523" y="2822583"/>
        <a:ext cx="1355441" cy="1311104"/>
      </dsp:txXfrm>
    </dsp:sp>
    <dsp:sp modelId="{9BECDBDE-39D7-DF4E-AE0C-643E0E4E27BF}">
      <dsp:nvSpPr>
        <dsp:cNvPr id="0" name=""/>
        <dsp:cNvSpPr/>
      </dsp:nvSpPr>
      <dsp:spPr>
        <a:xfrm rot="21577571">
          <a:off x="3438679" y="1781494"/>
          <a:ext cx="3610172" cy="5798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solidFill>
            <a:srgbClr val="FF0000"/>
          </a:solidFill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438681" y="1898033"/>
        <a:ext cx="3436214" cy="347916"/>
      </dsp:txXfrm>
    </dsp:sp>
    <dsp:sp modelId="{396CBA0D-7367-4744-803D-6878A27FBE4A}">
      <dsp:nvSpPr>
        <dsp:cNvPr id="0" name=""/>
        <dsp:cNvSpPr/>
      </dsp:nvSpPr>
      <dsp:spPr>
        <a:xfrm>
          <a:off x="7127542" y="1013716"/>
          <a:ext cx="2122783" cy="18490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Итоговые предпочтения пользователя </a:t>
          </a:r>
          <a:endParaRPr lang="en-US" sz="1600" kern="1200" dirty="0"/>
        </a:p>
      </dsp:txBody>
      <dsp:txXfrm>
        <a:off x="7438416" y="1284499"/>
        <a:ext cx="1501035" cy="1307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03E797-512A-CF4B-BDB8-8AD0984D16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DFE38-2302-0B43-BA88-B61ABB642F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1E782-F47D-5547-9CF7-C4B09C7CF803}" type="datetimeFigureOut">
              <a:rPr lang="en-US" smtClean="0"/>
              <a:t>6/30/21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4386C-249E-954A-94E3-1DFBD44395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CFE78-846B-C945-B76C-1B9429C8DF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8D14E-AF9D-AE42-9C1C-9ACD3385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2607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9096C-53E3-D24D-9751-F0BC74021791}" type="datetimeFigureOut">
              <a:rPr lang="en-US" smtClean="0"/>
              <a:t>6/30/21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41D66-5DAB-D449-9088-0B5D64E8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919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Пользователь использует приложение онлайн карт чтобы добраться из точки </a:t>
            </a:r>
            <a:r>
              <a:rPr lang="en-US" dirty="0"/>
              <a:t>A </a:t>
            </a:r>
            <a:r>
              <a:rPr lang="ru-RU" dirty="0"/>
              <a:t>в точки </a:t>
            </a:r>
            <a:r>
              <a:rPr lang="en-US" dirty="0"/>
              <a:t>B.</a:t>
            </a:r>
            <a:r>
              <a:rPr lang="ru-RU" dirty="0"/>
              <a:t> После задания начальной и конечной точки маршрута</a:t>
            </a:r>
            <a:r>
              <a:rPr lang="en-US" dirty="0"/>
              <a:t>,</a:t>
            </a:r>
            <a:r>
              <a:rPr lang="ru-RU" dirty="0"/>
              <a:t> пользователю на выбор предлагается</a:t>
            </a:r>
            <a:r>
              <a:rPr lang="en-US" dirty="0"/>
              <a:t> 5 </a:t>
            </a:r>
            <a:r>
              <a:rPr lang="ru-RU" dirty="0"/>
              <a:t>вариантов способа передвижения вдоль построенного маршрута</a:t>
            </a:r>
            <a:r>
              <a:rPr lang="en-US" dirty="0"/>
              <a:t>:</a:t>
            </a:r>
            <a:r>
              <a:rPr lang="ru-RU" dirty="0"/>
              <a:t> общественный транспорт</a:t>
            </a:r>
            <a:r>
              <a:rPr lang="en-US" dirty="0"/>
              <a:t>,</a:t>
            </a:r>
            <a:r>
              <a:rPr lang="ru-RU" dirty="0"/>
              <a:t> автомобиль</a:t>
            </a:r>
            <a:r>
              <a:rPr lang="en-US" dirty="0"/>
              <a:t>,</a:t>
            </a:r>
            <a:r>
              <a:rPr lang="ru-RU" dirty="0"/>
              <a:t> пешеходный маршрут</a:t>
            </a:r>
            <a:r>
              <a:rPr lang="en-US" dirty="0"/>
              <a:t>,</a:t>
            </a:r>
            <a:r>
              <a:rPr lang="ru-RU" dirty="0"/>
              <a:t> такси</a:t>
            </a:r>
            <a:r>
              <a:rPr lang="en-US" dirty="0"/>
              <a:t>,</a:t>
            </a:r>
            <a:r>
              <a:rPr lang="ru-RU" dirty="0"/>
              <a:t> велосипедный маршрут</a:t>
            </a:r>
            <a:r>
              <a:rPr lang="en-US" dirty="0"/>
              <a:t>.</a:t>
            </a:r>
            <a:r>
              <a:rPr lang="ru-RU" dirty="0"/>
              <a:t> При этом</a:t>
            </a:r>
            <a:r>
              <a:rPr lang="en-US" dirty="0"/>
              <a:t>,</a:t>
            </a:r>
            <a:r>
              <a:rPr lang="ru-RU" dirty="0"/>
              <a:t> пользователю сразу открываются детали случайного типа маршрута</a:t>
            </a:r>
            <a:r>
              <a:rPr lang="en-US" dirty="0"/>
              <a:t>.</a:t>
            </a:r>
            <a:r>
              <a:rPr lang="ru-RU" dirty="0"/>
              <a:t> Если пользователя не </a:t>
            </a:r>
            <a:r>
              <a:rPr lang="ru-RU" dirty="0" err="1"/>
              <a:t>устаививает</a:t>
            </a:r>
            <a:r>
              <a:rPr lang="ru-RU" dirty="0"/>
              <a:t> предложенный ему сразу вариант</a:t>
            </a:r>
            <a:r>
              <a:rPr lang="en-US" dirty="0"/>
              <a:t>,</a:t>
            </a:r>
            <a:r>
              <a:rPr lang="ru-RU" dirty="0"/>
              <a:t> он может переключиться на нужный ему в меню выбора типа маршрутов</a:t>
            </a:r>
            <a:r>
              <a:rPr lang="en-US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AE218-16B1-AA42-9FC3-8F631AF39B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</p:spTree>
    <p:extLst>
      <p:ext uri="{BB962C8B-B14F-4D97-AF65-F5344CB8AC3E}">
        <p14:creationId xmlns:p14="http://schemas.microsoft.com/office/powerpoint/2010/main" val="3627456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Далее было оформлено описание модели окружающей среды</a:t>
            </a:r>
            <a:r>
              <a:rPr lang="en-US" dirty="0"/>
              <a:t>.</a:t>
            </a:r>
            <a:r>
              <a:rPr lang="ru-RU" dirty="0"/>
              <a:t> Эта модель включала в себя характеристику состояния погоды и пробок на момент совершения маршрутного запроса</a:t>
            </a:r>
            <a:r>
              <a:rPr lang="en-US" dirty="0"/>
              <a:t>.</a:t>
            </a:r>
            <a:r>
              <a:rPr lang="ru-RU" dirty="0"/>
              <a:t> Состояние погоды генерировалось таким образом</a:t>
            </a:r>
            <a:r>
              <a:rPr lang="en-US" dirty="0"/>
              <a:t>,</a:t>
            </a:r>
            <a:r>
              <a:rPr lang="ru-RU" dirty="0"/>
              <a:t> чтобы наиболее адекватно отображать погоду в текущее время года (время запроса тоже генерировалось автоматически случайным образом)</a:t>
            </a:r>
            <a:r>
              <a:rPr lang="en-US" dirty="0"/>
              <a:t>.</a:t>
            </a:r>
            <a:r>
              <a:rPr lang="ru-RU" dirty="0"/>
              <a:t> Для этого с официальных сайтов была взята статистическая информация о количестве осадков</a:t>
            </a:r>
            <a:r>
              <a:rPr lang="en-US" dirty="0"/>
              <a:t>,</a:t>
            </a:r>
            <a:r>
              <a:rPr lang="ru-RU" dirty="0"/>
              <a:t> средней температуре</a:t>
            </a:r>
            <a:r>
              <a:rPr lang="en-US" dirty="0"/>
              <a:t>,</a:t>
            </a:r>
            <a:r>
              <a:rPr lang="ru-RU" dirty="0"/>
              <a:t> силе ветра и других погодных проявлениях и построено вероятностное распределение на основе этой статистики</a:t>
            </a:r>
            <a:r>
              <a:rPr lang="en-US" dirty="0"/>
              <a:t>. </a:t>
            </a:r>
            <a:r>
              <a:rPr lang="ru-RU" dirty="0"/>
              <a:t>Далее все конкретные значения распределялись по заданным нечетким множествам</a:t>
            </a:r>
            <a:r>
              <a:rPr lang="en-US" dirty="0"/>
              <a:t>.</a:t>
            </a:r>
            <a:r>
              <a:rPr lang="ru-RU" dirty="0"/>
              <a:t> В зависимости от своего значения</a:t>
            </a:r>
            <a:r>
              <a:rPr lang="en-US" dirty="0"/>
              <a:t>,</a:t>
            </a:r>
            <a:r>
              <a:rPr lang="ru-RU" dirty="0"/>
              <a:t> элемент может принадлежать сразу нескольким множествам одновременно</a:t>
            </a:r>
            <a:r>
              <a:rPr lang="en-US" dirty="0"/>
              <a:t>.</a:t>
            </a:r>
            <a:r>
              <a:rPr lang="ru-RU" dirty="0"/>
              <a:t> Это позволяет более гибко моделировать предпочтения пользователей</a:t>
            </a:r>
            <a:r>
              <a:rPr lang="en-US" dirty="0"/>
              <a:t>,</a:t>
            </a:r>
            <a:r>
              <a:rPr lang="ru-RU" dirty="0"/>
              <a:t> для как холодная температура для всех будет разная – для кого -то -5 уже достаточно холодно</a:t>
            </a:r>
            <a:r>
              <a:rPr lang="en-US" dirty="0"/>
              <a:t>,</a:t>
            </a:r>
            <a:r>
              <a:rPr lang="ru-RU" dirty="0"/>
              <a:t> а для кого-то нет</a:t>
            </a:r>
            <a:r>
              <a:rPr lang="en-US" dirty="0"/>
              <a:t>.</a:t>
            </a:r>
            <a:r>
              <a:rPr lang="ru-RU" dirty="0"/>
              <a:t> Далее по принадлежности этим нечетким множествам формировались правила по принадлежности к определенному типу маршрута</a:t>
            </a:r>
            <a:r>
              <a:rPr lang="en-US" dirty="0"/>
              <a:t>.</a:t>
            </a:r>
            <a:r>
              <a:rPr lang="ru-RU" dirty="0"/>
              <a:t> Например</a:t>
            </a:r>
            <a:r>
              <a:rPr lang="en-US" dirty="0"/>
              <a:t>,</a:t>
            </a:r>
            <a:r>
              <a:rPr lang="ru-RU" dirty="0"/>
              <a:t> если на улице мороз</a:t>
            </a:r>
            <a:r>
              <a:rPr lang="en-US" dirty="0"/>
              <a:t>,</a:t>
            </a:r>
            <a:r>
              <a:rPr lang="ru-RU" dirty="0"/>
              <a:t> то лучше будет выбрать транспорт для передвижения</a:t>
            </a:r>
            <a:r>
              <a:rPr lang="en-US" dirty="0"/>
              <a:t>,</a:t>
            </a:r>
            <a:r>
              <a:rPr lang="ru-RU" dirty="0"/>
              <a:t> чем идти пешком или ехать на велосипеде</a:t>
            </a:r>
            <a:r>
              <a:rPr lang="en-US" dirty="0"/>
              <a:t>.</a:t>
            </a:r>
            <a:r>
              <a:rPr lang="ru-RU" dirty="0"/>
              <a:t> Для некоторого упрощения</a:t>
            </a:r>
            <a:r>
              <a:rPr lang="en-US" dirty="0"/>
              <a:t>,</a:t>
            </a:r>
            <a:r>
              <a:rPr lang="ru-RU" dirty="0"/>
              <a:t> были заданы правила только для экстремальных случаев – эти случаи более очевидны и просты для моделирования</a:t>
            </a:r>
            <a:r>
              <a:rPr lang="en-US" dirty="0"/>
              <a:t>,</a:t>
            </a:r>
            <a:r>
              <a:rPr lang="ru-RU" dirty="0"/>
              <a:t> в то же время позволят нам </a:t>
            </a:r>
            <a:r>
              <a:rPr lang="ru-RU" dirty="0" err="1"/>
              <a:t>воспроивзести</a:t>
            </a:r>
            <a:r>
              <a:rPr lang="ru-RU" dirty="0"/>
              <a:t> некоторые зависимости в пользовательских предпочтения на основе состояния погоды и </a:t>
            </a:r>
            <a:r>
              <a:rPr lang="ru-RU" dirty="0" err="1"/>
              <a:t>дороженой</a:t>
            </a:r>
            <a:r>
              <a:rPr lang="ru-RU" dirty="0"/>
              <a:t> ситуации</a:t>
            </a:r>
            <a:r>
              <a:rPr lang="en-US" dirty="0"/>
              <a:t>.</a:t>
            </a:r>
            <a:r>
              <a:rPr lang="ru-RU" dirty="0"/>
              <a:t> Например</a:t>
            </a:r>
            <a:r>
              <a:rPr lang="en-US" dirty="0"/>
              <a:t>,</a:t>
            </a:r>
            <a:r>
              <a:rPr lang="ru-RU" dirty="0"/>
              <a:t> были заданы правила указывающие на более высокое предпочтение пешеходного маршрута в случае сильных пробок</a:t>
            </a:r>
            <a:r>
              <a:rPr lang="en-US" dirty="0"/>
              <a:t> ,</a:t>
            </a:r>
            <a:r>
              <a:rPr lang="ru-RU" dirty="0"/>
              <a:t> либо на поездку на машине в </a:t>
            </a:r>
            <a:r>
              <a:rPr lang="ru-RU" dirty="0" err="1"/>
              <a:t>случаее</a:t>
            </a:r>
            <a:r>
              <a:rPr lang="ru-RU" dirty="0"/>
              <a:t> сильной непогоды</a:t>
            </a:r>
            <a:r>
              <a:rPr lang="en-US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027E-A50A-ED42-9A35-4C6ADE437B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</p:spTree>
    <p:extLst>
      <p:ext uri="{BB962C8B-B14F-4D97-AF65-F5344CB8AC3E}">
        <p14:creationId xmlns:p14="http://schemas.microsoft.com/office/powerpoint/2010/main" val="1079833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Итоговые предпочтения пользователя складывались из взаимодействия двух моделей -  модели предпочтений пользователя и модели предпочтений в зависимости от состояния окружающей среды</a:t>
            </a:r>
            <a:r>
              <a:rPr lang="en-US" dirty="0"/>
              <a:t>.</a:t>
            </a:r>
            <a:r>
              <a:rPr lang="ru-RU" dirty="0"/>
              <a:t> Предположим пользовательские </a:t>
            </a:r>
            <a:r>
              <a:rPr lang="ru-RU" dirty="0" err="1"/>
              <a:t>прдпочтения</a:t>
            </a:r>
            <a:r>
              <a:rPr lang="ru-RU" dirty="0"/>
              <a:t> целиком описываются предпочтениями того сегмента</a:t>
            </a:r>
            <a:r>
              <a:rPr lang="en-US" dirty="0"/>
              <a:t>,</a:t>
            </a:r>
            <a:r>
              <a:rPr lang="ru-RU" dirty="0"/>
              <a:t> в который он попал согласно значению признаков</a:t>
            </a:r>
            <a:r>
              <a:rPr lang="en-US" dirty="0"/>
              <a:t>.</a:t>
            </a:r>
            <a:r>
              <a:rPr lang="ru-RU" dirty="0"/>
              <a:t> Считаем эти предпочтения постоянными</a:t>
            </a:r>
            <a:r>
              <a:rPr lang="en-US" dirty="0"/>
              <a:t>,</a:t>
            </a:r>
            <a:r>
              <a:rPr lang="ru-RU" dirty="0"/>
              <a:t> отражающие общую наклонность пользователя к определенному типу маршрута</a:t>
            </a:r>
            <a:r>
              <a:rPr lang="en-US" dirty="0"/>
              <a:t>.</a:t>
            </a:r>
            <a:r>
              <a:rPr lang="ru-RU" dirty="0"/>
              <a:t> Далее</a:t>
            </a:r>
            <a:r>
              <a:rPr lang="en-US" dirty="0"/>
              <a:t>,</a:t>
            </a:r>
            <a:r>
              <a:rPr lang="ru-RU" dirty="0"/>
              <a:t> считаем</a:t>
            </a:r>
            <a:r>
              <a:rPr lang="en-US" dirty="0"/>
              <a:t>,</a:t>
            </a:r>
            <a:r>
              <a:rPr lang="ru-RU" dirty="0"/>
              <a:t> что на постоянные предпочтения пользователя может влиять текущая природная ситуация – например</a:t>
            </a:r>
            <a:r>
              <a:rPr lang="en-US" dirty="0"/>
              <a:t>,</a:t>
            </a:r>
            <a:r>
              <a:rPr lang="ru-RU" dirty="0"/>
              <a:t> во время сильного мороза лучше воспользоваться транспортом а не идти пешком</a:t>
            </a:r>
            <a:r>
              <a:rPr lang="en-US" dirty="0"/>
              <a:t>,</a:t>
            </a:r>
            <a:r>
              <a:rPr lang="ru-RU" dirty="0"/>
              <a:t> даже если изначально пользователь предпочитал пешеходный маршрут</a:t>
            </a:r>
            <a:r>
              <a:rPr lang="en-US" dirty="0"/>
              <a:t>.</a:t>
            </a:r>
            <a:r>
              <a:rPr lang="ru-RU" dirty="0"/>
              <a:t> А вовремя сильно затора на дорогах бывает быстрее дойти пешком, чем ездить на общественном транспорте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Таким образом</a:t>
            </a:r>
            <a:r>
              <a:rPr lang="en-US" dirty="0"/>
              <a:t>,</a:t>
            </a:r>
            <a:r>
              <a:rPr lang="ru-RU" dirty="0"/>
              <a:t> при </a:t>
            </a:r>
            <a:r>
              <a:rPr lang="ru-RU" dirty="0" err="1"/>
              <a:t>соверешении</a:t>
            </a:r>
            <a:r>
              <a:rPr lang="ru-RU" dirty="0"/>
              <a:t> маршрутного запроса пользователя при выборе типа маршрута учитывает не только свои личные интересы</a:t>
            </a:r>
            <a:r>
              <a:rPr lang="en-US" dirty="0"/>
              <a:t>,</a:t>
            </a:r>
            <a:r>
              <a:rPr lang="ru-RU" dirty="0"/>
              <a:t> но и текущую природную ситуацию и ситуацию на дорогах</a:t>
            </a:r>
            <a:r>
              <a:rPr lang="en-US" dirty="0"/>
              <a:t>.</a:t>
            </a:r>
            <a:r>
              <a:rPr lang="ru-RU" dirty="0"/>
              <a:t> Это и отражает итоговая модель формирования предпочтений</a:t>
            </a:r>
            <a:r>
              <a:rPr lang="en-US" dirty="0"/>
              <a:t>.</a:t>
            </a:r>
            <a:r>
              <a:rPr lang="ru-RU" dirty="0"/>
              <a:t> Влияния окружающей среды было введено таким образом</a:t>
            </a:r>
            <a:r>
              <a:rPr lang="en-US" dirty="0"/>
              <a:t>,</a:t>
            </a:r>
            <a:r>
              <a:rPr lang="ru-RU" dirty="0"/>
              <a:t> что среднее. По постоянные предпочтениям пользователя сдвигалось вверх для тех типов</a:t>
            </a:r>
            <a:r>
              <a:rPr lang="en-US" dirty="0"/>
              <a:t>, </a:t>
            </a:r>
            <a:r>
              <a:rPr lang="ru-RU" dirty="0"/>
              <a:t>которые были выбраны по нечетким правилам</a:t>
            </a:r>
            <a:r>
              <a:rPr lang="en-US" dirty="0"/>
              <a:t>,</a:t>
            </a:r>
            <a:r>
              <a:rPr lang="ru-RU" dirty="0"/>
              <a:t> и те</a:t>
            </a:r>
            <a:r>
              <a:rPr lang="en-US" dirty="0"/>
              <a:t>,</a:t>
            </a:r>
            <a:r>
              <a:rPr lang="ru-RU" dirty="0"/>
              <a:t> которые были выбраны как </a:t>
            </a:r>
            <a:r>
              <a:rPr lang="ru-RU" dirty="0" err="1"/>
              <a:t>мнее</a:t>
            </a:r>
            <a:r>
              <a:rPr lang="ru-RU" dirty="0"/>
              <a:t> предпочтительный в текущей ситуации </a:t>
            </a:r>
            <a:r>
              <a:rPr lang="ru-RU" dirty="0" err="1"/>
              <a:t>наборот</a:t>
            </a:r>
            <a:r>
              <a:rPr lang="ru-RU" dirty="0"/>
              <a:t> подвергались понижению среднего</a:t>
            </a:r>
            <a:r>
              <a:rPr lang="en-US" dirty="0"/>
              <a:t>.</a:t>
            </a:r>
            <a:r>
              <a:rPr lang="ru-RU" dirty="0"/>
              <a:t> Значение</a:t>
            </a:r>
            <a:r>
              <a:rPr lang="en-US" dirty="0"/>
              <a:t>, </a:t>
            </a:r>
            <a:r>
              <a:rPr lang="ru-RU" dirty="0"/>
              <a:t>на которое будет сдвинуто среднее определял коэффициент чувствительности</a:t>
            </a:r>
            <a:r>
              <a:rPr lang="en-US" dirty="0"/>
              <a:t>,</a:t>
            </a:r>
            <a:r>
              <a:rPr lang="ru-RU" dirty="0"/>
              <a:t> который равнялся </a:t>
            </a:r>
            <a:r>
              <a:rPr lang="ru-RU" dirty="0" err="1"/>
              <a:t>сдантартному</a:t>
            </a:r>
            <a:r>
              <a:rPr lang="ru-RU" dirty="0"/>
              <a:t> </a:t>
            </a:r>
            <a:r>
              <a:rPr lang="ru-RU" dirty="0" err="1"/>
              <a:t>отклониню</a:t>
            </a:r>
            <a:r>
              <a:rPr lang="ru-RU" dirty="0"/>
              <a:t> по предпочтения пользователя по всем типам маршрута</a:t>
            </a:r>
            <a:r>
              <a:rPr lang="en-US" dirty="0"/>
              <a:t>,</a:t>
            </a:r>
            <a:r>
              <a:rPr lang="ru-RU" dirty="0"/>
              <a:t> умноженное на некоторый коэффициент</a:t>
            </a:r>
            <a:r>
              <a:rPr lang="en-US" dirty="0"/>
              <a:t>,</a:t>
            </a:r>
            <a:r>
              <a:rPr lang="ru-RU" dirty="0"/>
              <a:t> значение которого </a:t>
            </a:r>
            <a:r>
              <a:rPr lang="ru-RU" dirty="0" err="1"/>
              <a:t>зависило</a:t>
            </a:r>
            <a:r>
              <a:rPr lang="ru-RU" dirty="0"/>
              <a:t> от возрастной группы пользователя</a:t>
            </a:r>
            <a:r>
              <a:rPr lang="en-US" dirty="0"/>
              <a:t>.</a:t>
            </a:r>
            <a:r>
              <a:rPr lang="ru-RU" dirty="0"/>
              <a:t>Также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 err="1"/>
              <a:t>коэффиент</a:t>
            </a:r>
            <a:r>
              <a:rPr lang="ru-RU" dirty="0"/>
              <a:t> чувствительности </a:t>
            </a:r>
            <a:r>
              <a:rPr lang="ru-RU" dirty="0" err="1"/>
              <a:t>снижалася</a:t>
            </a:r>
            <a:r>
              <a:rPr lang="ru-RU" dirty="0"/>
              <a:t> с ростом возраста пользователя – </a:t>
            </a:r>
            <a:r>
              <a:rPr lang="ru-RU" dirty="0" err="1"/>
              <a:t>предпоссылка</a:t>
            </a:r>
            <a:r>
              <a:rPr lang="ru-RU" dirty="0"/>
              <a:t> то8о</a:t>
            </a:r>
            <a:r>
              <a:rPr lang="en-US" dirty="0"/>
              <a:t>,</a:t>
            </a:r>
            <a:r>
              <a:rPr lang="ru-RU" dirty="0"/>
              <a:t> что более возрастные пользователи менее склонны менять свои постоянные привычки</a:t>
            </a:r>
            <a:r>
              <a:rPr lang="en-US" dirty="0"/>
              <a:t>.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FADE3-05B8-584F-A644-94586949EA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</p:spTree>
    <p:extLst>
      <p:ext uri="{BB962C8B-B14F-4D97-AF65-F5344CB8AC3E}">
        <p14:creationId xmlns:p14="http://schemas.microsoft.com/office/powerpoint/2010/main" val="61103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Данную проблему можно сформулировать в контексте построения рекомендательной системы</a:t>
            </a:r>
            <a:r>
              <a:rPr lang="en-US" dirty="0"/>
              <a:t>,</a:t>
            </a:r>
            <a:r>
              <a:rPr lang="ru-RU" dirty="0"/>
              <a:t> где в качестве рекомендуемых объектов выступают типы маршрута</a:t>
            </a:r>
            <a:r>
              <a:rPr lang="en-US" dirty="0"/>
              <a:t>.</a:t>
            </a:r>
            <a:r>
              <a:rPr lang="ru-RU" dirty="0"/>
              <a:t> При этом</a:t>
            </a:r>
            <a:r>
              <a:rPr lang="en-US" dirty="0"/>
              <a:t>,</a:t>
            </a:r>
            <a:r>
              <a:rPr lang="ru-RU" dirty="0"/>
              <a:t> при построении такой рекомендательной системы важно учитывать индивидуальные различия в предпочтениях пользователей</a:t>
            </a:r>
            <a:r>
              <a:rPr lang="en-US" dirty="0"/>
              <a:t>,</a:t>
            </a:r>
            <a:r>
              <a:rPr lang="ru-RU" dirty="0"/>
              <a:t> то есть появляется необходимость построения системы персонализированных рекомендаций</a:t>
            </a:r>
            <a:r>
              <a:rPr lang="en-US" dirty="0"/>
              <a:t>.</a:t>
            </a:r>
            <a:r>
              <a:rPr lang="ru-RU" dirty="0"/>
              <a:t> Алгоритмы персонализированных рекомендаций помогают пользователям быстрее и эффективнее решать стоящие перед ними задачи, а</a:t>
            </a:r>
            <a:r>
              <a:rPr lang="en-US" dirty="0"/>
              <a:t>,</a:t>
            </a:r>
            <a:r>
              <a:rPr lang="ru-RU" dirty="0"/>
              <a:t> следовательно</a:t>
            </a:r>
            <a:r>
              <a:rPr lang="en-US" dirty="0"/>
              <a:t>,</a:t>
            </a:r>
            <a:r>
              <a:rPr lang="ru-RU" dirty="0"/>
              <a:t> повышают лояльность пользователей к продукту и увеличивают материальную выгоду</a:t>
            </a:r>
            <a:r>
              <a:rPr lang="en-US" dirty="0"/>
              <a:t>,</a:t>
            </a:r>
            <a:r>
              <a:rPr lang="ru-RU" dirty="0"/>
              <a:t> получаемую бизнесом</a:t>
            </a:r>
            <a:r>
              <a:rPr lang="en-US" dirty="0"/>
              <a:t>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настоящий момент в индустрии распространены следующие алгоритмы для построения рекомендательных систем – </a:t>
            </a:r>
            <a:r>
              <a:rPr lang="ru-RU" dirty="0" err="1"/>
              <a:t>коллоборативная</a:t>
            </a:r>
            <a:r>
              <a:rPr lang="ru-RU" dirty="0"/>
              <a:t> фильтрация</a:t>
            </a:r>
            <a:r>
              <a:rPr lang="en-US" dirty="0"/>
              <a:t>,</a:t>
            </a:r>
            <a:r>
              <a:rPr lang="ru-RU" dirty="0"/>
              <a:t> рекомендации на основе контента и гибридные алгоритмы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ru-RU" dirty="0" err="1"/>
              <a:t>Коллоборативная</a:t>
            </a:r>
            <a:r>
              <a:rPr lang="ru-RU" dirty="0"/>
              <a:t> фильтрация учитывает оценки пользователя</a:t>
            </a:r>
            <a:r>
              <a:rPr lang="en-US" dirty="0"/>
              <a:t>,</a:t>
            </a:r>
            <a:r>
              <a:rPr lang="ru-RU" dirty="0"/>
              <a:t> чтобы определить схожесть между пользователями на основе этих оценок и выдвигает в качестве рекомендации для пользователя те товары</a:t>
            </a:r>
            <a:r>
              <a:rPr lang="en-US" dirty="0"/>
              <a:t>,</a:t>
            </a:r>
            <a:r>
              <a:rPr lang="ru-RU" dirty="0"/>
              <a:t> которые понравились похожим на него по предпочтениям пользователям</a:t>
            </a:r>
            <a:r>
              <a:rPr lang="en-US" dirty="0"/>
              <a:t>.</a:t>
            </a:r>
            <a:r>
              <a:rPr lang="ru-RU" dirty="0"/>
              <a:t> Контентная </a:t>
            </a:r>
            <a:r>
              <a:rPr lang="ru-RU" dirty="0" err="1"/>
              <a:t>фильрация</a:t>
            </a:r>
            <a:r>
              <a:rPr lang="ru-RU" dirty="0"/>
              <a:t> использует данные об оценкам пользователя конкретным товарам и выдвигает в качестве рекомендаций те товары</a:t>
            </a:r>
            <a:r>
              <a:rPr lang="en-US" dirty="0"/>
              <a:t>,</a:t>
            </a:r>
            <a:r>
              <a:rPr lang="ru-RU" dirty="0"/>
              <a:t> которые похожи на товары</a:t>
            </a:r>
            <a:r>
              <a:rPr lang="en-US" dirty="0"/>
              <a:t>,</a:t>
            </a:r>
            <a:r>
              <a:rPr lang="ru-RU" dirty="0"/>
              <a:t> которые раньше уже нравились пользователю</a:t>
            </a:r>
            <a:r>
              <a:rPr lang="en-US" dirty="0"/>
              <a:t>.</a:t>
            </a:r>
            <a:r>
              <a:rPr lang="ru-RU" dirty="0"/>
              <a:t> Оба предыдущих алгоритма подвержены проблеме холодного старта – когда трудным становится выдавать адекватные рекомендации для нового пользователя или нового объекта</a:t>
            </a:r>
            <a:r>
              <a:rPr lang="en-US" dirty="0"/>
              <a:t>.</a:t>
            </a:r>
            <a:r>
              <a:rPr lang="ru-RU" dirty="0"/>
              <a:t> В нашем случае может возникнуть проблема рекомендаций типов маршрутов для новых пользователей</a:t>
            </a:r>
            <a:r>
              <a:rPr lang="en-US" dirty="0"/>
              <a:t>,</a:t>
            </a:r>
            <a:r>
              <a:rPr lang="ru-RU" dirty="0"/>
              <a:t> так как известно</a:t>
            </a:r>
            <a:r>
              <a:rPr lang="en-US" dirty="0"/>
              <a:t>,</a:t>
            </a:r>
            <a:r>
              <a:rPr lang="ru-RU" dirty="0"/>
              <a:t> что аудитория современного веб сервиса постоянно меняются</a:t>
            </a:r>
            <a:r>
              <a:rPr lang="en-US" dirty="0"/>
              <a:t>,</a:t>
            </a:r>
            <a:r>
              <a:rPr lang="ru-RU" dirty="0"/>
              <a:t> каждый день в веб приложение заходит много новых пользователей</a:t>
            </a:r>
            <a:r>
              <a:rPr lang="en-US" dirty="0"/>
              <a:t>,</a:t>
            </a:r>
            <a:r>
              <a:rPr lang="ru-RU" dirty="0"/>
              <a:t>для карт также будет характерна проблема наличия большой доли пользователей с очень маленькой историей</a:t>
            </a:r>
            <a:r>
              <a:rPr lang="en-US" dirty="0"/>
              <a:t>,</a:t>
            </a:r>
            <a:r>
              <a:rPr lang="ru-RU" dirty="0"/>
              <a:t> например тех</a:t>
            </a:r>
            <a:r>
              <a:rPr lang="en-US" dirty="0"/>
              <a:t>,</a:t>
            </a:r>
            <a:r>
              <a:rPr lang="ru-RU" dirty="0"/>
              <a:t> кто заходит в карты раз в месяц или даже реже</a:t>
            </a:r>
            <a:r>
              <a:rPr lang="en-US" dirty="0"/>
              <a:t>,</a:t>
            </a:r>
            <a:r>
              <a:rPr lang="ru-RU" dirty="0"/>
              <a:t> только когда у них возникнет необходимость построить маршрут в какое-то специфическое место</a:t>
            </a:r>
            <a:r>
              <a:rPr lang="en-US" dirty="0"/>
              <a:t>.</a:t>
            </a:r>
            <a:r>
              <a:rPr lang="ru-RU" dirty="0"/>
              <a:t> Проблемы холодного старта в целом не плохо решают гибридные алгоритмы</a:t>
            </a:r>
            <a:r>
              <a:rPr lang="en-US" dirty="0"/>
              <a:t>,</a:t>
            </a:r>
            <a:r>
              <a:rPr lang="ru-RU" dirty="0"/>
              <a:t> которые совмещают в себе первые два подхода</a:t>
            </a:r>
            <a:r>
              <a:rPr lang="en-US" dirty="0"/>
              <a:t>.</a:t>
            </a:r>
            <a:r>
              <a:rPr lang="ru-RU" dirty="0"/>
              <a:t> Однако</a:t>
            </a:r>
            <a:r>
              <a:rPr lang="en-US" dirty="0"/>
              <a:t>,</a:t>
            </a:r>
            <a:r>
              <a:rPr lang="ru-RU" dirty="0"/>
              <a:t> все равно остаются некоторые проблемы</a:t>
            </a:r>
            <a:r>
              <a:rPr lang="en-US" dirty="0"/>
              <a:t>,</a:t>
            </a:r>
            <a:r>
              <a:rPr lang="ru-RU" dirty="0"/>
              <a:t> которые традиционные методы решают плохо – в </a:t>
            </a:r>
            <a:r>
              <a:rPr lang="ru-RU" dirty="0" err="1"/>
              <a:t>радиционных</a:t>
            </a:r>
            <a:r>
              <a:rPr lang="ru-RU" dirty="0"/>
              <a:t> методах мало вниманию </a:t>
            </a:r>
            <a:r>
              <a:rPr lang="ru-RU" dirty="0" err="1"/>
              <a:t>удиляется</a:t>
            </a:r>
            <a:r>
              <a:rPr lang="ru-RU" dirty="0"/>
              <a:t> профилю пользователя</a:t>
            </a:r>
            <a:r>
              <a:rPr lang="en-US" dirty="0"/>
              <a:t>,</a:t>
            </a:r>
            <a:r>
              <a:rPr lang="ru-RU" dirty="0"/>
              <a:t> хотя как подсказывает здравый смысл</a:t>
            </a:r>
            <a:r>
              <a:rPr lang="en-US" dirty="0"/>
              <a:t>,</a:t>
            </a:r>
            <a:r>
              <a:rPr lang="ru-RU" dirty="0"/>
              <a:t> можно сделать рекомендации точнее</a:t>
            </a:r>
            <a:r>
              <a:rPr lang="en-US" dirty="0"/>
              <a:t>,</a:t>
            </a:r>
            <a:r>
              <a:rPr lang="ru-RU" dirty="0"/>
              <a:t> если учитывать пол и возраст пользователя</a:t>
            </a:r>
            <a:r>
              <a:rPr lang="en-US" dirty="0"/>
              <a:t>,</a:t>
            </a:r>
            <a:r>
              <a:rPr lang="ru-RU" dirty="0"/>
              <a:t> социальный статус и место проживания</a:t>
            </a:r>
            <a:r>
              <a:rPr lang="en-US" dirty="0"/>
              <a:t>.</a:t>
            </a:r>
            <a:r>
              <a:rPr lang="ru-RU" dirty="0"/>
              <a:t> Также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 err="1"/>
              <a:t>традицинные</a:t>
            </a:r>
            <a:r>
              <a:rPr lang="ru-RU" dirty="0"/>
              <a:t> алгоритмы считают ответы от пользователей статическими</a:t>
            </a:r>
            <a:r>
              <a:rPr lang="en-US" dirty="0"/>
              <a:t>,</a:t>
            </a:r>
            <a:r>
              <a:rPr lang="ru-RU" dirty="0"/>
              <a:t> что значит</a:t>
            </a:r>
            <a:r>
              <a:rPr lang="en-US" dirty="0"/>
              <a:t>,</a:t>
            </a:r>
            <a:r>
              <a:rPr lang="ru-RU" dirty="0"/>
              <a:t> например</a:t>
            </a:r>
            <a:r>
              <a:rPr lang="en-US" dirty="0"/>
              <a:t>,</a:t>
            </a:r>
            <a:r>
              <a:rPr lang="ru-RU" dirty="0"/>
              <a:t> что один и тот же товар в разные моменты времени получает похожие оценки</a:t>
            </a:r>
            <a:r>
              <a:rPr lang="en-US" dirty="0"/>
              <a:t>.</a:t>
            </a:r>
            <a:r>
              <a:rPr lang="ru-RU" dirty="0"/>
              <a:t> Однако</a:t>
            </a:r>
            <a:r>
              <a:rPr lang="en-US" dirty="0"/>
              <a:t>,</a:t>
            </a:r>
            <a:r>
              <a:rPr lang="ru-RU" dirty="0"/>
              <a:t> это не всегда так</a:t>
            </a:r>
            <a:r>
              <a:rPr lang="en-US" dirty="0"/>
              <a:t>.</a:t>
            </a:r>
            <a:r>
              <a:rPr lang="ru-RU" dirty="0"/>
              <a:t> В случаях для </a:t>
            </a:r>
            <a:r>
              <a:rPr lang="ru-RU" dirty="0" err="1"/>
              <a:t>онлан</a:t>
            </a:r>
            <a:r>
              <a:rPr lang="ru-RU" dirty="0"/>
              <a:t> карт</a:t>
            </a:r>
            <a:r>
              <a:rPr lang="en-US" dirty="0"/>
              <a:t>,</a:t>
            </a:r>
            <a:r>
              <a:rPr lang="ru-RU" dirty="0"/>
              <a:t> популярность определенных типов маршрутов может изменяться по временам года</a:t>
            </a:r>
            <a:r>
              <a:rPr lang="en-US" dirty="0"/>
              <a:t>,</a:t>
            </a:r>
            <a:r>
              <a:rPr lang="ru-RU" dirty="0"/>
              <a:t> периодом дня</a:t>
            </a:r>
            <a:r>
              <a:rPr lang="en-US" dirty="0"/>
              <a:t>,</a:t>
            </a:r>
            <a:r>
              <a:rPr lang="ru-RU" dirty="0"/>
              <a:t> наличием праздничных событий</a:t>
            </a:r>
            <a:r>
              <a:rPr lang="en-US" dirty="0"/>
              <a:t>,</a:t>
            </a:r>
            <a:r>
              <a:rPr lang="ru-RU" dirty="0"/>
              <a:t> дорожной ситуации</a:t>
            </a:r>
            <a:r>
              <a:rPr lang="en-US" dirty="0"/>
              <a:t>.</a:t>
            </a:r>
            <a:r>
              <a:rPr lang="ru-RU" dirty="0"/>
              <a:t> Возникает необходимость не только выдавать рекомендации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 err="1"/>
              <a:t>максимизирующие</a:t>
            </a:r>
            <a:r>
              <a:rPr lang="ru-RU" dirty="0"/>
              <a:t> долгосрочную ценность для пользователя</a:t>
            </a:r>
            <a:r>
              <a:rPr lang="en-US" dirty="0"/>
              <a:t>,</a:t>
            </a:r>
            <a:r>
              <a:rPr lang="ru-RU" dirty="0"/>
              <a:t> но и одновременно реагировать на постоянные изменения в получаемых оценках от пользователей</a:t>
            </a:r>
            <a:r>
              <a:rPr lang="en-US" dirty="0"/>
              <a:t>,</a:t>
            </a:r>
            <a:r>
              <a:rPr lang="ru-RU" dirty="0"/>
              <a:t> чтобы адаптировать алгоритм отбора таких рекомендаций</a:t>
            </a:r>
            <a:r>
              <a:rPr lang="en-US" dirty="0"/>
              <a:t>.</a:t>
            </a:r>
            <a:r>
              <a:rPr lang="ru-RU" dirty="0"/>
              <a:t> С этой задачей хорошо справляются так называемые алгоритмы многоруких бандитов</a:t>
            </a:r>
            <a:r>
              <a:rPr lang="en-US" dirty="0"/>
              <a:t>.</a:t>
            </a:r>
            <a:r>
              <a:rPr lang="ru-RU" dirty="0"/>
              <a:t> В настоящий момент существует множество различных семейств таких алгоритмов в зависимости от различных моделируемых ситуаций и подходу к решению задачи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1611-91CB-9044-915D-1863D6C14F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</p:spTree>
    <p:extLst>
      <p:ext uri="{BB962C8B-B14F-4D97-AF65-F5344CB8AC3E}">
        <p14:creationId xmlns:p14="http://schemas.microsoft.com/office/powerpoint/2010/main" val="28857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Задача многорукого бандита в терминах машинного обучения будет относится к обучению с подкреплением</a:t>
            </a:r>
          </a:p>
          <a:p>
            <a:r>
              <a:rPr lang="ru-RU" dirty="0"/>
              <a:t>Упрощенно схему работы многоруких бандитов можно описать следующей диаграммой</a:t>
            </a:r>
            <a:r>
              <a:rPr lang="en-US" dirty="0"/>
              <a:t>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784CB-F957-AC44-BFF7-32AE363369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</p:spTree>
    <p:extLst>
      <p:ext uri="{BB962C8B-B14F-4D97-AF65-F5344CB8AC3E}">
        <p14:creationId xmlns:p14="http://schemas.microsoft.com/office/powerpoint/2010/main" val="363308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13552-A16D-7B4B-87BE-77B3BF974C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</p:spTree>
    <p:extLst>
      <p:ext uri="{BB962C8B-B14F-4D97-AF65-F5344CB8AC3E}">
        <p14:creationId xmlns:p14="http://schemas.microsoft.com/office/powerpoint/2010/main" val="2129942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4C3DA-84F2-8046-8D8A-F0A2B34536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</p:spTree>
    <p:extLst>
      <p:ext uri="{BB962C8B-B14F-4D97-AF65-F5344CB8AC3E}">
        <p14:creationId xmlns:p14="http://schemas.microsoft.com/office/powerpoint/2010/main" val="331132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решения задачи необходимо подобрать такой алгоритм</a:t>
            </a:r>
            <a:r>
              <a:rPr lang="en-US" dirty="0"/>
              <a:t>,</a:t>
            </a:r>
            <a:r>
              <a:rPr lang="ru-RU" dirty="0"/>
              <a:t> который бы максимизировал значение ожидаемой совокупной награды</a:t>
            </a:r>
            <a:r>
              <a:rPr lang="en-US" dirty="0"/>
              <a:t>.</a:t>
            </a:r>
            <a:r>
              <a:rPr lang="ru-RU" dirty="0"/>
              <a:t> Аналогично мы можем искать такой алгоритм</a:t>
            </a:r>
            <a:r>
              <a:rPr lang="en-US" dirty="0"/>
              <a:t>,</a:t>
            </a:r>
            <a:r>
              <a:rPr lang="ru-RU" dirty="0"/>
              <a:t> который бы минимизировал совокупное значение ожидаемых потерь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FC625-2456-F643-A0FE-B5E9AC93D5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</p:spTree>
    <p:extLst>
      <p:ext uri="{BB962C8B-B14F-4D97-AF65-F5344CB8AC3E}">
        <p14:creationId xmlns:p14="http://schemas.microsoft.com/office/powerpoint/2010/main" val="2750408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Все алгоритмы многоруких бандитов можно разделить на классы</a:t>
            </a:r>
            <a:r>
              <a:rPr lang="en-US" dirty="0"/>
              <a:t>,</a:t>
            </a:r>
            <a:r>
              <a:rPr lang="ru-RU" dirty="0"/>
              <a:t> где в каждом классе в основе лежит определенный базовый алгоритм</a:t>
            </a:r>
            <a:r>
              <a:rPr lang="en-US" dirty="0"/>
              <a:t>.</a:t>
            </a:r>
            <a:r>
              <a:rPr lang="ru-RU" dirty="0"/>
              <a:t>  Также алгоритмы можно дальше поделить в зависимости от различных </a:t>
            </a:r>
            <a:r>
              <a:rPr lang="ru-RU" dirty="0" err="1"/>
              <a:t>предпоссылок</a:t>
            </a:r>
            <a:r>
              <a:rPr lang="en-US" dirty="0"/>
              <a:t>,</a:t>
            </a:r>
            <a:r>
              <a:rPr lang="ru-RU" dirty="0"/>
              <a:t> которые используются для решения задачи</a:t>
            </a:r>
            <a:r>
              <a:rPr lang="en-US" dirty="0"/>
              <a:t>.</a:t>
            </a:r>
            <a:r>
              <a:rPr lang="ru-RU" dirty="0"/>
              <a:t> Вначале мы рассмотрим бандитов</a:t>
            </a:r>
            <a:r>
              <a:rPr lang="en-US" dirty="0"/>
              <a:t>,</a:t>
            </a:r>
            <a:r>
              <a:rPr lang="ru-RU" dirty="0"/>
              <a:t> которые в своей основе используют линейные методы для решения задачи</a:t>
            </a:r>
            <a:r>
              <a:rPr lang="en-US" dirty="0"/>
              <a:t>,</a:t>
            </a:r>
            <a:r>
              <a:rPr lang="ru-RU" dirty="0"/>
              <a:t> далее будут рассмотрены алгоритмы</a:t>
            </a:r>
            <a:r>
              <a:rPr lang="en-US" dirty="0"/>
              <a:t>,</a:t>
            </a:r>
            <a:r>
              <a:rPr lang="ru-RU" dirty="0"/>
              <a:t> использующие нелинейные методы</a:t>
            </a:r>
            <a:r>
              <a:rPr lang="en-US" dirty="0"/>
              <a:t>.</a:t>
            </a:r>
            <a:r>
              <a:rPr lang="ru-RU" dirty="0"/>
              <a:t> В качестве предпосылок будут рассмотрены ситуации</a:t>
            </a:r>
            <a:r>
              <a:rPr lang="en-US" dirty="0"/>
              <a:t>,</a:t>
            </a:r>
            <a:r>
              <a:rPr lang="ru-RU" dirty="0"/>
              <a:t> когда фактические награды доступны только для выбранного варианта и когда для всех вариантов</a:t>
            </a:r>
            <a:r>
              <a:rPr lang="en-US" dirty="0"/>
              <a:t>,</a:t>
            </a:r>
            <a:r>
              <a:rPr lang="ru-RU" dirty="0"/>
              <a:t> вне зависимости от того</a:t>
            </a:r>
            <a:r>
              <a:rPr lang="en-US" dirty="0"/>
              <a:t>,</a:t>
            </a:r>
            <a:r>
              <a:rPr lang="ru-RU" dirty="0"/>
              <a:t> были ли они выбраны или нет</a:t>
            </a:r>
            <a:r>
              <a:rPr lang="en-US" dirty="0"/>
              <a:t>.  </a:t>
            </a:r>
            <a:r>
              <a:rPr lang="ru-RU" dirty="0"/>
              <a:t>Также будут рассмотрены ситуации</a:t>
            </a:r>
            <a:r>
              <a:rPr lang="en-US" dirty="0"/>
              <a:t>,</a:t>
            </a:r>
            <a:r>
              <a:rPr lang="ru-RU" dirty="0"/>
              <a:t> когда предпочтения пользователей меняются с течением времени</a:t>
            </a:r>
            <a:r>
              <a:rPr lang="en-US" dirty="0"/>
              <a:t>,</a:t>
            </a:r>
            <a:r>
              <a:rPr lang="ru-RU" dirty="0"/>
              <a:t> и когда – нет</a:t>
            </a:r>
            <a:r>
              <a:rPr lang="en-US" dirty="0"/>
              <a:t>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Далее</a:t>
            </a:r>
            <a:r>
              <a:rPr lang="en-US" dirty="0"/>
              <a:t>,</a:t>
            </a:r>
            <a:r>
              <a:rPr lang="ru-RU" dirty="0"/>
              <a:t> после фиксации базового алгоритма</a:t>
            </a:r>
            <a:r>
              <a:rPr lang="en-US" dirty="0"/>
              <a:t>,</a:t>
            </a:r>
            <a:r>
              <a:rPr lang="ru-RU" dirty="0"/>
              <a:t> для решения поставленной задачи существует множество различных стратегий</a:t>
            </a:r>
            <a:r>
              <a:rPr lang="en-US" dirty="0"/>
              <a:t>,</a:t>
            </a:r>
            <a:r>
              <a:rPr lang="ru-RU" dirty="0"/>
              <a:t> которые могут применяться к различным базовым алгоритмам многоруких бандитов в зависимости от ситуации и поставленных целей</a:t>
            </a:r>
            <a:r>
              <a:rPr lang="en-US" dirty="0"/>
              <a:t>.</a:t>
            </a:r>
            <a:r>
              <a:rPr lang="ru-RU" dirty="0"/>
              <a:t> Одна из наиболее распространенных стратегий – это стратегия определения верхней границы доверительного интервала для выбранного параметра</a:t>
            </a:r>
            <a:r>
              <a:rPr lang="en-US" dirty="0"/>
              <a:t>,</a:t>
            </a:r>
            <a:r>
              <a:rPr lang="ru-RU" dirty="0"/>
              <a:t> с целью принятия решения по выбору варианта</a:t>
            </a:r>
            <a:r>
              <a:rPr lang="en-US" dirty="0"/>
              <a:t>.</a:t>
            </a:r>
            <a:r>
              <a:rPr lang="ru-RU" dirty="0"/>
              <a:t> Кратко такую стратегию называют </a:t>
            </a:r>
            <a:r>
              <a:rPr lang="en-US" dirty="0"/>
              <a:t>UCB </a:t>
            </a:r>
            <a:r>
              <a:rPr lang="ru-RU" dirty="0"/>
              <a:t>стратегия. Она позволяет разумно балансировать исследование новых вариантов</a:t>
            </a:r>
            <a:r>
              <a:rPr lang="en-US" dirty="0"/>
              <a:t>,</a:t>
            </a:r>
            <a:r>
              <a:rPr lang="ru-RU" dirty="0"/>
              <a:t> через выражение степени неопределенности по ним</a:t>
            </a:r>
            <a:r>
              <a:rPr lang="en-US" dirty="0"/>
              <a:t>,</a:t>
            </a:r>
            <a:r>
              <a:rPr lang="ru-RU" dirty="0"/>
              <a:t> и выбор старых  через оценку средней ожидаемой награды по каждому из вариантов</a:t>
            </a:r>
            <a:r>
              <a:rPr lang="en-US" dirty="0"/>
              <a:t>.</a:t>
            </a:r>
            <a:r>
              <a:rPr lang="ru-RU" dirty="0"/>
              <a:t> Степень неопределенности выражает количество информации</a:t>
            </a:r>
            <a:r>
              <a:rPr lang="en-US" dirty="0"/>
              <a:t>,</a:t>
            </a:r>
            <a:r>
              <a:rPr lang="ru-RU" dirty="0"/>
              <a:t> которое нам известно по данному варианту до сих пор</a:t>
            </a:r>
            <a:r>
              <a:rPr lang="en-US" dirty="0"/>
              <a:t>,</a:t>
            </a:r>
            <a:r>
              <a:rPr lang="ru-RU" dirty="0"/>
              <a:t> и уменьшается</a:t>
            </a:r>
            <a:r>
              <a:rPr lang="en-US" dirty="0"/>
              <a:t>,</a:t>
            </a:r>
            <a:r>
              <a:rPr lang="ru-RU" dirty="0"/>
              <a:t> как только мы собираем больше дополнительной информации по варианту</a:t>
            </a:r>
            <a:r>
              <a:rPr lang="en-US" dirty="0"/>
              <a:t>.</a:t>
            </a:r>
            <a:r>
              <a:rPr lang="ru-RU" dirty="0"/>
              <a:t> Таким образом</a:t>
            </a:r>
            <a:r>
              <a:rPr lang="en-US" dirty="0"/>
              <a:t>,</a:t>
            </a:r>
            <a:r>
              <a:rPr lang="ru-RU" dirty="0"/>
              <a:t> мы каждый раз выбираем вариант либо с наиболее высокой ожидаемой наградой</a:t>
            </a:r>
            <a:r>
              <a:rPr lang="en-US" dirty="0"/>
              <a:t>,</a:t>
            </a:r>
            <a:r>
              <a:rPr lang="ru-RU" dirty="0"/>
              <a:t> либо вариант</a:t>
            </a:r>
            <a:r>
              <a:rPr lang="en-US" dirty="0"/>
              <a:t>,</a:t>
            </a:r>
            <a:r>
              <a:rPr lang="ru-RU" dirty="0"/>
              <a:t> по которому на текущий момент у нас меньше всего информации</a:t>
            </a:r>
            <a:r>
              <a:rPr lang="en-US" dirty="0"/>
              <a:t>. </a:t>
            </a:r>
            <a:r>
              <a:rPr lang="ru-RU" dirty="0"/>
              <a:t>Алгоритм </a:t>
            </a:r>
            <a:r>
              <a:rPr lang="en-US" dirty="0" err="1"/>
              <a:t>LinUCb</a:t>
            </a:r>
            <a:r>
              <a:rPr lang="ru-RU" dirty="0"/>
              <a:t> разработанный группой авторов в 2010-2011 строит верхнюю границу доверительного интервала для коэффициентов вектора контекста (в отличие от обычного алгоритма </a:t>
            </a:r>
            <a:r>
              <a:rPr lang="en-US" dirty="0"/>
              <a:t>UCB,</a:t>
            </a:r>
            <a:r>
              <a:rPr lang="ru-RU" dirty="0"/>
              <a:t> где доверительный интервал строится для значения ожидаемой награды)</a:t>
            </a:r>
            <a:r>
              <a:rPr lang="en-US" dirty="0"/>
              <a:t>.</a:t>
            </a:r>
            <a:r>
              <a:rPr lang="ru-RU" dirty="0"/>
              <a:t> Для вычисления оценки весов в модели используется </a:t>
            </a:r>
            <a:r>
              <a:rPr lang="en-US" dirty="0"/>
              <a:t>ridge-</a:t>
            </a:r>
            <a:r>
              <a:rPr lang="ru-RU" dirty="0"/>
              <a:t>регрессия по данным контекста и полученных наград (с параметром регуляризации = 1)</a:t>
            </a:r>
            <a:r>
              <a:rPr lang="en-US" dirty="0"/>
              <a:t>.</a:t>
            </a:r>
            <a:r>
              <a:rPr lang="ru-RU" dirty="0"/>
              <a:t> Для каждого варианта используется свой вектор оценки коэффициентов</a:t>
            </a:r>
            <a:r>
              <a:rPr lang="en-US" dirty="0"/>
              <a:t>.</a:t>
            </a:r>
            <a:r>
              <a:rPr lang="ru-RU" dirty="0"/>
              <a:t> В модели присутствует всего лишь один параметр – </a:t>
            </a:r>
            <a:r>
              <a:rPr lang="en-US" dirty="0"/>
              <a:t>alpha, </a:t>
            </a:r>
            <a:r>
              <a:rPr lang="ru-RU" dirty="0"/>
              <a:t>значение которого можно подобрать через </a:t>
            </a:r>
            <a:r>
              <a:rPr lang="en-US" dirty="0"/>
              <a:t>grid-search</a:t>
            </a:r>
            <a:r>
              <a:rPr lang="ru-RU" dirty="0"/>
              <a:t> (Параметр отвечает за степень</a:t>
            </a:r>
            <a:r>
              <a:rPr lang="en-US" dirty="0"/>
              <a:t>,</a:t>
            </a:r>
            <a:r>
              <a:rPr lang="ru-RU" dirty="0"/>
              <a:t> с которой мы будем исследовать новые варианты)</a:t>
            </a:r>
            <a:r>
              <a:rPr lang="en-US" dirty="0"/>
              <a:t>.</a:t>
            </a:r>
            <a:r>
              <a:rPr lang="ru-RU" dirty="0"/>
              <a:t> Сложность вычислений данного алгоритма линейно возрастает с увеличением количества вариантов и самое большее кубически выражается от размерности вектора контекста</a:t>
            </a:r>
            <a:r>
              <a:rPr lang="en-US" dirty="0"/>
              <a:t>.</a:t>
            </a:r>
            <a:r>
              <a:rPr lang="ru-RU" dirty="0"/>
              <a:t> Верхняя оценка для значения совокупных потерь  - о-большое от квадратного корня размерности вектора коэффициентов умноженным на количество раундов работы алгоритма</a:t>
            </a:r>
            <a:r>
              <a:rPr lang="en-US" dirty="0"/>
              <a:t>. 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88D2E-F95F-D547-8370-19FFF94B51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</p:spTree>
    <p:extLst>
      <p:ext uri="{BB962C8B-B14F-4D97-AF65-F5344CB8AC3E}">
        <p14:creationId xmlns:p14="http://schemas.microsoft.com/office/powerpoint/2010/main" val="3656733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Особенностью</a:t>
            </a:r>
            <a:r>
              <a:rPr lang="en-US" dirty="0"/>
              <a:t> </a:t>
            </a:r>
            <a:r>
              <a:rPr lang="en-US" dirty="0" err="1"/>
              <a:t>LinUCB</a:t>
            </a:r>
            <a:r>
              <a:rPr lang="en-US" dirty="0"/>
              <a:t> </a:t>
            </a:r>
            <a:r>
              <a:rPr lang="ru-RU" dirty="0"/>
              <a:t>алгоритма является то</a:t>
            </a:r>
            <a:r>
              <a:rPr lang="en-US" dirty="0"/>
              <a:t>,</a:t>
            </a:r>
            <a:r>
              <a:rPr lang="ru-RU" dirty="0"/>
              <a:t> что значения весов в модели обновляется только для действия</a:t>
            </a:r>
            <a:r>
              <a:rPr lang="en-US" dirty="0"/>
              <a:t>,</a:t>
            </a:r>
            <a:r>
              <a:rPr lang="ru-RU" dirty="0"/>
              <a:t> которое было выбрано в текущем раунде</a:t>
            </a:r>
            <a:r>
              <a:rPr lang="en-US" dirty="0"/>
              <a:t>.</a:t>
            </a:r>
            <a:r>
              <a:rPr lang="ru-RU" dirty="0"/>
              <a:t> То есть</a:t>
            </a:r>
            <a:r>
              <a:rPr lang="en-US" dirty="0"/>
              <a:t>,</a:t>
            </a:r>
            <a:r>
              <a:rPr lang="ru-RU" dirty="0"/>
              <a:t> моделируется ситуация</a:t>
            </a:r>
            <a:r>
              <a:rPr lang="en-US" dirty="0"/>
              <a:t>,</a:t>
            </a:r>
            <a:r>
              <a:rPr lang="ru-RU" dirty="0"/>
              <a:t> когда мы получаем знания о выигрыше только для действия</a:t>
            </a:r>
            <a:r>
              <a:rPr lang="en-US" dirty="0"/>
              <a:t>,</a:t>
            </a:r>
            <a:r>
              <a:rPr lang="ru-RU" dirty="0"/>
              <a:t> которое мы выбираем</a:t>
            </a:r>
            <a:r>
              <a:rPr lang="en-US" dirty="0"/>
              <a:t>.  </a:t>
            </a:r>
            <a:r>
              <a:rPr lang="ru-RU" dirty="0"/>
              <a:t>Но в текущей задаче</a:t>
            </a:r>
            <a:r>
              <a:rPr lang="en-US" dirty="0"/>
              <a:t>,</a:t>
            </a:r>
            <a:r>
              <a:rPr lang="ru-RU" dirty="0"/>
              <a:t> такое предположение не совсем верно – на практике мы имеем фиксированное количество вариантов типа маршрута</a:t>
            </a:r>
            <a:r>
              <a:rPr lang="en-US" dirty="0"/>
              <a:t>,</a:t>
            </a:r>
            <a:r>
              <a:rPr lang="ru-RU" dirty="0"/>
              <a:t> более того</a:t>
            </a:r>
            <a:r>
              <a:rPr lang="en-US" dirty="0"/>
              <a:t>,</a:t>
            </a:r>
            <a:r>
              <a:rPr lang="ru-RU" dirty="0"/>
              <a:t> в каждом моменте </a:t>
            </a:r>
            <a:r>
              <a:rPr lang="en-US" dirty="0"/>
              <a:t>t</a:t>
            </a:r>
            <a:r>
              <a:rPr lang="ru-RU" dirty="0"/>
              <a:t> пользователь имеет доступ ко всем вариантам</a:t>
            </a:r>
            <a:r>
              <a:rPr lang="en-US" dirty="0"/>
              <a:t>.</a:t>
            </a:r>
            <a:r>
              <a:rPr lang="ru-RU" dirty="0"/>
              <a:t> То есть</a:t>
            </a:r>
            <a:r>
              <a:rPr lang="en-US" dirty="0"/>
              <a:t>,</a:t>
            </a:r>
            <a:r>
              <a:rPr lang="ru-RU" dirty="0"/>
              <a:t> можно предположить</a:t>
            </a:r>
            <a:r>
              <a:rPr lang="en-US" dirty="0"/>
              <a:t>,</a:t>
            </a:r>
            <a:r>
              <a:rPr lang="ru-RU" dirty="0"/>
              <a:t> что делая выбор в пользу одного типа маршрута</a:t>
            </a:r>
            <a:r>
              <a:rPr lang="en-US" dirty="0"/>
              <a:t>,</a:t>
            </a:r>
            <a:r>
              <a:rPr lang="ru-RU" dirty="0"/>
              <a:t> пользователь также неявно выражает свое отношение к другим типам</a:t>
            </a:r>
            <a:r>
              <a:rPr lang="en-US" dirty="0"/>
              <a:t>,</a:t>
            </a:r>
            <a:r>
              <a:rPr lang="ru-RU" dirty="0"/>
              <a:t>который в момент выбора были также представлены на экране</a:t>
            </a:r>
            <a:r>
              <a:rPr lang="en-US" dirty="0"/>
              <a:t>.</a:t>
            </a:r>
            <a:r>
              <a:rPr lang="ru-RU" dirty="0"/>
              <a:t> Это наводит на мысль о том</a:t>
            </a:r>
            <a:r>
              <a:rPr lang="en-US" dirty="0"/>
              <a:t>,</a:t>
            </a:r>
            <a:r>
              <a:rPr lang="ru-RU" dirty="0"/>
              <a:t> что не используя данную информацию</a:t>
            </a:r>
            <a:r>
              <a:rPr lang="en-US" dirty="0"/>
              <a:t>,</a:t>
            </a:r>
            <a:r>
              <a:rPr lang="ru-RU" dirty="0"/>
              <a:t> мы можем потерять некоторое ценное знание по отношению пользователя к другим типам маршрута</a:t>
            </a:r>
            <a:r>
              <a:rPr lang="en-US" dirty="0"/>
              <a:t>,</a:t>
            </a:r>
            <a:r>
              <a:rPr lang="ru-RU" dirty="0"/>
              <a:t> которые не были выбраны</a:t>
            </a:r>
            <a:r>
              <a:rPr lang="en-US" dirty="0"/>
              <a:t>.</a:t>
            </a:r>
            <a:r>
              <a:rPr lang="ru-RU" dirty="0"/>
              <a:t> Самое простое в такой ситуации – это предположить</a:t>
            </a:r>
            <a:r>
              <a:rPr lang="en-US" dirty="0"/>
              <a:t>,</a:t>
            </a:r>
            <a:r>
              <a:rPr lang="ru-RU" dirty="0"/>
              <a:t> что все варианты</a:t>
            </a:r>
            <a:r>
              <a:rPr lang="en-US" dirty="0"/>
              <a:t>,</a:t>
            </a:r>
            <a:r>
              <a:rPr lang="ru-RU" dirty="0"/>
              <a:t> которые пользователь не выбрал</a:t>
            </a:r>
            <a:r>
              <a:rPr lang="en-US" dirty="0"/>
              <a:t>,  </a:t>
            </a:r>
            <a:r>
              <a:rPr lang="ru-RU" dirty="0"/>
              <a:t>просто не отвечают его предпочтениям</a:t>
            </a:r>
            <a:r>
              <a:rPr lang="en-US" dirty="0"/>
              <a:t>,</a:t>
            </a:r>
            <a:r>
              <a:rPr lang="ru-RU" dirty="0"/>
              <a:t> то есть в терминах нашей модели они бы имели значение награды = 0</a:t>
            </a:r>
            <a:r>
              <a:rPr lang="en-US" dirty="0"/>
              <a:t>.</a:t>
            </a:r>
            <a:r>
              <a:rPr lang="ru-RU" dirty="0"/>
              <a:t> Однако</a:t>
            </a:r>
            <a:r>
              <a:rPr lang="en-US" dirty="0"/>
              <a:t>,</a:t>
            </a:r>
            <a:r>
              <a:rPr lang="ru-RU" dirty="0"/>
              <a:t> все же мы не можем быть уверены в этом наверняка – возможно</a:t>
            </a:r>
            <a:r>
              <a:rPr lang="en-US" dirty="0"/>
              <a:t>,</a:t>
            </a:r>
            <a:r>
              <a:rPr lang="ru-RU" dirty="0"/>
              <a:t> пользователь просто не заметил на экране этот вариант</a:t>
            </a:r>
            <a:r>
              <a:rPr lang="en-US" dirty="0"/>
              <a:t>,</a:t>
            </a:r>
            <a:r>
              <a:rPr lang="ru-RU" dirty="0"/>
              <a:t> а если бы он его заметил</a:t>
            </a:r>
            <a:r>
              <a:rPr lang="en-US" dirty="0"/>
              <a:t>,</a:t>
            </a:r>
            <a:r>
              <a:rPr lang="ru-RU" dirty="0"/>
              <a:t> то возможно выбрал именно его</a:t>
            </a:r>
            <a:r>
              <a:rPr lang="en-US" dirty="0"/>
              <a:t>.</a:t>
            </a:r>
            <a:r>
              <a:rPr lang="ru-RU" dirty="0"/>
              <a:t> Или пользователь просто не искал другие варианты</a:t>
            </a:r>
            <a:r>
              <a:rPr lang="en-US" dirty="0"/>
              <a:t>,</a:t>
            </a:r>
            <a:r>
              <a:rPr lang="ru-RU" dirty="0"/>
              <a:t> по привычке выбирая определенный тип</a:t>
            </a:r>
            <a:r>
              <a:rPr lang="en-US" dirty="0"/>
              <a:t>,</a:t>
            </a:r>
            <a:r>
              <a:rPr lang="ru-RU" dirty="0"/>
              <a:t> но если бы он посмотрел и другие варианты</a:t>
            </a:r>
            <a:r>
              <a:rPr lang="en-US" dirty="0"/>
              <a:t>,</a:t>
            </a:r>
            <a:r>
              <a:rPr lang="ru-RU" dirty="0"/>
              <a:t> возможно</a:t>
            </a:r>
            <a:r>
              <a:rPr lang="en-US" dirty="0"/>
              <a:t>,</a:t>
            </a:r>
            <a:r>
              <a:rPr lang="ru-RU" dirty="0"/>
              <a:t>он бы поменял свое мнение и выбрал бы что то другое</a:t>
            </a:r>
            <a:r>
              <a:rPr lang="en-US" dirty="0"/>
              <a:t>.</a:t>
            </a:r>
            <a:r>
              <a:rPr lang="ru-RU" dirty="0"/>
              <a:t> В общем</a:t>
            </a:r>
            <a:r>
              <a:rPr lang="en-US" dirty="0"/>
              <a:t>,</a:t>
            </a:r>
            <a:r>
              <a:rPr lang="ru-RU" dirty="0"/>
              <a:t> появляется мысль</a:t>
            </a:r>
            <a:r>
              <a:rPr lang="en-US" dirty="0"/>
              <a:t>,</a:t>
            </a:r>
            <a:r>
              <a:rPr lang="ru-RU" dirty="0"/>
              <a:t> что мы должны построить определенную оценку ожидаемых наград для таких не выбранных вариантов</a:t>
            </a:r>
            <a:r>
              <a:rPr lang="en-US" dirty="0"/>
              <a:t>.</a:t>
            </a:r>
            <a:r>
              <a:rPr lang="ru-RU" dirty="0"/>
              <a:t> Группа исследователей в 2014 году предложила вариант алгоритма</a:t>
            </a:r>
            <a:r>
              <a:rPr lang="en-US" dirty="0"/>
              <a:t>,</a:t>
            </a:r>
            <a:r>
              <a:rPr lang="ru-RU" dirty="0"/>
              <a:t> который как раз решают данную задачу</a:t>
            </a:r>
            <a:r>
              <a:rPr lang="en-US" dirty="0"/>
              <a:t>.</a:t>
            </a:r>
            <a:r>
              <a:rPr lang="ru-RU" dirty="0"/>
              <a:t> Они называют награды по невыбранным действиям псевдо наградами</a:t>
            </a:r>
            <a:r>
              <a:rPr lang="en-US" dirty="0"/>
              <a:t>,</a:t>
            </a:r>
            <a:r>
              <a:rPr lang="ru-RU" dirty="0"/>
              <a:t> которые они также как и награду для выбранных действия модели выражают через скалярное произведение вектора весов на вектор контекста плюс выражение для неопределенности по данному варианту</a:t>
            </a:r>
            <a:r>
              <a:rPr lang="en-US" dirty="0"/>
              <a:t>. </a:t>
            </a:r>
            <a:r>
              <a:rPr lang="ru-RU" dirty="0"/>
              <a:t>Таким образом в модели теперь для каждого варианта поддерживается два набора обучающих выборок  – одна для случаев</a:t>
            </a:r>
            <a:r>
              <a:rPr lang="en-US" dirty="0"/>
              <a:t>,</a:t>
            </a:r>
            <a:r>
              <a:rPr lang="ru-RU" dirty="0"/>
              <a:t> когда этот вариант был выбран</a:t>
            </a:r>
            <a:r>
              <a:rPr lang="en-US" dirty="0"/>
              <a:t>,</a:t>
            </a:r>
            <a:r>
              <a:rPr lang="ru-RU" dirty="0"/>
              <a:t> а вторая – когда не был выбран</a:t>
            </a:r>
            <a:r>
              <a:rPr lang="en-US" dirty="0"/>
              <a:t>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Далее</a:t>
            </a:r>
            <a:r>
              <a:rPr lang="en-US" dirty="0"/>
              <a:t>,</a:t>
            </a:r>
            <a:r>
              <a:rPr lang="ru-RU" dirty="0"/>
              <a:t> при обновлении весов авторы предлагают не просто добавлять выражение для псевдо наград в выражение для </a:t>
            </a:r>
            <a:r>
              <a:rPr lang="ru-RU" dirty="0" err="1"/>
              <a:t>минимизаии</a:t>
            </a:r>
            <a:r>
              <a:rPr lang="en-US" dirty="0"/>
              <a:t>,</a:t>
            </a:r>
            <a:r>
              <a:rPr lang="ru-RU" dirty="0"/>
              <a:t> но вводят в модель механизм забывания – чтобы наиболее отдаленные значения прошлых псевдо наград не сильно влияли на обновление текущих весов коэффициентов</a:t>
            </a:r>
            <a:r>
              <a:rPr lang="en-US" dirty="0"/>
              <a:t>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0DE3C-E473-1240-8D14-48BB35FCC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</p:spTree>
    <p:extLst>
      <p:ext uri="{BB962C8B-B14F-4D97-AF65-F5344CB8AC3E}">
        <p14:creationId xmlns:p14="http://schemas.microsoft.com/office/powerpoint/2010/main" val="3588908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проверки эффективности работы представленных алгоритмов</a:t>
            </a:r>
            <a:r>
              <a:rPr lang="en-US" dirty="0"/>
              <a:t>,</a:t>
            </a:r>
            <a:r>
              <a:rPr lang="ru-RU" dirty="0"/>
              <a:t> потребовалось сгенерировать такие синтетические данные</a:t>
            </a:r>
            <a:r>
              <a:rPr lang="en-US" dirty="0"/>
              <a:t>,</a:t>
            </a:r>
            <a:r>
              <a:rPr lang="ru-RU" dirty="0"/>
              <a:t> которые бы достаточно адекватно отражали реальность и содержали в себе некоторые закономерности</a:t>
            </a:r>
            <a:r>
              <a:rPr lang="en-US" dirty="0"/>
              <a:t>,</a:t>
            </a:r>
            <a:r>
              <a:rPr lang="ru-RU" dirty="0"/>
              <a:t> которые использованные алгоритмы смогли бы выучить</a:t>
            </a:r>
            <a:r>
              <a:rPr lang="en-US" dirty="0"/>
              <a:t>.</a:t>
            </a:r>
            <a:r>
              <a:rPr lang="ru-RU" dirty="0"/>
              <a:t> Схематично генерацию данных можно представить следующими независимыми блоками</a:t>
            </a:r>
            <a:r>
              <a:rPr lang="en-US" dirty="0"/>
              <a:t>:</a:t>
            </a:r>
            <a:r>
              <a:rPr lang="ru-RU" dirty="0"/>
              <a:t> сначала </a:t>
            </a:r>
            <a:r>
              <a:rPr lang="ru-RU" dirty="0" err="1"/>
              <a:t>проивзодилось</a:t>
            </a:r>
            <a:r>
              <a:rPr lang="ru-RU" dirty="0"/>
              <a:t> описание модели пользователя – были отобраны несколько признаков</a:t>
            </a:r>
            <a:r>
              <a:rPr lang="en-US" dirty="0"/>
              <a:t>,</a:t>
            </a:r>
            <a:r>
              <a:rPr lang="ru-RU" dirty="0"/>
              <a:t> по которым можно было бы </a:t>
            </a:r>
            <a:r>
              <a:rPr lang="ru-RU" dirty="0" err="1"/>
              <a:t>просегментировать</a:t>
            </a:r>
            <a:r>
              <a:rPr lang="ru-RU" dirty="0"/>
              <a:t> всех пользователей онлайн приложения</a:t>
            </a:r>
            <a:r>
              <a:rPr lang="en-US" dirty="0"/>
              <a:t>.</a:t>
            </a:r>
            <a:r>
              <a:rPr lang="ru-RU" dirty="0"/>
              <a:t> Этими признаками стали – пол</a:t>
            </a:r>
            <a:r>
              <a:rPr lang="en-US" dirty="0"/>
              <a:t>,</a:t>
            </a:r>
            <a:r>
              <a:rPr lang="ru-RU" dirty="0"/>
              <a:t> возрастная группа</a:t>
            </a:r>
            <a:r>
              <a:rPr lang="en-US" dirty="0"/>
              <a:t>,</a:t>
            </a:r>
            <a:r>
              <a:rPr lang="ru-RU" dirty="0"/>
              <a:t> уровень дохода</a:t>
            </a:r>
            <a:r>
              <a:rPr lang="en-US" dirty="0"/>
              <a:t>,</a:t>
            </a:r>
            <a:r>
              <a:rPr lang="ru-RU" dirty="0"/>
              <a:t> наличие мужа/жены</a:t>
            </a:r>
            <a:r>
              <a:rPr lang="en-US" dirty="0"/>
              <a:t>,</a:t>
            </a:r>
            <a:r>
              <a:rPr lang="ru-RU" dirty="0"/>
              <a:t> наличие собственно автомобиля</a:t>
            </a:r>
            <a:r>
              <a:rPr lang="en-US" dirty="0"/>
              <a:t>.</a:t>
            </a:r>
            <a:r>
              <a:rPr lang="ru-RU" dirty="0"/>
              <a:t> По этим признакам происходила генерация пользователей</a:t>
            </a:r>
            <a:r>
              <a:rPr lang="en-US" dirty="0"/>
              <a:t>.</a:t>
            </a:r>
            <a:r>
              <a:rPr lang="ru-RU" dirty="0"/>
              <a:t> Причем</a:t>
            </a:r>
            <a:r>
              <a:rPr lang="en-US" dirty="0"/>
              <a:t>,</a:t>
            </a:r>
            <a:r>
              <a:rPr lang="ru-RU" dirty="0"/>
              <a:t> генерация происходила по определенной логике – например</a:t>
            </a:r>
            <a:r>
              <a:rPr lang="en-US" dirty="0"/>
              <a:t>,</a:t>
            </a:r>
            <a:r>
              <a:rPr lang="ru-RU" dirty="0"/>
              <a:t> чем больше доход тем вероятнее у пользователя будет автомобиль</a:t>
            </a:r>
            <a:r>
              <a:rPr lang="en-US" dirty="0"/>
              <a:t>.</a:t>
            </a:r>
            <a:r>
              <a:rPr lang="ru-RU" dirty="0"/>
              <a:t> Чем младше пользователь</a:t>
            </a:r>
            <a:r>
              <a:rPr lang="en-US" dirty="0"/>
              <a:t>,</a:t>
            </a:r>
            <a:r>
              <a:rPr lang="ru-RU" dirty="0"/>
              <a:t> тем вероятнее он будет в более низкой доходной группе</a:t>
            </a:r>
            <a:r>
              <a:rPr lang="en-US" dirty="0"/>
              <a:t>.</a:t>
            </a:r>
            <a:r>
              <a:rPr lang="ru-RU" dirty="0"/>
              <a:t> Эти правила задавались распределением вероятности – Бернулли и равномерным с весами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ru-RU" dirty="0" err="1"/>
              <a:t>Даллее</a:t>
            </a:r>
            <a:r>
              <a:rPr lang="ru-RU" dirty="0"/>
              <a:t> для каждой группы по признакам задавались правила предпочтения этой группы к определенному типу маршрута</a:t>
            </a:r>
            <a:r>
              <a:rPr lang="en-US" dirty="0"/>
              <a:t>.</a:t>
            </a:r>
            <a:r>
              <a:rPr lang="ru-RU" dirty="0"/>
              <a:t> Предпочтения описывались при помощи нормального распределения с определенным средним и </a:t>
            </a:r>
            <a:r>
              <a:rPr lang="ru-RU" dirty="0" err="1"/>
              <a:t>стд</a:t>
            </a:r>
            <a:r>
              <a:rPr lang="en-US" dirty="0"/>
              <a:t>.</a:t>
            </a:r>
            <a:r>
              <a:rPr lang="ru-RU" dirty="0"/>
              <a:t> Это среднее как раз и </a:t>
            </a:r>
            <a:r>
              <a:rPr lang="ru-RU" dirty="0" err="1"/>
              <a:t>зарактеризовало</a:t>
            </a:r>
            <a:r>
              <a:rPr lang="ru-RU" dirty="0"/>
              <a:t> предпочтения для группы</a:t>
            </a:r>
            <a:r>
              <a:rPr lang="en-US" dirty="0"/>
              <a:t>.</a:t>
            </a:r>
            <a:r>
              <a:rPr lang="ru-RU" dirty="0"/>
              <a:t> Например</a:t>
            </a:r>
            <a:r>
              <a:rPr lang="en-US" dirty="0"/>
              <a:t>,</a:t>
            </a:r>
            <a:r>
              <a:rPr lang="ru-RU" dirty="0"/>
              <a:t> у пользователей</a:t>
            </a:r>
            <a:r>
              <a:rPr lang="en-US" dirty="0"/>
              <a:t>,</a:t>
            </a:r>
            <a:r>
              <a:rPr lang="ru-RU" dirty="0"/>
              <a:t> которые имели свой автомобиль среднее для авто маршрута будет выше</a:t>
            </a:r>
            <a:r>
              <a:rPr lang="en-US" dirty="0"/>
              <a:t>,</a:t>
            </a:r>
            <a:r>
              <a:rPr lang="ru-RU" dirty="0"/>
              <a:t> чем для пользователей без автомобиля</a:t>
            </a:r>
            <a:r>
              <a:rPr lang="en-US" dirty="0"/>
              <a:t>.</a:t>
            </a:r>
            <a:r>
              <a:rPr lang="ru-RU" dirty="0"/>
              <a:t> Таким образом на выходе мы получали набор индивидуальных предпочтений пользователей к определенным типам </a:t>
            </a:r>
            <a:r>
              <a:rPr lang="ru-RU" dirty="0" err="1"/>
              <a:t>марщрутов</a:t>
            </a:r>
            <a:r>
              <a:rPr lang="en-US" dirty="0"/>
              <a:t>,</a:t>
            </a:r>
            <a:r>
              <a:rPr lang="ru-RU" dirty="0"/>
              <a:t> причем для пользователей из одной группы по признакам эти предпочтения были схожи</a:t>
            </a:r>
            <a:r>
              <a:rPr lang="en-US" dirty="0"/>
              <a:t>.</a:t>
            </a:r>
            <a:r>
              <a:rPr lang="ru-RU" dirty="0"/>
              <a:t>  Также</a:t>
            </a:r>
            <a:r>
              <a:rPr lang="en-US" dirty="0"/>
              <a:t>,</a:t>
            </a:r>
            <a:r>
              <a:rPr lang="ru-RU" dirty="0"/>
              <a:t> чтобы немного приблизить синтетические данные к реальным был введен коэффициент нерешительности пользователя</a:t>
            </a:r>
            <a:r>
              <a:rPr lang="en-US" dirty="0"/>
              <a:t>.</a:t>
            </a:r>
            <a:r>
              <a:rPr lang="ru-RU" dirty="0"/>
              <a:t> Случайным образом пользователь с  </a:t>
            </a:r>
            <a:r>
              <a:rPr lang="ru-RU" dirty="0" err="1"/>
              <a:t>устеновленной</a:t>
            </a:r>
            <a:r>
              <a:rPr lang="ru-RU" dirty="0"/>
              <a:t> вероятностью могу попасть в группу нерешительных - у таких пользователей было более высокое стандартное отклонение в его распределении </a:t>
            </a:r>
            <a:r>
              <a:rPr lang="ru-RU" dirty="0" err="1"/>
              <a:t>пердпочтений</a:t>
            </a:r>
            <a:r>
              <a:rPr lang="ru-RU" dirty="0"/>
              <a:t> к типу маршрута</a:t>
            </a:r>
            <a:r>
              <a:rPr lang="en-US" dirty="0"/>
              <a:t>.</a:t>
            </a:r>
            <a:r>
              <a:rPr lang="ru-RU" dirty="0"/>
              <a:t> Либо же наоборот</a:t>
            </a:r>
            <a:r>
              <a:rPr lang="en-US" dirty="0"/>
              <a:t>,</a:t>
            </a:r>
            <a:r>
              <a:rPr lang="ru-RU" dirty="0"/>
              <a:t> пользователь мог попасть в группу убежденных пользователей</a:t>
            </a:r>
            <a:r>
              <a:rPr lang="en-US" dirty="0"/>
              <a:t>,</a:t>
            </a:r>
            <a:r>
              <a:rPr lang="ru-RU" dirty="0"/>
              <a:t> у таких наоборот очень маленькое стандартное отклонение</a:t>
            </a:r>
            <a:r>
              <a:rPr lang="en-US" dirty="0"/>
              <a:t>.</a:t>
            </a:r>
            <a:r>
              <a:rPr lang="ru-RU" dirty="0"/>
              <a:t> Эти пользователи должны отражать тех</a:t>
            </a:r>
            <a:r>
              <a:rPr lang="en-US" dirty="0"/>
              <a:t>,</a:t>
            </a:r>
            <a:r>
              <a:rPr lang="ru-RU" dirty="0"/>
              <a:t> которые почти всегда при любых условиях будут выбирать только один тип маршрута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Далее было была введена </a:t>
            </a:r>
            <a:r>
              <a:rPr lang="ru-RU" dirty="0" err="1"/>
              <a:t>предпоссылка</a:t>
            </a:r>
            <a:r>
              <a:rPr lang="en-US" dirty="0"/>
              <a:t>,</a:t>
            </a:r>
            <a:r>
              <a:rPr lang="ru-RU" dirty="0"/>
              <a:t>что на индивидуальные пользовательские предпочтения определенным образом влияет состояние окружающей среды</a:t>
            </a:r>
            <a:r>
              <a:rPr lang="en-US" dirty="0"/>
              <a:t>.</a:t>
            </a:r>
            <a:r>
              <a:rPr lang="ru-RU" dirty="0"/>
              <a:t> То есть</a:t>
            </a:r>
            <a:r>
              <a:rPr lang="en-US" dirty="0"/>
              <a:t>,</a:t>
            </a:r>
            <a:r>
              <a:rPr lang="ru-RU" dirty="0"/>
              <a:t>например</a:t>
            </a:r>
            <a:r>
              <a:rPr lang="en-US" dirty="0"/>
              <a:t>,</a:t>
            </a:r>
            <a:r>
              <a:rPr lang="ru-RU" dirty="0"/>
              <a:t> пользователей очень любит прохаживаться пешком до работы (разумеется если живет в пешей доступности) но в сильный мороз или непогоду предпочтет добраться на такси</a:t>
            </a:r>
            <a:r>
              <a:rPr lang="en-US" dirty="0"/>
              <a:t>.</a:t>
            </a:r>
            <a:r>
              <a:rPr lang="ru-RU" dirty="0"/>
              <a:t> Поэтому</a:t>
            </a:r>
            <a:r>
              <a:rPr lang="en-US" dirty="0"/>
              <a:t>,</a:t>
            </a:r>
            <a:r>
              <a:rPr lang="ru-RU" dirty="0"/>
              <a:t> в зависимости от состояния окружающей среды могут менять и предпочтения пользователей в конкретный момент</a:t>
            </a:r>
            <a:r>
              <a:rPr lang="en-US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F80F8-0CDD-FC43-81B1-493371302B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</p:spTree>
    <p:extLst>
      <p:ext uri="{BB962C8B-B14F-4D97-AF65-F5344CB8AC3E}">
        <p14:creationId xmlns:p14="http://schemas.microsoft.com/office/powerpoint/2010/main" val="414927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F8AB-F92F-6543-8FD5-E014C6016EA0}" type="datetime1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r>
              <a:rPr lang="en-US"/>
              <a:t>27.	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4DD3883D-239B-054C-A015-9FF0B07304D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240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E780-9F6F-DE47-A42F-789268A5C2A9}" type="datetime1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27.	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163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7C89-69EC-0043-BE5F-1DEB1C492E5F}" type="datetime1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27.	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49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4FAC5B4-3BBE-D94E-8CA5-C83ED104C2F4}" type="datetime1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27.	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50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2E4F-4896-E149-8827-6BAEB8853506}" type="datetime1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27.	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043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7200-C300-B948-AA6F-E7AB8772638E}" type="datetime1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27.	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73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3264-C227-C64F-9745-3611D1008620}" type="datetime1">
              <a:rPr lang="en-US" smtClean="0"/>
              <a:t>6/30/21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27.	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80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B9BC-9A6C-F24E-9F70-7BB9DB068AC1}" type="datetime1">
              <a:rPr lang="en-US" smtClean="0"/>
              <a:t>6/30/21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27.	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69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31FD-5567-F645-8542-8842180F02BE}" type="datetime1">
              <a:rPr lang="en-US" smtClean="0"/>
              <a:t>6/30/21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27.	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A183-00A7-7046-8D38-58D86B8509D0}" type="datetime1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27.	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818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0BE709E8-738B-BD4A-AE00-1DBEBF1D08B2}" type="datetime1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US"/>
              <a:t>27.	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4DD3883D-239B-054C-A015-9FF0B07304D9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26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29B47-968B-B349-AA7C-05D858BDBAC9}" type="datetime1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27.	Lihong Li, Wei Chu, John Langford, and Robert E. Schapire. A contextual-bandit approach to personalized news article recommendation. In Proceedings of the 19th International Conference on World Wide Web (WWW),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D3883D-239B-054C-A015-9FF0B073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7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2537-FBAA-3744-A9E2-B4A1CD74B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569993"/>
            <a:ext cx="8637073" cy="2618554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РАЗРАБОТКА АЛГОРИТМА ПЕРСОНАЛИЗИРОВАННЫХ РЕКОМЕНДАЦИЙ ПО ВЫБОРУ ТИПА МАРШРУТА ДЛЯ ОНЛАЙН КАРТ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4C11F-07C0-E641-A922-6200E286B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124" y="4753187"/>
            <a:ext cx="8637072" cy="1071095"/>
          </a:xfrm>
        </p:spPr>
        <p:txBody>
          <a:bodyPr>
            <a:normAutofit/>
          </a:bodyPr>
          <a:lstStyle/>
          <a:p>
            <a:pPr algn="r"/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274076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1212-764E-5341-B765-AD9C9DA5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синтетических данных</a:t>
            </a:r>
            <a:r>
              <a:rPr lang="en-US" dirty="0"/>
              <a:t>.</a:t>
            </a:r>
            <a:r>
              <a:rPr lang="ru-RU" dirty="0"/>
              <a:t> Модель пользователя</a:t>
            </a:r>
            <a:endParaRPr lang="en-US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585F4681-A3E2-CD47-BA9E-E65B0722431A}"/>
              </a:ext>
            </a:extLst>
          </p:cNvPr>
          <p:cNvSpPr/>
          <p:nvPr/>
        </p:nvSpPr>
        <p:spPr>
          <a:xfrm>
            <a:off x="2413588" y="2240440"/>
            <a:ext cx="3125971" cy="924452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 Правила генерации пользователей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FA1BB4-C236-2749-B5C0-E537E7C56BF4}"/>
              </a:ext>
            </a:extLst>
          </p:cNvPr>
          <p:cNvSpPr/>
          <p:nvPr/>
        </p:nvSpPr>
        <p:spPr>
          <a:xfrm>
            <a:off x="2925018" y="3706010"/>
            <a:ext cx="2027600" cy="4552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Сегменты пользователей</a:t>
            </a:r>
            <a:endParaRPr lang="en-US" sz="1400" dirty="0"/>
          </a:p>
        </p:txBody>
      </p:sp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61647328-FF8D-474D-B789-597F6905233F}"/>
              </a:ext>
            </a:extLst>
          </p:cNvPr>
          <p:cNvSpPr/>
          <p:nvPr/>
        </p:nvSpPr>
        <p:spPr>
          <a:xfrm rot="10521146">
            <a:off x="5594324" y="3174178"/>
            <a:ext cx="425302" cy="457200"/>
          </a:xfrm>
          <a:prstGeom prst="curved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Right Arrow 5">
            <a:extLst>
              <a:ext uri="{FF2B5EF4-FFF2-40B4-BE49-F238E27FC236}">
                <a16:creationId xmlns:a16="http://schemas.microsoft.com/office/drawing/2014/main" id="{505BFD37-F520-3645-9255-DA2E4CE5B198}"/>
              </a:ext>
            </a:extLst>
          </p:cNvPr>
          <p:cNvSpPr/>
          <p:nvPr/>
        </p:nvSpPr>
        <p:spPr>
          <a:xfrm rot="10800000">
            <a:off x="9176071" y="3194515"/>
            <a:ext cx="372140" cy="453342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749F7-8898-E440-BD51-93B344741E72}"/>
              </a:ext>
            </a:extLst>
          </p:cNvPr>
          <p:cNvSpPr txBox="1"/>
          <p:nvPr/>
        </p:nvSpPr>
        <p:spPr>
          <a:xfrm>
            <a:off x="6385026" y="3075628"/>
            <a:ext cx="297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Правила</a:t>
            </a:r>
            <a:r>
              <a:rPr lang="en-US" sz="1200" dirty="0"/>
              <a:t>,</a:t>
            </a:r>
            <a:r>
              <a:rPr lang="ru-RU" sz="1200" dirty="0"/>
              <a:t> формирующие предпочтения пользовательской группы к типу маршрута</a:t>
            </a:r>
            <a:endParaRPr lang="en-US" sz="1200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A12C42A-D845-B540-980E-9A5A67EDFCFC}"/>
              </a:ext>
            </a:extLst>
          </p:cNvPr>
          <p:cNvSpPr/>
          <p:nvPr/>
        </p:nvSpPr>
        <p:spPr>
          <a:xfrm>
            <a:off x="3838352" y="3225611"/>
            <a:ext cx="276447" cy="42224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A520882-D7FA-9949-90E9-138E6E924744}"/>
              </a:ext>
            </a:extLst>
          </p:cNvPr>
          <p:cNvSpPr/>
          <p:nvPr/>
        </p:nvSpPr>
        <p:spPr>
          <a:xfrm rot="3287190">
            <a:off x="6426987" y="3497753"/>
            <a:ext cx="154043" cy="223348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82E0D52-CE8A-D347-81AB-12444475A21D}"/>
              </a:ext>
            </a:extLst>
          </p:cNvPr>
          <p:cNvSpPr/>
          <p:nvPr/>
        </p:nvSpPr>
        <p:spPr>
          <a:xfrm>
            <a:off x="3850051" y="4282719"/>
            <a:ext cx="276447" cy="42224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4CFA1549-7A7E-7842-9B12-56C5FA59EAB5}"/>
              </a:ext>
            </a:extLst>
          </p:cNvPr>
          <p:cNvSpPr/>
          <p:nvPr/>
        </p:nvSpPr>
        <p:spPr>
          <a:xfrm>
            <a:off x="2829867" y="4704965"/>
            <a:ext cx="2293415" cy="1371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Индивидуальные предпочтения пользователей</a:t>
            </a:r>
            <a:endParaRPr lang="en-US" sz="12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DE4101-CB4E-2041-AD72-846FF37F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8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5D45-E86B-804C-B181-B7B0196F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распределений некоторых признаков в сгенерированных синтетических данных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D046C-D4C2-9D45-B76E-CF92A6F9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87" y="2284523"/>
            <a:ext cx="5660113" cy="3095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624CE0-60B8-CC4A-A8C1-F7715C0F7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585" y="2284523"/>
            <a:ext cx="4915048" cy="30955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700401-F928-9440-8B83-7DA8FBC4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3570-7FF8-DB4C-B0A2-D0D2BF14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синтетических данных</a:t>
            </a:r>
            <a:r>
              <a:rPr lang="en-US" dirty="0"/>
              <a:t>.</a:t>
            </a:r>
            <a:r>
              <a:rPr lang="ru-RU" dirty="0"/>
              <a:t> Модель состояния окружающей среды</a:t>
            </a:r>
            <a:endParaRPr lang="en-US" dirty="0"/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D013F0D3-CDB2-2E47-9E1D-A4457317376A}"/>
              </a:ext>
            </a:extLst>
          </p:cNvPr>
          <p:cNvGraphicFramePr/>
          <p:nvPr/>
        </p:nvGraphicFramePr>
        <p:xfrm>
          <a:off x="-1" y="2289606"/>
          <a:ext cx="12089219" cy="361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FE38F-63A5-7447-9A24-3664C9CF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6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B5F3-BD01-DB4A-BB0A-AC5C74A7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примеры графиков получившихся нечетких множеств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E928C-A13F-EF44-AD48-3C868A3D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03" y="2637532"/>
            <a:ext cx="5659797" cy="2607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C32CB6-D3C0-9147-B573-33C9DFA82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241" y="2637532"/>
            <a:ext cx="5659797" cy="26074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680812-3D7F-184C-B52A-6B78FFC3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6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3998-B4A5-3843-A8A2-1318AAFD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Распределение значения наград в зависимости от значения некоторых признаков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928219-58CA-A841-AB6A-EB0E84860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05" y="2447555"/>
            <a:ext cx="5026316" cy="2719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1771DA-3263-1B4E-840D-659B362DD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518" y="2447555"/>
            <a:ext cx="5026316" cy="27198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0E2326-4E19-B144-B574-AC73618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ABD7-6FB6-C64F-A0DC-595B6584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Формирование итоговых предпочтений пользователя на основе двух моделей</a:t>
            </a:r>
            <a:endParaRPr lang="en-US" sz="2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680FFC-3444-6840-8797-2C332C58891D}"/>
              </a:ext>
            </a:extLst>
          </p:cNvPr>
          <p:cNvGraphicFramePr/>
          <p:nvPr/>
        </p:nvGraphicFramePr>
        <p:xfrm>
          <a:off x="1483219" y="1871331"/>
          <a:ext cx="9250326" cy="4405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5F93BE-3E02-4243-8609-0252F53D077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311479" y="2395949"/>
            <a:ext cx="754912" cy="34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9E416D8-8F9D-CE4F-8BC3-BF9F73194AF9}"/>
              </a:ext>
            </a:extLst>
          </p:cNvPr>
          <p:cNvSpPr/>
          <p:nvPr/>
        </p:nvSpPr>
        <p:spPr>
          <a:xfrm>
            <a:off x="5066391" y="1871331"/>
            <a:ext cx="2594344" cy="10492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accent1">
                    <a:lumMod val="50000"/>
                  </a:schemeClr>
                </a:solidFill>
              </a:rPr>
              <a:t>Задает постоянные предпочтения пользователя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</a:rPr>
              <a:t> которые зависят только от сегмента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</a:rPr>
              <a:t> в который он попал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30D799-63E2-A14B-87D1-877E28385909}"/>
              </a:ext>
            </a:extLst>
          </p:cNvPr>
          <p:cNvSpPr txBox="1"/>
          <p:nvPr/>
        </p:nvSpPr>
        <p:spPr>
          <a:xfrm>
            <a:off x="1132344" y="3289114"/>
            <a:ext cx="1555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accent1">
                    <a:lumMod val="50000"/>
                  </a:schemeClr>
                </a:solidFill>
              </a:rPr>
              <a:t>Корректирует постоянные предпочтения пользователя в момент совершения маршрутного запроса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7FCA36-8776-DF49-AB08-F2D6EBEAA8AE}"/>
              </a:ext>
            </a:extLst>
          </p:cNvPr>
          <p:cNvCxnSpPr>
            <a:cxnSpLocks/>
          </p:cNvCxnSpPr>
          <p:nvPr/>
        </p:nvCxnSpPr>
        <p:spPr>
          <a:xfrm flipH="1">
            <a:off x="1132345" y="5380075"/>
            <a:ext cx="1197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86006D-FC2B-D543-90F6-0A401664FAFB}"/>
              </a:ext>
            </a:extLst>
          </p:cNvPr>
          <p:cNvCxnSpPr>
            <a:cxnSpLocks/>
          </p:cNvCxnSpPr>
          <p:nvPr/>
        </p:nvCxnSpPr>
        <p:spPr>
          <a:xfrm flipH="1" flipV="1">
            <a:off x="1132344" y="2743200"/>
            <a:ext cx="2" cy="254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F26CE0-627D-2447-8DF2-46CEE6E2D14E}"/>
              </a:ext>
            </a:extLst>
          </p:cNvPr>
          <p:cNvCxnSpPr>
            <a:cxnSpLocks/>
          </p:cNvCxnSpPr>
          <p:nvPr/>
        </p:nvCxnSpPr>
        <p:spPr>
          <a:xfrm>
            <a:off x="1132344" y="2661762"/>
            <a:ext cx="1197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322EDF7-678E-FF47-A887-14326AB846F8}"/>
              </a:ext>
            </a:extLst>
          </p:cNvPr>
          <p:cNvSpPr/>
          <p:nvPr/>
        </p:nvSpPr>
        <p:spPr>
          <a:xfrm>
            <a:off x="1132344" y="3228173"/>
            <a:ext cx="1360967" cy="1691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573286E-94FA-BA40-8CC6-55CA0F4F222F}"/>
              </a:ext>
            </a:extLst>
          </p:cNvPr>
          <p:cNvSpPr/>
          <p:nvPr/>
        </p:nvSpPr>
        <p:spPr>
          <a:xfrm>
            <a:off x="5066391" y="4914399"/>
            <a:ext cx="2594344" cy="10492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accent1">
                    <a:lumMod val="50000"/>
                  </a:schemeClr>
                </a:solidFill>
              </a:rPr>
              <a:t>Задает текущие предпочтения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,  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</a:rPr>
              <a:t>которые формируются под влиянием состояния окружающей среды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B4A31A-4D95-9348-A05A-795566F1B1EB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4407172" y="5285192"/>
            <a:ext cx="659219" cy="15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5C9F6-2612-C249-8D8B-8CF42E55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9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A4D6-BC27-7640-8549-944EEAD2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запуска алгоритма на синтетических данных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303BFA-93AF-9D40-8C74-968EF4C4C53D}"/>
              </a:ext>
            </a:extLst>
          </p:cNvPr>
          <p:cNvSpPr/>
          <p:nvPr/>
        </p:nvSpPr>
        <p:spPr>
          <a:xfrm>
            <a:off x="106327" y="2721935"/>
            <a:ext cx="2254102" cy="1992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Сгенерированные синтетические данные</a:t>
            </a:r>
            <a:endParaRPr lang="en-US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BA274702-0AC8-2F4E-9AE7-A570BAC68FE6}"/>
              </a:ext>
            </a:extLst>
          </p:cNvPr>
          <p:cNvSpPr/>
          <p:nvPr/>
        </p:nvSpPr>
        <p:spPr>
          <a:xfrm>
            <a:off x="2768333" y="2568601"/>
            <a:ext cx="1180215" cy="4890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SQD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EEB6D266-451C-234F-BA7C-970EA2490455}"/>
              </a:ext>
            </a:extLst>
          </p:cNvPr>
          <p:cNvSpPr/>
          <p:nvPr/>
        </p:nvSpPr>
        <p:spPr>
          <a:xfrm>
            <a:off x="2763020" y="3351424"/>
            <a:ext cx="1180214" cy="4890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Lasso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70EC0219-1ED7-B948-8254-452F9C85B6FC}"/>
              </a:ext>
            </a:extLst>
          </p:cNvPr>
          <p:cNvSpPr/>
          <p:nvPr/>
        </p:nvSpPr>
        <p:spPr>
          <a:xfrm>
            <a:off x="2763020" y="4225461"/>
            <a:ext cx="1180214" cy="4890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Ridge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AEA1C-C623-FC4D-9481-CE23D0D4D68E}"/>
              </a:ext>
            </a:extLst>
          </p:cNvPr>
          <p:cNvSpPr txBox="1"/>
          <p:nvPr/>
        </p:nvSpPr>
        <p:spPr>
          <a:xfrm>
            <a:off x="2934582" y="491483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такси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7C5DC-1E82-3C44-B91F-F073D575CA43}"/>
              </a:ext>
            </a:extLst>
          </p:cNvPr>
          <p:cNvSpPr txBox="1"/>
          <p:nvPr/>
        </p:nvSpPr>
        <p:spPr>
          <a:xfrm>
            <a:off x="4344622" y="491483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</a:t>
            </a:r>
            <a:endParaRPr lang="en-US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8918D9AC-52F7-AE47-8104-A4DF84B34139}"/>
              </a:ext>
            </a:extLst>
          </p:cNvPr>
          <p:cNvSpPr/>
          <p:nvPr/>
        </p:nvSpPr>
        <p:spPr>
          <a:xfrm>
            <a:off x="4103833" y="2568601"/>
            <a:ext cx="1180215" cy="4890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SQD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14C5DB3D-E39D-0F49-BE95-2D6087866ADE}"/>
              </a:ext>
            </a:extLst>
          </p:cNvPr>
          <p:cNvSpPr/>
          <p:nvPr/>
        </p:nvSpPr>
        <p:spPr>
          <a:xfrm>
            <a:off x="4098520" y="3351424"/>
            <a:ext cx="1180214" cy="4890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Lasso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8B813165-1B8E-B44D-924B-F8218EA9D6F9}"/>
              </a:ext>
            </a:extLst>
          </p:cNvPr>
          <p:cNvSpPr/>
          <p:nvPr/>
        </p:nvSpPr>
        <p:spPr>
          <a:xfrm>
            <a:off x="4098520" y="4225461"/>
            <a:ext cx="1180214" cy="4890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Ridge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25E7D76D-BC62-6646-BDBA-8161D0E81BC8}"/>
              </a:ext>
            </a:extLst>
          </p:cNvPr>
          <p:cNvSpPr/>
          <p:nvPr/>
        </p:nvSpPr>
        <p:spPr>
          <a:xfrm>
            <a:off x="5505892" y="2568601"/>
            <a:ext cx="1180215" cy="4890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  <a:p>
            <a:pPr algn="ctr"/>
            <a:r>
              <a:rPr lang="en-US" sz="800" dirty="0"/>
              <a:t>SQD</a:t>
            </a:r>
          </a:p>
          <a:p>
            <a:pPr algn="ctr"/>
            <a:endParaRPr lang="en-US" sz="800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7FE94ABB-16E8-1B42-AC3A-7ACCE28CB15D}"/>
              </a:ext>
            </a:extLst>
          </p:cNvPr>
          <p:cNvSpPr/>
          <p:nvPr/>
        </p:nvSpPr>
        <p:spPr>
          <a:xfrm>
            <a:off x="5500579" y="3351424"/>
            <a:ext cx="1180214" cy="4890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Lasso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11D3D54-2E8E-1943-9528-D3D507157FEF}"/>
              </a:ext>
            </a:extLst>
          </p:cNvPr>
          <p:cNvSpPr/>
          <p:nvPr/>
        </p:nvSpPr>
        <p:spPr>
          <a:xfrm>
            <a:off x="5500579" y="4225461"/>
            <a:ext cx="1180214" cy="48909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Ridge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8444DF-A9AD-454C-9618-3DD6F44F2F2D}"/>
              </a:ext>
            </a:extLst>
          </p:cNvPr>
          <p:cNvSpPr txBox="1"/>
          <p:nvPr/>
        </p:nvSpPr>
        <p:spPr>
          <a:xfrm>
            <a:off x="5181386" y="482075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2DDE5A-CD4C-2643-B6DD-5F40B7A015F8}"/>
              </a:ext>
            </a:extLst>
          </p:cNvPr>
          <p:cNvSpPr txBox="1"/>
          <p:nvPr/>
        </p:nvSpPr>
        <p:spPr>
          <a:xfrm>
            <a:off x="5186699" y="291165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97B6D7-8FF3-C147-9DA0-4EA6A2093AE0}"/>
              </a:ext>
            </a:extLst>
          </p:cNvPr>
          <p:cNvSpPr txBox="1"/>
          <p:nvPr/>
        </p:nvSpPr>
        <p:spPr>
          <a:xfrm>
            <a:off x="5181386" y="381273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42A312-579A-554B-A14B-2C491439D8B8}"/>
              </a:ext>
            </a:extLst>
          </p:cNvPr>
          <p:cNvSpPr txBox="1"/>
          <p:nvPr/>
        </p:nvSpPr>
        <p:spPr>
          <a:xfrm>
            <a:off x="5746681" y="491483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</a:t>
            </a:r>
            <a:endParaRPr lang="en-US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EE224B7-7268-D44F-802B-630500F4DC0C}"/>
              </a:ext>
            </a:extLst>
          </p:cNvPr>
          <p:cNvSpPr/>
          <p:nvPr/>
        </p:nvSpPr>
        <p:spPr>
          <a:xfrm rot="5400000">
            <a:off x="4333879" y="3668308"/>
            <a:ext cx="571271" cy="33698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73C836-A29F-5945-AB28-61B7C2D6ABFB}"/>
              </a:ext>
            </a:extLst>
          </p:cNvPr>
          <p:cNvSpPr txBox="1"/>
          <p:nvPr/>
        </p:nvSpPr>
        <p:spPr>
          <a:xfrm>
            <a:off x="1982413" y="5596899"/>
            <a:ext cx="5274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Выбираем лучшую модель для каждого типа маршрута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02868E-5CC3-2C42-9D10-8DA6F9EF42DA}"/>
              </a:ext>
            </a:extLst>
          </p:cNvPr>
          <p:cNvCxnSpPr>
            <a:stCxn id="3" idx="6"/>
            <a:endCxn id="4" idx="1"/>
          </p:cNvCxnSpPr>
          <p:nvPr/>
        </p:nvCxnSpPr>
        <p:spPr>
          <a:xfrm flipV="1">
            <a:off x="2360429" y="2813150"/>
            <a:ext cx="407904" cy="9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160E5B-2547-FC43-A559-A8716A613F5A}"/>
              </a:ext>
            </a:extLst>
          </p:cNvPr>
          <p:cNvCxnSpPr>
            <a:cxnSpLocks/>
            <a:stCxn id="3" idx="6"/>
            <a:endCxn id="5" idx="1"/>
          </p:cNvCxnSpPr>
          <p:nvPr/>
        </p:nvCxnSpPr>
        <p:spPr>
          <a:xfrm flipV="1">
            <a:off x="2360429" y="3595973"/>
            <a:ext cx="402591" cy="12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1303D7-834A-7541-92A2-90F9D2CE6E3B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360429" y="3718247"/>
            <a:ext cx="402591" cy="75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>
            <a:extLst>
              <a:ext uri="{FF2B5EF4-FFF2-40B4-BE49-F238E27FC236}">
                <a16:creationId xmlns:a16="http://schemas.microsoft.com/office/drawing/2014/main" id="{9989E30F-4B61-EA4B-8FEB-CB5D124A9762}"/>
              </a:ext>
            </a:extLst>
          </p:cNvPr>
          <p:cNvSpPr/>
          <p:nvPr/>
        </p:nvSpPr>
        <p:spPr>
          <a:xfrm>
            <a:off x="6924804" y="2578795"/>
            <a:ext cx="1844726" cy="2003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Веса признаков</a:t>
            </a:r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B762D03-42AB-8844-8822-05B32E43E808}"/>
              </a:ext>
            </a:extLst>
          </p:cNvPr>
          <p:cNvSpPr/>
          <p:nvPr/>
        </p:nvSpPr>
        <p:spPr>
          <a:xfrm>
            <a:off x="8888819" y="2413591"/>
            <a:ext cx="1844726" cy="2591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Генерация значений наград при помощи полученных весов для каждого вектора признаков в синтетических данных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AB158E-7EEA-FC4E-8278-DE5F4143174F}"/>
              </a:ext>
            </a:extLst>
          </p:cNvPr>
          <p:cNvSpPr/>
          <p:nvPr/>
        </p:nvSpPr>
        <p:spPr>
          <a:xfrm>
            <a:off x="11204012" y="1180579"/>
            <a:ext cx="855360" cy="4830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dirty="0"/>
              <a:t>Запуск алгоритма контекстных бандитов</a:t>
            </a:r>
            <a:endParaRPr lang="en-US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1E547C12-3C8C-A940-8CAE-DA74E29377C3}"/>
              </a:ext>
            </a:extLst>
          </p:cNvPr>
          <p:cNvCxnSpPr>
            <a:cxnSpLocks/>
            <a:stCxn id="3" idx="2"/>
            <a:endCxn id="34" idx="2"/>
          </p:cNvCxnSpPr>
          <p:nvPr/>
        </p:nvCxnSpPr>
        <p:spPr>
          <a:xfrm rot="10800000" flipH="1" flipV="1">
            <a:off x="106326" y="3718247"/>
            <a:ext cx="11525365" cy="2293120"/>
          </a:xfrm>
          <a:prstGeom prst="curvedConnector4">
            <a:avLst>
              <a:gd name="adj1" fmla="val -138"/>
              <a:gd name="adj2" fmla="val 1238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C0E7448-B98A-3A4B-91D3-F627C4DEC53E}"/>
              </a:ext>
            </a:extLst>
          </p:cNvPr>
          <p:cNvSpPr/>
          <p:nvPr/>
        </p:nvSpPr>
        <p:spPr>
          <a:xfrm flipV="1">
            <a:off x="10786327" y="3311028"/>
            <a:ext cx="371830" cy="695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A09BBD49-C8E3-1648-8FDA-49A22FA75C00}"/>
              </a:ext>
            </a:extLst>
          </p:cNvPr>
          <p:cNvSpPr/>
          <p:nvPr/>
        </p:nvSpPr>
        <p:spPr>
          <a:xfrm flipV="1">
            <a:off x="10791641" y="2525443"/>
            <a:ext cx="371830" cy="695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1AA3117D-3378-014F-806C-2F387D3EB957}"/>
              </a:ext>
            </a:extLst>
          </p:cNvPr>
          <p:cNvSpPr/>
          <p:nvPr/>
        </p:nvSpPr>
        <p:spPr>
          <a:xfrm flipV="1">
            <a:off x="10786327" y="4136066"/>
            <a:ext cx="371830" cy="695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A49591-F54B-F949-9B04-7AF36DB0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70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55F1-94C3-8946-BB9D-66205E0F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запуска алгоритмов</a:t>
            </a:r>
            <a:r>
              <a:rPr lang="en-US" dirty="0"/>
              <a:t>.</a:t>
            </a:r>
            <a:r>
              <a:rPr lang="ru-RU" dirty="0"/>
              <a:t> Точность работы (</a:t>
            </a:r>
            <a:r>
              <a:rPr lang="en-US" dirty="0"/>
              <a:t>CTR)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0E6D802-D7D6-FF49-A592-A65B919A0061}"/>
              </a:ext>
            </a:extLst>
          </p:cNvPr>
          <p:cNvGraphicFramePr>
            <a:graphicFrameLocks noGrp="1"/>
          </p:cNvGraphicFramePr>
          <p:nvPr/>
        </p:nvGraphicFramePr>
        <p:xfrm>
          <a:off x="1244009" y="2303916"/>
          <a:ext cx="8915992" cy="294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998">
                  <a:extLst>
                    <a:ext uri="{9D8B030D-6E8A-4147-A177-3AD203B41FA5}">
                      <a16:colId xmlns:a16="http://schemas.microsoft.com/office/drawing/2014/main" val="4280560426"/>
                    </a:ext>
                  </a:extLst>
                </a:gridCol>
                <a:gridCol w="2228998">
                  <a:extLst>
                    <a:ext uri="{9D8B030D-6E8A-4147-A177-3AD203B41FA5}">
                      <a16:colId xmlns:a16="http://schemas.microsoft.com/office/drawing/2014/main" val="3789098390"/>
                    </a:ext>
                  </a:extLst>
                </a:gridCol>
                <a:gridCol w="2228998">
                  <a:extLst>
                    <a:ext uri="{9D8B030D-6E8A-4147-A177-3AD203B41FA5}">
                      <a16:colId xmlns:a16="http://schemas.microsoft.com/office/drawing/2014/main" val="1194871055"/>
                    </a:ext>
                  </a:extLst>
                </a:gridCol>
                <a:gridCol w="2228998">
                  <a:extLst>
                    <a:ext uri="{9D8B030D-6E8A-4147-A177-3AD203B41FA5}">
                      <a16:colId xmlns:a16="http://schemas.microsoft.com/office/drawing/2014/main" val="3542201429"/>
                    </a:ext>
                  </a:extLst>
                </a:gridCol>
              </a:tblGrid>
              <a:tr h="1052132">
                <a:tc>
                  <a:txBody>
                    <a:bodyPr/>
                    <a:lstStyle/>
                    <a:p>
                      <a:r>
                        <a:rPr lang="ru-RU" sz="1200" dirty="0"/>
                        <a:t>Алгоритм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 добавлением степеней признаков (до 2 степени включительно) + взаимодействий между признаками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 добавлением только взаимодействий между признаками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Без добавления степеней признаков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72783"/>
                  </a:ext>
                </a:extLst>
              </a:tr>
              <a:tr h="474109">
                <a:tc>
                  <a:txBody>
                    <a:bodyPr/>
                    <a:lstStyle/>
                    <a:p>
                      <a:r>
                        <a:rPr lang="en-US" sz="1200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0.19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318470"/>
                  </a:ext>
                </a:extLst>
              </a:tr>
              <a:tr h="474109">
                <a:tc>
                  <a:txBody>
                    <a:bodyPr/>
                    <a:lstStyle/>
                    <a:p>
                      <a:r>
                        <a:rPr lang="en-US" sz="1200" dirty="0"/>
                        <a:t>UCB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0.33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39695"/>
                  </a:ext>
                </a:extLst>
              </a:tr>
              <a:tr h="474109">
                <a:tc>
                  <a:txBody>
                    <a:bodyPr/>
                    <a:lstStyle/>
                    <a:p>
                      <a:r>
                        <a:rPr lang="en-US" sz="1200" dirty="0" err="1"/>
                        <a:t>LinUCB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0.42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78368"/>
                  </a:ext>
                </a:extLst>
              </a:tr>
              <a:tr h="474109">
                <a:tc>
                  <a:txBody>
                    <a:bodyPr/>
                    <a:lstStyle/>
                    <a:p>
                      <a:r>
                        <a:rPr lang="en-US" sz="1200" dirty="0" err="1"/>
                        <a:t>LinPRUCB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0.42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174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4508-57BD-3B45-B07F-F92042E5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2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C01F-2C6E-314D-B7DE-9BEC7802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запуска алгоритмов</a:t>
            </a:r>
            <a:r>
              <a:rPr lang="en-US" dirty="0"/>
              <a:t>.</a:t>
            </a:r>
            <a:r>
              <a:rPr lang="ru-RU" dirty="0"/>
              <a:t> Средние потери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1F12A32-29FA-9048-980F-138CB53E7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13"/>
          <a:stretch/>
        </p:blipFill>
        <p:spPr>
          <a:xfrm>
            <a:off x="2735549" y="2153166"/>
            <a:ext cx="6075443" cy="36310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8700FF-25E1-D845-A9C4-940A4F62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8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DFB4-B8DC-BC41-A6F4-63C251F0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F7FAD-8162-FB48-88C8-AAE2FB8C829A}"/>
              </a:ext>
            </a:extLst>
          </p:cNvPr>
          <p:cNvSpPr txBox="1"/>
          <p:nvPr/>
        </p:nvSpPr>
        <p:spPr>
          <a:xfrm>
            <a:off x="850605" y="2169042"/>
            <a:ext cx="10972801" cy="419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Наибольшая точность достигается алгоритмами </a:t>
            </a:r>
            <a:r>
              <a:rPr lang="en-US" dirty="0" err="1"/>
              <a:t>LinUCB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LinPRUCB</a:t>
            </a:r>
            <a:r>
              <a:rPr lang="en-US" dirty="0"/>
              <a:t>,</a:t>
            </a:r>
            <a:r>
              <a:rPr lang="ru-RU" dirty="0"/>
              <a:t> что указывает </a:t>
            </a:r>
          </a:p>
          <a:p>
            <a:pPr>
              <a:lnSpc>
                <a:spcPct val="150000"/>
              </a:lnSpc>
            </a:pPr>
            <a:r>
              <a:rPr lang="ru-RU" dirty="0"/>
              <a:t>     на выигрыш в точности рекомендаций от использования контекстных данных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Во всех вариантах разницы между </a:t>
            </a:r>
            <a:r>
              <a:rPr lang="en-US" dirty="0" err="1"/>
              <a:t>LinUCB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LinPRUCB</a:t>
            </a:r>
            <a:r>
              <a:rPr lang="ru-RU" dirty="0"/>
              <a:t> не наблюдается</a:t>
            </a:r>
            <a:r>
              <a:rPr lang="en-US" dirty="0"/>
              <a:t>.</a:t>
            </a:r>
            <a:r>
              <a:rPr lang="ru-RU" dirty="0"/>
              <a:t> Это может быть связано с тем</a:t>
            </a:r>
            <a:r>
              <a:rPr lang="en-US" dirty="0"/>
              <a:t>,</a:t>
            </a:r>
            <a:r>
              <a:rPr lang="ru-RU" dirty="0"/>
              <a:t> что </a:t>
            </a:r>
            <a:r>
              <a:rPr lang="en-US" dirty="0" err="1"/>
              <a:t>LinPRUCB</a:t>
            </a:r>
            <a:r>
              <a:rPr lang="ru-RU" dirty="0"/>
              <a:t> требует более тонкой настройки параметров (в </a:t>
            </a:r>
            <a:r>
              <a:rPr lang="en-US" dirty="0" err="1"/>
              <a:t>LinUCB</a:t>
            </a:r>
            <a:r>
              <a:rPr lang="ru-RU" dirty="0"/>
              <a:t> только один параметр</a:t>
            </a:r>
            <a:r>
              <a:rPr lang="en-US" dirty="0"/>
              <a:t>,</a:t>
            </a:r>
            <a:r>
              <a:rPr lang="ru-RU" dirty="0"/>
              <a:t> а в </a:t>
            </a:r>
            <a:r>
              <a:rPr lang="en-US" dirty="0" err="1"/>
              <a:t>LinPRUCB</a:t>
            </a:r>
            <a:r>
              <a:rPr lang="ru-RU" dirty="0"/>
              <a:t> их три)</a:t>
            </a:r>
            <a:r>
              <a:rPr lang="en-US" dirty="0"/>
              <a:t>,</a:t>
            </a:r>
            <a:r>
              <a:rPr lang="ru-RU" dirty="0"/>
              <a:t> а также ограниченным набором возможных вариантов для рекомендаций и небольшой размерностью признакового пространства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Добавление степеней признаков</a:t>
            </a:r>
            <a:r>
              <a:rPr lang="en-US" dirty="0"/>
              <a:t>,</a:t>
            </a:r>
            <a:r>
              <a:rPr lang="ru-RU" dirty="0"/>
              <a:t> а также произведений признаков не улучшает   эффективность работы алгоритмов</a:t>
            </a:r>
            <a:r>
              <a:rPr lang="en-US" dirty="0"/>
              <a:t>.</a:t>
            </a:r>
            <a:r>
              <a:rPr lang="ru-RU" dirty="0"/>
              <a:t> Возможно это связано с тем</a:t>
            </a:r>
            <a:r>
              <a:rPr lang="en-US" dirty="0"/>
              <a:t>,</a:t>
            </a:r>
            <a:r>
              <a:rPr lang="ru-RU" dirty="0"/>
              <a:t> что таким образом неоправданно увеличивается сложность модели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E6D4B-F4EF-7444-997D-A0655DE7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0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0368-CB9D-EB43-A8DA-74CC8F8C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9A9F9-78ED-564F-8BBB-B7BD7F27DCC7}"/>
              </a:ext>
            </a:extLst>
          </p:cNvPr>
          <p:cNvSpPr txBox="1"/>
          <p:nvPr/>
        </p:nvSpPr>
        <p:spPr>
          <a:xfrm>
            <a:off x="534785" y="2002559"/>
            <a:ext cx="11122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 приложении онлайн-карт пользователь строит маршрут</a:t>
            </a:r>
            <a:r>
              <a:rPr lang="en-US" dirty="0"/>
              <a:t>,</a:t>
            </a:r>
            <a:r>
              <a:rPr lang="ru-RU" dirty="0"/>
              <a:t> чтобы добраться из точки </a:t>
            </a:r>
            <a:r>
              <a:rPr lang="en-US" dirty="0"/>
              <a:t>A</a:t>
            </a:r>
            <a:r>
              <a:rPr lang="ru-RU" dirty="0"/>
              <a:t> в точку </a:t>
            </a:r>
            <a:r>
              <a:rPr lang="en-US" dirty="0"/>
              <a:t>B;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Есть 5 способов передвижения по построенному маршруту (далее – типы маршрута)</a:t>
            </a:r>
            <a:r>
              <a:rPr lang="en-US" dirty="0"/>
              <a:t>: </a:t>
            </a:r>
            <a:r>
              <a:rPr lang="ru-RU" dirty="0"/>
              <a:t>пешком</a:t>
            </a:r>
            <a:r>
              <a:rPr lang="en-US" dirty="0"/>
              <a:t>,</a:t>
            </a:r>
            <a:r>
              <a:rPr lang="ru-RU" dirty="0"/>
              <a:t> на общественном транспорте</a:t>
            </a:r>
            <a:r>
              <a:rPr lang="en-US" dirty="0"/>
              <a:t>,</a:t>
            </a:r>
            <a:r>
              <a:rPr lang="ru-RU" dirty="0"/>
              <a:t> на личном автомобиле</a:t>
            </a:r>
            <a:r>
              <a:rPr lang="en-US" dirty="0"/>
              <a:t>,</a:t>
            </a:r>
            <a:r>
              <a:rPr lang="ru-RU" dirty="0"/>
              <a:t> на велосипеде</a:t>
            </a:r>
            <a:r>
              <a:rPr lang="en-US" dirty="0"/>
              <a:t>, </a:t>
            </a:r>
            <a:r>
              <a:rPr lang="ru-RU" dirty="0"/>
              <a:t>на такси</a:t>
            </a:r>
            <a:r>
              <a:rPr lang="en-US" dirty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Пользователю в момент после построения маршрута случайным образом сразу открываются детали определенного типа маршрута</a:t>
            </a:r>
            <a:r>
              <a:rPr lang="en-US" dirty="0"/>
              <a:t>.</a:t>
            </a:r>
            <a:r>
              <a:rPr lang="ru-RU" dirty="0"/>
              <a:t> Если этот способ передвижения по построенному маршрут не подходит пользователю</a:t>
            </a:r>
            <a:r>
              <a:rPr lang="en-US" dirty="0"/>
              <a:t>,</a:t>
            </a:r>
            <a:r>
              <a:rPr lang="ru-RU" dirty="0"/>
              <a:t> то он может переключиться на другой вариант в меню выбора маршрутов</a:t>
            </a:r>
            <a:r>
              <a:rPr lang="en-US" dirty="0"/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01D48-45A7-BD44-875B-45A6E1E84386}"/>
              </a:ext>
            </a:extLst>
          </p:cNvPr>
          <p:cNvSpPr txBox="1"/>
          <p:nvPr/>
        </p:nvSpPr>
        <p:spPr>
          <a:xfrm>
            <a:off x="119042" y="4721630"/>
            <a:ext cx="1195391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just"/>
            <a:r>
              <a:rPr lang="ru-RU" b="1" dirty="0">
                <a:solidFill>
                  <a:srgbClr val="FF0000"/>
                </a:solidFill>
              </a:rPr>
              <a:t>Задача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ru-RU" dirty="0"/>
              <a:t>открывать сразу тот тип маршрута</a:t>
            </a:r>
            <a:r>
              <a:rPr lang="en-US" dirty="0"/>
              <a:t>,</a:t>
            </a:r>
            <a:r>
              <a:rPr lang="ru-RU" dirty="0"/>
              <a:t> который наиболее подходит предпочтениям конкретного</a:t>
            </a:r>
          </a:p>
          <a:p>
            <a:pPr algn="just"/>
            <a:r>
              <a:rPr lang="ru-RU" dirty="0"/>
              <a:t>пользователя</a:t>
            </a:r>
            <a:r>
              <a:rPr lang="en-US" dirty="0"/>
              <a:t>,</a:t>
            </a:r>
            <a:r>
              <a:rPr lang="ru-RU" dirty="0"/>
              <a:t> а также является наиболее подходящим в текущих условиях окружающей среды</a:t>
            </a:r>
          </a:p>
          <a:p>
            <a:pPr algn="just"/>
            <a:r>
              <a:rPr lang="ru-RU" dirty="0"/>
              <a:t>(дорожная ситуация</a:t>
            </a:r>
            <a:r>
              <a:rPr lang="en-US" dirty="0"/>
              <a:t>,</a:t>
            </a:r>
            <a:r>
              <a:rPr lang="ru-RU" dirty="0"/>
              <a:t> погодные условия</a:t>
            </a:r>
            <a:r>
              <a:rPr lang="en-US" dirty="0"/>
              <a:t>,</a:t>
            </a:r>
            <a:r>
              <a:rPr lang="ru-RU" dirty="0"/>
              <a:t> день недели</a:t>
            </a:r>
            <a:r>
              <a:rPr lang="en-US" dirty="0"/>
              <a:t>,</a:t>
            </a:r>
            <a:r>
              <a:rPr lang="ru-RU" dirty="0"/>
              <a:t> время года и </a:t>
            </a:r>
            <a:r>
              <a:rPr lang="ru-RU" dirty="0" err="1"/>
              <a:t>др</a:t>
            </a:r>
            <a:r>
              <a:rPr lang="en-US" dirty="0"/>
              <a:t>.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88ACA-9506-8E4B-83AF-F63ADEC8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87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8BD6-2EA3-F04F-BE18-EBEBE8DE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Следующие шаги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C1392-1267-5840-AD70-27919A17FFFC}"/>
              </a:ext>
            </a:extLst>
          </p:cNvPr>
          <p:cNvSpPr txBox="1"/>
          <p:nvPr/>
        </p:nvSpPr>
        <p:spPr>
          <a:xfrm>
            <a:off x="804163" y="2505670"/>
            <a:ext cx="11113940" cy="1880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Применение нелинейного алгоритма к текущей задаче</a:t>
            </a:r>
            <a:r>
              <a:rPr lang="en-US" sz="2000" dirty="0"/>
              <a:t>;</a:t>
            </a:r>
            <a:endParaRPr lang="ru-RU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Исследование ситуации</a:t>
            </a:r>
            <a:r>
              <a:rPr lang="en-US" sz="2000" dirty="0"/>
              <a:t>,</a:t>
            </a:r>
            <a:r>
              <a:rPr lang="ru-RU" sz="2000" dirty="0"/>
              <a:t> когда интересы пользователей меняются со временем</a:t>
            </a:r>
            <a:r>
              <a:rPr lang="en-US" sz="2000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Обогащение синтетических данных новыми признаками</a:t>
            </a:r>
            <a:r>
              <a:rPr lang="en-US" sz="2000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B1D63-E7C8-2D49-B700-22CFB217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0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BE2E-E3F1-094B-846C-B36D9253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решения проблемы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D5751-6AB6-AA4E-813D-1ED8A27E7FD8}"/>
              </a:ext>
            </a:extLst>
          </p:cNvPr>
          <p:cNvSpPr txBox="1"/>
          <p:nvPr/>
        </p:nvSpPr>
        <p:spPr>
          <a:xfrm>
            <a:off x="465513" y="2642272"/>
            <a:ext cx="2859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Традиционные алгоритмы рекомендательных систем</a:t>
            </a:r>
            <a:endParaRPr 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EA95EF-22B9-FF49-A59C-F31177DD4F33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3325090" y="2391688"/>
            <a:ext cx="1673630" cy="850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98699A-FE34-694C-827D-0A56DC3C6125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3325090" y="3242437"/>
            <a:ext cx="1875906" cy="15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03ADA4-297B-7C40-A45B-B9A5A77DDC52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325090" y="3242437"/>
            <a:ext cx="1673629" cy="850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0720D1-0EAE-DF45-BA00-73852881B427}"/>
              </a:ext>
            </a:extLst>
          </p:cNvPr>
          <p:cNvSpPr txBox="1"/>
          <p:nvPr/>
        </p:nvSpPr>
        <p:spPr>
          <a:xfrm>
            <a:off x="4998720" y="2068522"/>
            <a:ext cx="285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Коллаборативная</a:t>
            </a:r>
            <a:r>
              <a:rPr lang="ru-RU" dirty="0"/>
              <a:t> фильтрация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3391C1-D249-9243-8781-049761ADF982}"/>
              </a:ext>
            </a:extLst>
          </p:cNvPr>
          <p:cNvSpPr txBox="1"/>
          <p:nvPr/>
        </p:nvSpPr>
        <p:spPr>
          <a:xfrm>
            <a:off x="5200996" y="2935081"/>
            <a:ext cx="285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Рекомендации на основе контента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349927-F298-854A-AE75-3E8FA80499AC}"/>
              </a:ext>
            </a:extLst>
          </p:cNvPr>
          <p:cNvSpPr txBox="1"/>
          <p:nvPr/>
        </p:nvSpPr>
        <p:spPr>
          <a:xfrm>
            <a:off x="4998719" y="3908520"/>
            <a:ext cx="285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Гибридные алгоритмы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C6B8CE-950A-174B-B3F5-DDB50A14A485}"/>
              </a:ext>
            </a:extLst>
          </p:cNvPr>
          <p:cNvSpPr txBox="1"/>
          <p:nvPr/>
        </p:nvSpPr>
        <p:spPr>
          <a:xfrm>
            <a:off x="7858296" y="2627305"/>
            <a:ext cx="4215374" cy="7386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!</a:t>
            </a:r>
            <a:r>
              <a:rPr lang="ru-RU" sz="1400" b="1" dirty="0"/>
              <a:t> Проблема </a:t>
            </a:r>
            <a:r>
              <a:rPr lang="en-US" sz="1400" b="1" dirty="0"/>
              <a:t>“</a:t>
            </a:r>
            <a:r>
              <a:rPr lang="ru-RU" sz="1400" b="1" dirty="0"/>
              <a:t>холодного старта</a:t>
            </a:r>
            <a:r>
              <a:rPr lang="en-US" sz="1400" b="1" dirty="0"/>
              <a:t>”</a:t>
            </a:r>
          </a:p>
          <a:p>
            <a:r>
              <a:rPr lang="ru-RU" sz="1400" b="1" dirty="0"/>
              <a:t>! Не учитывают динамически меняющуюся ценность контента для пользователя</a:t>
            </a:r>
            <a:endParaRPr 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887B55-7D97-284A-ADD9-DC0F8148CEF1}"/>
              </a:ext>
            </a:extLst>
          </p:cNvPr>
          <p:cNvSpPr txBox="1"/>
          <p:nvPr/>
        </p:nvSpPr>
        <p:spPr>
          <a:xfrm>
            <a:off x="465513" y="5128601"/>
            <a:ext cx="453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n w="12700" cmpd="sng">
                  <a:solidFill>
                    <a:srgbClr val="164F2C"/>
                  </a:solidFill>
                  <a:prstDash val="solid"/>
                </a:ln>
                <a:solidFill>
                  <a:srgbClr val="00FA00"/>
                </a:solidFill>
              </a:rPr>
              <a:t>Контекстные многорукие бандиты</a:t>
            </a:r>
            <a:endParaRPr lang="en-US" b="1" dirty="0">
              <a:ln w="12700" cmpd="sng">
                <a:solidFill>
                  <a:srgbClr val="164F2C"/>
                </a:solidFill>
                <a:prstDash val="solid"/>
              </a:ln>
              <a:solidFill>
                <a:srgbClr val="00FA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CCAD78-973F-074A-9D36-2F0413737BD7}"/>
              </a:ext>
            </a:extLst>
          </p:cNvPr>
          <p:cNvSpPr txBox="1"/>
          <p:nvPr/>
        </p:nvSpPr>
        <p:spPr>
          <a:xfrm>
            <a:off x="5435702" y="4620769"/>
            <a:ext cx="5919483" cy="1384995"/>
          </a:xfrm>
          <a:prstGeom prst="rect">
            <a:avLst/>
          </a:prstGeom>
          <a:solidFill>
            <a:srgbClr val="92D050"/>
          </a:solidFill>
          <a:ln>
            <a:solidFill>
              <a:srgbClr val="00FA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ru-RU" sz="1400" b="1" dirty="0"/>
              <a:t>Решают проблему </a:t>
            </a:r>
            <a:r>
              <a:rPr lang="en-US" sz="1400" b="1" dirty="0"/>
              <a:t>“</a:t>
            </a:r>
            <a:r>
              <a:rPr lang="ru-RU" sz="1400" b="1" dirty="0"/>
              <a:t>холодного старта</a:t>
            </a:r>
            <a:r>
              <a:rPr lang="en-US" sz="1400" b="1" dirty="0"/>
              <a:t>”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ru-RU" sz="1400" b="1" dirty="0"/>
              <a:t>Позволяют разумно совмещать изучение новых вариантов для рекомендаций и использование старых</a:t>
            </a:r>
            <a:r>
              <a:rPr lang="en-US" sz="1400" b="1" dirty="0"/>
              <a:t>,</a:t>
            </a:r>
            <a:r>
              <a:rPr lang="ru-RU" sz="1400" b="1" dirty="0"/>
              <a:t> уже проверенных вариантов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ru-RU" sz="1400" b="1" dirty="0"/>
              <a:t>Учитывают контекст</a:t>
            </a:r>
            <a:r>
              <a:rPr lang="en-US" sz="1400" b="1" dirty="0"/>
              <a:t>,</a:t>
            </a:r>
            <a:r>
              <a:rPr lang="ru-RU" sz="1400" b="1" dirty="0"/>
              <a:t> в рамках которого совершается запрос на получение рекомендаций</a:t>
            </a:r>
            <a:endParaRPr lang="en-US" sz="1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C70631-7C7A-674A-BCAA-D13A8CD4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1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858B-9086-214D-82E4-F4B4B87F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10852623" cy="1049235"/>
          </a:xfrm>
        </p:spPr>
        <p:txBody>
          <a:bodyPr>
            <a:normAutofit/>
          </a:bodyPr>
          <a:lstStyle/>
          <a:p>
            <a:r>
              <a:rPr lang="ru-RU" dirty="0"/>
              <a:t>Схема работы контекстного многорукого бандита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F3EFFC0-D060-3C44-B6C7-4A658FCC68B6}"/>
              </a:ext>
            </a:extLst>
          </p:cNvPr>
          <p:cNvSpPr/>
          <p:nvPr/>
        </p:nvSpPr>
        <p:spPr>
          <a:xfrm>
            <a:off x="4508006" y="3086628"/>
            <a:ext cx="2073349" cy="1291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Агент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A322C4C-9466-0042-AA22-A72EFE7FA5ED}"/>
              </a:ext>
            </a:extLst>
          </p:cNvPr>
          <p:cNvSpPr/>
          <p:nvPr/>
        </p:nvSpPr>
        <p:spPr>
          <a:xfrm>
            <a:off x="8828182" y="2789073"/>
            <a:ext cx="2073349" cy="1291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Среда</a:t>
            </a:r>
            <a:endParaRPr lang="en-US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8B5102F4-DC10-234F-A785-9735140E9896}"/>
              </a:ext>
            </a:extLst>
          </p:cNvPr>
          <p:cNvCxnSpPr>
            <a:stCxn id="3" idx="3"/>
            <a:endCxn id="4" idx="0"/>
          </p:cNvCxnSpPr>
          <p:nvPr/>
        </p:nvCxnSpPr>
        <p:spPr>
          <a:xfrm flipV="1">
            <a:off x="6581355" y="2789073"/>
            <a:ext cx="3283502" cy="943483"/>
          </a:xfrm>
          <a:prstGeom prst="bentConnector4">
            <a:avLst>
              <a:gd name="adj1" fmla="val 34214"/>
              <a:gd name="adj2" fmla="val 1242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4DE50CC-CA48-644A-AA5B-ED56BD1184B7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>
            <a:off x="8211146" y="2427219"/>
            <a:ext cx="23919" cy="3283502"/>
          </a:xfrm>
          <a:prstGeom prst="bentConnector4">
            <a:avLst>
              <a:gd name="adj1" fmla="val -955726"/>
              <a:gd name="adj2" fmla="val 65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00D188-7020-0248-82A1-73D12AE3DCC7}"/>
              </a:ext>
            </a:extLst>
          </p:cNvPr>
          <p:cNvSpPr txBox="1"/>
          <p:nvPr/>
        </p:nvSpPr>
        <p:spPr>
          <a:xfrm>
            <a:off x="7599320" y="2175261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Выбирает действие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4AE8C-D451-634D-9E43-116DC50FCBB3}"/>
              </a:ext>
            </a:extLst>
          </p:cNvPr>
          <p:cNvSpPr txBox="1"/>
          <p:nvPr/>
        </p:nvSpPr>
        <p:spPr>
          <a:xfrm>
            <a:off x="7599320" y="437848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Возвращает награду</a:t>
            </a:r>
            <a:endParaRPr lang="en-US" dirty="0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BF6306E2-E56A-2647-8F02-85F08CEC0FD7}"/>
              </a:ext>
            </a:extLst>
          </p:cNvPr>
          <p:cNvSpPr/>
          <p:nvPr/>
        </p:nvSpPr>
        <p:spPr>
          <a:xfrm>
            <a:off x="929289" y="4586239"/>
            <a:ext cx="2498651" cy="143539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Набор доступных действий</a:t>
            </a:r>
            <a:endParaRPr lang="en-US" dirty="0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C1A9F21-F12A-2F44-9692-5B28A435A6A1}"/>
              </a:ext>
            </a:extLst>
          </p:cNvPr>
          <p:cNvCxnSpPr>
            <a:cxnSpLocks/>
            <a:stCxn id="3" idx="1"/>
            <a:endCxn id="15" idx="2"/>
          </p:cNvCxnSpPr>
          <p:nvPr/>
        </p:nvCxnSpPr>
        <p:spPr>
          <a:xfrm rot="10800000" flipV="1">
            <a:off x="937040" y="3732555"/>
            <a:ext cx="3570967" cy="1571381"/>
          </a:xfrm>
          <a:prstGeom prst="bentConnector3">
            <a:avLst>
              <a:gd name="adj1" fmla="val 106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7D0DD1-278A-0043-8C5B-071C74BD8625}"/>
              </a:ext>
            </a:extLst>
          </p:cNvPr>
          <p:cNvSpPr txBox="1"/>
          <p:nvPr/>
        </p:nvSpPr>
        <p:spPr>
          <a:xfrm>
            <a:off x="822070" y="3717570"/>
            <a:ext cx="3207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Обновляет ожидаемые значения награды для действий согласно полученному контексту</a:t>
            </a:r>
            <a:endParaRPr lang="en-US" sz="1400" dirty="0"/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038C2D2D-ECC1-C34C-AECE-7BFCFA368F78}"/>
              </a:ext>
            </a:extLst>
          </p:cNvPr>
          <p:cNvSpPr/>
          <p:nvPr/>
        </p:nvSpPr>
        <p:spPr>
          <a:xfrm>
            <a:off x="9985366" y="2207571"/>
            <a:ext cx="2073349" cy="12537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Набор векторов контекста</a:t>
            </a:r>
            <a:endParaRPr lang="en-US" dirty="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BBA7F06-8A4F-4E4F-AC7F-9C2C7F01F10F}"/>
              </a:ext>
            </a:extLst>
          </p:cNvPr>
          <p:cNvCxnSpPr>
            <a:cxnSpLocks/>
            <a:stCxn id="44" idx="3"/>
            <a:endCxn id="3" idx="0"/>
          </p:cNvCxnSpPr>
          <p:nvPr/>
        </p:nvCxnSpPr>
        <p:spPr>
          <a:xfrm rot="16200000" flipH="1" flipV="1">
            <a:off x="7879674" y="-55739"/>
            <a:ext cx="807373" cy="5477360"/>
          </a:xfrm>
          <a:prstGeom prst="bentConnector3">
            <a:avLst>
              <a:gd name="adj1" fmla="val -371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7E22657-A788-C84B-AB2D-67723402331D}"/>
              </a:ext>
            </a:extLst>
          </p:cNvPr>
          <p:cNvSpPr txBox="1"/>
          <p:nvPr/>
        </p:nvSpPr>
        <p:spPr>
          <a:xfrm>
            <a:off x="5544680" y="1999356"/>
            <a:ext cx="2367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Передает агенту текущий вектор контекста</a:t>
            </a: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AA1DA-6E24-FD43-8A51-942995F4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1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11A5-3AF6-344C-8E2B-0FDE4E59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Схема работы многорукого бандита в терминах поставленной задачи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B7D8022-FA10-6C4E-A5E6-D13402D24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428695"/>
              </p:ext>
            </p:extLst>
          </p:nvPr>
        </p:nvGraphicFramePr>
        <p:xfrm>
          <a:off x="576335" y="2226756"/>
          <a:ext cx="10711144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572">
                  <a:extLst>
                    <a:ext uri="{9D8B030D-6E8A-4147-A177-3AD203B41FA5}">
                      <a16:colId xmlns:a16="http://schemas.microsoft.com/office/drawing/2014/main" val="1629869391"/>
                    </a:ext>
                  </a:extLst>
                </a:gridCol>
                <a:gridCol w="5355572">
                  <a:extLst>
                    <a:ext uri="{9D8B030D-6E8A-4147-A177-3AD203B41FA5}">
                      <a16:colId xmlns:a16="http://schemas.microsoft.com/office/drawing/2014/main" val="2354197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Обозначение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15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Среда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онлайн карт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129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Агент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Алгоритм выбора типа маршрута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Набор доступных действий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Пешеходный маршрут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 ОТ маршрут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 такси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 авто маршрут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 велосипедный маршрут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393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Контекст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Соц</a:t>
                      </a:r>
                      <a:r>
                        <a:rPr lang="en-US" dirty="0"/>
                        <a:t>.</a:t>
                      </a:r>
                      <a:r>
                        <a:rPr lang="ru-RU" dirty="0" err="1"/>
                        <a:t>дем</a:t>
                      </a:r>
                      <a:r>
                        <a:rPr lang="ru-RU" dirty="0"/>
                        <a:t> пользователя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 характеристики окружающей среды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5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Действие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Клик в навигацию по предложенному типу маршрута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3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Награда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 – если был клик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 0 - иначе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3288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22D9F-BF94-8A40-AA42-3350E8D2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F5D7-6D40-9842-8284-2E5006E3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Математическая формулировка проблемы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C639F5-257F-7545-9EF0-3C65BC57E387}"/>
                  </a:ext>
                </a:extLst>
              </p:cNvPr>
              <p:cNvSpPr/>
              <p:nvPr/>
            </p:nvSpPr>
            <p:spPr>
              <a:xfrm>
                <a:off x="336697" y="1796564"/>
                <a:ext cx="11518605" cy="4154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sz="1600" dirty="0"/>
                  <a:t>Имеем набор раундов </a:t>
                </a:r>
                <a:r>
                  <a:rPr lang="en-US" sz="1600" dirty="0"/>
                  <a:t>t = 1, 2, …</a:t>
                </a:r>
                <a:r>
                  <a:rPr lang="ru-RU" sz="1600" dirty="0"/>
                  <a:t> работы алгоритма</a:t>
                </a:r>
                <a:r>
                  <a:rPr lang="en-US" sz="1600" dirty="0"/>
                  <a:t>.</a:t>
                </a:r>
                <a:r>
                  <a:rPr lang="ru-RU" sz="1600" dirty="0"/>
                  <a:t>  Для каждого раунда алгоритм</a:t>
                </a:r>
                <a:r>
                  <a:rPr lang="en-US" sz="1600" dirty="0"/>
                  <a:t> A</a:t>
                </a:r>
                <a:r>
                  <a:rPr lang="ru-RU" sz="1600" dirty="0"/>
                  <a:t> выполняет следующие действия</a:t>
                </a:r>
                <a:r>
                  <a:rPr lang="en-US" sz="1600" dirty="0"/>
                  <a:t>:</a:t>
                </a:r>
                <a:endParaRPr lang="ru-RU" sz="1600" dirty="0"/>
              </a:p>
              <a:p>
                <a:pPr algn="just">
                  <a:lnSpc>
                    <a:spcPct val="150000"/>
                  </a:lnSpc>
                </a:pPr>
                <a:endParaRPr lang="ru-RU" sz="1600" dirty="0"/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600" dirty="0"/>
                  <a:t>Алгоритм получает на вход текущего пользователя </a:t>
                </a:r>
                <a:r>
                  <a:rPr lang="en-US" sz="1600" dirty="0" err="1"/>
                  <a:t>u</a:t>
                </a:r>
                <a:r>
                  <a:rPr lang="en-US" sz="1600" baseline="-25000" dirty="0" err="1"/>
                  <a:t>t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Ut </a:t>
                </a:r>
                <a:r>
                  <a:rPr lang="ru-RU" sz="1600" dirty="0"/>
                  <a:t>и текущий набор возможных действий </a:t>
                </a:r>
                <a:r>
                  <a:rPr lang="en-US" dirty="0"/>
                  <a:t>l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ru-RU" dirty="0"/>
                  <a:t> </a:t>
                </a:r>
                <a:r>
                  <a:rPr lang="en-US" sz="1600" dirty="0"/>
                  <a:t>Lt.</a:t>
                </a:r>
                <a:r>
                  <a:rPr lang="ru-RU" sz="1600" dirty="0"/>
                  <a:t> Каждое из действий характеризуется вектором признаков </a:t>
                </a:r>
                <a:r>
                  <a:rPr lang="en-US" sz="1600" dirty="0"/>
                  <a:t>x</a:t>
                </a:r>
                <a:r>
                  <a:rPr lang="en-US" sz="1600" baseline="-25000" dirty="0"/>
                  <a:t>l</a:t>
                </a:r>
                <a:r>
                  <a:rPr lang="en-US" sz="1600" dirty="0"/>
                  <a:t> ∈ [0, 1]</a:t>
                </a:r>
                <a:r>
                  <a:rPr lang="en-US" sz="1600" baseline="30000" dirty="0"/>
                  <a:t>d </a:t>
                </a:r>
                <a:r>
                  <a:rPr lang="ru-RU" sz="1600" dirty="0"/>
                  <a:t>и ожидаемая награда для каждого действия линейна по этому вектору признаков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𝑥𝑡</m:t>
                        </m:r>
                        <m:r>
                          <a:rPr lang="en-US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для некоторого фиксированного набора неизвестных коэффициентов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∈ [0, 1]</a:t>
                </a:r>
                <a:r>
                  <a:rPr lang="en-US" sz="1600" baseline="30000" dirty="0"/>
                  <a:t>d </a:t>
                </a:r>
                <a:r>
                  <a:rPr lang="en-US" sz="1600" dirty="0"/>
                  <a:t>;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600" dirty="0"/>
                  <a:t>Алгоритм выбирает действие</a:t>
                </a:r>
                <a:r>
                  <a:rPr lang="en-US" sz="1600" dirty="0"/>
                  <a:t>,</a:t>
                </a:r>
                <a:r>
                  <a:rPr lang="ru-RU" sz="1600" dirty="0"/>
                  <a:t> основываясь на предыдущих полученных наградах по каждому из действий</a:t>
                </a:r>
                <a:r>
                  <a:rPr lang="en-US" sz="1600" dirty="0"/>
                  <a:t>,</a:t>
                </a:r>
                <a:r>
                  <a:rPr lang="ru-RU" sz="1600" dirty="0"/>
                  <a:t> и получает вознаграждение </a:t>
                </a:r>
                <a:r>
                  <a:rPr lang="en-US" sz="1600" dirty="0" err="1"/>
                  <a:t>r</a:t>
                </a:r>
                <a:r>
                  <a:rPr lang="en-US" sz="1600" baseline="-25000" dirty="0" err="1"/>
                  <a:t>t,lt</a:t>
                </a:r>
                <a:r>
                  <a:rPr lang="en-US" sz="1600" dirty="0"/>
                  <a:t>,</a:t>
                </a:r>
                <a:r>
                  <a:rPr lang="ru-RU" sz="1600" dirty="0"/>
                  <a:t> величина которого зависит и от текущего пользователя </a:t>
                </a:r>
                <a:r>
                  <a:rPr lang="en-US" sz="1600" dirty="0" err="1"/>
                  <a:t>u</a:t>
                </a:r>
                <a:r>
                  <a:rPr lang="en-US" sz="1600" baseline="-25000" dirty="0" err="1"/>
                  <a:t>t</a:t>
                </a:r>
                <a:r>
                  <a:rPr lang="en-US" sz="1600" dirty="0"/>
                  <a:t>,</a:t>
                </a:r>
                <a:r>
                  <a:rPr lang="ru-RU" sz="1600" dirty="0"/>
                  <a:t> и от выбранного действия </a:t>
                </a:r>
                <a:r>
                  <a:rPr lang="en-US" sz="1600" dirty="0" err="1"/>
                  <a:t>lt</a:t>
                </a:r>
                <a:r>
                  <a:rPr lang="en-US" sz="1600" dirty="0"/>
                  <a:t>;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600" dirty="0"/>
                  <a:t>Далее</a:t>
                </a:r>
                <a:r>
                  <a:rPr lang="en-US" sz="1600" dirty="0"/>
                  <a:t>,</a:t>
                </a:r>
                <a:r>
                  <a:rPr lang="ru-RU" sz="1600" dirty="0"/>
                  <a:t> алгоритм обновляет свои оценки</a:t>
                </a:r>
                <a:r>
                  <a:rPr lang="en-US" sz="1600" dirty="0"/>
                  <a:t>,</a:t>
                </a:r>
                <a:r>
                  <a:rPr lang="ru-RU" sz="1600" dirty="0"/>
                  <a:t> основываясь на </a:t>
                </a:r>
                <a:r>
                  <a:rPr lang="en-US" sz="1600" dirty="0"/>
                  <a:t> (</a:t>
                </a:r>
                <a:r>
                  <a:rPr lang="en-US" sz="1600" dirty="0" err="1"/>
                  <a:t>x</a:t>
                </a:r>
                <a:r>
                  <a:rPr lang="en-US" sz="1600" baseline="-25000" dirty="0" err="1"/>
                  <a:t>t,lt</a:t>
                </a:r>
                <a:r>
                  <a:rPr lang="en-US" sz="1600" baseline="-25000" dirty="0"/>
                  <a:t> </a:t>
                </a:r>
                <a:r>
                  <a:rPr lang="en-US" sz="1600" dirty="0"/>
                  <a:t>, </a:t>
                </a:r>
                <a:r>
                  <a:rPr lang="en-US" sz="1600" dirty="0" err="1"/>
                  <a:t>l</a:t>
                </a:r>
                <a:r>
                  <a:rPr lang="en-US" sz="1600" baseline="-25000" dirty="0" err="1"/>
                  <a:t>t</a:t>
                </a:r>
                <a:r>
                  <a:rPr lang="en-US" sz="1600" dirty="0"/>
                  <a:t>, </a:t>
                </a:r>
                <a:r>
                  <a:rPr lang="en-US" sz="1600" dirty="0" err="1"/>
                  <a:t>r</a:t>
                </a:r>
                <a:r>
                  <a:rPr lang="en-US" sz="1600" baseline="-25000" dirty="0" err="1"/>
                  <a:t>t,lt</a:t>
                </a:r>
                <a:r>
                  <a:rPr lang="en-US" sz="1600" baseline="-25000" dirty="0"/>
                  <a:t> </a:t>
                </a:r>
                <a:r>
                  <a:rPr lang="en-US" sz="1600" dirty="0"/>
                  <a:t>).</a:t>
                </a:r>
                <a:r>
                  <a:rPr lang="ru-RU" sz="1600" dirty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C639F5-257F-7545-9EF0-3C65BC57E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97" y="1796564"/>
                <a:ext cx="11518605" cy="4154279"/>
              </a:xfrm>
              <a:prstGeom prst="rect">
                <a:avLst/>
              </a:prstGeom>
              <a:blipFill>
                <a:blip r:embed="rId3"/>
                <a:stretch>
                  <a:fillRect l="-220" r="-330" b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057AF-7883-6648-AF85-7A281E40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2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F5D7-6D40-9842-8284-2E5006E3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Математическая формулировка проблемы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C639F5-257F-7545-9EF0-3C65BC57E387}"/>
                  </a:ext>
                </a:extLst>
              </p:cNvPr>
              <p:cNvSpPr/>
              <p:nvPr/>
            </p:nvSpPr>
            <p:spPr>
              <a:xfrm>
                <a:off x="336697" y="1901869"/>
                <a:ext cx="11646195" cy="21313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dirty="0"/>
                  <a:t>Значение совокупной полученной награды после </a:t>
                </a:r>
                <a:r>
                  <a:rPr lang="en-US" dirty="0"/>
                  <a:t>T</a:t>
                </a:r>
                <a:r>
                  <a:rPr lang="ru-RU" dirty="0"/>
                  <a:t> раундов работы алгоритма будет выражаться как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baseline="-250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algn="just">
                  <a:lnSpc>
                    <a:spcPct val="150000"/>
                  </a:lnSpc>
                </a:pPr>
                <a:endParaRPr lang="ru-RU" dirty="0"/>
              </a:p>
              <a:p>
                <a:pPr algn="just">
                  <a:lnSpc>
                    <a:spcPct val="150000"/>
                  </a:lnSpc>
                </a:pPr>
                <a:r>
                  <a:rPr lang="ru-RU" dirty="0"/>
                  <a:t>Определим ожидаемое значение оптимальной награды после </a:t>
                </a:r>
                <a:r>
                  <a:rPr lang="en-US" dirty="0"/>
                  <a:t>T </a:t>
                </a:r>
                <a:r>
                  <a:rPr lang="en-US" dirty="0" err="1"/>
                  <a:t>р</a:t>
                </a:r>
                <a:r>
                  <a:rPr lang="ru-RU" dirty="0" err="1"/>
                  <a:t>аундов</a:t>
                </a:r>
                <a:r>
                  <a:rPr lang="ru-RU" dirty="0"/>
                  <a:t>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[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∗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 ,</a:t>
                </a:r>
                <a:r>
                  <a:rPr lang="ru-RU" dirty="0"/>
                  <a:t> 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 </m:t>
                        </m:r>
                      </m:sup>
                    </m:sSubSup>
                  </m:oMath>
                </a14:m>
                <a:r>
                  <a:rPr lang="ru-RU" dirty="0"/>
                  <a:t> - действие с максимальным значением ожидаемой награды для  раунда </a:t>
                </a:r>
                <a:r>
                  <a:rPr lang="en-US" dirty="0"/>
                  <a:t>t.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C639F5-257F-7545-9EF0-3C65BC57E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97" y="1901869"/>
                <a:ext cx="11646195" cy="2131353"/>
              </a:xfrm>
              <a:prstGeom prst="rect">
                <a:avLst/>
              </a:prstGeom>
              <a:blipFill>
                <a:blip r:embed="rId3"/>
                <a:stretch>
                  <a:fillRect l="-436" r="-436" b="-10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60AC9DF-0656-0A4A-A192-A9446C0448B0}"/>
                  </a:ext>
                </a:extLst>
              </p:cNvPr>
              <p:cNvSpPr/>
              <p:nvPr/>
            </p:nvSpPr>
            <p:spPr>
              <a:xfrm>
                <a:off x="336697" y="4322327"/>
                <a:ext cx="11518605" cy="1293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dirty="0"/>
                  <a:t>Ожидаемое значение совокупных потерь после </a:t>
                </a:r>
                <a:r>
                  <a:rPr lang="en-US" dirty="0"/>
                  <a:t>T</a:t>
                </a:r>
                <a:r>
                  <a:rPr lang="ru-RU" dirty="0"/>
                  <a:t> раундов работы алгоритма будет определяться как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(T)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[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baseline="-250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∗ 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[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 ,</a:t>
                </a:r>
                <a:r>
                  <a:rPr lang="ru-RU" dirty="0"/>
                  <a:t> 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 </m:t>
                        </m:r>
                      </m:sup>
                    </m:sSubSup>
                  </m:oMath>
                </a14:m>
                <a:r>
                  <a:rPr lang="ru-RU" dirty="0"/>
                  <a:t> - действие с максимальным значением ожидаемой награды для  раунда </a:t>
                </a:r>
                <a:r>
                  <a:rPr lang="en-US" dirty="0"/>
                  <a:t>t,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/>
                  <a:t>- вариант</a:t>
                </a:r>
                <a:r>
                  <a:rPr lang="en-US" dirty="0"/>
                  <a:t>,</a:t>
                </a:r>
                <a:r>
                  <a:rPr lang="ru-RU" dirty="0"/>
                  <a:t> предложенный алгоритмом для раунда </a:t>
                </a:r>
                <a:r>
                  <a:rPr lang="en-US" dirty="0"/>
                  <a:t>t.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60AC9DF-0656-0A4A-A192-A9446C044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97" y="4322327"/>
                <a:ext cx="11518605" cy="1293367"/>
              </a:xfrm>
              <a:prstGeom prst="rect">
                <a:avLst/>
              </a:prstGeom>
              <a:blipFill>
                <a:blip r:embed="rId4"/>
                <a:stretch>
                  <a:fillRect l="-441" r="-441" b="-16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D3AEF-3FFC-1549-A759-9B35D8A4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50C2-ACE3-1642-9704-482D324E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Стратегия решения поставленной задачи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 err="1"/>
              <a:t>LinUCB</a:t>
            </a:r>
            <a:r>
              <a:rPr lang="en-US" dirty="0"/>
              <a:t> </a:t>
            </a:r>
            <a:r>
              <a:rPr lang="ru-RU" dirty="0"/>
              <a:t>алгоритм</a:t>
            </a:r>
            <a:r>
              <a:rPr lang="en-US" baseline="300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5A482F-3475-4C45-BC3E-4A7BD449DDFE}"/>
                  </a:ext>
                </a:extLst>
              </p:cNvPr>
              <p:cNvSpPr txBox="1"/>
              <p:nvPr/>
            </p:nvSpPr>
            <p:spPr>
              <a:xfrm>
                <a:off x="312600" y="2247108"/>
                <a:ext cx="11741177" cy="3797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400" dirty="0"/>
                  <a:t>Выражаем оценку ожидаемого значения награды для варианта </a:t>
                </a:r>
                <a:r>
                  <a:rPr lang="en-US" sz="1400" dirty="0"/>
                  <a:t>l</a:t>
                </a:r>
                <a:r>
                  <a:rPr lang="ru-RU" sz="1400" dirty="0"/>
                  <a:t> в момент времени </a:t>
                </a:r>
                <a:r>
                  <a:rPr lang="en-US" sz="1400" dirty="0"/>
                  <a:t>t</a:t>
                </a:r>
                <a:r>
                  <a:rPr lang="ru-RU" sz="1400" dirty="0"/>
                  <a:t> линейно через неизвестные коэффициенты вектора контекста</a:t>
                </a:r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400" dirty="0"/>
                  <a:t>;</a:t>
                </a:r>
              </a:p>
              <a:p>
                <a:pPr marL="342900" indent="-342900" algn="just">
                  <a:lnSpc>
                    <a:spcPct val="150000"/>
                  </a:lnSpc>
                  <a:buAutoNum type="arabicPeriod" startAt="2"/>
                </a:pPr>
                <a:r>
                  <a:rPr lang="ru-RU" sz="1400" dirty="0"/>
                  <a:t>Вычисляем степень неопределенности по каждому из вариантов</a:t>
                </a:r>
                <a:r>
                  <a:rPr lang="en-US" sz="1400" dirty="0"/>
                  <a:t>:</a:t>
                </a:r>
                <a:r>
                  <a:rPr lang="ru-RU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140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𝒬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baseline="-2500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US" sz="1400" baseline="-25000" dirty="0"/>
                  <a:t>  </a:t>
                </a:r>
                <a:r>
                  <a:rPr lang="en-US" sz="1400" dirty="0"/>
                  <a:t>,</a:t>
                </a:r>
                <a:r>
                  <a:rPr lang="ru-RU" sz="1400" dirty="0"/>
                  <a:t>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Ι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 - </a:t>
                </a:r>
                <a:r>
                  <a:rPr lang="ru-RU" sz="1400" dirty="0"/>
                  <a:t>матрица размера </a:t>
                </a:r>
                <a14:m>
                  <m:oMath xmlns:m="http://schemas.openxmlformats.org/officeDocument/2006/math">
                    <m:r>
                      <a:rPr lang="ru-RU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𝒹</m:t>
                    </m:r>
                    <m:r>
                      <a:rPr lang="ru-RU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𝒹</m:t>
                    </m:r>
                    <m:r>
                      <a:rPr lang="ru-RU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ru-RU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𝒹</m:t>
                    </m:r>
                  </m:oMath>
                </a14:m>
                <a:r>
                  <a:rPr lang="ru-RU" sz="1400" dirty="0"/>
                  <a:t> </a:t>
                </a:r>
                <a:r>
                  <a:rPr lang="en-US" sz="1400" dirty="0"/>
                  <a:t>–</a:t>
                </a:r>
                <a:r>
                  <a:rPr lang="ru-RU" sz="1400" dirty="0"/>
                  <a:t> размерность вектора контекста)</a:t>
                </a:r>
                <a:r>
                  <a:rPr lang="en-US" sz="1400" dirty="0"/>
                  <a:t>, </a:t>
                </a:r>
                <a:r>
                  <a:rPr lang="ru-RU" sz="1400" dirty="0"/>
                  <a:t>используется для обновления весов и вычисления ожидаемой награды на каждой итерации</a:t>
                </a:r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ru-RU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400" dirty="0"/>
                  <a:t> -</a:t>
                </a:r>
                <a:r>
                  <a:rPr lang="ru-RU" sz="1400" dirty="0"/>
                  <a:t> вектор контекста размера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ru-RU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𝒹</m:t>
                    </m:r>
                  </m:oMath>
                </a14:m>
                <a:r>
                  <a:rPr lang="en-US" sz="1400" dirty="0"/>
                  <a:t>;</a:t>
                </a:r>
                <a:r>
                  <a:rPr lang="ru-RU" sz="1400" dirty="0"/>
                  <a:t> </a:t>
                </a:r>
              </a:p>
              <a:p>
                <a:pPr marL="342900" indent="-342900" algn="just">
                  <a:lnSpc>
                    <a:spcPct val="150000"/>
                  </a:lnSpc>
                  <a:buFontTx/>
                  <a:buAutoNum type="arabicPeriod" startAt="2"/>
                </a:pPr>
                <a:r>
                  <a:rPr lang="ru-RU" sz="1400" dirty="0"/>
                  <a:t>Вычисляем верхнюю границу доверительного интервала для каждого варианта</a:t>
                </a:r>
                <a:r>
                  <a:rPr lang="en-US" sz="1400" dirty="0"/>
                  <a:t> </a:t>
                </a:r>
                <a:r>
                  <a:rPr lang="ru-RU" sz="1400" dirty="0"/>
                  <a:t>как сумму оценки ожидаемой награды и степени неопределенности по данному варианту</a:t>
                </a:r>
                <a:r>
                  <a:rPr lang="en-US" sz="1400" dirty="0"/>
                  <a:t>,</a:t>
                </a:r>
                <a:r>
                  <a:rPr lang="ru-RU" sz="1400" dirty="0"/>
                  <a:t> и выбираем вариант с максимальным значением этой границы</a:t>
                </a:r>
                <a:r>
                  <a:rPr lang="en-US" sz="1400" dirty="0"/>
                  <a:t>:</a:t>
                </a:r>
                <a:r>
                  <a:rPr lang="ru-RU" sz="1400" dirty="0"/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sz="1400" dirty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4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sSub>
                          <m:sSubPr>
                            <m:ctrlPr>
                              <a:rPr lang="ru-RU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400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400" dirty="0"/>
                  <a:t>,</a:t>
                </a:r>
                <a:r>
                  <a:rPr lang="ru-RU" sz="1400" dirty="0"/>
                  <a:t> 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ru-RU" sz="1400" baseline="-25000" dirty="0"/>
                  <a:t> 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-</a:t>
                </a:r>
                <a:r>
                  <a:rPr lang="ru-RU" sz="1400" dirty="0"/>
                  <a:t> параметр модели 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ru-RU" sz="1400" baseline="-25000" dirty="0"/>
                  <a:t> </a:t>
                </a:r>
                <a:r>
                  <a:rPr lang="en-US" sz="1400" dirty="0"/>
                  <a:t>&gt; 0.</a:t>
                </a:r>
                <a:r>
                  <a:rPr lang="ru-RU" sz="1400" dirty="0"/>
                  <a:t> Получаем награду по выбранному действию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sz="1400" dirty="0"/>
                  <a:t> </a:t>
                </a:r>
                <a:r>
                  <a:rPr lang="en-US" sz="1400" dirty="0"/>
                  <a:t>;</a:t>
                </a:r>
                <a:endParaRPr lang="ru-RU" sz="1400" dirty="0"/>
              </a:p>
              <a:p>
                <a:pPr marL="342900" indent="-342900" algn="just">
                  <a:lnSpc>
                    <a:spcPct val="150000"/>
                  </a:lnSpc>
                  <a:buFontTx/>
                  <a:buAutoNum type="arabicPeriod" startAt="2"/>
                </a:pPr>
                <a:r>
                  <a:rPr lang="ru-RU" sz="1400" dirty="0"/>
                  <a:t>После этого обновляем веса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400" dirty="0"/>
                  <a:t>,</a:t>
                </a:r>
                <a:r>
                  <a:rPr lang="ru-RU" sz="1400" dirty="0"/>
                  <a:t> применяя </a:t>
                </a:r>
                <a:r>
                  <a:rPr lang="en-US" sz="1400" dirty="0"/>
                  <a:t>Ridge</a:t>
                </a:r>
                <a:r>
                  <a:rPr lang="ru-RU" sz="1400" dirty="0"/>
                  <a:t>-регрессию к имеющемуся набору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ru-RU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и получая выражение для оценки весов</m:t>
                    </m:r>
                  </m:oMath>
                </a14:m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Ι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−1 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5A482F-3475-4C45-BC3E-4A7BD449D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00" y="2247108"/>
                <a:ext cx="11741177" cy="3797963"/>
              </a:xfrm>
              <a:prstGeom prst="rect">
                <a:avLst/>
              </a:prstGeom>
              <a:blipFill>
                <a:blip r:embed="rId3"/>
                <a:stretch>
                  <a:fillRect l="-108"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6C6A245-1449-8E42-8504-83E6C108B875}"/>
              </a:ext>
            </a:extLst>
          </p:cNvPr>
          <p:cNvSpPr txBox="1"/>
          <p:nvPr/>
        </p:nvSpPr>
        <p:spPr>
          <a:xfrm>
            <a:off x="0" y="6289620"/>
            <a:ext cx="11822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Lihong Li, Wei Chu, John Langford, and Robert E. </a:t>
            </a:r>
            <a:r>
              <a:rPr lang="en-US" sz="1200" dirty="0" err="1"/>
              <a:t>Schapire</a:t>
            </a:r>
            <a:r>
              <a:rPr lang="en-US" sz="1200" dirty="0"/>
              <a:t>. A contextual-bandit approach to personalized news article recommendation. In Proceedings of the 19th International Conference on World Wide Web (WWW), 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1DA08-649D-074D-A27C-B52D1FD1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6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50C2-ACE3-1642-9704-482D324E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Стратегия решения поставленной задачи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dirty="0" err="1"/>
              <a:t>LinPRUCB</a:t>
            </a:r>
            <a:r>
              <a:rPr lang="en-US" dirty="0"/>
              <a:t> </a:t>
            </a:r>
            <a:r>
              <a:rPr lang="ru-RU" dirty="0"/>
              <a:t>алгоритм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5A482F-3475-4C45-BC3E-4A7BD449DDFE}"/>
                  </a:ext>
                </a:extLst>
              </p:cNvPr>
              <p:cNvSpPr txBox="1"/>
              <p:nvPr/>
            </p:nvSpPr>
            <p:spPr>
              <a:xfrm>
                <a:off x="312600" y="2247108"/>
                <a:ext cx="11741177" cy="2797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600" dirty="0"/>
                  <a:t>Выражаем оценку для псевдо-наград по каждому невыбранному варианту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l-G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l-GR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600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RU" sz="1600" b="0" i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 baseline="-25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𝒬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 baseline="-25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r>
                  <a:rPr lang="en-US" sz="1600" dirty="0"/>
                  <a:t> ,</a:t>
                </a:r>
                <a:r>
                  <a:rPr lang="ru-RU" sz="1600" dirty="0"/>
                  <a:t> где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𝒬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ru-R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ru-R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sz="1600" dirty="0"/>
                  <a:t> - </a:t>
                </a:r>
                <a:r>
                  <a:rPr lang="ru-RU" sz="1600" dirty="0"/>
                  <a:t>матрица</a:t>
                </a:r>
                <a:r>
                  <a:rPr lang="en-US" sz="1600" dirty="0"/>
                  <a:t>, </a:t>
                </a:r>
                <a:r>
                  <a:rPr lang="ru-RU" sz="1600" dirty="0"/>
                  <a:t>аналогичная матрице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𝒬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sz="1600" dirty="0"/>
                  <a:t> из прошлого алгоритма</a:t>
                </a:r>
                <a:r>
                  <a:rPr lang="en-US" sz="1600" dirty="0"/>
                  <a:t>,</a:t>
                </a:r>
                <a:r>
                  <a:rPr lang="ru-RU" sz="1600" dirty="0"/>
                  <a:t> но немного по-другому вычислимая в данном алгоритме</a:t>
                </a:r>
                <a:r>
                  <a:rPr lang="en-US" sz="1600" dirty="0"/>
                  <a:t>,</a:t>
                </a:r>
                <a:r>
                  <a:rPr lang="ru-RU" sz="1600" dirty="0"/>
                  <a:t>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sz="1600" dirty="0"/>
                  <a:t> – параметр модели</a:t>
                </a:r>
                <a:r>
                  <a:rPr lang="en-US" sz="1600" dirty="0"/>
                  <a:t>; </a:t>
                </a:r>
                <a:endParaRPr lang="ru-RU" sz="1600" dirty="0"/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600" dirty="0"/>
                  <a:t>Выражение для обновления весов в модели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−1 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),</a:t>
                </a:r>
                <a:r>
                  <a:rPr lang="ru-RU" sz="1600" dirty="0"/>
                  <a:t> где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𝒬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Ι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R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endParaRPr lang="ru-RU" sz="1600" dirty="0"/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600" dirty="0"/>
                  <a:t>Выбор варианта производим аналогичным образом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acc>
                          <m:accPr>
                            <m:chr m:val="̂"/>
                            <m:ctrlPr>
                              <a:rPr lang="el-GR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1600" dirty="0"/>
                  <a:t>,</a:t>
                </a:r>
                <a:r>
                  <a:rPr lang="ru-RU" sz="1600" dirty="0"/>
                  <a:t>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RU" sz="1600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 baseline="-250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𝒬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ru-R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ru-R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 baseline="-25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5A482F-3475-4C45-BC3E-4A7BD449D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00" y="2247108"/>
                <a:ext cx="11741177" cy="2797561"/>
              </a:xfrm>
              <a:prstGeom prst="rect">
                <a:avLst/>
              </a:prstGeom>
              <a:blipFill>
                <a:blip r:embed="rId3"/>
                <a:stretch>
                  <a:fillRect l="-216" r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B785F39-EE2F-AF4F-B141-EC3C1BBCEA0F}"/>
              </a:ext>
            </a:extLst>
          </p:cNvPr>
          <p:cNvSpPr txBox="1"/>
          <p:nvPr/>
        </p:nvSpPr>
        <p:spPr>
          <a:xfrm>
            <a:off x="0" y="6225074"/>
            <a:ext cx="11822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Ku-Chun Chou,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Hsuan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-Tien Lin, Chao-Kai Chiang, and Chi-Jen Lu. 2014. Pseudo-reward Algorithms for Contextual Bandits with Linear Payoff Functions.. In ACML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9A33B-AAE6-3343-9619-D406CED4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883D-239B-054C-A015-9FF0B07304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684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35563</TotalTime>
  <Words>4037</Words>
  <Application>Microsoft Macintosh PowerPoint</Application>
  <PresentationFormat>Widescreen</PresentationFormat>
  <Paragraphs>190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Times New Roman</vt:lpstr>
      <vt:lpstr>Wingdings</vt:lpstr>
      <vt:lpstr>Gallery</vt:lpstr>
      <vt:lpstr>РАЗРАБОТКА АЛГОРИТМА ПЕРСОНАЛИЗИРОВАННЫХ РЕКОМЕНДАЦИЙ ПО ВЫБОРУ ТИПА МАРШРУТА ДЛЯ ОНЛАЙН КАРТ</vt:lpstr>
      <vt:lpstr>Постановка задачи</vt:lpstr>
      <vt:lpstr>Варианты решения проблемы</vt:lpstr>
      <vt:lpstr>Схема работы контекстного многорукого бандита</vt:lpstr>
      <vt:lpstr>Схема работы многорукого бандита в терминах поставленной задачи</vt:lpstr>
      <vt:lpstr>Математическая формулировка проблемы</vt:lpstr>
      <vt:lpstr>Математическая формулировка проблемы</vt:lpstr>
      <vt:lpstr>Стратегия решения поставленной задачи. LinUCB алгоритм1</vt:lpstr>
      <vt:lpstr>Стратегия решения поставленной задачи. LinPRUCB алгоритм</vt:lpstr>
      <vt:lpstr>Генерация синтетических данных. Модель пользователя</vt:lpstr>
      <vt:lpstr>Примеры распределений некоторых признаков в сгенерированных синтетических данных</vt:lpstr>
      <vt:lpstr>Генерация синтетических данных. Модель состояния окружающей среды</vt:lpstr>
      <vt:lpstr>Некоторые примеры графиков получившихся нечетких множеств</vt:lpstr>
      <vt:lpstr>Распределение значения наград в зависимости от значения некоторых признаков</vt:lpstr>
      <vt:lpstr>Формирование итоговых предпочтений пользователя на основе двух моделей</vt:lpstr>
      <vt:lpstr>Процесс запуска алгоритма на синтетических данных</vt:lpstr>
      <vt:lpstr>Результаты запуска алгоритмов. Точность работы (CTR)</vt:lpstr>
      <vt:lpstr>Результаты запуска алгоритмов. Средние потери</vt:lpstr>
      <vt:lpstr>Выводы</vt:lpstr>
      <vt:lpstr>Следующие шаги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АЛГОРИТМА ПЕРСОНАЛИЗИРОВАННЫХ РЕКОМЕНДАЦИЙ ПО ВЫБОРУ ТИПА МАРШРУТА ДЛЯ ОНЛАЙН КАРТ</dc:title>
  <dc:creator>Microsoft Office User</dc:creator>
  <cp:lastModifiedBy>Microsoft Office User</cp:lastModifiedBy>
  <cp:revision>15</cp:revision>
  <dcterms:created xsi:type="dcterms:W3CDTF">2021-04-22T19:34:32Z</dcterms:created>
  <dcterms:modified xsi:type="dcterms:W3CDTF">2021-06-30T19:09:31Z</dcterms:modified>
</cp:coreProperties>
</file>