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3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6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4B559-54C0-484D-B96D-975BAA596B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6CA6BE-900E-47F1-94E1-C7EB8E2C7661}">
      <dgm:prSet phldrT="[Text]"/>
      <dgm:spPr/>
      <dgm:t>
        <a:bodyPr/>
        <a:lstStyle/>
        <a:p>
          <a:r>
            <a:rPr lang="ru-RU" dirty="0" smtClean="0"/>
            <a:t>Параллелизм по задачам</a:t>
          </a:r>
          <a:endParaRPr lang="ru-RU" dirty="0"/>
        </a:p>
      </dgm:t>
    </dgm:pt>
    <dgm:pt modelId="{940A2847-EB48-470B-931D-7A0BB913C57B}" type="parTrans" cxnId="{504DE79E-E778-4BC4-A89B-E80122813752}">
      <dgm:prSet/>
      <dgm:spPr/>
      <dgm:t>
        <a:bodyPr/>
        <a:lstStyle/>
        <a:p>
          <a:endParaRPr lang="ru-RU"/>
        </a:p>
      </dgm:t>
    </dgm:pt>
    <dgm:pt modelId="{D1F2E07E-619E-42D4-9B76-116741DB918E}" type="sibTrans" cxnId="{504DE79E-E778-4BC4-A89B-E80122813752}">
      <dgm:prSet/>
      <dgm:spPr/>
      <dgm:t>
        <a:bodyPr/>
        <a:lstStyle/>
        <a:p>
          <a:endParaRPr lang="ru-RU"/>
        </a:p>
      </dgm:t>
    </dgm:pt>
    <dgm:pt modelId="{B505ABAB-BF8C-4C75-8FF0-66366ECECD7D}">
      <dgm:prSet phldrT="[Text]"/>
      <dgm:spPr/>
      <dgm:t>
        <a:bodyPr/>
        <a:lstStyle/>
        <a:p>
          <a:r>
            <a:rPr lang="en-US" dirty="0" smtClean="0"/>
            <a:t>MPI</a:t>
          </a:r>
          <a:r>
            <a:rPr lang="ru-RU" dirty="0" smtClean="0"/>
            <a:t>, </a:t>
          </a:r>
          <a:r>
            <a:rPr lang="en-US" dirty="0" err="1" smtClean="0"/>
            <a:t>OpenMP</a:t>
          </a:r>
          <a:endParaRPr lang="ru-RU" dirty="0"/>
        </a:p>
      </dgm:t>
    </dgm:pt>
    <dgm:pt modelId="{CC27D1B3-D522-43C2-85EE-8C66546EBCA7}" type="parTrans" cxnId="{57E377AB-F091-4C9A-859B-3F65F99C5B8A}">
      <dgm:prSet/>
      <dgm:spPr/>
      <dgm:t>
        <a:bodyPr/>
        <a:lstStyle/>
        <a:p>
          <a:endParaRPr lang="ru-RU"/>
        </a:p>
      </dgm:t>
    </dgm:pt>
    <dgm:pt modelId="{91FE6136-4576-4C8F-AD68-42306EA7F19E}" type="sibTrans" cxnId="{57E377AB-F091-4C9A-859B-3F65F99C5B8A}">
      <dgm:prSet/>
      <dgm:spPr/>
      <dgm:t>
        <a:bodyPr/>
        <a:lstStyle/>
        <a:p>
          <a:endParaRPr lang="ru-RU"/>
        </a:p>
      </dgm:t>
    </dgm:pt>
    <dgm:pt modelId="{BF36BAF8-ACA4-4EB7-9994-9698B61B9503}">
      <dgm:prSet phldrT="[Text]"/>
      <dgm:spPr/>
      <dgm:t>
        <a:bodyPr/>
        <a:lstStyle/>
        <a:p>
          <a:r>
            <a:rPr lang="ru-RU" dirty="0" smtClean="0"/>
            <a:t>Параллелизм по данным</a:t>
          </a:r>
          <a:endParaRPr lang="ru-RU" dirty="0"/>
        </a:p>
      </dgm:t>
    </dgm:pt>
    <dgm:pt modelId="{F2AC17F5-3F03-47D3-984D-CAABD3637BB8}" type="parTrans" cxnId="{C0131551-2BB8-41C7-85AA-B730A01A9CBC}">
      <dgm:prSet/>
      <dgm:spPr/>
      <dgm:t>
        <a:bodyPr/>
        <a:lstStyle/>
        <a:p>
          <a:endParaRPr lang="ru-RU"/>
        </a:p>
      </dgm:t>
    </dgm:pt>
    <dgm:pt modelId="{C3FF2B1D-94D3-4B50-BBB9-FD532F5B2293}" type="sibTrans" cxnId="{C0131551-2BB8-41C7-85AA-B730A01A9CBC}">
      <dgm:prSet/>
      <dgm:spPr/>
      <dgm:t>
        <a:bodyPr/>
        <a:lstStyle/>
        <a:p>
          <a:endParaRPr lang="ru-RU"/>
        </a:p>
      </dgm:t>
    </dgm:pt>
    <dgm:pt modelId="{E5833CD7-9333-4A42-9462-EE374A310F75}">
      <dgm:prSet phldrT="[Text]"/>
      <dgm:spPr/>
      <dgm:t>
        <a:bodyPr/>
        <a:lstStyle/>
        <a:p>
          <a:r>
            <a:rPr lang="en-US" dirty="0" smtClean="0"/>
            <a:t>Hadoop,  </a:t>
          </a:r>
          <a:r>
            <a:rPr lang="ru-RU" dirty="0" smtClean="0"/>
            <a:t>другие </a:t>
          </a:r>
          <a:r>
            <a:rPr lang="en-US" dirty="0" smtClean="0"/>
            <a:t>NoSQL </a:t>
          </a:r>
          <a:r>
            <a:rPr lang="ru-RU" dirty="0" smtClean="0"/>
            <a:t>решения</a:t>
          </a:r>
          <a:endParaRPr lang="ru-RU" dirty="0"/>
        </a:p>
      </dgm:t>
    </dgm:pt>
    <dgm:pt modelId="{79775B0A-A6D3-400E-B907-17E776A57682}" type="parTrans" cxnId="{5F7AFB61-4049-4094-9B92-12207C5064FA}">
      <dgm:prSet/>
      <dgm:spPr/>
      <dgm:t>
        <a:bodyPr/>
        <a:lstStyle/>
        <a:p>
          <a:endParaRPr lang="ru-RU"/>
        </a:p>
      </dgm:t>
    </dgm:pt>
    <dgm:pt modelId="{796C4325-8C4A-45E5-9206-5144A0FA0EEA}" type="sibTrans" cxnId="{5F7AFB61-4049-4094-9B92-12207C5064FA}">
      <dgm:prSet/>
      <dgm:spPr/>
      <dgm:t>
        <a:bodyPr/>
        <a:lstStyle/>
        <a:p>
          <a:endParaRPr lang="ru-RU"/>
        </a:p>
      </dgm:t>
    </dgm:pt>
    <dgm:pt modelId="{0CE49F3F-E3FD-49A4-A010-61E3947C7A1F}">
      <dgm:prSet phldrT="[Text]"/>
      <dgm:spPr/>
      <dgm:t>
        <a:bodyPr/>
        <a:lstStyle/>
        <a:p>
          <a:r>
            <a:rPr lang="ru-RU" dirty="0" smtClean="0"/>
            <a:t>Требуется высокая скорость обмена данными между узлами, данных немного</a:t>
          </a:r>
          <a:endParaRPr lang="ru-RU" dirty="0"/>
        </a:p>
      </dgm:t>
    </dgm:pt>
    <dgm:pt modelId="{8E14028D-E9FB-4322-B6E9-98CE1ADBCA9B}" type="parTrans" cxnId="{2A4CEDA8-C494-453D-9FC2-89B96DDF6109}">
      <dgm:prSet/>
      <dgm:spPr/>
      <dgm:t>
        <a:bodyPr/>
        <a:lstStyle/>
        <a:p>
          <a:endParaRPr lang="ru-RU"/>
        </a:p>
      </dgm:t>
    </dgm:pt>
    <dgm:pt modelId="{6DFEE251-9830-44EF-9096-53541ACE4D7D}" type="sibTrans" cxnId="{2A4CEDA8-C494-453D-9FC2-89B96DDF6109}">
      <dgm:prSet/>
      <dgm:spPr/>
      <dgm:t>
        <a:bodyPr/>
        <a:lstStyle/>
        <a:p>
          <a:endParaRPr lang="ru-RU"/>
        </a:p>
      </dgm:t>
    </dgm:pt>
    <dgm:pt modelId="{69F0CD9A-6E94-4AFA-B639-2F6CD8C802C9}">
      <dgm:prSet phldrT="[Text]"/>
      <dgm:spPr/>
      <dgm:t>
        <a:bodyPr/>
        <a:lstStyle/>
        <a:p>
          <a:r>
            <a:rPr lang="ru-RU" dirty="0" smtClean="0"/>
            <a:t>Основная нагрузка  - на процессор (численные расчеты)</a:t>
          </a:r>
          <a:endParaRPr lang="ru-RU" dirty="0"/>
        </a:p>
      </dgm:t>
    </dgm:pt>
    <dgm:pt modelId="{8F9E7964-0572-46E6-B1E7-69ECDEEA6DF6}" type="parTrans" cxnId="{10BA9D66-C447-4E0B-B508-6E5FABA17371}">
      <dgm:prSet/>
      <dgm:spPr/>
      <dgm:t>
        <a:bodyPr/>
        <a:lstStyle/>
        <a:p>
          <a:endParaRPr lang="ru-RU"/>
        </a:p>
      </dgm:t>
    </dgm:pt>
    <dgm:pt modelId="{FDC5253E-B8D3-4795-94E0-9C82045AE9B5}" type="sibTrans" cxnId="{10BA9D66-C447-4E0B-B508-6E5FABA17371}">
      <dgm:prSet/>
      <dgm:spPr/>
      <dgm:t>
        <a:bodyPr/>
        <a:lstStyle/>
        <a:p>
          <a:endParaRPr lang="ru-RU"/>
        </a:p>
      </dgm:t>
    </dgm:pt>
    <dgm:pt modelId="{3A7F8A3E-ECA5-4CF6-AA23-9568BAA891A3}">
      <dgm:prSet phldrT="[Text]"/>
      <dgm:spPr/>
      <dgm:t>
        <a:bodyPr/>
        <a:lstStyle/>
        <a:p>
          <a:r>
            <a:rPr lang="ru-RU" dirty="0" smtClean="0"/>
            <a:t>Данных много, основная нагрузка на </a:t>
          </a:r>
          <a:r>
            <a:rPr lang="en-US" dirty="0" smtClean="0"/>
            <a:t>I/O </a:t>
          </a:r>
          <a:r>
            <a:rPr lang="ru-RU" dirty="0" smtClean="0"/>
            <a:t>с диском</a:t>
          </a:r>
          <a:endParaRPr lang="ru-RU" dirty="0"/>
        </a:p>
      </dgm:t>
    </dgm:pt>
    <dgm:pt modelId="{58BBD1E6-CA8A-4734-9F1F-26EB3F160DE4}" type="parTrans" cxnId="{F871C63E-0018-4B55-8F88-37E403189AC6}">
      <dgm:prSet/>
      <dgm:spPr/>
      <dgm:t>
        <a:bodyPr/>
        <a:lstStyle/>
        <a:p>
          <a:endParaRPr lang="ru-RU"/>
        </a:p>
      </dgm:t>
    </dgm:pt>
    <dgm:pt modelId="{C88087AB-9614-4BA6-B76F-0C0730B49CD6}" type="sibTrans" cxnId="{F871C63E-0018-4B55-8F88-37E403189AC6}">
      <dgm:prSet/>
      <dgm:spPr/>
      <dgm:t>
        <a:bodyPr/>
        <a:lstStyle/>
        <a:p>
          <a:endParaRPr lang="ru-RU"/>
        </a:p>
      </dgm:t>
    </dgm:pt>
    <dgm:pt modelId="{ABE2D621-33DB-46F3-B8E1-BC8D6358E718}">
      <dgm:prSet phldrT="[Text]"/>
      <dgm:spPr/>
      <dgm:t>
        <a:bodyPr/>
        <a:lstStyle/>
        <a:p>
          <a:r>
            <a:rPr lang="ru-RU" dirty="0" smtClean="0"/>
            <a:t>Выгоднее переносить вычисления на узлы с данными (</a:t>
          </a:r>
          <a:r>
            <a:rPr lang="en-US" dirty="0" smtClean="0"/>
            <a:t>data locality)</a:t>
          </a:r>
          <a:endParaRPr lang="ru-RU" dirty="0"/>
        </a:p>
      </dgm:t>
    </dgm:pt>
    <dgm:pt modelId="{D1383B6D-11D6-436C-87F3-0EFEF449601E}" type="parTrans" cxnId="{2756DB5B-025A-4B00-B403-365C306009DB}">
      <dgm:prSet/>
      <dgm:spPr/>
      <dgm:t>
        <a:bodyPr/>
        <a:lstStyle/>
        <a:p>
          <a:endParaRPr lang="ru-RU"/>
        </a:p>
      </dgm:t>
    </dgm:pt>
    <dgm:pt modelId="{7A3E8AC8-8C8F-46CF-8C2B-C8698C4D05F1}" type="sibTrans" cxnId="{2756DB5B-025A-4B00-B403-365C306009DB}">
      <dgm:prSet/>
      <dgm:spPr/>
      <dgm:t>
        <a:bodyPr/>
        <a:lstStyle/>
        <a:p>
          <a:endParaRPr lang="ru-RU"/>
        </a:p>
      </dgm:t>
    </dgm:pt>
    <dgm:pt modelId="{2B414327-049E-4310-8F74-D64B901488E1}">
      <dgm:prSet phldrT="[Text]"/>
      <dgm:spPr/>
      <dgm:t>
        <a:bodyPr/>
        <a:lstStyle/>
        <a:p>
          <a:r>
            <a:rPr lang="ru-RU" dirty="0" smtClean="0"/>
            <a:t>Выгоднее переносить данные на вычислительные узлы</a:t>
          </a:r>
          <a:endParaRPr lang="ru-RU" dirty="0"/>
        </a:p>
      </dgm:t>
    </dgm:pt>
    <dgm:pt modelId="{36C4DBA5-3ED3-4A6C-9063-9B4D9890528A}" type="parTrans" cxnId="{CE37B58A-BE21-412F-A6C4-0EF91BE50AD0}">
      <dgm:prSet/>
      <dgm:spPr/>
      <dgm:t>
        <a:bodyPr/>
        <a:lstStyle/>
        <a:p>
          <a:endParaRPr lang="ru-RU"/>
        </a:p>
      </dgm:t>
    </dgm:pt>
    <dgm:pt modelId="{D4AA1AB7-2030-4BC8-B3B8-22028BD8C157}" type="sibTrans" cxnId="{CE37B58A-BE21-412F-A6C4-0EF91BE50AD0}">
      <dgm:prSet/>
      <dgm:spPr/>
      <dgm:t>
        <a:bodyPr/>
        <a:lstStyle/>
        <a:p>
          <a:endParaRPr lang="ru-RU"/>
        </a:p>
      </dgm:t>
    </dgm:pt>
    <dgm:pt modelId="{EFE3C878-893D-4D04-BE7A-DF0FC1C02295}" type="pres">
      <dgm:prSet presAssocID="{6B94B559-54C0-484D-B96D-975BAA596B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B68357-95E9-41F7-9568-FEC9C1B32E9B}" type="pres">
      <dgm:prSet presAssocID="{496CA6BE-900E-47F1-94E1-C7EB8E2C7661}" presName="composite" presStyleCnt="0"/>
      <dgm:spPr/>
    </dgm:pt>
    <dgm:pt modelId="{621EEA4E-9974-47D0-AFAB-925637E8BA05}" type="pres">
      <dgm:prSet presAssocID="{496CA6BE-900E-47F1-94E1-C7EB8E2C766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63A363-DA0F-4325-8A30-F3091431227A}" type="pres">
      <dgm:prSet presAssocID="{496CA6BE-900E-47F1-94E1-C7EB8E2C766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FC7A5-6489-4560-B45E-CCDCCED59326}" type="pres">
      <dgm:prSet presAssocID="{D1F2E07E-619E-42D4-9B76-116741DB918E}" presName="space" presStyleCnt="0"/>
      <dgm:spPr/>
    </dgm:pt>
    <dgm:pt modelId="{3BF9F96A-1564-46F9-8447-368DB988132F}" type="pres">
      <dgm:prSet presAssocID="{BF36BAF8-ACA4-4EB7-9994-9698B61B9503}" presName="composite" presStyleCnt="0"/>
      <dgm:spPr/>
    </dgm:pt>
    <dgm:pt modelId="{08DA4996-F118-41AE-AA84-C1F0F29D07E0}" type="pres">
      <dgm:prSet presAssocID="{BF36BAF8-ACA4-4EB7-9994-9698B61B950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2678D0-658B-414A-BA5F-631DD5A0A026}" type="pres">
      <dgm:prSet presAssocID="{BF36BAF8-ACA4-4EB7-9994-9698B61B950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4DE79E-E778-4BC4-A89B-E80122813752}" srcId="{6B94B559-54C0-484D-B96D-975BAA596BAF}" destId="{496CA6BE-900E-47F1-94E1-C7EB8E2C7661}" srcOrd="0" destOrd="0" parTransId="{940A2847-EB48-470B-931D-7A0BB913C57B}" sibTransId="{D1F2E07E-619E-42D4-9B76-116741DB918E}"/>
    <dgm:cxn modelId="{F871C63E-0018-4B55-8F88-37E403189AC6}" srcId="{BF36BAF8-ACA4-4EB7-9994-9698B61B9503}" destId="{3A7F8A3E-ECA5-4CF6-AA23-9568BAA891A3}" srcOrd="0" destOrd="0" parTransId="{58BBD1E6-CA8A-4734-9F1F-26EB3F160DE4}" sibTransId="{C88087AB-9614-4BA6-B76F-0C0730B49CD6}"/>
    <dgm:cxn modelId="{C0131551-2BB8-41C7-85AA-B730A01A9CBC}" srcId="{6B94B559-54C0-484D-B96D-975BAA596BAF}" destId="{BF36BAF8-ACA4-4EB7-9994-9698B61B9503}" srcOrd="1" destOrd="0" parTransId="{F2AC17F5-3F03-47D3-984D-CAABD3637BB8}" sibTransId="{C3FF2B1D-94D3-4B50-BBB9-FD532F5B2293}"/>
    <dgm:cxn modelId="{358DAD37-75A8-4474-8F73-F7691976151E}" type="presOf" srcId="{ABE2D621-33DB-46F3-B8E1-BC8D6358E718}" destId="{BE2678D0-658B-414A-BA5F-631DD5A0A026}" srcOrd="0" destOrd="1" presId="urn:microsoft.com/office/officeart/2005/8/layout/hList1"/>
    <dgm:cxn modelId="{3AFC7DA5-E5BA-4144-8206-ED4B4CB2F637}" type="presOf" srcId="{0CE49F3F-E3FD-49A4-A010-61E3947C7A1F}" destId="{E363A363-DA0F-4325-8A30-F3091431227A}" srcOrd="0" destOrd="2" presId="urn:microsoft.com/office/officeart/2005/8/layout/hList1"/>
    <dgm:cxn modelId="{FDA76C10-4285-4B5B-B97B-90A4DEAE30B0}" type="presOf" srcId="{B505ABAB-BF8C-4C75-8FF0-66366ECECD7D}" destId="{E363A363-DA0F-4325-8A30-F3091431227A}" srcOrd="0" destOrd="3" presId="urn:microsoft.com/office/officeart/2005/8/layout/hList1"/>
    <dgm:cxn modelId="{57E377AB-F091-4C9A-859B-3F65F99C5B8A}" srcId="{496CA6BE-900E-47F1-94E1-C7EB8E2C7661}" destId="{B505ABAB-BF8C-4C75-8FF0-66366ECECD7D}" srcOrd="3" destOrd="0" parTransId="{CC27D1B3-D522-43C2-85EE-8C66546EBCA7}" sibTransId="{91FE6136-4576-4C8F-AD68-42306EA7F19E}"/>
    <dgm:cxn modelId="{0B948A2F-F2E0-40D9-91E5-9562CCD74D42}" type="presOf" srcId="{69F0CD9A-6E94-4AFA-B639-2F6CD8C802C9}" destId="{E363A363-DA0F-4325-8A30-F3091431227A}" srcOrd="0" destOrd="0" presId="urn:microsoft.com/office/officeart/2005/8/layout/hList1"/>
    <dgm:cxn modelId="{2A4CEDA8-C494-453D-9FC2-89B96DDF6109}" srcId="{496CA6BE-900E-47F1-94E1-C7EB8E2C7661}" destId="{0CE49F3F-E3FD-49A4-A010-61E3947C7A1F}" srcOrd="2" destOrd="0" parTransId="{8E14028D-E9FB-4322-B6E9-98CE1ADBCA9B}" sibTransId="{6DFEE251-9830-44EF-9096-53541ACE4D7D}"/>
    <dgm:cxn modelId="{CE37B58A-BE21-412F-A6C4-0EF91BE50AD0}" srcId="{496CA6BE-900E-47F1-94E1-C7EB8E2C7661}" destId="{2B414327-049E-4310-8F74-D64B901488E1}" srcOrd="1" destOrd="0" parTransId="{36C4DBA5-3ED3-4A6C-9063-9B4D9890528A}" sibTransId="{D4AA1AB7-2030-4BC8-B3B8-22028BD8C157}"/>
    <dgm:cxn modelId="{10BA9D66-C447-4E0B-B508-6E5FABA17371}" srcId="{496CA6BE-900E-47F1-94E1-C7EB8E2C7661}" destId="{69F0CD9A-6E94-4AFA-B639-2F6CD8C802C9}" srcOrd="0" destOrd="0" parTransId="{8F9E7964-0572-46E6-B1E7-69ECDEEA6DF6}" sibTransId="{FDC5253E-B8D3-4795-94E0-9C82045AE9B5}"/>
    <dgm:cxn modelId="{2756DB5B-025A-4B00-B403-365C306009DB}" srcId="{BF36BAF8-ACA4-4EB7-9994-9698B61B9503}" destId="{ABE2D621-33DB-46F3-B8E1-BC8D6358E718}" srcOrd="1" destOrd="0" parTransId="{D1383B6D-11D6-436C-87F3-0EFEF449601E}" sibTransId="{7A3E8AC8-8C8F-46CF-8C2B-C8698C4D05F1}"/>
    <dgm:cxn modelId="{54031BA1-3F77-415B-9AD4-435551CEC898}" type="presOf" srcId="{2B414327-049E-4310-8F74-D64B901488E1}" destId="{E363A363-DA0F-4325-8A30-F3091431227A}" srcOrd="0" destOrd="1" presId="urn:microsoft.com/office/officeart/2005/8/layout/hList1"/>
    <dgm:cxn modelId="{876AEA48-5A69-4955-8C75-63BC157A3AED}" type="presOf" srcId="{E5833CD7-9333-4A42-9462-EE374A310F75}" destId="{BE2678D0-658B-414A-BA5F-631DD5A0A026}" srcOrd="0" destOrd="2" presId="urn:microsoft.com/office/officeart/2005/8/layout/hList1"/>
    <dgm:cxn modelId="{67A2E91C-B75E-4294-9C81-98B1C7F066EB}" type="presOf" srcId="{496CA6BE-900E-47F1-94E1-C7EB8E2C7661}" destId="{621EEA4E-9974-47D0-AFAB-925637E8BA05}" srcOrd="0" destOrd="0" presId="urn:microsoft.com/office/officeart/2005/8/layout/hList1"/>
    <dgm:cxn modelId="{9133DE02-831F-4A38-861F-A1EE384F11CF}" type="presOf" srcId="{3A7F8A3E-ECA5-4CF6-AA23-9568BAA891A3}" destId="{BE2678D0-658B-414A-BA5F-631DD5A0A026}" srcOrd="0" destOrd="0" presId="urn:microsoft.com/office/officeart/2005/8/layout/hList1"/>
    <dgm:cxn modelId="{ECB28BF2-CB77-4AA4-9083-54F092A57C49}" type="presOf" srcId="{6B94B559-54C0-484D-B96D-975BAA596BAF}" destId="{EFE3C878-893D-4D04-BE7A-DF0FC1C02295}" srcOrd="0" destOrd="0" presId="urn:microsoft.com/office/officeart/2005/8/layout/hList1"/>
    <dgm:cxn modelId="{C1D6B7BE-7FCA-41F3-AECC-296A13D5AF96}" type="presOf" srcId="{BF36BAF8-ACA4-4EB7-9994-9698B61B9503}" destId="{08DA4996-F118-41AE-AA84-C1F0F29D07E0}" srcOrd="0" destOrd="0" presId="urn:microsoft.com/office/officeart/2005/8/layout/hList1"/>
    <dgm:cxn modelId="{5F7AFB61-4049-4094-9B92-12207C5064FA}" srcId="{BF36BAF8-ACA4-4EB7-9994-9698B61B9503}" destId="{E5833CD7-9333-4A42-9462-EE374A310F75}" srcOrd="2" destOrd="0" parTransId="{79775B0A-A6D3-400E-B907-17E776A57682}" sibTransId="{796C4325-8C4A-45E5-9206-5144A0FA0EEA}"/>
    <dgm:cxn modelId="{40408345-5234-40BE-B46C-3B70C2AE9C49}" type="presParOf" srcId="{EFE3C878-893D-4D04-BE7A-DF0FC1C02295}" destId="{98B68357-95E9-41F7-9568-FEC9C1B32E9B}" srcOrd="0" destOrd="0" presId="urn:microsoft.com/office/officeart/2005/8/layout/hList1"/>
    <dgm:cxn modelId="{44E219A0-B777-403C-A5E8-AACA47FD6495}" type="presParOf" srcId="{98B68357-95E9-41F7-9568-FEC9C1B32E9B}" destId="{621EEA4E-9974-47D0-AFAB-925637E8BA05}" srcOrd="0" destOrd="0" presId="urn:microsoft.com/office/officeart/2005/8/layout/hList1"/>
    <dgm:cxn modelId="{F136ABE6-B41F-490D-8DCE-E31068F2CBFA}" type="presParOf" srcId="{98B68357-95E9-41F7-9568-FEC9C1B32E9B}" destId="{E363A363-DA0F-4325-8A30-F3091431227A}" srcOrd="1" destOrd="0" presId="urn:microsoft.com/office/officeart/2005/8/layout/hList1"/>
    <dgm:cxn modelId="{4058786D-D85C-45C1-BA50-13F45DE27D10}" type="presParOf" srcId="{EFE3C878-893D-4D04-BE7A-DF0FC1C02295}" destId="{88BFC7A5-6489-4560-B45E-CCDCCED59326}" srcOrd="1" destOrd="0" presId="urn:microsoft.com/office/officeart/2005/8/layout/hList1"/>
    <dgm:cxn modelId="{3E640ECA-E44B-4FB2-9E3F-1C5670D0E60F}" type="presParOf" srcId="{EFE3C878-893D-4D04-BE7A-DF0FC1C02295}" destId="{3BF9F96A-1564-46F9-8447-368DB988132F}" srcOrd="2" destOrd="0" presId="urn:microsoft.com/office/officeart/2005/8/layout/hList1"/>
    <dgm:cxn modelId="{F2A1534B-E361-4651-BD22-76A62EABDCAB}" type="presParOf" srcId="{3BF9F96A-1564-46F9-8447-368DB988132F}" destId="{08DA4996-F118-41AE-AA84-C1F0F29D07E0}" srcOrd="0" destOrd="0" presId="urn:microsoft.com/office/officeart/2005/8/layout/hList1"/>
    <dgm:cxn modelId="{B666B1F1-D75E-4A6A-9099-4BFA1D060F40}" type="presParOf" srcId="{3BF9F96A-1564-46F9-8447-368DB988132F}" destId="{BE2678D0-658B-414A-BA5F-631DD5A0A0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EA4E-9974-47D0-AFAB-925637E8BA05}">
      <dsp:nvSpPr>
        <dsp:cNvPr id="0" name=""/>
        <dsp:cNvSpPr/>
      </dsp:nvSpPr>
      <dsp:spPr>
        <a:xfrm>
          <a:off x="40" y="164676"/>
          <a:ext cx="384556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Параллелизм по задачам</a:t>
          </a:r>
          <a:endParaRPr lang="ru-RU" sz="2200" kern="1200" dirty="0"/>
        </a:p>
      </dsp:txBody>
      <dsp:txXfrm>
        <a:off x="40" y="164676"/>
        <a:ext cx="3845569" cy="633600"/>
      </dsp:txXfrm>
    </dsp:sp>
    <dsp:sp modelId="{E363A363-DA0F-4325-8A30-F3091431227A}">
      <dsp:nvSpPr>
        <dsp:cNvPr id="0" name=""/>
        <dsp:cNvSpPr/>
      </dsp:nvSpPr>
      <dsp:spPr>
        <a:xfrm>
          <a:off x="40" y="798276"/>
          <a:ext cx="3845569" cy="35630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Основная нагрузка  - на процессор (численные расчеты)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Выгоднее переносить данные на вычислительные узлы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Требуется высокая скорость обмена данными между узлами, данных немного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MPI</a:t>
          </a:r>
          <a:r>
            <a:rPr lang="ru-RU" sz="2200" kern="1200" dirty="0" smtClean="0"/>
            <a:t>, </a:t>
          </a:r>
          <a:r>
            <a:rPr lang="en-US" sz="2200" kern="1200" dirty="0" err="1" smtClean="0"/>
            <a:t>OpenMP</a:t>
          </a:r>
          <a:endParaRPr lang="ru-RU" sz="2200" kern="1200" dirty="0"/>
        </a:p>
      </dsp:txBody>
      <dsp:txXfrm>
        <a:off x="40" y="798276"/>
        <a:ext cx="3845569" cy="3563009"/>
      </dsp:txXfrm>
    </dsp:sp>
    <dsp:sp modelId="{08DA4996-F118-41AE-AA84-C1F0F29D07E0}">
      <dsp:nvSpPr>
        <dsp:cNvPr id="0" name=""/>
        <dsp:cNvSpPr/>
      </dsp:nvSpPr>
      <dsp:spPr>
        <a:xfrm>
          <a:off x="4383989" y="164676"/>
          <a:ext cx="384556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Параллелизм по данным</a:t>
          </a:r>
          <a:endParaRPr lang="ru-RU" sz="2200" kern="1200" dirty="0"/>
        </a:p>
      </dsp:txBody>
      <dsp:txXfrm>
        <a:off x="4383989" y="164676"/>
        <a:ext cx="3845569" cy="633600"/>
      </dsp:txXfrm>
    </dsp:sp>
    <dsp:sp modelId="{BE2678D0-658B-414A-BA5F-631DD5A0A026}">
      <dsp:nvSpPr>
        <dsp:cNvPr id="0" name=""/>
        <dsp:cNvSpPr/>
      </dsp:nvSpPr>
      <dsp:spPr>
        <a:xfrm>
          <a:off x="4383989" y="798276"/>
          <a:ext cx="3845569" cy="35630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Данных много, основная нагрузка на </a:t>
          </a:r>
          <a:r>
            <a:rPr lang="en-US" sz="2200" kern="1200" dirty="0" smtClean="0"/>
            <a:t>I/O </a:t>
          </a:r>
          <a:r>
            <a:rPr lang="ru-RU" sz="2200" kern="1200" dirty="0" smtClean="0"/>
            <a:t>с диском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Выгоднее переносить вычисления на узлы с данными (</a:t>
          </a:r>
          <a:r>
            <a:rPr lang="en-US" sz="2200" kern="1200" dirty="0" smtClean="0"/>
            <a:t>data locality)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Hadoop,  </a:t>
          </a:r>
          <a:r>
            <a:rPr lang="ru-RU" sz="2200" kern="1200" dirty="0" smtClean="0"/>
            <a:t>другие </a:t>
          </a:r>
          <a:r>
            <a:rPr lang="en-US" sz="2200" kern="1200" dirty="0" smtClean="0"/>
            <a:t>NoSQL </a:t>
          </a:r>
          <a:r>
            <a:rPr lang="ru-RU" sz="2200" kern="1200" dirty="0" smtClean="0"/>
            <a:t>решения</a:t>
          </a:r>
          <a:endParaRPr lang="ru-RU" sz="2200" kern="1200" dirty="0"/>
        </a:p>
      </dsp:txBody>
      <dsp:txXfrm>
        <a:off x="4383989" y="798276"/>
        <a:ext cx="3845569" cy="356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31CD-25CD-4353-A8DE-77D1F02168C4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19032-B20C-477F-B715-8CBD0C97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4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9032-B20C-477F-B715-8CBD0C975A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1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1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4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5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6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7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6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6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1F1A-6FC7-439B-A8DA-775BCF9E76CF}" type="datetimeFigureOut">
              <a:rPr lang="ru-RU" smtClean="0"/>
              <a:t>01.09.2017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A604-CCA0-46B3-B6F2-4B75209F6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и обработка больших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r>
              <a:rPr lang="en-US" dirty="0" smtClean="0"/>
              <a:t>CAP - </a:t>
            </a:r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7" name="Isosceles Triangle 6"/>
          <p:cNvSpPr/>
          <p:nvPr/>
        </p:nvSpPr>
        <p:spPr>
          <a:xfrm>
            <a:off x="2483768" y="2160565"/>
            <a:ext cx="3420380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4649261"/>
            <a:ext cx="362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</a:p>
          <a:p>
            <a:r>
              <a:rPr lang="ru-RU" sz="2400" dirty="0" smtClean="0"/>
              <a:t>(</a:t>
            </a:r>
            <a:r>
              <a:rPr lang="ru-RU" sz="2400" dirty="0" smtClean="0"/>
              <a:t>Согласованность данных)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06912" y="1076543"/>
            <a:ext cx="3029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Availability</a:t>
            </a:r>
            <a:endParaRPr lang="ru-RU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ru-RU" sz="2400" dirty="0" smtClean="0"/>
              <a:t>Доступность</a:t>
            </a:r>
            <a:r>
              <a:rPr lang="en-US" sz="2400" dirty="0"/>
              <a:t> </a:t>
            </a:r>
            <a:r>
              <a:rPr lang="ru-RU" sz="2400" dirty="0" smtClean="0"/>
              <a:t>данных </a:t>
            </a:r>
          </a:p>
          <a:p>
            <a:pPr algn="ctr"/>
            <a:r>
              <a:rPr lang="ru-RU" sz="2400" dirty="0" smtClean="0"/>
              <a:t>на чтение и запись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22760" y="4316903"/>
            <a:ext cx="322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Partition tolerance </a:t>
            </a:r>
            <a:endParaRPr lang="ru-RU" sz="2400" dirty="0" smtClean="0"/>
          </a:p>
          <a:p>
            <a:r>
              <a:rPr lang="en-US" sz="2400" dirty="0" smtClean="0"/>
              <a:t>(</a:t>
            </a:r>
            <a:r>
              <a:rPr lang="ru-RU" sz="2400" dirty="0" smtClean="0"/>
              <a:t>устойчивость к </a:t>
            </a:r>
            <a:r>
              <a:rPr lang="ru-RU" sz="2400" dirty="0" smtClean="0"/>
              <a:t>разделению узлов)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6052646"/>
            <a:ext cx="634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 достижение не более 2 из 3 свойств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6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</a:t>
            </a:r>
            <a:r>
              <a:rPr lang="en-US" dirty="0" smtClean="0"/>
              <a:t> NoSQL </a:t>
            </a:r>
            <a:r>
              <a:rPr lang="ru-RU" dirty="0" smtClean="0"/>
              <a:t>БД </a:t>
            </a:r>
            <a:br>
              <a:rPr lang="ru-RU" dirty="0" smtClean="0"/>
            </a:br>
            <a:r>
              <a:rPr lang="ru-RU" sz="3600" dirty="0" smtClean="0"/>
              <a:t>по функциональности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Документо-ориентированные БД</a:t>
            </a:r>
            <a:r>
              <a:rPr lang="en-US" dirty="0" smtClean="0"/>
              <a:t> (document-oriented)</a:t>
            </a:r>
            <a:endParaRPr lang="ru-RU" dirty="0" smtClean="0"/>
          </a:p>
          <a:p>
            <a:pPr lvl="1"/>
            <a:r>
              <a:rPr lang="en-US" i="1" dirty="0" smtClean="0"/>
              <a:t>MongoDB</a:t>
            </a:r>
            <a:endParaRPr lang="ru-RU" i="1" dirty="0" smtClean="0"/>
          </a:p>
          <a:p>
            <a:pPr lvl="1"/>
            <a:r>
              <a:rPr lang="ru-RU" dirty="0" smtClean="0"/>
              <a:t>Полнотекстовый поиск</a:t>
            </a:r>
            <a:r>
              <a:rPr lang="en-US" dirty="0" smtClean="0"/>
              <a:t>: </a:t>
            </a:r>
            <a:r>
              <a:rPr lang="en-US" i="1" dirty="0" smtClean="0"/>
              <a:t>Elastic Search, Apache </a:t>
            </a:r>
            <a:r>
              <a:rPr lang="en-US" i="1" dirty="0" err="1" smtClean="0"/>
              <a:t>Solr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ru-RU" dirty="0" smtClean="0"/>
              <a:t>Хранилища семеств колонок (</a:t>
            </a:r>
            <a:r>
              <a:rPr lang="en-US" dirty="0" smtClean="0"/>
              <a:t>column-family store</a:t>
            </a:r>
            <a:r>
              <a:rPr lang="ru-RU" dirty="0" smtClean="0"/>
              <a:t>)</a:t>
            </a:r>
          </a:p>
          <a:p>
            <a:pPr lvl="1"/>
            <a:r>
              <a:rPr lang="en-US" i="1" dirty="0" smtClean="0"/>
              <a:t>Cassandra</a:t>
            </a:r>
            <a:r>
              <a:rPr lang="en-US" dirty="0" smtClean="0"/>
              <a:t>, </a:t>
            </a:r>
            <a:r>
              <a:rPr lang="en-US" i="1" dirty="0" err="1" smtClean="0"/>
              <a:t>Hbase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ru-RU" dirty="0" smtClean="0"/>
              <a:t>Хранилище «ключ-значение» (</a:t>
            </a:r>
            <a:r>
              <a:rPr lang="en-US" dirty="0" smtClean="0"/>
              <a:t>Key-Value storage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i="1" dirty="0" err="1" smtClean="0"/>
              <a:t>Redis</a:t>
            </a:r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ru-RU" dirty="0" smtClean="0"/>
              <a:t>Графовые (</a:t>
            </a:r>
            <a:r>
              <a:rPr lang="en-US" dirty="0" smtClean="0"/>
              <a:t>Graph) </a:t>
            </a:r>
            <a:r>
              <a:rPr lang="ru-RU" dirty="0" smtClean="0"/>
              <a:t>БД </a:t>
            </a:r>
            <a:endParaRPr lang="en-US" dirty="0" smtClean="0"/>
          </a:p>
          <a:p>
            <a:pPr lvl="1"/>
            <a:r>
              <a:rPr lang="en-US" i="1" dirty="0" smtClean="0"/>
              <a:t>Neo4J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с массированным параллелизмом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458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5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“Big Data”?</a:t>
            </a:r>
            <a:endParaRPr lang="ru-RU" dirty="0"/>
          </a:p>
        </p:txBody>
      </p:sp>
      <p:pic>
        <p:nvPicPr>
          <p:cNvPr id="4098" name="Picture 2" descr="BIG data FREE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3321"/>
            <a:ext cx="7410932" cy="50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“Big Data”?</a:t>
            </a:r>
            <a:endParaRPr lang="ru-RU" dirty="0"/>
          </a:p>
        </p:txBody>
      </p:sp>
      <p:pic>
        <p:nvPicPr>
          <p:cNvPr id="1026" name="Picture 2" descr="http://sci2s.ugr.es/sites/default/files/files/TematicWebSites/BigData/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400600" cy="43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Hype Cycle 2014</a:t>
            </a:r>
            <a:endParaRPr lang="ru-RU" dirty="0"/>
          </a:p>
        </p:txBody>
      </p:sp>
      <p:pic>
        <p:nvPicPr>
          <p:cNvPr id="5122" name="Picture 2" descr="Картинки по запросу gartner hype cycle 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2" y="1340768"/>
            <a:ext cx="8032373" cy="5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Hype Cycle 2017</a:t>
            </a:r>
            <a:endParaRPr lang="ru-RU" dirty="0"/>
          </a:p>
        </p:txBody>
      </p:sp>
      <p:pic>
        <p:nvPicPr>
          <p:cNvPr id="6146" name="Picture 2" descr="Картинки по запросу gartner hype cycle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912769" cy="53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 </a:t>
            </a:r>
            <a:r>
              <a:rPr lang="en-US" dirty="0" smtClean="0"/>
              <a:t>/ </a:t>
            </a:r>
            <a:r>
              <a:rPr lang="ru-RU" dirty="0" smtClean="0"/>
              <a:t>Проекты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активности пользователей по логам</a:t>
            </a:r>
          </a:p>
          <a:p>
            <a:r>
              <a:rPr lang="ru-RU" dirty="0" smtClean="0"/>
              <a:t>Почта России</a:t>
            </a:r>
          </a:p>
          <a:p>
            <a:r>
              <a:rPr lang="ru-RU" dirty="0" smtClean="0"/>
              <a:t>Транспорт (Российские железные дороги)</a:t>
            </a:r>
          </a:p>
          <a:p>
            <a:r>
              <a:rPr lang="ru-RU" dirty="0" smtClean="0"/>
              <a:t>Массовая обработка изображений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vs Data Warehouse</a:t>
            </a:r>
            <a:endParaRPr lang="ru-RU" dirty="0"/>
          </a:p>
        </p:txBody>
      </p:sp>
      <p:pic>
        <p:nvPicPr>
          <p:cNvPr id="7170" name="Picture 2" descr="Картинки по запросу 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4389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Нереляционные средства хранения и обработки данных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1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Причины использования нереляционных средств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Слабо типизированные данные</a:t>
            </a:r>
            <a:r>
              <a:rPr lang="en-US" dirty="0" smtClean="0"/>
              <a:t> (</a:t>
            </a:r>
            <a:r>
              <a:rPr lang="ru-RU" dirty="0" smtClean="0"/>
              <a:t>Статьи, тексты контрактов)</a:t>
            </a:r>
          </a:p>
          <a:p>
            <a:r>
              <a:rPr lang="ru-RU" dirty="0" smtClean="0"/>
              <a:t>Сложные структуры данных (</a:t>
            </a:r>
            <a:r>
              <a:rPr lang="en-US" dirty="0" smtClean="0"/>
              <a:t>XML, JSON)</a:t>
            </a:r>
            <a:endParaRPr lang="ru-RU" dirty="0" smtClean="0"/>
          </a:p>
          <a:p>
            <a:r>
              <a:rPr lang="ru-RU" dirty="0" smtClean="0"/>
              <a:t>Большой объем данных (не умещаются в стойку одного физического хранилища данных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Повышенные требования к скорости обработки (</a:t>
            </a:r>
            <a:r>
              <a:rPr lang="en-US" dirty="0" smtClean="0"/>
              <a:t>near real-time) =&gt; </a:t>
            </a:r>
            <a:r>
              <a:rPr lang="ru-RU" dirty="0" smtClean="0"/>
              <a:t>хорошая масштабируемость</a:t>
            </a:r>
          </a:p>
          <a:p>
            <a:r>
              <a:rPr lang="ru-RU" dirty="0" smtClean="0"/>
              <a:t>Чаще всего – </a:t>
            </a:r>
            <a:r>
              <a:rPr lang="ru-RU" i="1" dirty="0" smtClean="0"/>
              <a:t>комбинация нескольких факторов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sz="3300" b="1" i="1" dirty="0" smtClean="0"/>
              <a:t>NoSQL = Not only SQL</a:t>
            </a:r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886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</Template>
  <TotalTime>123</TotalTime>
  <Words>253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Хранение и обработка больших данных</vt:lpstr>
      <vt:lpstr>Что такое “Big Data”?</vt:lpstr>
      <vt:lpstr>Что такое “Big Data”?</vt:lpstr>
      <vt:lpstr>Gartner Hype Cycle 2014</vt:lpstr>
      <vt:lpstr>Gartner Hype Cycle 2017</vt:lpstr>
      <vt:lpstr>Области применения / Проекты</vt:lpstr>
      <vt:lpstr>Big Data vs Data Warehouse</vt:lpstr>
      <vt:lpstr>Нереляционные средства хранения и обработки данных</vt:lpstr>
      <vt:lpstr>Причины использования нереляционных средств</vt:lpstr>
      <vt:lpstr>CAP - теорема</vt:lpstr>
      <vt:lpstr>Типы NoSQL БД  по функциональности</vt:lpstr>
      <vt:lpstr>Системы с массированным параллелизмом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Нереляционные средства хранения и обработки данных</dc:title>
  <dc:creator>Eugene</dc:creator>
  <cp:lastModifiedBy>Eugene</cp:lastModifiedBy>
  <cp:revision>8</cp:revision>
  <dcterms:created xsi:type="dcterms:W3CDTF">2016-11-20T19:29:44Z</dcterms:created>
  <dcterms:modified xsi:type="dcterms:W3CDTF">2017-09-01T14:48:47Z</dcterms:modified>
</cp:coreProperties>
</file>