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0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2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2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3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9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85AF-20C3-427A-A745-2BB4D0265E24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B759-0BFD-4901-B47A-2122030D8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1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82.107:8888/filebrowser/" TargetMode="External"/><Relationship Id="rId2" Type="http://schemas.openxmlformats.org/officeDocument/2006/relationships/hyperlink" Target="http://172.16.82.107:987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distributed file system</a:t>
            </a:r>
          </a:p>
          <a:p>
            <a:r>
              <a:rPr lang="ru-RU" dirty="0" smtClean="0"/>
              <a:t>Распределенная файловая система </a:t>
            </a:r>
            <a:r>
              <a:rPr lang="en-US" dirty="0" smtClean="0"/>
              <a:t>Hadoop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HDFS: </a:t>
            </a:r>
            <a:r>
              <a:rPr lang="ru-RU" dirty="0" smtClean="0"/>
              <a:t>основные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Распределенная файловая система в </a:t>
            </a:r>
            <a:r>
              <a:rPr lang="en-US" dirty="0" err="1" smtClean="0"/>
              <a:t>Hadoop</a:t>
            </a:r>
            <a:r>
              <a:rPr lang="ru-RU" dirty="0"/>
              <a:t> </a:t>
            </a:r>
            <a:r>
              <a:rPr lang="ru-RU" dirty="0" smtClean="0"/>
              <a:t>кластере</a:t>
            </a:r>
          </a:p>
          <a:p>
            <a:r>
              <a:rPr lang="ru-RU" dirty="0" smtClean="0"/>
              <a:t>Рассчитана на хранение больших файлов</a:t>
            </a:r>
            <a:endParaRPr lang="en-US" dirty="0" smtClean="0"/>
          </a:p>
          <a:p>
            <a:r>
              <a:rPr lang="ru-RU" dirty="0" smtClean="0"/>
              <a:t>Делит большие файлы на части (блоки) по </a:t>
            </a:r>
            <a:r>
              <a:rPr lang="en-US" dirty="0" smtClean="0"/>
              <a:t>128Mb</a:t>
            </a:r>
            <a:r>
              <a:rPr lang="ru-RU" dirty="0" smtClean="0"/>
              <a:t> (чаще всего)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Блок – единица обработки данных, блоки одного файла распределены по узлам кластера</a:t>
            </a:r>
          </a:p>
          <a:p>
            <a:r>
              <a:rPr lang="ru-RU" dirty="0" smtClean="0"/>
              <a:t>Каждый блок имеет несколько (обычно, 3) копии (реплики) на разных узлах</a:t>
            </a:r>
          </a:p>
          <a:p>
            <a:pPr marL="0" indent="0">
              <a:buNone/>
            </a:pP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позволяет обрабатывать большие файлы параллельно на разных машинах (узлах кластера)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1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HDFS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6" y="2082155"/>
            <a:ext cx="8686904" cy="35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/>
              <a:t>HDFS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 Locality – </a:t>
            </a:r>
            <a:r>
              <a:rPr lang="ru-RU" dirty="0"/>
              <a:t>о</a:t>
            </a:r>
            <a:r>
              <a:rPr lang="ru-RU" dirty="0" smtClean="0"/>
              <a:t>бработка данных там, где они лежат</a:t>
            </a:r>
          </a:p>
          <a:p>
            <a:r>
              <a:rPr lang="ru-RU" dirty="0" smtClean="0"/>
              <a:t>Избыточность хранения – рекомендованный минимум 3 реплики для каждого блока</a:t>
            </a:r>
            <a:r>
              <a:rPr lang="en-US" dirty="0" smtClean="0"/>
              <a:t> (</a:t>
            </a:r>
            <a:r>
              <a:rPr lang="ru-RU" dirty="0" smtClean="0"/>
              <a:t>в разных стойках </a:t>
            </a:r>
            <a:r>
              <a:rPr lang="en-US" dirty="0" smtClean="0"/>
              <a:t>“Rack”)</a:t>
            </a:r>
            <a:endParaRPr lang="ru-RU" dirty="0" smtClean="0"/>
          </a:p>
          <a:p>
            <a:r>
              <a:rPr lang="ru-RU" dirty="0" smtClean="0"/>
              <a:t>Устойчивость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ru-RU" dirty="0" smtClean="0"/>
              <a:t> к сбоям </a:t>
            </a:r>
            <a:r>
              <a:rPr lang="en-US" dirty="0" smtClean="0"/>
              <a:t>(failover) </a:t>
            </a:r>
            <a:r>
              <a:rPr lang="ru-RU" dirty="0" smtClean="0"/>
              <a:t>и высокая доступность (</a:t>
            </a:r>
            <a:r>
              <a:rPr lang="en-US" dirty="0" smtClean="0"/>
              <a:t>High Availability) </a:t>
            </a:r>
            <a:r>
              <a:rPr lang="ru-RU" dirty="0" smtClean="0"/>
              <a:t>– </a:t>
            </a:r>
            <a:r>
              <a:rPr lang="en-US" dirty="0" smtClean="0"/>
              <a:t>Secondary Name Node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Эти свойства позволяют развернуть кластер на дешевом оборудовании (</a:t>
            </a:r>
            <a:r>
              <a:rPr lang="en-US" dirty="0" smtClean="0"/>
              <a:t>commodity hardware) </a:t>
            </a:r>
            <a:r>
              <a:rPr lang="ru-RU" dirty="0" smtClean="0"/>
              <a:t>не снижая надежность системы в  целом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и управление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172.16.82.107:9870/</a:t>
            </a:r>
            <a:r>
              <a:rPr lang="en-US" sz="2800" dirty="0" smtClean="0"/>
              <a:t> </a:t>
            </a:r>
            <a:r>
              <a:rPr lang="en-US" sz="2800" dirty="0" smtClean="0"/>
              <a:t>Name Server Web UI </a:t>
            </a:r>
          </a:p>
          <a:p>
            <a:r>
              <a:rPr lang="en-US" sz="2800" dirty="0">
                <a:hlinkClick r:id="rId3"/>
              </a:rPr>
              <a:t>http://172.16.82.107:8888/filebrowser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HUE</a:t>
            </a:r>
          </a:p>
          <a:p>
            <a:r>
              <a:rPr lang="ru-RU" sz="2800" dirty="0" smtClean="0"/>
              <a:t>Командная строка</a:t>
            </a:r>
            <a:r>
              <a:rPr lang="en-US" sz="2800" dirty="0" smtClean="0"/>
              <a:t> (</a:t>
            </a:r>
            <a:r>
              <a:rPr lang="en-US" sz="2800" dirty="0" err="1" smtClean="0"/>
              <a:t>ssh</a:t>
            </a:r>
            <a:r>
              <a:rPr lang="en-US" sz="2800" dirty="0" smtClean="0"/>
              <a:t>: 172.16.82.107, stud/stud)</a:t>
            </a:r>
            <a:endParaRPr lang="ru-RU" sz="2800" dirty="0" smtClean="0"/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fs</a:t>
            </a:r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fs –ls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(как в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Linux)</a:t>
            </a:r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fs –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copyFromLocal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fs –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copyToLocal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/>
            <a:r>
              <a:rPr lang="ru-RU" sz="2800" dirty="0" smtClean="0">
                <a:solidFill>
                  <a:prstClr val="black"/>
                </a:solidFill>
              </a:rPr>
              <a:t>Командная строка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ru-RU" sz="2800" dirty="0" smtClean="0">
                <a:solidFill>
                  <a:prstClr val="black"/>
                </a:solidFill>
              </a:rPr>
              <a:t>администратора</a:t>
            </a: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dfsadmin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–help</a:t>
            </a:r>
            <a:endParaRPr lang="ru-RU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Java API: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org.apache.hadoop.fs.FileSystem</a:t>
            </a:r>
            <a:endParaRPr lang="ru-RU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ru-RU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HDFS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размера блока</a:t>
            </a:r>
            <a:r>
              <a:rPr lang="en-US" dirty="0" smtClean="0"/>
              <a:t> (64Mb, 128Mb)</a:t>
            </a:r>
          </a:p>
          <a:p>
            <a:r>
              <a:rPr lang="ru-RU" dirty="0" smtClean="0"/>
              <a:t>Проблема хранения большого количества мелких файлов, память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HDFS Federation – </a:t>
            </a:r>
            <a:r>
              <a:rPr lang="ru-RU" dirty="0" smtClean="0"/>
              <a:t>несколько </a:t>
            </a:r>
            <a:r>
              <a:rPr lang="en-US" dirty="0" smtClean="0"/>
              <a:t>Name Nodes, </a:t>
            </a:r>
            <a:r>
              <a:rPr lang="ru-RU" dirty="0" smtClean="0"/>
              <a:t>каждая из которых отвечает за свое пространство имен</a:t>
            </a:r>
          </a:p>
        </p:txBody>
      </p:sp>
    </p:spTree>
    <p:extLst>
      <p:ext uri="{BB962C8B-B14F-4D97-AF65-F5344CB8AC3E}">
        <p14:creationId xmlns:p14="http://schemas.microsoft.com/office/powerpoint/2010/main" val="14306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Форматы файлов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44635"/>
              </p:ext>
            </p:extLst>
          </p:nvPr>
        </p:nvGraphicFramePr>
        <p:xfrm>
          <a:off x="72006" y="980728"/>
          <a:ext cx="9036498" cy="5678256"/>
        </p:xfrm>
        <a:graphic>
          <a:graphicData uri="http://schemas.openxmlformats.org/drawingml/2006/table">
            <a:tbl>
              <a:tblPr/>
              <a:tblGrid>
                <a:gridCol w="2088234"/>
                <a:gridCol w="1187624"/>
                <a:gridCol w="1188640"/>
                <a:gridCol w="1559834"/>
                <a:gridCol w="1248478"/>
                <a:gridCol w="1763688"/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 smtClean="0">
                          <a:solidFill>
                            <a:srgbClr val="333333"/>
                          </a:solidFill>
                          <a:effectLst/>
                        </a:rPr>
                        <a:t>Критерий</a:t>
                      </a:r>
                      <a:endParaRPr lang="en-US" sz="16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 smtClean="0">
                          <a:solidFill>
                            <a:srgbClr val="333333"/>
                          </a:solidFill>
                          <a:effectLst/>
                        </a:rPr>
                        <a:t>Текстовый</a:t>
                      </a:r>
                      <a:endParaRPr lang="en-US" sz="16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333333"/>
                          </a:solidFill>
                          <a:effectLst/>
                        </a:rPr>
                        <a:t>Sequence</a:t>
                      </a:r>
                      <a:endParaRPr lang="en-US" sz="16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</a:rPr>
                        <a:t>Avro</a:t>
                      </a: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</a:rPr>
                        <a:t>Parquet</a:t>
                      </a: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333333"/>
                          </a:solidFill>
                          <a:effectLst/>
                        </a:rPr>
                        <a:t>ORC</a:t>
                      </a:r>
                      <a:endParaRPr lang="en-US" sz="16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0497" marR="60746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 smtClean="0">
                          <a:solidFill>
                            <a:srgbClr val="333333"/>
                          </a:solidFill>
                          <a:effectLst/>
                        </a:rPr>
                        <a:t>Тип</a:t>
                      </a:r>
                      <a:endParaRPr lang="en-US" sz="16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Построчный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построчный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построчный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колоночный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Комбинированный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Human readability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Self-descriptive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Complex types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ru-RU" sz="1600" dirty="0" smtClean="0">
                          <a:effectLst/>
                        </a:rPr>
                        <a:t>ограничено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3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Splittability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 (иногда)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Compression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Query efficiency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средняя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Index &amp; statistics &amp; etc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ACID, </a:t>
                      </a:r>
                      <a:r>
                        <a:rPr lang="ru-RU" sz="1600" baseline="0" dirty="0" smtClean="0">
                          <a:effectLst/>
                        </a:rPr>
                        <a:t> индексы, статистика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3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Serialization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Schema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ru-RU" sz="1600" dirty="0" smtClean="0">
                          <a:effectLst/>
                        </a:rPr>
                        <a:t>хранится в самом файле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2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Schema evolution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да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smtClean="0">
                          <a:effectLst/>
                        </a:rPr>
                        <a:t>Да</a:t>
                      </a:r>
                      <a:r>
                        <a:rPr lang="ru-RU" sz="1600" baseline="0" smtClean="0">
                          <a:effectLst/>
                        </a:rPr>
                        <a:t> (в новых версиях)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Write efficiency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Средне-высокая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</a:rPr>
                        <a:t>Read efficiency</a:t>
                      </a: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средняя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Средне-низкая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высокая</a:t>
                      </a:r>
                      <a:endParaRPr lang="en-US" sz="1600" dirty="0">
                        <a:effectLst/>
                      </a:endParaRPr>
                    </a:p>
                  </a:txBody>
                  <a:tcPr marL="40497" marR="40497" marT="28348" marB="283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Сжатие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Дает существенную экономию </a:t>
            </a:r>
            <a:r>
              <a:rPr lang="en-US" dirty="0" smtClean="0"/>
              <a:t>I/O, </a:t>
            </a:r>
            <a:r>
              <a:rPr lang="ru-RU" dirty="0" smtClean="0"/>
              <a:t>при незначительном увеличении использования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Snappy</a:t>
            </a:r>
          </a:p>
          <a:p>
            <a:r>
              <a:rPr lang="en-US" dirty="0" smtClean="0"/>
              <a:t>Deflate</a:t>
            </a:r>
            <a:endParaRPr lang="ru-RU" dirty="0" smtClean="0"/>
          </a:p>
          <a:p>
            <a:r>
              <a:rPr lang="en-US" dirty="0" err="1" smtClean="0"/>
              <a:t>GZip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69475"/>
              </p:ext>
            </p:extLst>
          </p:nvPr>
        </p:nvGraphicFramePr>
        <p:xfrm>
          <a:off x="395536" y="4581128"/>
          <a:ext cx="8229600" cy="16306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Uncompressed CSV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1.8 GB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333333"/>
                          </a:solidFill>
                          <a:effectLst/>
                        </a:rPr>
                        <a:t>Uncompressed Avro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1.5 GB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Avro w/ Snappy Compression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750 MB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Parquet w/ Snappy Compression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300 MB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Зайдите на узел</a:t>
            </a:r>
            <a:r>
              <a:rPr lang="en-US" dirty="0" smtClean="0"/>
              <a:t> 172.16.82.107</a:t>
            </a:r>
            <a:r>
              <a:rPr lang="ru-RU" dirty="0" smtClean="0"/>
              <a:t> по </a:t>
            </a:r>
            <a:r>
              <a:rPr lang="en-US" dirty="0" smtClean="0"/>
              <a:t>SSH </a:t>
            </a:r>
          </a:p>
          <a:p>
            <a:pPr marL="400050" lvl="1" indent="0">
              <a:buNone/>
            </a:pPr>
            <a:r>
              <a:rPr lang="ru-RU" dirty="0" smtClean="0"/>
              <a:t>используя </a:t>
            </a:r>
            <a:r>
              <a:rPr lang="en-US" dirty="0" smtClean="0"/>
              <a:t>putty </a:t>
            </a:r>
            <a:r>
              <a:rPr lang="ru-RU" dirty="0" smtClean="0"/>
              <a:t>или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ru-RU" dirty="0" smtClean="0"/>
              <a:t>логин </a:t>
            </a:r>
            <a:r>
              <a:rPr lang="en-US" dirty="0" smtClean="0"/>
              <a:t>stud </a:t>
            </a:r>
            <a:r>
              <a:rPr lang="ru-RU" dirty="0" smtClean="0"/>
              <a:t>пароль </a:t>
            </a:r>
            <a:r>
              <a:rPr lang="en-US" dirty="0" smtClean="0"/>
              <a:t>stud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Перейдите в директорию</a:t>
            </a:r>
            <a:r>
              <a:rPr lang="en-US" dirty="0" smtClean="0"/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~/data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eriod"/>
            </a:pPr>
            <a:r>
              <a:rPr lang="ru-RU" dirty="0" smtClean="0"/>
              <a:t>Скачайте или найдите в директории файл, написанный на карточке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Распакуйте </a:t>
            </a:r>
            <a:r>
              <a:rPr lang="en-US" dirty="0" smtClean="0"/>
              <a:t>7z </a:t>
            </a:r>
            <a:r>
              <a:rPr lang="ru-RU" dirty="0" smtClean="0"/>
              <a:t>архив в директорию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stackoverflow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-data/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eriod"/>
            </a:pPr>
            <a:r>
              <a:rPr lang="ru-RU" dirty="0" smtClean="0"/>
              <a:t>Создайте папку на </a:t>
            </a:r>
            <a:r>
              <a:rPr lang="en-US" dirty="0" smtClean="0"/>
              <a:t>HDFS </a:t>
            </a:r>
            <a:r>
              <a:rPr lang="ru-RU" dirty="0" smtClean="0"/>
              <a:t>указанную в карточке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Закачайте распакованный файл(ы) в эту папку</a:t>
            </a:r>
          </a:p>
          <a:p>
            <a:pPr marL="0" indent="0">
              <a:buNone/>
            </a:pPr>
            <a:r>
              <a:rPr lang="ru-RU" dirty="0" smtClean="0"/>
              <a:t>(кроме </a:t>
            </a:r>
            <a:r>
              <a:rPr lang="en-US" smtClean="0"/>
              <a:t>PostHistory.xml)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6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461</Words>
  <Application>Microsoft Office PowerPoint</Application>
  <PresentationFormat>Экран (4:3)</PresentationFormat>
  <Paragraphs>143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HDFS</vt:lpstr>
      <vt:lpstr>HDFS: основные свойства</vt:lpstr>
      <vt:lpstr>Архитектура HDFS</vt:lpstr>
      <vt:lpstr>Свойства HDFS</vt:lpstr>
      <vt:lpstr>Мониторинг и управление</vt:lpstr>
      <vt:lpstr>Проблемы HDFS</vt:lpstr>
      <vt:lpstr>Форматы файлов</vt:lpstr>
      <vt:lpstr>Сжатие данных</vt:lpstr>
      <vt:lpstr>Практика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Eugene</dc:creator>
  <cp:lastModifiedBy>Windows User</cp:lastModifiedBy>
  <cp:revision>22</cp:revision>
  <dcterms:created xsi:type="dcterms:W3CDTF">2016-11-20T20:01:23Z</dcterms:created>
  <dcterms:modified xsi:type="dcterms:W3CDTF">2020-02-22T10:50:35Z</dcterms:modified>
</cp:coreProperties>
</file>