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3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706" y="3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82.107:19888/jobhistory/app" TargetMode="External"/><Relationship Id="rId2" Type="http://schemas.openxmlformats.org/officeDocument/2006/relationships/hyperlink" Target="http://172.16.82.107:8088/clust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Планировщик задач и ресурсов</a:t>
            </a:r>
            <a:br>
              <a:rPr lang="ru-RU" dirty="0" smtClean="0"/>
            </a:br>
            <a:r>
              <a:rPr lang="en-US" dirty="0" smtClean="0"/>
              <a:t>Apache Hadoop YARN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Yet Another Resource </a:t>
            </a:r>
            <a:r>
              <a:rPr lang="en-US" dirty="0" err="1" smtClean="0"/>
              <a:t>Negatiator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97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6" y="692696"/>
            <a:ext cx="9011224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371600" y="3657600"/>
            <a:ext cx="5029200" cy="1143000"/>
          </a:xfrm>
          <a:prstGeom prst="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Основа движка </a:t>
            </a:r>
            <a:r>
              <a:rPr lang="en-US" dirty="0" smtClean="0"/>
              <a:t>Hadoop 2</a:t>
            </a:r>
            <a:endParaRPr lang="ru-RU" dirty="0" smtClean="0"/>
          </a:p>
          <a:p>
            <a:r>
              <a:rPr lang="ru-RU" dirty="0" smtClean="0"/>
              <a:t>Управляет ресурсами (вычислительными ядрами</a:t>
            </a:r>
            <a:r>
              <a:rPr lang="en-US" dirty="0" smtClean="0"/>
              <a:t> </a:t>
            </a:r>
            <a:r>
              <a:rPr lang="en-US" dirty="0" err="1" smtClean="0"/>
              <a:t>vcore</a:t>
            </a:r>
            <a:r>
              <a:rPr lang="ru-RU" dirty="0" smtClean="0"/>
              <a:t>, памятью</a:t>
            </a:r>
            <a:r>
              <a:rPr lang="en-US" dirty="0" smtClean="0"/>
              <a:t> RAM</a:t>
            </a:r>
            <a:r>
              <a:rPr lang="ru-RU" dirty="0" smtClean="0"/>
              <a:t>) и задачами </a:t>
            </a:r>
            <a:r>
              <a:rPr lang="en-US" dirty="0" smtClean="0"/>
              <a:t>(Application)</a:t>
            </a:r>
            <a:r>
              <a:rPr lang="ru-RU" dirty="0" smtClean="0"/>
              <a:t>, выполняемыми на кластере</a:t>
            </a:r>
          </a:p>
          <a:p>
            <a:r>
              <a:rPr lang="ru-RU" dirty="0" smtClean="0"/>
              <a:t>Вместе с </a:t>
            </a:r>
            <a:r>
              <a:rPr lang="en-US" dirty="0" smtClean="0"/>
              <a:t>HDFS, </a:t>
            </a:r>
            <a:r>
              <a:rPr lang="ru-RU" dirty="0" smtClean="0"/>
              <a:t>практически является  </a:t>
            </a:r>
            <a:r>
              <a:rPr lang="en-US" dirty="0" smtClean="0"/>
              <a:t>“</a:t>
            </a:r>
            <a:r>
              <a:rPr lang="ru-RU" dirty="0" smtClean="0"/>
              <a:t>распределенной операционной системой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Приложения, использующие </a:t>
            </a:r>
            <a:r>
              <a:rPr lang="en-US" dirty="0" smtClean="0"/>
              <a:t>YARN </a:t>
            </a:r>
            <a:r>
              <a:rPr lang="ru-RU" dirty="0" smtClean="0"/>
              <a:t>могут динамически масштабироваться на узлы кластера и использовать общую файловую систему </a:t>
            </a:r>
            <a:r>
              <a:rPr lang="en-US" dirty="0" smtClean="0"/>
              <a:t>(HDFS)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2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использует </a:t>
            </a:r>
            <a:r>
              <a:rPr lang="en-US" dirty="0" smtClean="0"/>
              <a:t>YARN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Hadoop MapReduce</a:t>
            </a:r>
            <a:endParaRPr lang="ru-RU" b="1" dirty="0"/>
          </a:p>
          <a:p>
            <a:pPr lvl="1"/>
            <a:r>
              <a:rPr lang="ru-RU" sz="2000" dirty="0" smtClean="0"/>
              <a:t>Через него</a:t>
            </a:r>
            <a:r>
              <a:rPr lang="en-US" sz="2000" dirty="0" smtClean="0"/>
              <a:t>: Hive, Pig, </a:t>
            </a:r>
            <a:r>
              <a:rPr lang="en-US" sz="2000" dirty="0" err="1" smtClean="0"/>
              <a:t>Sqoop</a:t>
            </a:r>
            <a:r>
              <a:rPr lang="en-US" sz="2000" dirty="0" smtClean="0"/>
              <a:t> </a:t>
            </a:r>
            <a:r>
              <a:rPr lang="ru-RU" sz="2000" dirty="0" smtClean="0"/>
              <a:t>и другие высокоуровневые инструменты</a:t>
            </a:r>
          </a:p>
          <a:p>
            <a:r>
              <a:rPr lang="en-US" b="1" dirty="0" smtClean="0"/>
              <a:t>Apache TEZ</a:t>
            </a:r>
            <a:endParaRPr lang="ru-RU" b="1" dirty="0" smtClean="0"/>
          </a:p>
          <a:p>
            <a:pPr lvl="1"/>
            <a:r>
              <a:rPr lang="ru-RU" sz="2100" dirty="0"/>
              <a:t>Движок для обработки данных в оперативной </a:t>
            </a:r>
            <a:r>
              <a:rPr lang="ru-RU" sz="2100" dirty="0" smtClean="0"/>
              <a:t>памяти</a:t>
            </a:r>
            <a:endParaRPr lang="en-US" sz="2100" dirty="0" smtClean="0"/>
          </a:p>
          <a:p>
            <a:r>
              <a:rPr lang="en-US" b="1" dirty="0" smtClean="0"/>
              <a:t>Apache Spark </a:t>
            </a:r>
            <a:endParaRPr lang="ru-RU" b="1" dirty="0" smtClean="0"/>
          </a:p>
          <a:p>
            <a:pPr lvl="1"/>
            <a:r>
              <a:rPr lang="ru-RU" sz="2200" dirty="0" smtClean="0"/>
              <a:t>Движок для обработки данных в оперативной памяти</a:t>
            </a:r>
          </a:p>
          <a:p>
            <a:pPr lvl="1"/>
            <a:r>
              <a:rPr lang="ru-RU" sz="2000" dirty="0" smtClean="0"/>
              <a:t>может использовать </a:t>
            </a:r>
            <a:r>
              <a:rPr lang="en-US" sz="2000" dirty="0" smtClean="0"/>
              <a:t>YARN</a:t>
            </a:r>
            <a:r>
              <a:rPr lang="ru-RU" sz="2000" dirty="0" smtClean="0"/>
              <a:t> опционально</a:t>
            </a:r>
            <a:r>
              <a:rPr lang="en-US" sz="2000" dirty="0" smtClean="0"/>
              <a:t> (</a:t>
            </a:r>
            <a:r>
              <a:rPr lang="ru-RU" sz="2000" dirty="0" smtClean="0"/>
              <a:t>на практике – всегда, когда работает на </a:t>
            </a:r>
            <a:r>
              <a:rPr lang="en-US" sz="2000" dirty="0" smtClean="0"/>
              <a:t>Hadoop)</a:t>
            </a:r>
            <a:endParaRPr lang="ru-RU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b="1" dirty="0" smtClean="0"/>
              <a:t>Impala</a:t>
            </a:r>
            <a:endParaRPr lang="ru-RU" b="1" dirty="0" smtClean="0"/>
          </a:p>
          <a:p>
            <a:pPr marL="742950" lvl="2" indent="-342900">
              <a:buFontTx/>
              <a:buChar char="-"/>
            </a:pPr>
            <a:r>
              <a:rPr lang="en-US" sz="2100" dirty="0" smtClean="0"/>
              <a:t>SQL </a:t>
            </a:r>
            <a:r>
              <a:rPr lang="ru-RU" sz="2100" dirty="0" smtClean="0"/>
              <a:t>интерфейс к данным на </a:t>
            </a:r>
            <a:r>
              <a:rPr lang="en-US" sz="2100" dirty="0" smtClean="0"/>
              <a:t>HDFS</a:t>
            </a:r>
            <a:r>
              <a:rPr lang="ru-RU" sz="2100" dirty="0" smtClean="0"/>
              <a:t>, с обработкой данных в оперативной памяти</a:t>
            </a:r>
            <a:endParaRPr lang="en-US" sz="2100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Hbase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ru-RU" sz="2200" dirty="0" smtClean="0"/>
              <a:t>Колоночная база данных</a:t>
            </a:r>
          </a:p>
          <a:p>
            <a:pPr lvl="1"/>
            <a:r>
              <a:rPr lang="ru-RU" sz="2000" dirty="0"/>
              <a:t>может использовать </a:t>
            </a:r>
            <a:r>
              <a:rPr lang="en-US" sz="2000" dirty="0"/>
              <a:t>YARN</a:t>
            </a:r>
            <a:r>
              <a:rPr lang="ru-RU" sz="2000" dirty="0"/>
              <a:t> </a:t>
            </a:r>
            <a:r>
              <a:rPr lang="ru-RU" sz="2000" dirty="0" smtClean="0"/>
              <a:t>опционально</a:t>
            </a:r>
            <a:r>
              <a:rPr lang="en-US" sz="2000" dirty="0" smtClean="0"/>
              <a:t> (HOYA – </a:t>
            </a:r>
            <a:r>
              <a:rPr lang="en-US" sz="2000" dirty="0" err="1" smtClean="0"/>
              <a:t>HBase</a:t>
            </a:r>
            <a:r>
              <a:rPr lang="en-US" sz="2000" dirty="0" smtClean="0"/>
              <a:t> on YARN), </a:t>
            </a:r>
            <a:r>
              <a:rPr lang="ru-RU" sz="2000" dirty="0" smtClean="0"/>
              <a:t>на практике - редко</a:t>
            </a:r>
          </a:p>
          <a:p>
            <a:r>
              <a:rPr lang="en-US" dirty="0" smtClean="0"/>
              <a:t>Apache Storm</a:t>
            </a:r>
          </a:p>
          <a:p>
            <a:pPr lvl="1"/>
            <a:r>
              <a:rPr lang="ru-RU" sz="2200" dirty="0" smtClean="0"/>
              <a:t>Движок для распределенных вычислений над потоками данных </a:t>
            </a:r>
            <a:r>
              <a:rPr lang="en-US" sz="2200" dirty="0" smtClean="0"/>
              <a:t>(streaming)</a:t>
            </a:r>
          </a:p>
          <a:p>
            <a:pPr lvl="1"/>
            <a:r>
              <a:rPr lang="ru-RU" sz="2000" dirty="0"/>
              <a:t>может использовать </a:t>
            </a:r>
            <a:r>
              <a:rPr lang="en-US" sz="2000" dirty="0"/>
              <a:t>YARN</a:t>
            </a:r>
            <a:r>
              <a:rPr lang="ru-RU" sz="2000" dirty="0"/>
              <a:t> </a:t>
            </a:r>
            <a:r>
              <a:rPr lang="ru-RU" sz="2000" dirty="0" smtClean="0"/>
              <a:t>опционально</a:t>
            </a:r>
            <a:r>
              <a:rPr lang="en-US" sz="2000" dirty="0" smtClean="0"/>
              <a:t> </a:t>
            </a:r>
            <a:r>
              <a:rPr lang="ru-RU" sz="2000" dirty="0" smtClean="0"/>
              <a:t>через </a:t>
            </a:r>
            <a:r>
              <a:rPr lang="en-US" sz="2000" dirty="0" smtClean="0"/>
              <a:t>Apache Slider, </a:t>
            </a:r>
            <a:r>
              <a:rPr lang="ru-RU" sz="2000" dirty="0" smtClean="0"/>
              <a:t>на практике - редко</a:t>
            </a:r>
            <a:endParaRPr lang="en-US" sz="2000" dirty="0" smtClean="0"/>
          </a:p>
          <a:p>
            <a:r>
              <a:rPr lang="en-US" dirty="0" smtClean="0"/>
              <a:t>Apache Kafka</a:t>
            </a:r>
          </a:p>
          <a:p>
            <a:pPr lvl="1"/>
            <a:r>
              <a:rPr lang="ru-RU" sz="2200" dirty="0" smtClean="0"/>
              <a:t>Движок для распределенного хранения и передачи потоковых данных </a:t>
            </a:r>
            <a:r>
              <a:rPr lang="en-US" sz="2200" dirty="0" smtClean="0"/>
              <a:t>(streaming)</a:t>
            </a:r>
          </a:p>
          <a:p>
            <a:pPr lvl="1"/>
            <a:r>
              <a:rPr lang="ru-RU" sz="2000" dirty="0" smtClean="0"/>
              <a:t>может использовать </a:t>
            </a:r>
            <a:r>
              <a:rPr lang="en-US" sz="2000" dirty="0" smtClean="0"/>
              <a:t>YARN</a:t>
            </a:r>
            <a:r>
              <a:rPr lang="ru-RU" sz="2000" dirty="0" smtClean="0"/>
              <a:t> опционально</a:t>
            </a:r>
            <a:r>
              <a:rPr lang="en-US" sz="2000" dirty="0" smtClean="0"/>
              <a:t> </a:t>
            </a:r>
            <a:r>
              <a:rPr lang="ru-RU" sz="2000" dirty="0" smtClean="0"/>
              <a:t>через </a:t>
            </a:r>
            <a:r>
              <a:rPr lang="en-US" sz="2000" dirty="0" smtClean="0"/>
              <a:t>KOYA (Kafka on YARN), </a:t>
            </a:r>
            <a:r>
              <a:rPr lang="ru-RU" sz="2000" dirty="0" smtClean="0"/>
              <a:t>на практике - редко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3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YARN</a:t>
            </a:r>
            <a:endParaRPr lang="ru-RU" dirty="0"/>
          </a:p>
        </p:txBody>
      </p:sp>
      <p:pic>
        <p:nvPicPr>
          <p:cNvPr id="2050" name="Picture 2" descr="MapReduce NextGen Archite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00804"/>
            <a:ext cx="6264696" cy="387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2011" y="930294"/>
            <a:ext cx="3600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YARN:</a:t>
            </a:r>
          </a:p>
          <a:p>
            <a:r>
              <a:rPr lang="en-US" b="1" dirty="0" smtClean="0"/>
              <a:t>Resource Manager</a:t>
            </a:r>
            <a:r>
              <a:rPr lang="en-US" b="1" dirty="0"/>
              <a:t>:</a:t>
            </a:r>
            <a:endParaRPr lang="ru-RU" b="1" dirty="0" smtClean="0"/>
          </a:p>
          <a:p>
            <a:pPr marL="285750" indent="-285750">
              <a:buFontTx/>
              <a:buChar char="-"/>
            </a:pPr>
            <a:r>
              <a:rPr lang="ru-RU" b="1" dirty="0" smtClean="0"/>
              <a:t>Планировщик</a:t>
            </a:r>
            <a:r>
              <a:rPr lang="ru-RU" dirty="0" smtClean="0"/>
              <a:t> - выделяет ресурсы (ядра, память)</a:t>
            </a:r>
          </a:p>
          <a:p>
            <a:pPr marL="285750" indent="-285750">
              <a:buFontTx/>
              <a:buChar char="-"/>
            </a:pP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b="1" dirty="0" smtClean="0"/>
              <a:t>Application Manager</a:t>
            </a:r>
            <a:r>
              <a:rPr lang="en-US" dirty="0" smtClean="0"/>
              <a:t> – </a:t>
            </a:r>
            <a:r>
              <a:rPr lang="ru-RU" dirty="0" smtClean="0"/>
              <a:t>ставит задачи в очередь, запускает, отслеживает выполнение, рестарты, сбои.</a:t>
            </a:r>
          </a:p>
          <a:p>
            <a:r>
              <a:rPr lang="en-US" b="1" dirty="0" smtClean="0"/>
              <a:t>Node Manager: </a:t>
            </a:r>
            <a:r>
              <a:rPr lang="ru-RU" dirty="0" smtClean="0"/>
              <a:t>управление узлом (машиной)</a:t>
            </a:r>
          </a:p>
          <a:p>
            <a:endParaRPr lang="en-US" b="1" dirty="0" smtClean="0"/>
          </a:p>
          <a:p>
            <a:r>
              <a:rPr lang="ru-RU" b="1" dirty="0" smtClean="0"/>
              <a:t>Приложение (как тип задачи)</a:t>
            </a:r>
            <a:r>
              <a:rPr lang="en-US" b="1" dirty="0" smtClean="0"/>
              <a:t>:</a:t>
            </a:r>
            <a:endParaRPr lang="ru-RU" b="1" dirty="0"/>
          </a:p>
          <a:p>
            <a:r>
              <a:rPr lang="en-US" b="1" dirty="0" smtClean="0"/>
              <a:t>Application Master –</a:t>
            </a:r>
            <a:r>
              <a:rPr lang="en-US" dirty="0" smtClean="0"/>
              <a:t> </a:t>
            </a:r>
            <a:r>
              <a:rPr lang="ru-RU" dirty="0" smtClean="0"/>
              <a:t>основная (управляющая) часть распределенного приложения</a:t>
            </a:r>
          </a:p>
          <a:p>
            <a:r>
              <a:rPr lang="en-US" b="1" dirty="0" smtClean="0"/>
              <a:t>Container – </a:t>
            </a:r>
            <a:r>
              <a:rPr lang="ru-RU" dirty="0" smtClean="0"/>
              <a:t>распределяемая часть приложения</a:t>
            </a:r>
          </a:p>
          <a:p>
            <a:endParaRPr lang="ru-RU" b="1" dirty="0"/>
          </a:p>
          <a:p>
            <a:r>
              <a:rPr lang="ru-RU" b="1" dirty="0" smtClean="0"/>
              <a:t>Клиент</a:t>
            </a:r>
            <a:r>
              <a:rPr lang="en-US" b="1" dirty="0" smtClean="0"/>
              <a:t>: </a:t>
            </a:r>
            <a:r>
              <a:rPr lang="ru-RU" b="1" dirty="0"/>
              <a:t> </a:t>
            </a:r>
            <a:r>
              <a:rPr lang="ru-RU" b="1" dirty="0" smtClean="0"/>
              <a:t>запускает задачу на выполнение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001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Порядок выполнения задачи в </a:t>
            </a:r>
            <a:r>
              <a:rPr lang="en-US" dirty="0" smtClean="0"/>
              <a:t>YARN</a:t>
            </a:r>
            <a:endParaRPr lang="ru-RU" dirty="0"/>
          </a:p>
        </p:txBody>
      </p:sp>
      <p:pic>
        <p:nvPicPr>
          <p:cNvPr id="20482" name="Picture 2" descr="NodeManager (NM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971800"/>
            <a:ext cx="4929705" cy="31242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8382000" cy="1828800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ru-RU" sz="1600" dirty="0" smtClean="0"/>
              <a:t>Клиент отправляет задачу </a:t>
            </a:r>
            <a:r>
              <a:rPr lang="en-US" sz="1600" dirty="0" smtClean="0"/>
              <a:t>Resource-</a:t>
            </a:r>
            <a:r>
              <a:rPr lang="ru-RU" sz="1600" dirty="0" smtClean="0"/>
              <a:t>менеджеру</a:t>
            </a:r>
          </a:p>
          <a:p>
            <a:pPr>
              <a:buAutoNum type="arabicPeriod"/>
            </a:pPr>
            <a:r>
              <a:rPr lang="en-US" sz="1600" dirty="0" err="1" smtClean="0"/>
              <a:t>ResourceManager</a:t>
            </a:r>
            <a:r>
              <a:rPr lang="en-US" sz="1600" dirty="0" smtClean="0"/>
              <a:t> </a:t>
            </a:r>
            <a:r>
              <a:rPr lang="ru-RU" sz="1600" dirty="0" smtClean="0"/>
              <a:t>аллоцирует контейнер на одном из узлов как </a:t>
            </a:r>
            <a:r>
              <a:rPr lang="en-US" sz="1600" dirty="0" smtClean="0"/>
              <a:t>Application Master</a:t>
            </a:r>
            <a:r>
              <a:rPr lang="ru-RU" sz="1600" dirty="0" smtClean="0"/>
              <a:t>, регистрирует </a:t>
            </a:r>
            <a:r>
              <a:rPr lang="en-US" sz="1600" dirty="0" smtClean="0"/>
              <a:t>application </a:t>
            </a:r>
            <a:r>
              <a:rPr lang="ru-RU" sz="1600" dirty="0" smtClean="0"/>
              <a:t>под новым </a:t>
            </a:r>
            <a:r>
              <a:rPr lang="en-US" sz="1600" dirty="0" err="1" smtClean="0"/>
              <a:t>applicationId</a:t>
            </a:r>
            <a:endParaRPr lang="en-US" sz="1600" dirty="0" smtClean="0"/>
          </a:p>
          <a:p>
            <a:pPr>
              <a:buAutoNum type="arabicPeriod"/>
            </a:pPr>
            <a:r>
              <a:rPr lang="ru-RU" sz="1600" dirty="0" smtClean="0"/>
              <a:t>После старта, </a:t>
            </a:r>
            <a:r>
              <a:rPr lang="en-US" sz="1600" dirty="0" smtClean="0"/>
              <a:t>Application Master </a:t>
            </a:r>
            <a:r>
              <a:rPr lang="ru-RU" sz="1600" dirty="0" smtClean="0"/>
              <a:t>запрашивает необходимые ресурсы у </a:t>
            </a:r>
            <a:r>
              <a:rPr lang="en-US" sz="1600" dirty="0" smtClean="0"/>
              <a:t>Resource Manager-</a:t>
            </a:r>
            <a:r>
              <a:rPr lang="ru-RU" sz="1600" dirty="0" smtClean="0"/>
              <a:t>а</a:t>
            </a:r>
          </a:p>
          <a:p>
            <a:pPr>
              <a:buAutoNum type="arabicPeriod"/>
            </a:pPr>
            <a:r>
              <a:rPr lang="en-US" sz="1600" dirty="0" smtClean="0"/>
              <a:t>Application Master </a:t>
            </a:r>
            <a:r>
              <a:rPr lang="ru-RU" sz="1600" dirty="0" smtClean="0"/>
              <a:t>просит </a:t>
            </a:r>
            <a:r>
              <a:rPr lang="en-US" sz="1600" dirty="0" err="1" smtClean="0"/>
              <a:t>NodeManager</a:t>
            </a:r>
            <a:r>
              <a:rPr lang="en-US" sz="1600" dirty="0" smtClean="0"/>
              <a:t> </a:t>
            </a:r>
            <a:r>
              <a:rPr lang="ru-RU" sz="1600" dirty="0" smtClean="0"/>
              <a:t>запустить контейнеры, выделенные </a:t>
            </a:r>
            <a:r>
              <a:rPr lang="en-US" sz="1600" dirty="0" smtClean="0"/>
              <a:t>Resource Manager-</a:t>
            </a:r>
            <a:r>
              <a:rPr lang="ru-RU" sz="1600" dirty="0" smtClean="0"/>
              <a:t>ом</a:t>
            </a:r>
          </a:p>
          <a:p>
            <a:pPr>
              <a:buNone/>
            </a:pPr>
            <a:endParaRPr lang="ru-RU" sz="1600" dirty="0" smtClean="0"/>
          </a:p>
          <a:p>
            <a:pPr>
              <a:buAutoNum type="arabicPeriod"/>
            </a:pPr>
            <a:endParaRPr lang="ru-RU" sz="1600" dirty="0" smtClean="0"/>
          </a:p>
          <a:p>
            <a:pPr>
              <a:buAutoNum type="arabicPeriod"/>
            </a:pPr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048000"/>
            <a:ext cx="3810000" cy="315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ru-RU" sz="1600" dirty="0" smtClean="0"/>
              <a:t>В контейнерах выполняются задачи (</a:t>
            </a:r>
            <a:r>
              <a:rPr lang="en-US" sz="1600" dirty="0" smtClean="0"/>
              <a:t>tasks) </a:t>
            </a:r>
            <a:r>
              <a:rPr lang="ru-RU" sz="1600" dirty="0" smtClean="0"/>
              <a:t>приложения, статус и прогресс выполнения </a:t>
            </a:r>
            <a:r>
              <a:rPr lang="en-US" sz="1600" dirty="0" smtClean="0"/>
              <a:t>Application Master </a:t>
            </a:r>
            <a:r>
              <a:rPr lang="ru-RU" sz="1600" dirty="0" smtClean="0"/>
              <a:t>отправляет </a:t>
            </a:r>
            <a:r>
              <a:rPr lang="en-US" sz="1600" dirty="0" smtClean="0"/>
              <a:t>Resource Manager-</a:t>
            </a:r>
            <a:r>
              <a:rPr lang="ru-RU" sz="1600" dirty="0" smtClean="0"/>
              <a:t>у</a:t>
            </a:r>
            <a:endParaRPr lang="en-US" sz="1600" dirty="0" smtClean="0"/>
          </a:p>
          <a:p>
            <a:pPr marL="342900" indent="-342900">
              <a:buFont typeface="+mj-lt"/>
              <a:buAutoNum type="arabicPeriod" startAt="5"/>
            </a:pPr>
            <a:endParaRPr lang="ru-RU" sz="1600" dirty="0" smtClean="0"/>
          </a:p>
          <a:p>
            <a:pPr marL="342900" indent="-342900">
              <a:buFont typeface="+mj-lt"/>
              <a:buAutoNum type="arabicPeriod" startAt="5"/>
            </a:pPr>
            <a:r>
              <a:rPr lang="ru-RU" sz="1600" dirty="0" smtClean="0"/>
              <a:t>После выполнения приложения, </a:t>
            </a:r>
            <a:r>
              <a:rPr lang="en-US" sz="1600" dirty="0" smtClean="0"/>
              <a:t> Application Master </a:t>
            </a:r>
            <a:r>
              <a:rPr lang="ru-RU" sz="1600" dirty="0" smtClean="0"/>
              <a:t>запрашивает </a:t>
            </a:r>
            <a:r>
              <a:rPr lang="en-US" sz="1600" dirty="0" smtClean="0"/>
              <a:t>Resource Manager </a:t>
            </a:r>
            <a:r>
              <a:rPr lang="ru-RU" sz="1600" dirty="0" smtClean="0"/>
              <a:t>о</a:t>
            </a:r>
            <a:r>
              <a:rPr lang="en-US" sz="1600" dirty="0" smtClean="0"/>
              <a:t> </a:t>
            </a:r>
            <a:r>
              <a:rPr lang="ru-RU" sz="1600" dirty="0" smtClean="0"/>
              <a:t>завершении своего контейнера (данные о работе приложения переносятся в </a:t>
            </a:r>
            <a:r>
              <a:rPr lang="en-US" sz="1600" dirty="0" smtClean="0"/>
              <a:t>Job History Server)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</a:t>
            </a:r>
            <a:r>
              <a:rPr lang="en-US" dirty="0" smtClean="0"/>
              <a:t>YARN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Application Manager </a:t>
            </a:r>
            <a:r>
              <a:rPr lang="en-US" dirty="0" smtClean="0"/>
              <a:t>Web </a:t>
            </a:r>
            <a:r>
              <a:rPr lang="ru-RU" dirty="0" smtClean="0"/>
              <a:t>интерфейс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172.16.82.107:8088/cluster</a:t>
            </a:r>
            <a:endParaRPr lang="en-US" dirty="0" smtClean="0"/>
          </a:p>
          <a:p>
            <a:pPr lvl="1"/>
            <a:r>
              <a:rPr lang="ru-RU" dirty="0" smtClean="0"/>
              <a:t>Узлы</a:t>
            </a:r>
          </a:p>
          <a:p>
            <a:pPr lvl="1"/>
            <a:r>
              <a:rPr lang="ru-RU" dirty="0" smtClean="0"/>
              <a:t>Приложения</a:t>
            </a:r>
          </a:p>
          <a:p>
            <a:pPr lvl="2"/>
            <a:r>
              <a:rPr lang="ru-RU" dirty="0" smtClean="0"/>
              <a:t>Фильтр по статусу приложения</a:t>
            </a:r>
          </a:p>
          <a:p>
            <a:pPr lvl="1"/>
            <a:r>
              <a:rPr lang="ru-RU" dirty="0" smtClean="0"/>
              <a:t>Планировщик</a:t>
            </a:r>
          </a:p>
          <a:p>
            <a:pPr lvl="2"/>
            <a:r>
              <a:rPr lang="ru-RU" dirty="0" smtClean="0"/>
              <a:t>Ресурсы</a:t>
            </a:r>
          </a:p>
          <a:p>
            <a:pPr lvl="2"/>
            <a:r>
              <a:rPr lang="ru-RU" dirty="0" smtClean="0"/>
              <a:t>Очереди</a:t>
            </a:r>
            <a:endParaRPr lang="en-US" dirty="0" smtClean="0"/>
          </a:p>
          <a:p>
            <a:pPr lvl="2"/>
            <a:endParaRPr lang="ru-RU" dirty="0" smtClean="0"/>
          </a:p>
          <a:p>
            <a:r>
              <a:rPr lang="en-US" dirty="0"/>
              <a:t>Job History </a:t>
            </a:r>
            <a:r>
              <a:rPr lang="en-US" dirty="0" smtClean="0"/>
              <a:t>Server</a:t>
            </a:r>
            <a:r>
              <a:rPr lang="ru-RU" dirty="0" smtClean="0"/>
              <a:t> </a:t>
            </a:r>
            <a:r>
              <a:rPr lang="en-US" dirty="0" smtClean="0"/>
              <a:t>Web </a:t>
            </a:r>
            <a:r>
              <a:rPr lang="ru-RU" dirty="0" smtClean="0"/>
              <a:t>интерфейс</a:t>
            </a:r>
            <a:endParaRPr lang="ru-RU" dirty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172.16.82.107:19888/jobhistory/app</a:t>
            </a:r>
            <a:endParaRPr lang="ru-RU" dirty="0" smtClean="0"/>
          </a:p>
          <a:p>
            <a:pPr lvl="1"/>
            <a:r>
              <a:rPr lang="ru-RU" dirty="0" smtClean="0"/>
              <a:t>Протоколы выполнения задач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Администрирование </a:t>
            </a:r>
          </a:p>
          <a:p>
            <a:pPr lvl="1">
              <a:buNone/>
            </a:pPr>
            <a:r>
              <a:rPr lang="en-US" b="1" dirty="0" smtClean="0"/>
              <a:t>yarn </a:t>
            </a:r>
            <a:r>
              <a:rPr lang="en-GB" b="1" dirty="0" err="1" smtClean="0"/>
              <a:t>rmadmin</a:t>
            </a:r>
            <a:endParaRPr lang="en-GB" b="1" dirty="0" smtClean="0"/>
          </a:p>
          <a:p>
            <a:pPr lvl="1">
              <a:buNone/>
            </a:pPr>
            <a:endParaRPr lang="en-GB" b="1" dirty="0" smtClean="0"/>
          </a:p>
          <a:p>
            <a:r>
              <a:rPr lang="ru-RU" dirty="0" smtClean="0"/>
              <a:t>Управление задачами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jar &lt;jar file&gt; ru.mai.dep806.MyMapReduceApp &lt;</a:t>
            </a:r>
            <a:r>
              <a:rPr lang="ru-RU" dirty="0" smtClean="0"/>
              <a:t>аргументы</a:t>
            </a:r>
            <a:r>
              <a:rPr lang="en-US" dirty="0" smtClean="0"/>
              <a:t>&gt;</a:t>
            </a:r>
            <a:endParaRPr lang="ru-RU" dirty="0" smtClean="0"/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yarn application –kill &lt;application id&gt;</a:t>
            </a:r>
            <a:r>
              <a:rPr lang="ru-RU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- «убить» задачу</a:t>
            </a:r>
            <a:endParaRPr lang="en-US" dirty="0" smtClean="0"/>
          </a:p>
          <a:p>
            <a:pPr lvl="1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yarn logs –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applicationId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&lt;application id&gt; </a:t>
            </a:r>
            <a:r>
              <a:rPr lang="ru-RU" dirty="0" smtClean="0"/>
              <a:t>- логи завершенной задачи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11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Режимы работы планировщика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yarn.resourcemanager.scheduler.class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Планировщик </a:t>
            </a:r>
            <a:r>
              <a:rPr lang="en-US" dirty="0" smtClean="0"/>
              <a:t>FIFO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Fair-</a:t>
            </a:r>
            <a:r>
              <a:rPr lang="ru-RU" dirty="0" smtClean="0"/>
              <a:t>планировщик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ru-RU" sz="2000" dirty="0" smtClean="0"/>
              <a:t>Обеспечивает все работающие приложения примерно равными ресурсами.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ru-RU" sz="2000" dirty="0" smtClean="0"/>
              <a:t>Если используются очереди (</a:t>
            </a:r>
            <a:r>
              <a:rPr lang="en-US" sz="2000" dirty="0" smtClean="0"/>
              <a:t>Queue) – </a:t>
            </a:r>
            <a:r>
              <a:rPr lang="ru-RU" sz="2000" dirty="0" smtClean="0"/>
              <a:t>то учитывается вес (</a:t>
            </a:r>
            <a:r>
              <a:rPr lang="en-US" sz="2000" dirty="0" smtClean="0"/>
              <a:t>weight) </a:t>
            </a:r>
            <a:r>
              <a:rPr lang="ru-RU" sz="2000" dirty="0" smtClean="0"/>
              <a:t>очереди для приоритета по ресурсам</a:t>
            </a:r>
          </a:p>
          <a:p>
            <a:pPr marL="914400" lvl="1" indent="-514350">
              <a:buFont typeface="Arial" pitchFamily="34" charset="0"/>
              <a:buChar char="•"/>
            </a:pP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smtClean="0"/>
              <a:t>Capacity-</a:t>
            </a:r>
            <a:r>
              <a:rPr lang="ru-RU" dirty="0" smtClean="0"/>
              <a:t>планировщик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ru-RU" sz="1800" dirty="0" smtClean="0"/>
              <a:t>Для каждой очереди конфигурируется минимальная и максимальная квота по ресурсам.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ru-RU" sz="1800" dirty="0" smtClean="0"/>
              <a:t>Пользователям кластера выдаются права на очереди, в которых они могут запускать задачи на кластере.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ru-RU" sz="1800" dirty="0" smtClean="0"/>
              <a:t>Пользователи не видят задач в очереди, к которым у них нет прав</a:t>
            </a:r>
          </a:p>
          <a:p>
            <a:pPr marL="514350" indent="-514350">
              <a:buNone/>
            </a:pPr>
            <a:endParaRPr lang="en-US" sz="2200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1026" name="Picture 2" descr="The FIFO (First In First Out) schedul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676400"/>
            <a:ext cx="3924300" cy="1130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Защита от сбоев </a:t>
            </a:r>
            <a:r>
              <a:rPr lang="en-US" dirty="0" smtClean="0"/>
              <a:t>(Failover)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71550" lvl="1" indent="-514350">
              <a:buAutoNum type="arabicPeriod"/>
            </a:pPr>
            <a:r>
              <a:rPr lang="ru-RU" dirty="0" smtClean="0"/>
              <a:t>Сбой </a:t>
            </a:r>
            <a:r>
              <a:rPr lang="en-US" dirty="0" smtClean="0"/>
              <a:t>Application Master</a:t>
            </a:r>
          </a:p>
          <a:p>
            <a:pPr marL="1371600" lvl="2" indent="-514350">
              <a:buNone/>
            </a:pPr>
            <a:r>
              <a:rPr lang="en-US" dirty="0" err="1" smtClean="0"/>
              <a:t>ResourceManager</a:t>
            </a:r>
            <a:r>
              <a:rPr lang="en-US" dirty="0" smtClean="0"/>
              <a:t> </a:t>
            </a:r>
            <a:r>
              <a:rPr lang="ru-RU" dirty="0" smtClean="0"/>
              <a:t>перезапускает </a:t>
            </a:r>
            <a:r>
              <a:rPr lang="en-US" dirty="0" smtClean="0"/>
              <a:t>Application Master (</a:t>
            </a:r>
            <a:r>
              <a:rPr lang="ru-RU" dirty="0" smtClean="0"/>
              <a:t>по-умолчанию 3 попытки, после чего задача помечается как </a:t>
            </a:r>
            <a:r>
              <a:rPr lang="en-US" dirty="0" smtClean="0"/>
              <a:t>FAILED</a:t>
            </a:r>
            <a:r>
              <a:rPr lang="ru-RU" dirty="0" smtClean="0"/>
              <a:t>)</a:t>
            </a:r>
            <a:endParaRPr lang="en-US" dirty="0" smtClean="0"/>
          </a:p>
          <a:p>
            <a:pPr marL="971550" lvl="1" indent="-514350">
              <a:buNone/>
            </a:pPr>
            <a:r>
              <a:rPr lang="en-US" dirty="0" smtClean="0"/>
              <a:t>2. </a:t>
            </a:r>
            <a:r>
              <a:rPr lang="ru-RU" dirty="0" smtClean="0"/>
              <a:t>Сбой </a:t>
            </a:r>
            <a:r>
              <a:rPr lang="en-US" dirty="0" smtClean="0"/>
              <a:t>Node Manager</a:t>
            </a:r>
          </a:p>
          <a:p>
            <a:pPr marL="971550" lvl="1" indent="-514350">
              <a:buNone/>
            </a:pPr>
            <a:r>
              <a:rPr lang="en-US" dirty="0" smtClean="0"/>
              <a:t>	</a:t>
            </a:r>
            <a:r>
              <a:rPr lang="ru-RU" dirty="0" smtClean="0"/>
              <a:t>Если </a:t>
            </a:r>
            <a:r>
              <a:rPr lang="en-US" dirty="0" err="1" smtClean="0"/>
              <a:t>NodeManager</a:t>
            </a:r>
            <a:r>
              <a:rPr lang="en-US" dirty="0" smtClean="0"/>
              <a:t> </a:t>
            </a:r>
            <a:r>
              <a:rPr lang="ru-RU" dirty="0" smtClean="0"/>
              <a:t>не отвечает в течение определенного времени (</a:t>
            </a:r>
            <a:r>
              <a:rPr lang="en-US" dirty="0" smtClean="0"/>
              <a:t>timeout), </a:t>
            </a:r>
            <a:r>
              <a:rPr lang="ru-RU" dirty="0" smtClean="0"/>
              <a:t>он удаляется из списка активных и все контейнеры и </a:t>
            </a:r>
            <a:r>
              <a:rPr lang="en-US" dirty="0" smtClean="0"/>
              <a:t>application master-</a:t>
            </a:r>
            <a:r>
              <a:rPr lang="ru-RU" dirty="0" smtClean="0"/>
              <a:t>а помечаются как </a:t>
            </a:r>
            <a:r>
              <a:rPr lang="en-US" dirty="0" smtClean="0"/>
              <a:t>failed. Application Master </a:t>
            </a:r>
            <a:r>
              <a:rPr lang="ru-RU" dirty="0" smtClean="0"/>
              <a:t>должен перезапустить задачи на других контейнерах других </a:t>
            </a:r>
            <a:r>
              <a:rPr lang="en-US" dirty="0" smtClean="0"/>
              <a:t>NM</a:t>
            </a:r>
          </a:p>
          <a:p>
            <a:pPr marL="971550" lvl="1" indent="-514350">
              <a:buNone/>
            </a:pPr>
            <a:r>
              <a:rPr lang="en-US" dirty="0" smtClean="0"/>
              <a:t>3. </a:t>
            </a:r>
            <a:r>
              <a:rPr lang="ru-RU" dirty="0" smtClean="0"/>
              <a:t>Сбой контейнера</a:t>
            </a:r>
          </a:p>
          <a:p>
            <a:pPr marL="971550" lvl="1" indent="-514350">
              <a:buNone/>
            </a:pPr>
            <a:r>
              <a:rPr lang="ru-RU" dirty="0" smtClean="0"/>
              <a:t>	</a:t>
            </a:r>
            <a:r>
              <a:rPr lang="en-US" dirty="0" smtClean="0"/>
              <a:t>RM </a:t>
            </a:r>
            <a:r>
              <a:rPr lang="ru-RU" dirty="0" smtClean="0"/>
              <a:t>нотифицирует </a:t>
            </a:r>
            <a:r>
              <a:rPr lang="en-US" dirty="0" smtClean="0"/>
              <a:t>AMs </a:t>
            </a:r>
            <a:r>
              <a:rPr lang="ru-RU" dirty="0" smtClean="0"/>
              <a:t>и </a:t>
            </a:r>
            <a:r>
              <a:rPr lang="en-US" dirty="0" smtClean="0"/>
              <a:t>AM </a:t>
            </a:r>
            <a:r>
              <a:rPr lang="ru-RU" dirty="0" smtClean="0"/>
              <a:t>перезапускает свои задачи на других контейнерах</a:t>
            </a:r>
          </a:p>
          <a:p>
            <a:pPr marL="971550" lvl="1" indent="-514350">
              <a:buNone/>
            </a:pPr>
            <a:r>
              <a:rPr lang="ru-RU" dirty="0" smtClean="0"/>
              <a:t>4. Сбой </a:t>
            </a:r>
            <a:r>
              <a:rPr lang="en-US" dirty="0" smtClean="0"/>
              <a:t>Resource Manager</a:t>
            </a:r>
            <a:endParaRPr lang="ru-RU" dirty="0" smtClean="0"/>
          </a:p>
          <a:p>
            <a:pPr marL="971550" lvl="1" indent="-514350">
              <a:buNone/>
            </a:pPr>
            <a:r>
              <a:rPr lang="ru-RU" dirty="0" smtClean="0"/>
              <a:t>	Управление передается запасному (</a:t>
            </a:r>
            <a:r>
              <a:rPr lang="en-US" dirty="0" smtClean="0"/>
              <a:t>Secondary) </a:t>
            </a:r>
            <a:r>
              <a:rPr lang="ru-RU" dirty="0" smtClean="0"/>
              <a:t>пассивному </a:t>
            </a:r>
            <a:r>
              <a:rPr lang="en-US" dirty="0" smtClean="0"/>
              <a:t>RM (</a:t>
            </a:r>
            <a:r>
              <a:rPr lang="ru-RU" dirty="0" smtClean="0"/>
              <a:t>используя </a:t>
            </a:r>
            <a:r>
              <a:rPr lang="en-US" dirty="0" smtClean="0"/>
              <a:t>Zookeeper)</a:t>
            </a:r>
            <a:endParaRPr lang="ru-RU" dirty="0" smtClean="0"/>
          </a:p>
          <a:p>
            <a:pPr marL="1371600" lvl="2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7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532</Words>
  <Application>Microsoft Office PowerPoint</Application>
  <PresentationFormat>Экран (4:3)</PresentationFormat>
  <Paragraphs>92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Планировщик задач и ресурсов Apache Hadoop YARN</vt:lpstr>
      <vt:lpstr>Презентация PowerPoint</vt:lpstr>
      <vt:lpstr>YARN</vt:lpstr>
      <vt:lpstr>Кто использует YARN</vt:lpstr>
      <vt:lpstr>Архитектура YARN</vt:lpstr>
      <vt:lpstr>Порядок выполнения задачи в YARN</vt:lpstr>
      <vt:lpstr>Мониторинг YARN</vt:lpstr>
      <vt:lpstr>Режимы работы планировщика yarn.resourcemanager.scheduler.class</vt:lpstr>
      <vt:lpstr>Защита от сбоев (Failover)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Планировщик задач и ресурсов Apache Hadoop YARN</dc:title>
  <dc:creator>EUGENEL</dc:creator>
  <cp:lastModifiedBy>Windows User</cp:lastModifiedBy>
  <cp:revision>50</cp:revision>
  <dcterms:created xsi:type="dcterms:W3CDTF">2006-08-16T00:00:00Z</dcterms:created>
  <dcterms:modified xsi:type="dcterms:W3CDTF">2020-02-28T21:53:21Z</dcterms:modified>
</cp:coreProperties>
</file>