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8" r:id="rId15"/>
    <p:sldId id="267" r:id="rId16"/>
    <p:sldId id="279" r:id="rId17"/>
    <p:sldId id="268" r:id="rId18"/>
    <p:sldId id="280" r:id="rId19"/>
    <p:sldId id="281" r:id="rId20"/>
    <p:sldId id="275" r:id="rId21"/>
    <p:sldId id="274" r:id="rId22"/>
    <p:sldId id="283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84A2E-B6C9-428D-81CA-2CE574F7C4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07FA99B-CCF1-490E-AE38-C86B3CE3E85E}">
      <dgm:prSet phldrT="[Текст]"/>
      <dgm:spPr/>
      <dgm:t>
        <a:bodyPr/>
        <a:lstStyle/>
        <a:p>
          <a:r>
            <a:rPr lang="en-US" dirty="0" smtClean="0"/>
            <a:t>Map</a:t>
          </a:r>
          <a:endParaRPr lang="ru-RU" dirty="0"/>
        </a:p>
      </dgm:t>
    </dgm:pt>
    <dgm:pt modelId="{09FDA22C-6FD7-482B-AE38-2CA8B167BB51}" type="parTrans" cxnId="{5D34CC48-60F8-4BD9-B4F0-07FFF472F436}">
      <dgm:prSet/>
      <dgm:spPr/>
      <dgm:t>
        <a:bodyPr/>
        <a:lstStyle/>
        <a:p>
          <a:endParaRPr lang="ru-RU"/>
        </a:p>
      </dgm:t>
    </dgm:pt>
    <dgm:pt modelId="{CBF91172-4EA4-47C4-97BF-BA5E86031193}" type="sibTrans" cxnId="{5D34CC48-60F8-4BD9-B4F0-07FFF472F436}">
      <dgm:prSet/>
      <dgm:spPr/>
      <dgm:t>
        <a:bodyPr/>
        <a:lstStyle/>
        <a:p>
          <a:endParaRPr lang="ru-RU"/>
        </a:p>
      </dgm:t>
    </dgm:pt>
    <dgm:pt modelId="{68E2772D-DBC0-4F2A-9FA5-BE9C29DCA317}">
      <dgm:prSet phldrT="[Текст]"/>
      <dgm:spPr/>
      <dgm:t>
        <a:bodyPr/>
        <a:lstStyle/>
        <a:p>
          <a:r>
            <a:rPr lang="en-US" dirty="0" smtClean="0"/>
            <a:t>Shuffle</a:t>
          </a:r>
          <a:endParaRPr lang="ru-RU" dirty="0"/>
        </a:p>
      </dgm:t>
    </dgm:pt>
    <dgm:pt modelId="{DEB6C1AB-51F9-4011-903C-D6A1A06E4447}" type="parTrans" cxnId="{A5B4ABDE-9AE9-4FF4-8C25-675951CD41B0}">
      <dgm:prSet/>
      <dgm:spPr/>
      <dgm:t>
        <a:bodyPr/>
        <a:lstStyle/>
        <a:p>
          <a:endParaRPr lang="ru-RU"/>
        </a:p>
      </dgm:t>
    </dgm:pt>
    <dgm:pt modelId="{613FA5B0-12C2-43F2-A6E5-93FCA9AB0EAF}" type="sibTrans" cxnId="{A5B4ABDE-9AE9-4FF4-8C25-675951CD41B0}">
      <dgm:prSet/>
      <dgm:spPr/>
      <dgm:t>
        <a:bodyPr/>
        <a:lstStyle/>
        <a:p>
          <a:endParaRPr lang="ru-RU"/>
        </a:p>
      </dgm:t>
    </dgm:pt>
    <dgm:pt modelId="{650A326E-4813-492D-B900-79E142F9687E}">
      <dgm:prSet phldrT="[Текст]"/>
      <dgm:spPr/>
      <dgm:t>
        <a:bodyPr/>
        <a:lstStyle/>
        <a:p>
          <a:r>
            <a:rPr lang="en-US" dirty="0" smtClean="0"/>
            <a:t>Reduce</a:t>
          </a:r>
          <a:endParaRPr lang="ru-RU" dirty="0"/>
        </a:p>
      </dgm:t>
    </dgm:pt>
    <dgm:pt modelId="{835C2C68-4911-45D2-B3ED-8FDA2E963044}" type="parTrans" cxnId="{97CF5E8D-C04F-4470-A7BB-AB268C3C39B7}">
      <dgm:prSet/>
      <dgm:spPr/>
      <dgm:t>
        <a:bodyPr/>
        <a:lstStyle/>
        <a:p>
          <a:endParaRPr lang="ru-RU"/>
        </a:p>
      </dgm:t>
    </dgm:pt>
    <dgm:pt modelId="{F42B5FD5-F05A-4340-AB28-632279AFB786}" type="sibTrans" cxnId="{97CF5E8D-C04F-4470-A7BB-AB268C3C39B7}">
      <dgm:prSet/>
      <dgm:spPr/>
      <dgm:t>
        <a:bodyPr/>
        <a:lstStyle/>
        <a:p>
          <a:endParaRPr lang="ru-RU"/>
        </a:p>
      </dgm:t>
    </dgm:pt>
    <dgm:pt modelId="{E0C484D7-3BE9-49DF-93AB-A2D68E850C78}" type="pres">
      <dgm:prSet presAssocID="{F5B84A2E-B6C9-428D-81CA-2CE574F7C444}" presName="Name0" presStyleCnt="0">
        <dgm:presLayoutVars>
          <dgm:dir/>
          <dgm:resizeHandles val="exact"/>
        </dgm:presLayoutVars>
      </dgm:prSet>
      <dgm:spPr/>
    </dgm:pt>
    <dgm:pt modelId="{7F37A46C-6AA6-418A-B832-955BC1E97799}" type="pres">
      <dgm:prSet presAssocID="{207FA99B-CCF1-490E-AE38-C86B3CE3E8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0B2617-581E-48CD-BEDD-B2B395932E7B}" type="pres">
      <dgm:prSet presAssocID="{CBF91172-4EA4-47C4-97BF-BA5E86031193}" presName="sibTrans" presStyleLbl="sibTrans2D1" presStyleIdx="0" presStyleCnt="2"/>
      <dgm:spPr/>
      <dgm:t>
        <a:bodyPr/>
        <a:lstStyle/>
        <a:p>
          <a:endParaRPr lang="ru-RU"/>
        </a:p>
      </dgm:t>
    </dgm:pt>
    <dgm:pt modelId="{D4C877C5-6DE7-4012-A5C0-EC6600B86A0D}" type="pres">
      <dgm:prSet presAssocID="{CBF91172-4EA4-47C4-97BF-BA5E86031193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436059F6-843E-4F7B-98AE-A73AAE526ADD}" type="pres">
      <dgm:prSet presAssocID="{68E2772D-DBC0-4F2A-9FA5-BE9C29DCA31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61CCA1-2DCB-4BBD-AA63-D0D9B577CE56}" type="pres">
      <dgm:prSet presAssocID="{613FA5B0-12C2-43F2-A6E5-93FCA9AB0EAF}" presName="sibTrans" presStyleLbl="sibTrans2D1" presStyleIdx="1" presStyleCnt="2"/>
      <dgm:spPr/>
      <dgm:t>
        <a:bodyPr/>
        <a:lstStyle/>
        <a:p>
          <a:endParaRPr lang="ru-RU"/>
        </a:p>
      </dgm:t>
    </dgm:pt>
    <dgm:pt modelId="{E9764F57-7DC9-4C9D-81A5-FEAEC6E6E149}" type="pres">
      <dgm:prSet presAssocID="{613FA5B0-12C2-43F2-A6E5-93FCA9AB0EAF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B47869CC-577E-4AF3-BFD2-AF20885C600A}" type="pres">
      <dgm:prSet presAssocID="{650A326E-4813-492D-B900-79E142F9687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7CF5E8D-C04F-4470-A7BB-AB268C3C39B7}" srcId="{F5B84A2E-B6C9-428D-81CA-2CE574F7C444}" destId="{650A326E-4813-492D-B900-79E142F9687E}" srcOrd="2" destOrd="0" parTransId="{835C2C68-4911-45D2-B3ED-8FDA2E963044}" sibTransId="{F42B5FD5-F05A-4340-AB28-632279AFB786}"/>
    <dgm:cxn modelId="{A5B4ABDE-9AE9-4FF4-8C25-675951CD41B0}" srcId="{F5B84A2E-B6C9-428D-81CA-2CE574F7C444}" destId="{68E2772D-DBC0-4F2A-9FA5-BE9C29DCA317}" srcOrd="1" destOrd="0" parTransId="{DEB6C1AB-51F9-4011-903C-D6A1A06E4447}" sibTransId="{613FA5B0-12C2-43F2-A6E5-93FCA9AB0EAF}"/>
    <dgm:cxn modelId="{82CE6BB8-D35D-48ED-86B2-9F2215EE2374}" type="presOf" srcId="{613FA5B0-12C2-43F2-A6E5-93FCA9AB0EAF}" destId="{E9764F57-7DC9-4C9D-81A5-FEAEC6E6E149}" srcOrd="1" destOrd="0" presId="urn:microsoft.com/office/officeart/2005/8/layout/process1"/>
    <dgm:cxn modelId="{ED939B7E-4015-416F-8916-4C55FE7F95E2}" type="presOf" srcId="{650A326E-4813-492D-B900-79E142F9687E}" destId="{B47869CC-577E-4AF3-BFD2-AF20885C600A}" srcOrd="0" destOrd="0" presId="urn:microsoft.com/office/officeart/2005/8/layout/process1"/>
    <dgm:cxn modelId="{0C5662B3-58E2-4339-9E09-0708EEC9043D}" type="presOf" srcId="{68E2772D-DBC0-4F2A-9FA5-BE9C29DCA317}" destId="{436059F6-843E-4F7B-98AE-A73AAE526ADD}" srcOrd="0" destOrd="0" presId="urn:microsoft.com/office/officeart/2005/8/layout/process1"/>
    <dgm:cxn modelId="{C3B9C41C-E840-4A04-9E16-06F2E187EDB0}" type="presOf" srcId="{F5B84A2E-B6C9-428D-81CA-2CE574F7C444}" destId="{E0C484D7-3BE9-49DF-93AB-A2D68E850C78}" srcOrd="0" destOrd="0" presId="urn:microsoft.com/office/officeart/2005/8/layout/process1"/>
    <dgm:cxn modelId="{0FE8B8BA-380E-46DE-A5E7-C24A7CC74EBB}" type="presOf" srcId="{CBF91172-4EA4-47C4-97BF-BA5E86031193}" destId="{470B2617-581E-48CD-BEDD-B2B395932E7B}" srcOrd="0" destOrd="0" presId="urn:microsoft.com/office/officeart/2005/8/layout/process1"/>
    <dgm:cxn modelId="{E1F41BAD-F946-43C0-891B-27ACF97F7012}" type="presOf" srcId="{207FA99B-CCF1-490E-AE38-C86B3CE3E85E}" destId="{7F37A46C-6AA6-418A-B832-955BC1E97799}" srcOrd="0" destOrd="0" presId="urn:microsoft.com/office/officeart/2005/8/layout/process1"/>
    <dgm:cxn modelId="{5D34CC48-60F8-4BD9-B4F0-07FFF472F436}" srcId="{F5B84A2E-B6C9-428D-81CA-2CE574F7C444}" destId="{207FA99B-CCF1-490E-AE38-C86B3CE3E85E}" srcOrd="0" destOrd="0" parTransId="{09FDA22C-6FD7-482B-AE38-2CA8B167BB51}" sibTransId="{CBF91172-4EA4-47C4-97BF-BA5E86031193}"/>
    <dgm:cxn modelId="{DAE152E3-9A0F-4C0B-8ED2-33D390BDFF11}" type="presOf" srcId="{CBF91172-4EA4-47C4-97BF-BA5E86031193}" destId="{D4C877C5-6DE7-4012-A5C0-EC6600B86A0D}" srcOrd="1" destOrd="0" presId="urn:microsoft.com/office/officeart/2005/8/layout/process1"/>
    <dgm:cxn modelId="{8E999EEA-9F09-4EEF-9AED-D6590980E2D2}" type="presOf" srcId="{613FA5B0-12C2-43F2-A6E5-93FCA9AB0EAF}" destId="{8A61CCA1-2DCB-4BBD-AA63-D0D9B577CE56}" srcOrd="0" destOrd="0" presId="urn:microsoft.com/office/officeart/2005/8/layout/process1"/>
    <dgm:cxn modelId="{E08A9F76-436C-49BC-92BD-64EF087A187B}" type="presParOf" srcId="{E0C484D7-3BE9-49DF-93AB-A2D68E850C78}" destId="{7F37A46C-6AA6-418A-B832-955BC1E97799}" srcOrd="0" destOrd="0" presId="urn:microsoft.com/office/officeart/2005/8/layout/process1"/>
    <dgm:cxn modelId="{3365EF9D-396B-4238-8E8E-65F3BD65D527}" type="presParOf" srcId="{E0C484D7-3BE9-49DF-93AB-A2D68E850C78}" destId="{470B2617-581E-48CD-BEDD-B2B395932E7B}" srcOrd="1" destOrd="0" presId="urn:microsoft.com/office/officeart/2005/8/layout/process1"/>
    <dgm:cxn modelId="{2722AB87-A150-4CD1-8F59-445720C13552}" type="presParOf" srcId="{470B2617-581E-48CD-BEDD-B2B395932E7B}" destId="{D4C877C5-6DE7-4012-A5C0-EC6600B86A0D}" srcOrd="0" destOrd="0" presId="urn:microsoft.com/office/officeart/2005/8/layout/process1"/>
    <dgm:cxn modelId="{A848B14F-EBE7-4B9F-952B-75F0B4A7FE6B}" type="presParOf" srcId="{E0C484D7-3BE9-49DF-93AB-A2D68E850C78}" destId="{436059F6-843E-4F7B-98AE-A73AAE526ADD}" srcOrd="2" destOrd="0" presId="urn:microsoft.com/office/officeart/2005/8/layout/process1"/>
    <dgm:cxn modelId="{E83B6BDD-601B-43B9-B8C2-DEB9CF3174B0}" type="presParOf" srcId="{E0C484D7-3BE9-49DF-93AB-A2D68E850C78}" destId="{8A61CCA1-2DCB-4BBD-AA63-D0D9B577CE56}" srcOrd="3" destOrd="0" presId="urn:microsoft.com/office/officeart/2005/8/layout/process1"/>
    <dgm:cxn modelId="{88F50AD9-C21F-4F80-BA28-E742D34F2B0A}" type="presParOf" srcId="{8A61CCA1-2DCB-4BBD-AA63-D0D9B577CE56}" destId="{E9764F57-7DC9-4C9D-81A5-FEAEC6E6E149}" srcOrd="0" destOrd="0" presId="urn:microsoft.com/office/officeart/2005/8/layout/process1"/>
    <dgm:cxn modelId="{6E26A034-0223-475D-A421-FE45D67816F6}" type="presParOf" srcId="{E0C484D7-3BE9-49DF-93AB-A2D68E850C78}" destId="{B47869CC-577E-4AF3-BFD2-AF20885C600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7DE87A-8708-4054-A0DC-6689EA09DE9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E495DB5-059C-4C07-B1F0-65FED964D343}">
      <dgm:prSet phldrT="[Text]"/>
      <dgm:spPr/>
      <dgm:t>
        <a:bodyPr/>
        <a:lstStyle/>
        <a:p>
          <a:r>
            <a:rPr lang="en-US" dirty="0" smtClean="0"/>
            <a:t>Reducer 1 (partition 1)</a:t>
          </a:r>
          <a:endParaRPr lang="ru-RU" dirty="0"/>
        </a:p>
      </dgm:t>
    </dgm:pt>
    <dgm:pt modelId="{D9E8C153-D455-4FEF-9819-207D86622448}" type="parTrans" cxnId="{FBBDAF16-2AB5-4C02-8EE3-E50C4B32E907}">
      <dgm:prSet/>
      <dgm:spPr/>
      <dgm:t>
        <a:bodyPr/>
        <a:lstStyle/>
        <a:p>
          <a:endParaRPr lang="ru-RU"/>
        </a:p>
      </dgm:t>
    </dgm:pt>
    <dgm:pt modelId="{00388EC3-6A20-4192-8055-720D680A15FA}" type="sibTrans" cxnId="{FBBDAF16-2AB5-4C02-8EE3-E50C4B32E907}">
      <dgm:prSet/>
      <dgm:spPr/>
      <dgm:t>
        <a:bodyPr/>
        <a:lstStyle/>
        <a:p>
          <a:endParaRPr lang="ru-RU"/>
        </a:p>
      </dgm:t>
    </dgm:pt>
    <dgm:pt modelId="{3EA383D0-64AA-4FB9-93F9-C38D2D85488C}">
      <dgm:prSet phldrT="[Text]"/>
      <dgm:spPr/>
      <dgm:t>
        <a:bodyPr/>
        <a:lstStyle/>
        <a:p>
          <a:r>
            <a:rPr lang="en-US" dirty="0" smtClean="0"/>
            <a:t>15.09.2010 – 25.12.2010</a:t>
          </a:r>
          <a:endParaRPr lang="ru-RU" dirty="0"/>
        </a:p>
      </dgm:t>
    </dgm:pt>
    <dgm:pt modelId="{43E89B9E-F65E-4CDD-AA2E-FBCD04B5F71E}" type="parTrans" cxnId="{39957CD1-208C-4062-8F3B-967D118693AB}">
      <dgm:prSet/>
      <dgm:spPr/>
      <dgm:t>
        <a:bodyPr/>
        <a:lstStyle/>
        <a:p>
          <a:endParaRPr lang="ru-RU"/>
        </a:p>
      </dgm:t>
    </dgm:pt>
    <dgm:pt modelId="{C73F9C9A-38F9-426E-8457-06AD9FC924F2}" type="sibTrans" cxnId="{39957CD1-208C-4062-8F3B-967D118693AB}">
      <dgm:prSet/>
      <dgm:spPr/>
      <dgm:t>
        <a:bodyPr/>
        <a:lstStyle/>
        <a:p>
          <a:endParaRPr lang="ru-RU"/>
        </a:p>
      </dgm:t>
    </dgm:pt>
    <dgm:pt modelId="{0EAF6CD4-B3A0-4F98-B8A1-E7E3C6DA1470}">
      <dgm:prSet phldrT="[Text]"/>
      <dgm:spPr/>
      <dgm:t>
        <a:bodyPr/>
        <a:lstStyle/>
        <a:p>
          <a:r>
            <a:rPr lang="en-US" dirty="0" smtClean="0"/>
            <a:t>Reducer 2 (partition 2)</a:t>
          </a:r>
          <a:endParaRPr lang="ru-RU" dirty="0"/>
        </a:p>
      </dgm:t>
    </dgm:pt>
    <dgm:pt modelId="{28E61E5E-B8FC-48C2-B437-61C9BE52029C}" type="parTrans" cxnId="{05611408-1056-4EA9-AC36-272E01D0CCAB}">
      <dgm:prSet/>
      <dgm:spPr/>
      <dgm:t>
        <a:bodyPr/>
        <a:lstStyle/>
        <a:p>
          <a:endParaRPr lang="ru-RU"/>
        </a:p>
      </dgm:t>
    </dgm:pt>
    <dgm:pt modelId="{5FE811E9-8AB7-4E7C-B36D-1470035D4438}" type="sibTrans" cxnId="{05611408-1056-4EA9-AC36-272E01D0CCAB}">
      <dgm:prSet/>
      <dgm:spPr/>
      <dgm:t>
        <a:bodyPr/>
        <a:lstStyle/>
        <a:p>
          <a:endParaRPr lang="ru-RU"/>
        </a:p>
      </dgm:t>
    </dgm:pt>
    <dgm:pt modelId="{4FC81AD0-EF23-448D-AD49-5344313C0A7D}">
      <dgm:prSet phldrT="[Text]"/>
      <dgm:spPr/>
      <dgm:t>
        <a:bodyPr/>
        <a:lstStyle/>
        <a:p>
          <a:r>
            <a:rPr lang="en-US" dirty="0" smtClean="0"/>
            <a:t>25.12.2010 – 10.03.2011</a:t>
          </a:r>
          <a:endParaRPr lang="ru-RU" dirty="0"/>
        </a:p>
      </dgm:t>
    </dgm:pt>
    <dgm:pt modelId="{CC2A6A5D-5492-4A69-AD55-13DF54B4BDDB}" type="parTrans" cxnId="{AAD15685-AFD6-4E1B-81B3-DDA90240CF4D}">
      <dgm:prSet/>
      <dgm:spPr/>
      <dgm:t>
        <a:bodyPr/>
        <a:lstStyle/>
        <a:p>
          <a:endParaRPr lang="ru-RU"/>
        </a:p>
      </dgm:t>
    </dgm:pt>
    <dgm:pt modelId="{1E4DCC23-A9BC-47EA-BD3F-259F619176D3}" type="sibTrans" cxnId="{AAD15685-AFD6-4E1B-81B3-DDA90240CF4D}">
      <dgm:prSet/>
      <dgm:spPr/>
      <dgm:t>
        <a:bodyPr/>
        <a:lstStyle/>
        <a:p>
          <a:endParaRPr lang="ru-RU"/>
        </a:p>
      </dgm:t>
    </dgm:pt>
    <dgm:pt modelId="{F325D503-7EE7-4279-9192-CFB75B7C39CF}">
      <dgm:prSet phldrT="[Text]"/>
      <dgm:spPr/>
      <dgm:t>
        <a:bodyPr/>
        <a:lstStyle/>
        <a:p>
          <a:r>
            <a:rPr lang="en-US" dirty="0" smtClean="0"/>
            <a:t>Reducer 3 (partition 3)</a:t>
          </a:r>
          <a:endParaRPr lang="ru-RU" dirty="0"/>
        </a:p>
      </dgm:t>
    </dgm:pt>
    <dgm:pt modelId="{3CC2A580-693B-48B1-BFEC-B7690E443F29}" type="parTrans" cxnId="{F0D40BD2-D85E-4EE5-B58F-BDC354CD73C4}">
      <dgm:prSet/>
      <dgm:spPr/>
      <dgm:t>
        <a:bodyPr/>
        <a:lstStyle/>
        <a:p>
          <a:endParaRPr lang="ru-RU"/>
        </a:p>
      </dgm:t>
    </dgm:pt>
    <dgm:pt modelId="{A80843A8-AA92-4C85-9E3C-EB3AD316DE1C}" type="sibTrans" cxnId="{F0D40BD2-D85E-4EE5-B58F-BDC354CD73C4}">
      <dgm:prSet/>
      <dgm:spPr/>
      <dgm:t>
        <a:bodyPr/>
        <a:lstStyle/>
        <a:p>
          <a:endParaRPr lang="ru-RU"/>
        </a:p>
      </dgm:t>
    </dgm:pt>
    <dgm:pt modelId="{0B88B98F-553B-4C88-BE46-1B21496F9591}">
      <dgm:prSet phldrT="[Text]"/>
      <dgm:spPr/>
      <dgm:t>
        <a:bodyPr/>
        <a:lstStyle/>
        <a:p>
          <a:r>
            <a:rPr lang="en-US" dirty="0" smtClean="0"/>
            <a:t>10.03.2011 – 30.06.2011</a:t>
          </a:r>
          <a:endParaRPr lang="ru-RU" dirty="0"/>
        </a:p>
      </dgm:t>
    </dgm:pt>
    <dgm:pt modelId="{9FC8E10F-3E3A-4C35-ACC2-434A9643BD11}" type="parTrans" cxnId="{27BE9BEB-6757-495D-BB62-9EB08465BEC3}">
      <dgm:prSet/>
      <dgm:spPr/>
      <dgm:t>
        <a:bodyPr/>
        <a:lstStyle/>
        <a:p>
          <a:endParaRPr lang="ru-RU"/>
        </a:p>
      </dgm:t>
    </dgm:pt>
    <dgm:pt modelId="{AD061FDB-166D-4FEC-A01E-55E5DA974E8A}" type="sibTrans" cxnId="{27BE9BEB-6757-495D-BB62-9EB08465BEC3}">
      <dgm:prSet/>
      <dgm:spPr/>
      <dgm:t>
        <a:bodyPr/>
        <a:lstStyle/>
        <a:p>
          <a:endParaRPr lang="ru-RU"/>
        </a:p>
      </dgm:t>
    </dgm:pt>
    <dgm:pt modelId="{677BD1DA-1991-4C9A-B5BE-92386E9EFD18}">
      <dgm:prSet phldrT="[Text]"/>
      <dgm:spPr/>
      <dgm:t>
        <a:bodyPr/>
        <a:lstStyle/>
        <a:p>
          <a:r>
            <a:rPr lang="en-US" dirty="0" smtClean="0"/>
            <a:t>Sorted data</a:t>
          </a:r>
          <a:endParaRPr lang="ru-RU" dirty="0"/>
        </a:p>
      </dgm:t>
    </dgm:pt>
    <dgm:pt modelId="{8C88293E-4E0C-435E-B88B-4E56CBD80F18}" type="parTrans" cxnId="{DC582D87-0878-41EB-88A9-2C49D7E633E8}">
      <dgm:prSet/>
      <dgm:spPr/>
      <dgm:t>
        <a:bodyPr/>
        <a:lstStyle/>
        <a:p>
          <a:endParaRPr lang="ru-RU"/>
        </a:p>
      </dgm:t>
    </dgm:pt>
    <dgm:pt modelId="{A2C1BB4A-1D9E-434B-8D64-35C617ACD10B}" type="sibTrans" cxnId="{DC582D87-0878-41EB-88A9-2C49D7E633E8}">
      <dgm:prSet/>
      <dgm:spPr/>
      <dgm:t>
        <a:bodyPr/>
        <a:lstStyle/>
        <a:p>
          <a:endParaRPr lang="ru-RU"/>
        </a:p>
      </dgm:t>
    </dgm:pt>
    <dgm:pt modelId="{496503A0-6CD5-4644-86E7-6E3AF08947B4}">
      <dgm:prSet phldrT="[Text]"/>
      <dgm:spPr/>
      <dgm:t>
        <a:bodyPr/>
        <a:lstStyle/>
        <a:p>
          <a:r>
            <a:rPr lang="en-US" dirty="0" smtClean="0"/>
            <a:t>Sorted data</a:t>
          </a:r>
          <a:endParaRPr lang="ru-RU" dirty="0"/>
        </a:p>
      </dgm:t>
    </dgm:pt>
    <dgm:pt modelId="{BBD2F441-892C-480A-944E-BD5C5767E10B}" type="parTrans" cxnId="{F9052629-C172-474B-8349-C351BE437BE1}">
      <dgm:prSet/>
      <dgm:spPr/>
      <dgm:t>
        <a:bodyPr/>
        <a:lstStyle/>
        <a:p>
          <a:endParaRPr lang="ru-RU"/>
        </a:p>
      </dgm:t>
    </dgm:pt>
    <dgm:pt modelId="{5DF95351-3A29-4277-A81C-CF81A52C4433}" type="sibTrans" cxnId="{F9052629-C172-474B-8349-C351BE437BE1}">
      <dgm:prSet/>
      <dgm:spPr/>
      <dgm:t>
        <a:bodyPr/>
        <a:lstStyle/>
        <a:p>
          <a:endParaRPr lang="ru-RU"/>
        </a:p>
      </dgm:t>
    </dgm:pt>
    <dgm:pt modelId="{D40B0768-4E8C-4A6D-84E7-8A2DED191634}">
      <dgm:prSet phldrT="[Text]"/>
      <dgm:spPr/>
      <dgm:t>
        <a:bodyPr/>
        <a:lstStyle/>
        <a:p>
          <a:r>
            <a:rPr lang="en-US" dirty="0" smtClean="0"/>
            <a:t>Sorted data</a:t>
          </a:r>
          <a:endParaRPr lang="ru-RU" dirty="0"/>
        </a:p>
      </dgm:t>
    </dgm:pt>
    <dgm:pt modelId="{B02BD3EB-B86F-4ECF-8A5C-3E81B041E583}" type="parTrans" cxnId="{7A897D32-7307-4E8A-B43B-403D55A4E94D}">
      <dgm:prSet/>
      <dgm:spPr/>
      <dgm:t>
        <a:bodyPr/>
        <a:lstStyle/>
        <a:p>
          <a:endParaRPr lang="ru-RU"/>
        </a:p>
      </dgm:t>
    </dgm:pt>
    <dgm:pt modelId="{B1BBE2DF-7A48-4402-83CA-1ABFB1891848}" type="sibTrans" cxnId="{7A897D32-7307-4E8A-B43B-403D55A4E94D}">
      <dgm:prSet/>
      <dgm:spPr/>
      <dgm:t>
        <a:bodyPr/>
        <a:lstStyle/>
        <a:p>
          <a:endParaRPr lang="ru-RU"/>
        </a:p>
      </dgm:t>
    </dgm:pt>
    <dgm:pt modelId="{3BECD5AD-6521-4BAF-A108-87F2FFD98B7D}" type="pres">
      <dgm:prSet presAssocID="{D67DE87A-8708-4054-A0DC-6689EA09DE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FCCB3C8-17DD-42DC-9490-EFEE68D15A98}" type="pres">
      <dgm:prSet presAssocID="{7E495DB5-059C-4C07-B1F0-65FED964D343}" presName="composite" presStyleCnt="0"/>
      <dgm:spPr/>
    </dgm:pt>
    <dgm:pt modelId="{D522B4B7-3D9F-42BA-9DDC-1E921A742564}" type="pres">
      <dgm:prSet presAssocID="{7E495DB5-059C-4C07-B1F0-65FED964D343}" presName="parTx" presStyleLbl="alignNode1" presStyleIdx="0" presStyleCnt="3" custLinFactNeighborX="-5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15AECF-F781-497D-8957-7C2F92EB71DA}" type="pres">
      <dgm:prSet presAssocID="{7E495DB5-059C-4C07-B1F0-65FED964D3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302DE4-053E-4CD9-80D9-C050DEA3D398}" type="pres">
      <dgm:prSet presAssocID="{00388EC3-6A20-4192-8055-720D680A15FA}" presName="space" presStyleCnt="0"/>
      <dgm:spPr/>
    </dgm:pt>
    <dgm:pt modelId="{EA28DD76-3D95-43B2-95B6-F04C17897AFA}" type="pres">
      <dgm:prSet presAssocID="{0EAF6CD4-B3A0-4F98-B8A1-E7E3C6DA1470}" presName="composite" presStyleCnt="0"/>
      <dgm:spPr/>
    </dgm:pt>
    <dgm:pt modelId="{2331DAE7-4C35-40FE-9D1C-07E88DE22DC5}" type="pres">
      <dgm:prSet presAssocID="{0EAF6CD4-B3A0-4F98-B8A1-E7E3C6DA147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2F4664-FFFD-45EA-85E5-6D79835C8373}" type="pres">
      <dgm:prSet presAssocID="{0EAF6CD4-B3A0-4F98-B8A1-E7E3C6DA147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8E32AB-5E87-45E0-BBD3-0F40970792E4}" type="pres">
      <dgm:prSet presAssocID="{5FE811E9-8AB7-4E7C-B36D-1470035D4438}" presName="space" presStyleCnt="0"/>
      <dgm:spPr/>
    </dgm:pt>
    <dgm:pt modelId="{F3B30AD2-A8AF-42A8-B301-33D790CFD286}" type="pres">
      <dgm:prSet presAssocID="{F325D503-7EE7-4279-9192-CFB75B7C39CF}" presName="composite" presStyleCnt="0"/>
      <dgm:spPr/>
    </dgm:pt>
    <dgm:pt modelId="{9451E6BE-988D-4D03-85DF-57F0AD79F20F}" type="pres">
      <dgm:prSet presAssocID="{F325D503-7EE7-4279-9192-CFB75B7C39C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84EBCF-3AB8-4C3F-B951-BCE7FA994267}" type="pres">
      <dgm:prSet presAssocID="{F325D503-7EE7-4279-9192-CFB75B7C39C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08A4D42-05F7-4FDE-BFC8-4DF572A9F52B}" type="presOf" srcId="{3EA383D0-64AA-4FB9-93F9-C38D2D85488C}" destId="{2615AECF-F781-497D-8957-7C2F92EB71DA}" srcOrd="0" destOrd="0" presId="urn:microsoft.com/office/officeart/2005/8/layout/hList1"/>
    <dgm:cxn modelId="{569ECDAB-9FC5-4BCF-B08E-ADECB3C23736}" type="presOf" srcId="{D40B0768-4E8C-4A6D-84E7-8A2DED191634}" destId="{9184EBCF-3AB8-4C3F-B951-BCE7FA994267}" srcOrd="0" destOrd="1" presId="urn:microsoft.com/office/officeart/2005/8/layout/hList1"/>
    <dgm:cxn modelId="{F766A105-0550-4117-AA7A-E254CA6D1607}" type="presOf" srcId="{F325D503-7EE7-4279-9192-CFB75B7C39CF}" destId="{9451E6BE-988D-4D03-85DF-57F0AD79F20F}" srcOrd="0" destOrd="0" presId="urn:microsoft.com/office/officeart/2005/8/layout/hList1"/>
    <dgm:cxn modelId="{7DFBB46B-99B6-4E58-B0DE-34ECB47FDB14}" type="presOf" srcId="{496503A0-6CD5-4644-86E7-6E3AF08947B4}" destId="{CD2F4664-FFFD-45EA-85E5-6D79835C8373}" srcOrd="0" destOrd="1" presId="urn:microsoft.com/office/officeart/2005/8/layout/hList1"/>
    <dgm:cxn modelId="{FBBDAF16-2AB5-4C02-8EE3-E50C4B32E907}" srcId="{D67DE87A-8708-4054-A0DC-6689EA09DE99}" destId="{7E495DB5-059C-4C07-B1F0-65FED964D343}" srcOrd="0" destOrd="0" parTransId="{D9E8C153-D455-4FEF-9819-207D86622448}" sibTransId="{00388EC3-6A20-4192-8055-720D680A15FA}"/>
    <dgm:cxn modelId="{DC582D87-0878-41EB-88A9-2C49D7E633E8}" srcId="{7E495DB5-059C-4C07-B1F0-65FED964D343}" destId="{677BD1DA-1991-4C9A-B5BE-92386E9EFD18}" srcOrd="1" destOrd="0" parTransId="{8C88293E-4E0C-435E-B88B-4E56CBD80F18}" sibTransId="{A2C1BB4A-1D9E-434B-8D64-35C617ACD10B}"/>
    <dgm:cxn modelId="{F9052629-C172-474B-8349-C351BE437BE1}" srcId="{0EAF6CD4-B3A0-4F98-B8A1-E7E3C6DA1470}" destId="{496503A0-6CD5-4644-86E7-6E3AF08947B4}" srcOrd="1" destOrd="0" parTransId="{BBD2F441-892C-480A-944E-BD5C5767E10B}" sibTransId="{5DF95351-3A29-4277-A81C-CF81A52C4433}"/>
    <dgm:cxn modelId="{39957CD1-208C-4062-8F3B-967D118693AB}" srcId="{7E495DB5-059C-4C07-B1F0-65FED964D343}" destId="{3EA383D0-64AA-4FB9-93F9-C38D2D85488C}" srcOrd="0" destOrd="0" parTransId="{43E89B9E-F65E-4CDD-AA2E-FBCD04B5F71E}" sibTransId="{C73F9C9A-38F9-426E-8457-06AD9FC924F2}"/>
    <dgm:cxn modelId="{05611408-1056-4EA9-AC36-272E01D0CCAB}" srcId="{D67DE87A-8708-4054-A0DC-6689EA09DE99}" destId="{0EAF6CD4-B3A0-4F98-B8A1-E7E3C6DA1470}" srcOrd="1" destOrd="0" parTransId="{28E61E5E-B8FC-48C2-B437-61C9BE52029C}" sibTransId="{5FE811E9-8AB7-4E7C-B36D-1470035D4438}"/>
    <dgm:cxn modelId="{4C71C4DB-9EE2-433E-94E9-37F16CEE820B}" type="presOf" srcId="{4FC81AD0-EF23-448D-AD49-5344313C0A7D}" destId="{CD2F4664-FFFD-45EA-85E5-6D79835C8373}" srcOrd="0" destOrd="0" presId="urn:microsoft.com/office/officeart/2005/8/layout/hList1"/>
    <dgm:cxn modelId="{7A897D32-7307-4E8A-B43B-403D55A4E94D}" srcId="{F325D503-7EE7-4279-9192-CFB75B7C39CF}" destId="{D40B0768-4E8C-4A6D-84E7-8A2DED191634}" srcOrd="1" destOrd="0" parTransId="{B02BD3EB-B86F-4ECF-8A5C-3E81B041E583}" sibTransId="{B1BBE2DF-7A48-4402-83CA-1ABFB1891848}"/>
    <dgm:cxn modelId="{F0D40BD2-D85E-4EE5-B58F-BDC354CD73C4}" srcId="{D67DE87A-8708-4054-A0DC-6689EA09DE99}" destId="{F325D503-7EE7-4279-9192-CFB75B7C39CF}" srcOrd="2" destOrd="0" parTransId="{3CC2A580-693B-48B1-BFEC-B7690E443F29}" sibTransId="{A80843A8-AA92-4C85-9E3C-EB3AD316DE1C}"/>
    <dgm:cxn modelId="{9ED79828-E2E7-4E18-8FF3-8F627969A0F7}" type="presOf" srcId="{7E495DB5-059C-4C07-B1F0-65FED964D343}" destId="{D522B4B7-3D9F-42BA-9DDC-1E921A742564}" srcOrd="0" destOrd="0" presId="urn:microsoft.com/office/officeart/2005/8/layout/hList1"/>
    <dgm:cxn modelId="{6F781DE9-07FC-4779-B255-07DDA19A362C}" type="presOf" srcId="{D67DE87A-8708-4054-A0DC-6689EA09DE99}" destId="{3BECD5AD-6521-4BAF-A108-87F2FFD98B7D}" srcOrd="0" destOrd="0" presId="urn:microsoft.com/office/officeart/2005/8/layout/hList1"/>
    <dgm:cxn modelId="{27BE9BEB-6757-495D-BB62-9EB08465BEC3}" srcId="{F325D503-7EE7-4279-9192-CFB75B7C39CF}" destId="{0B88B98F-553B-4C88-BE46-1B21496F9591}" srcOrd="0" destOrd="0" parTransId="{9FC8E10F-3E3A-4C35-ACC2-434A9643BD11}" sibTransId="{AD061FDB-166D-4FEC-A01E-55E5DA974E8A}"/>
    <dgm:cxn modelId="{B18E34A8-5970-4976-AE9D-27CF69C0EB0F}" type="presOf" srcId="{677BD1DA-1991-4C9A-B5BE-92386E9EFD18}" destId="{2615AECF-F781-497D-8957-7C2F92EB71DA}" srcOrd="0" destOrd="1" presId="urn:microsoft.com/office/officeart/2005/8/layout/hList1"/>
    <dgm:cxn modelId="{9EA22854-7052-4D0D-85F5-C60A339B1C15}" type="presOf" srcId="{0EAF6CD4-B3A0-4F98-B8A1-E7E3C6DA1470}" destId="{2331DAE7-4C35-40FE-9D1C-07E88DE22DC5}" srcOrd="0" destOrd="0" presId="urn:microsoft.com/office/officeart/2005/8/layout/hList1"/>
    <dgm:cxn modelId="{8F26F1DC-1F8B-4D03-B648-54F6122DCC3B}" type="presOf" srcId="{0B88B98F-553B-4C88-BE46-1B21496F9591}" destId="{9184EBCF-3AB8-4C3F-B951-BCE7FA994267}" srcOrd="0" destOrd="0" presId="urn:microsoft.com/office/officeart/2005/8/layout/hList1"/>
    <dgm:cxn modelId="{AAD15685-AFD6-4E1B-81B3-DDA90240CF4D}" srcId="{0EAF6CD4-B3A0-4F98-B8A1-E7E3C6DA1470}" destId="{4FC81AD0-EF23-448D-AD49-5344313C0A7D}" srcOrd="0" destOrd="0" parTransId="{CC2A6A5D-5492-4A69-AD55-13DF54B4BDDB}" sibTransId="{1E4DCC23-A9BC-47EA-BD3F-259F619176D3}"/>
    <dgm:cxn modelId="{836F6361-83B3-4060-B70E-14845905B070}" type="presParOf" srcId="{3BECD5AD-6521-4BAF-A108-87F2FFD98B7D}" destId="{8FCCB3C8-17DD-42DC-9490-EFEE68D15A98}" srcOrd="0" destOrd="0" presId="urn:microsoft.com/office/officeart/2005/8/layout/hList1"/>
    <dgm:cxn modelId="{C520AA8F-D00E-48C2-B94F-772F0A0B12DC}" type="presParOf" srcId="{8FCCB3C8-17DD-42DC-9490-EFEE68D15A98}" destId="{D522B4B7-3D9F-42BA-9DDC-1E921A742564}" srcOrd="0" destOrd="0" presId="urn:microsoft.com/office/officeart/2005/8/layout/hList1"/>
    <dgm:cxn modelId="{3B3B687C-34F6-40FC-9FBC-D4D5ECE0D001}" type="presParOf" srcId="{8FCCB3C8-17DD-42DC-9490-EFEE68D15A98}" destId="{2615AECF-F781-497D-8957-7C2F92EB71DA}" srcOrd="1" destOrd="0" presId="urn:microsoft.com/office/officeart/2005/8/layout/hList1"/>
    <dgm:cxn modelId="{3E84FA75-DC84-4D75-828D-3086CCD2AB49}" type="presParOf" srcId="{3BECD5AD-6521-4BAF-A108-87F2FFD98B7D}" destId="{43302DE4-053E-4CD9-80D9-C050DEA3D398}" srcOrd="1" destOrd="0" presId="urn:microsoft.com/office/officeart/2005/8/layout/hList1"/>
    <dgm:cxn modelId="{F0CDBAC5-E6A8-47C8-B340-1A84BAC0E152}" type="presParOf" srcId="{3BECD5AD-6521-4BAF-A108-87F2FFD98B7D}" destId="{EA28DD76-3D95-43B2-95B6-F04C17897AFA}" srcOrd="2" destOrd="0" presId="urn:microsoft.com/office/officeart/2005/8/layout/hList1"/>
    <dgm:cxn modelId="{0049D89F-E433-4680-98D7-874C1973298B}" type="presParOf" srcId="{EA28DD76-3D95-43B2-95B6-F04C17897AFA}" destId="{2331DAE7-4C35-40FE-9D1C-07E88DE22DC5}" srcOrd="0" destOrd="0" presId="urn:microsoft.com/office/officeart/2005/8/layout/hList1"/>
    <dgm:cxn modelId="{C855BA5F-5AB9-4031-B0BE-65DBDB3B1EFF}" type="presParOf" srcId="{EA28DD76-3D95-43B2-95B6-F04C17897AFA}" destId="{CD2F4664-FFFD-45EA-85E5-6D79835C8373}" srcOrd="1" destOrd="0" presId="urn:microsoft.com/office/officeart/2005/8/layout/hList1"/>
    <dgm:cxn modelId="{76626196-4BC1-4E52-BDD7-6E237E44096D}" type="presParOf" srcId="{3BECD5AD-6521-4BAF-A108-87F2FFD98B7D}" destId="{5B8E32AB-5E87-45E0-BBD3-0F40970792E4}" srcOrd="3" destOrd="0" presId="urn:microsoft.com/office/officeart/2005/8/layout/hList1"/>
    <dgm:cxn modelId="{A690B40C-F829-4CF6-958A-91DCA9958F23}" type="presParOf" srcId="{3BECD5AD-6521-4BAF-A108-87F2FFD98B7D}" destId="{F3B30AD2-A8AF-42A8-B301-33D790CFD286}" srcOrd="4" destOrd="0" presId="urn:microsoft.com/office/officeart/2005/8/layout/hList1"/>
    <dgm:cxn modelId="{4E6B3D5B-48FD-4473-8751-4D90E7F19A55}" type="presParOf" srcId="{F3B30AD2-A8AF-42A8-B301-33D790CFD286}" destId="{9451E6BE-988D-4D03-85DF-57F0AD79F20F}" srcOrd="0" destOrd="0" presId="urn:microsoft.com/office/officeart/2005/8/layout/hList1"/>
    <dgm:cxn modelId="{630B8930-5666-4D22-8A45-3A4A04B750FE}" type="presParOf" srcId="{F3B30AD2-A8AF-42A8-B301-33D790CFD286}" destId="{9184EBCF-3AB8-4C3F-B951-BCE7FA9942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7A46C-6AA6-418A-B832-955BC1E97799}">
      <dsp:nvSpPr>
        <dsp:cNvPr id="0" name=""/>
        <dsp:cNvSpPr/>
      </dsp:nvSpPr>
      <dsp:spPr>
        <a:xfrm>
          <a:off x="7233" y="19596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Map</a:t>
          </a:r>
          <a:endParaRPr lang="ru-RU" sz="4500" kern="1200" dirty="0"/>
        </a:p>
      </dsp:txBody>
      <dsp:txXfrm>
        <a:off x="45225" y="233954"/>
        <a:ext cx="2085893" cy="1221142"/>
      </dsp:txXfrm>
    </dsp:sp>
    <dsp:sp modelId="{470B2617-581E-48CD-BEDD-B2B395932E7B}">
      <dsp:nvSpPr>
        <dsp:cNvPr id="0" name=""/>
        <dsp:cNvSpPr/>
      </dsp:nvSpPr>
      <dsp:spPr>
        <a:xfrm>
          <a:off x="2385298" y="576452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2385298" y="683681"/>
        <a:ext cx="320822" cy="321687"/>
      </dsp:txXfrm>
    </dsp:sp>
    <dsp:sp modelId="{436059F6-843E-4F7B-98AE-A73AAE526ADD}">
      <dsp:nvSpPr>
        <dsp:cNvPr id="0" name=""/>
        <dsp:cNvSpPr/>
      </dsp:nvSpPr>
      <dsp:spPr>
        <a:xfrm>
          <a:off x="3033861" y="19596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Shuffle</a:t>
          </a:r>
          <a:endParaRPr lang="ru-RU" sz="4500" kern="1200" dirty="0"/>
        </a:p>
      </dsp:txBody>
      <dsp:txXfrm>
        <a:off x="3071853" y="233954"/>
        <a:ext cx="2085893" cy="1221142"/>
      </dsp:txXfrm>
    </dsp:sp>
    <dsp:sp modelId="{8A61CCA1-2DCB-4BBD-AA63-D0D9B577CE56}">
      <dsp:nvSpPr>
        <dsp:cNvPr id="0" name=""/>
        <dsp:cNvSpPr/>
      </dsp:nvSpPr>
      <dsp:spPr>
        <a:xfrm>
          <a:off x="5411926" y="576452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5411926" y="683681"/>
        <a:ext cx="320822" cy="321687"/>
      </dsp:txXfrm>
    </dsp:sp>
    <dsp:sp modelId="{B47869CC-577E-4AF3-BFD2-AF20885C600A}">
      <dsp:nvSpPr>
        <dsp:cNvPr id="0" name=""/>
        <dsp:cNvSpPr/>
      </dsp:nvSpPr>
      <dsp:spPr>
        <a:xfrm>
          <a:off x="6060489" y="19596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Reduce</a:t>
          </a:r>
          <a:endParaRPr lang="ru-RU" sz="4500" kern="1200" dirty="0"/>
        </a:p>
      </dsp:txBody>
      <dsp:txXfrm>
        <a:off x="6098481" y="233954"/>
        <a:ext cx="2085893" cy="122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2B4B7-3D9F-42BA-9DDC-1E921A742564}">
      <dsp:nvSpPr>
        <dsp:cNvPr id="0" name=""/>
        <dsp:cNvSpPr/>
      </dsp:nvSpPr>
      <dsp:spPr>
        <a:xfrm>
          <a:off x="0" y="297898"/>
          <a:ext cx="1184756" cy="470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Reducer 1 (partition 1)</a:t>
          </a:r>
          <a:endParaRPr lang="ru-RU" sz="1300" kern="1200" dirty="0"/>
        </a:p>
      </dsp:txBody>
      <dsp:txXfrm>
        <a:off x="0" y="297898"/>
        <a:ext cx="1184756" cy="470793"/>
      </dsp:txXfrm>
    </dsp:sp>
    <dsp:sp modelId="{2615AECF-F781-497D-8957-7C2F92EB71DA}">
      <dsp:nvSpPr>
        <dsp:cNvPr id="0" name=""/>
        <dsp:cNvSpPr/>
      </dsp:nvSpPr>
      <dsp:spPr>
        <a:xfrm>
          <a:off x="1215" y="768692"/>
          <a:ext cx="1184756" cy="749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15.09.2010 – 25.12.2010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Sorted data</a:t>
          </a:r>
          <a:endParaRPr lang="ru-RU" sz="1300" kern="1200" dirty="0"/>
        </a:p>
      </dsp:txBody>
      <dsp:txXfrm>
        <a:off x="1215" y="768692"/>
        <a:ext cx="1184756" cy="749384"/>
      </dsp:txXfrm>
    </dsp:sp>
    <dsp:sp modelId="{2331DAE7-4C35-40FE-9D1C-07E88DE22DC5}">
      <dsp:nvSpPr>
        <dsp:cNvPr id="0" name=""/>
        <dsp:cNvSpPr/>
      </dsp:nvSpPr>
      <dsp:spPr>
        <a:xfrm>
          <a:off x="1351837" y="297898"/>
          <a:ext cx="1184756" cy="470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Reducer 2 (partition 2)</a:t>
          </a:r>
          <a:endParaRPr lang="ru-RU" sz="1300" kern="1200" dirty="0"/>
        </a:p>
      </dsp:txBody>
      <dsp:txXfrm>
        <a:off x="1351837" y="297898"/>
        <a:ext cx="1184756" cy="470793"/>
      </dsp:txXfrm>
    </dsp:sp>
    <dsp:sp modelId="{CD2F4664-FFFD-45EA-85E5-6D79835C8373}">
      <dsp:nvSpPr>
        <dsp:cNvPr id="0" name=""/>
        <dsp:cNvSpPr/>
      </dsp:nvSpPr>
      <dsp:spPr>
        <a:xfrm>
          <a:off x="1351837" y="768692"/>
          <a:ext cx="1184756" cy="749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25.12.2010 – 10.03.2011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Sorted data</a:t>
          </a:r>
          <a:endParaRPr lang="ru-RU" sz="1300" kern="1200" dirty="0"/>
        </a:p>
      </dsp:txBody>
      <dsp:txXfrm>
        <a:off x="1351837" y="768692"/>
        <a:ext cx="1184756" cy="749384"/>
      </dsp:txXfrm>
    </dsp:sp>
    <dsp:sp modelId="{9451E6BE-988D-4D03-85DF-57F0AD79F20F}">
      <dsp:nvSpPr>
        <dsp:cNvPr id="0" name=""/>
        <dsp:cNvSpPr/>
      </dsp:nvSpPr>
      <dsp:spPr>
        <a:xfrm>
          <a:off x="2702460" y="297898"/>
          <a:ext cx="1184756" cy="470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Reducer 3 (partition 3)</a:t>
          </a:r>
          <a:endParaRPr lang="ru-RU" sz="1300" kern="1200" dirty="0"/>
        </a:p>
      </dsp:txBody>
      <dsp:txXfrm>
        <a:off x="2702460" y="297898"/>
        <a:ext cx="1184756" cy="470793"/>
      </dsp:txXfrm>
    </dsp:sp>
    <dsp:sp modelId="{9184EBCF-3AB8-4C3F-B951-BCE7FA994267}">
      <dsp:nvSpPr>
        <dsp:cNvPr id="0" name=""/>
        <dsp:cNvSpPr/>
      </dsp:nvSpPr>
      <dsp:spPr>
        <a:xfrm>
          <a:off x="2702460" y="768692"/>
          <a:ext cx="1184756" cy="749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10.03.2011 – 30.06.2011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Sorted data</a:t>
          </a:r>
          <a:endParaRPr lang="ru-RU" sz="1300" kern="1200" dirty="0"/>
        </a:p>
      </dsp:txBody>
      <dsp:txXfrm>
        <a:off x="2702460" y="768692"/>
        <a:ext cx="1184756" cy="749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64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0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9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5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03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1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4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5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72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208CC-A363-4708-8012-A3586ADE005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C4D8-B16E-4945-873A-01331DF7F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8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jshook/mapreducepattern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MapReduce framework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подхода распределенной обработки данных «</a:t>
            </a:r>
            <a:r>
              <a:rPr lang="en-US" dirty="0" smtClean="0"/>
              <a:t>Map Reduce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5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Подсчет количества </a:t>
            </a:r>
            <a:br>
              <a:rPr lang="ru-RU" dirty="0" smtClean="0"/>
            </a:br>
            <a:r>
              <a:rPr lang="ru-RU" sz="3100" i="1" dirty="0" smtClean="0"/>
              <a:t>счетчики (</a:t>
            </a:r>
            <a:r>
              <a:rPr lang="en-US" sz="3100" i="1" dirty="0" smtClean="0"/>
              <a:t>“counters”)</a:t>
            </a:r>
            <a:endParaRPr lang="ru-RU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28519"/>
              </p:ext>
            </p:extLst>
          </p:nvPr>
        </p:nvGraphicFramePr>
        <p:xfrm>
          <a:off x="251520" y="3106818"/>
          <a:ext cx="1584176" cy="161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1"/>
                <a:gridCol w="895405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id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PostTypeId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894287" y="3635379"/>
            <a:ext cx="72007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34243"/>
              </p:ext>
            </p:extLst>
          </p:nvPr>
        </p:nvGraphicFramePr>
        <p:xfrm>
          <a:off x="2771800" y="2799353"/>
          <a:ext cx="1368152" cy="8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648072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Counter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87704" y="2492896"/>
            <a:ext cx="109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Mapper 1:</a:t>
            </a:r>
            <a:endParaRPr lang="ru-RU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87704" y="3676715"/>
            <a:ext cx="952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Mapper 2:</a:t>
            </a:r>
            <a:endParaRPr lang="ru-RU" sz="1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74339"/>
              </p:ext>
            </p:extLst>
          </p:nvPr>
        </p:nvGraphicFramePr>
        <p:xfrm>
          <a:off x="2787704" y="4063150"/>
          <a:ext cx="1424256" cy="8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84"/>
                <a:gridCol w="648072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Counter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3568" y="1844824"/>
            <a:ext cx="532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посчитать количество постов разных типов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4427984" y="299695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Tracker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4427984" y="422108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Tracker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6084168" y="3635379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Tracker</a:t>
            </a:r>
            <a:endParaRPr lang="ru-RU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24661" y="3127788"/>
            <a:ext cx="943583" cy="458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847904" y="4018692"/>
            <a:ext cx="936323" cy="404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37694" y="3040345"/>
            <a:ext cx="909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counters</a:t>
            </a:r>
            <a:endParaRPr lang="ru-RU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275551" y="4242574"/>
            <a:ext cx="909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counters</a:t>
            </a:r>
            <a:endParaRPr lang="ru-RU" sz="16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74196"/>
              </p:ext>
            </p:extLst>
          </p:nvPr>
        </p:nvGraphicFramePr>
        <p:xfrm>
          <a:off x="7596336" y="3378899"/>
          <a:ext cx="1368152" cy="10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648072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Counter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043608" y="5589240"/>
            <a:ext cx="696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Тип задачи</a:t>
            </a:r>
            <a:r>
              <a:rPr lang="en-US" dirty="0" smtClean="0"/>
              <a:t>: Map-only  (</a:t>
            </a:r>
            <a:r>
              <a:rPr lang="ru-RU" dirty="0" smtClean="0"/>
              <a:t>не используется </a:t>
            </a:r>
            <a:r>
              <a:rPr lang="en-US" dirty="0" smtClean="0"/>
              <a:t>reduce </a:t>
            </a:r>
            <a:r>
              <a:rPr lang="ru-RU" dirty="0" smtClean="0"/>
              <a:t>фаза)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Подходит для небольшого  количества счетчиков или сумматоров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5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US" dirty="0" smtClean="0"/>
              <a:t>Map-side </a:t>
            </a:r>
            <a:r>
              <a:rPr lang="ru-RU" dirty="0" smtClean="0"/>
              <a:t>задача</a:t>
            </a:r>
          </a:p>
          <a:p>
            <a:r>
              <a:rPr lang="ru-RU" dirty="0" smtClean="0"/>
              <a:t>Пример</a:t>
            </a:r>
            <a:r>
              <a:rPr lang="en-US" dirty="0"/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ru.mai.dep806.bigdata.mr.RecentPostsByTag</a:t>
            </a:r>
          </a:p>
          <a:p>
            <a:r>
              <a:rPr lang="en-US" dirty="0" smtClean="0"/>
              <a:t>“TOP N”</a:t>
            </a:r>
            <a:r>
              <a:rPr lang="ru-RU" dirty="0" smtClean="0"/>
              <a:t> пример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ru.mai.dep806.bigdata.mr.TopNUsers</a:t>
            </a:r>
          </a:p>
          <a:p>
            <a:r>
              <a:rPr lang="ru-RU" dirty="0"/>
              <a:t>Для </a:t>
            </a:r>
            <a:r>
              <a:rPr lang="ru-RU" dirty="0" smtClean="0"/>
              <a:t>быстрой, но не гарантированной фильтрации </a:t>
            </a:r>
            <a:r>
              <a:rPr lang="ru-RU" dirty="0"/>
              <a:t>можно использовать фильтр Блума (</a:t>
            </a:r>
            <a:r>
              <a:rPr lang="en-US" dirty="0"/>
              <a:t>Bloom Filter)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Bloom-</a:t>
            </a:r>
            <a:r>
              <a:rPr lang="ru-RU" dirty="0" smtClean="0"/>
              <a:t>фильтр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Вероятностная структура данных для быстрого выяснения факта </a:t>
            </a:r>
            <a:r>
              <a:rPr lang="ru-RU" b="1" dirty="0" smtClean="0"/>
              <a:t>принадлежности элемента множеству</a:t>
            </a:r>
          </a:p>
          <a:p>
            <a:r>
              <a:rPr lang="ru-RU" dirty="0" smtClean="0"/>
              <a:t>Эффективен, когда </a:t>
            </a:r>
            <a:r>
              <a:rPr lang="ru-RU" b="1" dirty="0" smtClean="0"/>
              <a:t>оба множества </a:t>
            </a:r>
            <a:r>
              <a:rPr lang="ru-RU" dirty="0" smtClean="0"/>
              <a:t>(тестируемое и фильтр) </a:t>
            </a:r>
            <a:r>
              <a:rPr lang="ru-RU" b="1" dirty="0" smtClean="0"/>
              <a:t>большие</a:t>
            </a:r>
            <a:r>
              <a:rPr lang="ru-RU" dirty="0" smtClean="0"/>
              <a:t>, но результат фильтрации ожидается существенно меньше. Позволяет избежать тяжелых поисков и сравнений по множеству фильтра</a:t>
            </a:r>
          </a:p>
          <a:p>
            <a:r>
              <a:rPr lang="ru-RU" dirty="0" smtClean="0"/>
              <a:t>Вероятны ложные срабатывания (</a:t>
            </a:r>
            <a:r>
              <a:rPr lang="en-US" dirty="0" smtClean="0"/>
              <a:t>false positives)</a:t>
            </a:r>
          </a:p>
          <a:p>
            <a:r>
              <a:rPr lang="ru-RU" dirty="0" smtClean="0"/>
              <a:t>Если нужен точный результат, делается дополнительная точная фильтрация, но объем данных после </a:t>
            </a:r>
            <a:r>
              <a:rPr lang="en-US" dirty="0" smtClean="0"/>
              <a:t>Bloom </a:t>
            </a:r>
            <a:r>
              <a:rPr lang="ru-RU" dirty="0" smtClean="0"/>
              <a:t>фильтра уже намного меньше.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6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Bloom-</a:t>
            </a:r>
            <a:r>
              <a:rPr lang="ru-RU" dirty="0" smtClean="0"/>
              <a:t>фильтр</a:t>
            </a:r>
            <a:r>
              <a:rPr lang="en-US" dirty="0" smtClean="0"/>
              <a:t>: </a:t>
            </a:r>
            <a:r>
              <a:rPr lang="ru-RU" dirty="0" smtClean="0"/>
              <a:t>схема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Обучение на множестве-фильтре </a:t>
            </a:r>
            <a:r>
              <a:rPr lang="en-US" dirty="0" smtClean="0"/>
              <a:t>F </a:t>
            </a:r>
            <a:r>
              <a:rPr lang="ru-RU" dirty="0" smtClean="0"/>
              <a:t>размера </a:t>
            </a:r>
            <a:r>
              <a:rPr lang="en-US" dirty="0"/>
              <a:t>n</a:t>
            </a:r>
            <a:endParaRPr lang="ru-RU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Bloom = h(F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| h(F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| … | h(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h() – </a:t>
            </a:r>
            <a:r>
              <a:rPr lang="ru-RU" dirty="0" smtClean="0"/>
              <a:t>хэш функция заданного кол-ва бит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Проверка элемента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</a:t>
            </a:r>
            <a:r>
              <a:rPr lang="ru-RU" dirty="0" smtClean="0"/>
              <a:t>на принадлежность множеству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 Bloom &gt; 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Если все биты в </a:t>
            </a:r>
            <a:r>
              <a:rPr lang="en-US" dirty="0" smtClean="0">
                <a:cs typeface="Courier New" panose="02070309020205020404" pitchFamily="49" charset="0"/>
              </a:rPr>
              <a:t>Bloom </a:t>
            </a:r>
            <a:r>
              <a:rPr lang="ru-RU" dirty="0" smtClean="0">
                <a:cs typeface="Courier New" panose="02070309020205020404" pitchFamily="49" charset="0"/>
              </a:rPr>
              <a:t>были установлены в </a:t>
            </a:r>
            <a:r>
              <a:rPr lang="en-US" dirty="0" smtClean="0">
                <a:cs typeface="Courier New" panose="02070309020205020404" pitchFamily="49" charset="0"/>
              </a:rPr>
              <a:t>1 </a:t>
            </a:r>
            <a:r>
              <a:rPr lang="ru-RU" dirty="0" smtClean="0">
                <a:cs typeface="Courier New" panose="02070309020205020404" pitchFamily="49" charset="0"/>
              </a:rPr>
              <a:t>не для </a:t>
            </a:r>
            <a:r>
              <a:rPr lang="en-US" dirty="0" smtClean="0">
                <a:cs typeface="Courier New" panose="02070309020205020404" pitchFamily="49" charset="0"/>
              </a:rPr>
              <a:t>h(T), </a:t>
            </a:r>
            <a:r>
              <a:rPr lang="ru-RU" dirty="0" smtClean="0">
                <a:cs typeface="Courier New" panose="02070309020205020404" pitchFamily="49" charset="0"/>
              </a:rPr>
              <a:t>а комбинацией других элементов из </a:t>
            </a:r>
            <a:r>
              <a:rPr lang="en-US" dirty="0" smtClean="0">
                <a:cs typeface="Courier New" panose="02070309020205020404" pitchFamily="49" charset="0"/>
              </a:rPr>
              <a:t>F, </a:t>
            </a:r>
            <a:r>
              <a:rPr lang="ru-RU" dirty="0" smtClean="0">
                <a:cs typeface="Courier New" panose="02070309020205020404" pitchFamily="49" charset="0"/>
              </a:rPr>
              <a:t>то возникает ложное срабатывание (</a:t>
            </a:r>
            <a:r>
              <a:rPr lang="en-US" dirty="0" smtClean="0">
                <a:cs typeface="Courier New" panose="02070309020205020404" pitchFamily="49" charset="0"/>
              </a:rPr>
              <a:t>false positive). </a:t>
            </a:r>
            <a:r>
              <a:rPr lang="ru-RU" dirty="0" smtClean="0">
                <a:cs typeface="Courier New" panose="02070309020205020404" pitchFamily="49" charset="0"/>
              </a:rPr>
              <a:t>Вероятность ложного срабатывания регулируется размером фильтра (кол-вом бит хэш функции).</a:t>
            </a: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Минимальное кол-во бит </a:t>
            </a:r>
            <a:r>
              <a:rPr lang="en-US" dirty="0" smtClean="0">
                <a:cs typeface="Courier New" panose="02070309020205020404" pitchFamily="49" charset="0"/>
              </a:rPr>
              <a:t>m </a:t>
            </a:r>
            <a:r>
              <a:rPr lang="ru-RU" dirty="0" smtClean="0">
                <a:cs typeface="Courier New" panose="02070309020205020404" pitchFamily="49" charset="0"/>
              </a:rPr>
              <a:t>для достижения вероятности срабатывания </a:t>
            </a:r>
            <a:r>
              <a:rPr lang="en-US" dirty="0" smtClean="0">
                <a:cs typeface="Courier New" panose="02070309020205020404" pitchFamily="49" charset="0"/>
              </a:rPr>
              <a:t>p</a:t>
            </a:r>
            <a:r>
              <a:rPr lang="en-US" dirty="0">
                <a:cs typeface="Courier New" panose="02070309020205020404" pitchFamily="49" charset="0"/>
              </a:rPr>
              <a:t>:</a:t>
            </a:r>
            <a:endParaRPr lang="ru-RU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733256"/>
            <a:ext cx="2800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</a:t>
            </a:r>
            <a:r>
              <a:rPr lang="ru-RU" dirty="0" smtClean="0"/>
              <a:t>фильтр</a:t>
            </a:r>
            <a:r>
              <a:rPr lang="en-US" dirty="0" smtClean="0"/>
              <a:t>: </a:t>
            </a:r>
            <a:r>
              <a:rPr lang="ru-RU" dirty="0" smtClean="0"/>
              <a:t>иллюстрация</a:t>
            </a:r>
            <a:endParaRPr lang="ru-RU" dirty="0"/>
          </a:p>
        </p:txBody>
      </p:sp>
      <p:pic>
        <p:nvPicPr>
          <p:cNvPr id="2050" name="Picture 2" descr="Картинки по запросу bloom fil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49244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8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Сквозная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2403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отсортировать пользователей по дате создания</a:t>
            </a:r>
          </a:p>
          <a:p>
            <a:endParaRPr lang="ru-RU" dirty="0"/>
          </a:p>
          <a:p>
            <a:r>
              <a:rPr lang="ru-RU" dirty="0" smtClean="0"/>
              <a:t>Этап 1</a:t>
            </a:r>
            <a:r>
              <a:rPr lang="en-US" dirty="0" smtClean="0"/>
              <a:t>: </a:t>
            </a:r>
            <a:r>
              <a:rPr lang="ru-RU" dirty="0" smtClean="0"/>
              <a:t>преобразовать файл в </a:t>
            </a:r>
            <a:r>
              <a:rPr lang="en-US" dirty="0" smtClean="0"/>
              <a:t>Sequence </a:t>
            </a:r>
            <a:r>
              <a:rPr lang="ru-RU" dirty="0" smtClean="0"/>
              <a:t>формат с ключем сортировки, разбив на сплиты</a:t>
            </a:r>
          </a:p>
          <a:p>
            <a:r>
              <a:rPr lang="ru-RU" dirty="0" smtClean="0"/>
              <a:t>Этап 2</a:t>
            </a:r>
            <a:r>
              <a:rPr lang="en-US" dirty="0" smtClean="0"/>
              <a:t>: </a:t>
            </a:r>
            <a:r>
              <a:rPr lang="ru-RU" dirty="0" smtClean="0"/>
              <a:t>Из каждого сплита случайным образом выбрать сэмплы ключа и сложить их в файл </a:t>
            </a:r>
            <a:r>
              <a:rPr lang="en-US" dirty="0" smtClean="0"/>
              <a:t>“</a:t>
            </a:r>
            <a:r>
              <a:rPr lang="en-US" dirty="0" err="1" smtClean="0"/>
              <a:t>partition.list</a:t>
            </a:r>
            <a:r>
              <a:rPr lang="en-US" dirty="0" smtClean="0"/>
              <a:t>”</a:t>
            </a:r>
          </a:p>
          <a:p>
            <a:r>
              <a:rPr lang="ru-RU" dirty="0" smtClean="0"/>
              <a:t>Этап 3</a:t>
            </a:r>
            <a:r>
              <a:rPr lang="en-US" dirty="0" smtClean="0"/>
              <a:t>: </a:t>
            </a:r>
            <a:r>
              <a:rPr lang="ru-RU" dirty="0" smtClean="0"/>
              <a:t>Преобразовать </a:t>
            </a:r>
            <a:r>
              <a:rPr lang="en-US" dirty="0" smtClean="0"/>
              <a:t>sequence-</a:t>
            </a:r>
            <a:r>
              <a:rPr lang="ru-RU" dirty="0" smtClean="0"/>
              <a:t>файл в целевой формат, используя специальный </a:t>
            </a:r>
            <a:r>
              <a:rPr lang="en-US" dirty="0" err="1" smtClean="0"/>
              <a:t>Partitioner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 smtClean="0"/>
              <a:t>i-</a:t>
            </a:r>
            <a:r>
              <a:rPr lang="ru-RU" dirty="0" smtClean="0"/>
              <a:t>тая партиция берет </a:t>
            </a:r>
            <a:r>
              <a:rPr lang="en-US" dirty="0" smtClean="0"/>
              <a:t>i-</a:t>
            </a:r>
            <a:r>
              <a:rPr lang="ru-RU" dirty="0" smtClean="0"/>
              <a:t>й диапазон ключей из </a:t>
            </a:r>
            <a:r>
              <a:rPr lang="en-US" dirty="0" err="1" smtClean="0"/>
              <a:t>partition.list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Пример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ru.mai.dep806.bigdata.mr.TotalSortUsers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2397007"/>
              </p:ext>
            </p:extLst>
          </p:nvPr>
        </p:nvGraphicFramePr>
        <p:xfrm>
          <a:off x="2524379" y="4437112"/>
          <a:ext cx="3888432" cy="181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182471" y="6093296"/>
            <a:ext cx="46805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7076" y="6093296"/>
            <a:ext cx="420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сквозная сортировка по всем партициям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1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</a:t>
            </a:r>
            <a:r>
              <a:rPr lang="ru-RU" dirty="0" smtClean="0"/>
              <a:t>Повторение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57150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1484784"/>
            <a:ext cx="425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* from A inner join B on A.id = </a:t>
            </a:r>
            <a:r>
              <a:rPr lang="en-US" dirty="0" err="1" smtClean="0"/>
              <a:t>B.a_id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1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(</a:t>
            </a:r>
            <a:r>
              <a:rPr lang="ru-RU" dirty="0" smtClean="0"/>
              <a:t>объединение)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40000" lnSpcReduction="20000"/>
          </a:bodyPr>
          <a:lstStyle/>
          <a:p>
            <a:r>
              <a:rPr lang="ru-RU" dirty="0" smtClean="0"/>
              <a:t>2 файла (таблицы) идут на вход</a:t>
            </a:r>
          </a:p>
          <a:p>
            <a:r>
              <a:rPr lang="ru-RU" dirty="0" smtClean="0"/>
              <a:t>У каждого свой мэппер, который выделяет ключ, по которому надо делать </a:t>
            </a:r>
            <a:r>
              <a:rPr lang="en-US" dirty="0" smtClean="0"/>
              <a:t>Join</a:t>
            </a:r>
            <a:r>
              <a:rPr lang="ru-RU" dirty="0" smtClean="0"/>
              <a:t>, и добавляет тип записи</a:t>
            </a:r>
            <a:endParaRPr lang="en-US" dirty="0" smtClean="0"/>
          </a:p>
          <a:p>
            <a:r>
              <a:rPr lang="ru-RU" dirty="0" smtClean="0"/>
              <a:t>Редьюсер получает для одного ключа список строк обоих типов и выполняет </a:t>
            </a:r>
            <a:r>
              <a:rPr lang="en-US" dirty="0" smtClean="0"/>
              <a:t>Join (inner, left/right/full outer)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55999"/>
              </p:ext>
            </p:extLst>
          </p:nvPr>
        </p:nvGraphicFramePr>
        <p:xfrm>
          <a:off x="179512" y="3060733"/>
          <a:ext cx="1656184" cy="161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94"/>
                <a:gridCol w="750942"/>
                <a:gridCol w="432048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id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ownerId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951661" y="3608853"/>
            <a:ext cx="72007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23147"/>
              </p:ext>
            </p:extLst>
          </p:nvPr>
        </p:nvGraphicFramePr>
        <p:xfrm>
          <a:off x="2779052" y="3047792"/>
          <a:ext cx="1288892" cy="161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67"/>
                <a:gridCol w="861125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1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 2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 3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 4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5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89069"/>
              </p:ext>
            </p:extLst>
          </p:nvPr>
        </p:nvGraphicFramePr>
        <p:xfrm>
          <a:off x="2787704" y="5090624"/>
          <a:ext cx="1280240" cy="8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3"/>
                <a:gridCol w="899237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 1 Alex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</a:t>
                      </a:r>
                      <a:r>
                        <a:rPr lang="en-US" sz="1300" baseline="0" dirty="0" smtClean="0"/>
                        <a:t> 2 </a:t>
                      </a:r>
                      <a:r>
                        <a:rPr lang="en-US" sz="1300" dirty="0" smtClean="0"/>
                        <a:t>John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9116" y="2666047"/>
            <a:ext cx="2516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Posts Mapper (type = ‘P’)</a:t>
            </a:r>
            <a:endParaRPr lang="ru-RU" sz="1400" b="1" dirty="0"/>
          </a:p>
        </p:txBody>
      </p:sp>
      <p:sp>
        <p:nvSpPr>
          <p:cNvPr id="12" name="Right Arrow 11"/>
          <p:cNvSpPr/>
          <p:nvPr/>
        </p:nvSpPr>
        <p:spPr>
          <a:xfrm>
            <a:off x="4560412" y="4325070"/>
            <a:ext cx="575320" cy="432048"/>
          </a:xfrm>
          <a:prstGeom prst="rightArrow">
            <a:avLst>
              <a:gd name="adj1" fmla="val 50000"/>
              <a:gd name="adj2" fmla="val 52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951661" y="304779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MAP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00583" y="304779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REDUCE</a:t>
            </a:r>
            <a:endParaRPr lang="ru-RU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55827"/>
              </p:ext>
            </p:extLst>
          </p:nvPr>
        </p:nvGraphicFramePr>
        <p:xfrm>
          <a:off x="179512" y="5030207"/>
          <a:ext cx="1656184" cy="8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94"/>
                <a:gridCol w="615154"/>
                <a:gridCol w="567836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id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name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9512" y="2740015"/>
            <a:ext cx="109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Posts</a:t>
            </a:r>
            <a:endParaRPr lang="ru-RU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9512" y="4757118"/>
            <a:ext cx="109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Users</a:t>
            </a:r>
            <a:endParaRPr lang="ru-RU" sz="1400" b="1" dirty="0"/>
          </a:p>
        </p:txBody>
      </p:sp>
      <p:sp>
        <p:nvSpPr>
          <p:cNvPr id="19" name="Right Arrow 18"/>
          <p:cNvSpPr/>
          <p:nvPr/>
        </p:nvSpPr>
        <p:spPr>
          <a:xfrm>
            <a:off x="1951661" y="5404169"/>
            <a:ext cx="72007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919280" y="4771964"/>
            <a:ext cx="236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Users Mapper (type = ‘U’)</a:t>
            </a:r>
            <a:endParaRPr lang="ru-RU" sz="1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96142"/>
              </p:ext>
            </p:extLst>
          </p:nvPr>
        </p:nvGraphicFramePr>
        <p:xfrm>
          <a:off x="5580112" y="3140968"/>
          <a:ext cx="2592288" cy="10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088232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1… U 1 Alex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 2 … U 1 Alex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 5</a:t>
                      </a:r>
                      <a:r>
                        <a:rPr lang="en-US" sz="1300" baseline="0" dirty="0" smtClean="0"/>
                        <a:t> … U 1 Alex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32999"/>
              </p:ext>
            </p:extLst>
          </p:nvPr>
        </p:nvGraphicFramePr>
        <p:xfrm>
          <a:off x="5580112" y="5064895"/>
          <a:ext cx="2592288" cy="8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088232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 3 … U 2 John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 4 … U</a:t>
                      </a:r>
                      <a:r>
                        <a:rPr lang="en-US" sz="1300" baseline="0" dirty="0" smtClean="0"/>
                        <a:t> 2 </a:t>
                      </a:r>
                      <a:r>
                        <a:rPr lang="en-US" sz="1300" dirty="0" smtClean="0"/>
                        <a:t>John …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4139952" y="3510300"/>
            <a:ext cx="1382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18619" y="3717032"/>
            <a:ext cx="1382613" cy="10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11177" y="3998376"/>
            <a:ext cx="1382613" cy="1405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11176" y="4221088"/>
            <a:ext cx="1411389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11176" y="4040901"/>
            <a:ext cx="1411389" cy="514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39952" y="3510300"/>
            <a:ext cx="1353838" cy="2006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156765" y="3824877"/>
            <a:ext cx="1382613" cy="1692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70284" y="4040901"/>
            <a:ext cx="1369094" cy="1476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11176" y="5517232"/>
            <a:ext cx="1382613" cy="192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11175" y="5733256"/>
            <a:ext cx="1382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39378" y="2739062"/>
            <a:ext cx="2516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Reducer 1 output:</a:t>
            </a:r>
            <a:endParaRPr lang="ru-R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580112" y="4701272"/>
            <a:ext cx="2516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Reducer 2 output: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45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</a:t>
            </a:r>
            <a:r>
              <a:rPr lang="ru-RU" dirty="0" smtClean="0"/>
              <a:t>виды оптимизация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Reduce-side Join</a:t>
            </a:r>
            <a:endParaRPr lang="ru-RU" dirty="0" smtClean="0"/>
          </a:p>
          <a:p>
            <a:pPr lvl="1"/>
            <a:r>
              <a:rPr lang="ru-RU" dirty="0" smtClean="0"/>
              <a:t>Скорость</a:t>
            </a:r>
            <a:r>
              <a:rPr lang="en-US" dirty="0" smtClean="0"/>
              <a:t>: </a:t>
            </a:r>
            <a:r>
              <a:rPr lang="ru-RU" dirty="0" smtClean="0"/>
              <a:t>низкая</a:t>
            </a:r>
          </a:p>
          <a:p>
            <a:pPr lvl="1"/>
            <a:r>
              <a:rPr lang="ru-RU" dirty="0" smtClean="0"/>
              <a:t>Ограничения</a:t>
            </a:r>
            <a:r>
              <a:rPr lang="en-US" dirty="0" smtClean="0"/>
              <a:t>: </a:t>
            </a:r>
            <a:r>
              <a:rPr lang="ru-RU" dirty="0" smtClean="0"/>
              <a:t>нет</a:t>
            </a:r>
            <a:endParaRPr lang="en-US" dirty="0" smtClean="0"/>
          </a:p>
          <a:p>
            <a:r>
              <a:rPr lang="en-US" dirty="0" smtClean="0"/>
              <a:t>Map-side Join</a:t>
            </a:r>
            <a:endParaRPr lang="ru-RU" dirty="0" smtClean="0"/>
          </a:p>
          <a:p>
            <a:pPr lvl="1"/>
            <a:r>
              <a:rPr lang="ru-RU" dirty="0" smtClean="0"/>
              <a:t>Скорость</a:t>
            </a:r>
            <a:r>
              <a:rPr lang="en-US" dirty="0" smtClean="0"/>
              <a:t>: </a:t>
            </a:r>
            <a:r>
              <a:rPr lang="ru-RU" dirty="0" smtClean="0"/>
              <a:t>высокая</a:t>
            </a:r>
          </a:p>
          <a:p>
            <a:pPr lvl="1"/>
            <a:r>
              <a:rPr lang="ru-RU" dirty="0" smtClean="0"/>
              <a:t>Ограничения</a:t>
            </a:r>
            <a:r>
              <a:rPr lang="en-US" dirty="0" smtClean="0"/>
              <a:t>: </a:t>
            </a:r>
            <a:r>
              <a:rPr lang="ru-RU" dirty="0" smtClean="0"/>
              <a:t>один из </a:t>
            </a:r>
            <a:r>
              <a:rPr lang="en-US" dirty="0" smtClean="0"/>
              <a:t>dataset-</a:t>
            </a:r>
            <a:r>
              <a:rPr lang="ru-RU" dirty="0" err="1" smtClean="0"/>
              <a:t>ов</a:t>
            </a:r>
            <a:r>
              <a:rPr lang="ru-RU" dirty="0" smtClean="0"/>
              <a:t> должен помещаться в память узла</a:t>
            </a:r>
            <a:endParaRPr lang="en-US" dirty="0" smtClean="0"/>
          </a:p>
          <a:p>
            <a:r>
              <a:rPr lang="en-US" dirty="0" smtClean="0"/>
              <a:t>Composite Join</a:t>
            </a:r>
            <a:endParaRPr lang="ru-RU" dirty="0" smtClean="0"/>
          </a:p>
          <a:p>
            <a:pPr lvl="1"/>
            <a:r>
              <a:rPr lang="ru-RU" dirty="0" smtClean="0"/>
              <a:t>Скорость</a:t>
            </a:r>
            <a:r>
              <a:rPr lang="en-US" dirty="0" smtClean="0"/>
              <a:t>: </a:t>
            </a:r>
            <a:r>
              <a:rPr lang="ru-RU" dirty="0" smtClean="0"/>
              <a:t>высокая</a:t>
            </a:r>
          </a:p>
          <a:p>
            <a:pPr lvl="1"/>
            <a:r>
              <a:rPr lang="ru-RU" dirty="0" smtClean="0"/>
              <a:t>Ограничения</a:t>
            </a:r>
            <a:r>
              <a:rPr lang="en-US" dirty="0" smtClean="0"/>
              <a:t>: </a:t>
            </a:r>
            <a:r>
              <a:rPr lang="ru-RU" dirty="0" smtClean="0"/>
              <a:t>оба </a:t>
            </a:r>
            <a:r>
              <a:rPr lang="en-US" dirty="0" smtClean="0"/>
              <a:t>dataset-</a:t>
            </a:r>
            <a:r>
              <a:rPr lang="ru-RU" dirty="0" smtClean="0"/>
              <a:t>а должны быть подготовлены</a:t>
            </a:r>
          </a:p>
        </p:txBody>
      </p:sp>
    </p:spTree>
    <p:extLst>
      <p:ext uri="{BB962C8B-B14F-4D97-AF65-F5344CB8AC3E}">
        <p14:creationId xmlns:p14="http://schemas.microsoft.com/office/powerpoint/2010/main" val="3990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будет реализован </a:t>
            </a:r>
            <a:r>
              <a:rPr lang="en-US" dirty="0" smtClean="0"/>
              <a:t>Join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* from Posts p inner join </a:t>
            </a:r>
            <a:r>
              <a:rPr lang="en-US" dirty="0" err="1" smtClean="0"/>
              <a:t>PostType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r>
              <a:rPr lang="en-US" dirty="0" smtClean="0"/>
              <a:t> on </a:t>
            </a:r>
            <a:r>
              <a:rPr lang="en-US" dirty="0" err="1" smtClean="0"/>
              <a:t>p.PostTypeId</a:t>
            </a:r>
            <a:r>
              <a:rPr lang="en-US" dirty="0" smtClean="0"/>
              <a:t> = </a:t>
            </a:r>
            <a:r>
              <a:rPr lang="en-US" dirty="0" err="1" smtClean="0"/>
              <a:t>pt.Id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* from </a:t>
            </a:r>
            <a:r>
              <a:rPr lang="en-US" dirty="0" smtClean="0"/>
              <a:t>Users u inner join Comments c on (</a:t>
            </a:r>
            <a:r>
              <a:rPr lang="en-US" dirty="0" err="1" smtClean="0"/>
              <a:t>c.AuthorId</a:t>
            </a:r>
            <a:r>
              <a:rPr lang="en-US" dirty="0" smtClean="0"/>
              <a:t> = </a:t>
            </a:r>
            <a:r>
              <a:rPr lang="en-US" dirty="0" err="1" smtClean="0"/>
              <a:t>u.Id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* from User u inner join Posts p on (</a:t>
            </a:r>
            <a:r>
              <a:rPr lang="en-US" dirty="0" err="1" smtClean="0"/>
              <a:t>p.CreatorUserId</a:t>
            </a:r>
            <a:r>
              <a:rPr lang="en-US" dirty="0" smtClean="0"/>
              <a:t> = </a:t>
            </a:r>
            <a:r>
              <a:rPr lang="en-US" dirty="0" err="1" smtClean="0"/>
              <a:t>u.Id</a:t>
            </a:r>
            <a:r>
              <a:rPr lang="en-US" dirty="0" smtClean="0"/>
              <a:t>) inner join Posts p2 on (p2.ParentId = </a:t>
            </a:r>
            <a:r>
              <a:rPr lang="en-US" dirty="0" err="1" smtClean="0"/>
              <a:t>p.Id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* from User u inner join Posts p on (</a:t>
            </a:r>
            <a:r>
              <a:rPr lang="en-US" dirty="0" err="1" smtClean="0"/>
              <a:t>p.CreatorUserId</a:t>
            </a:r>
            <a:r>
              <a:rPr lang="en-US" dirty="0" smtClean="0"/>
              <a:t> = </a:t>
            </a:r>
            <a:r>
              <a:rPr lang="en-US" dirty="0" err="1" smtClean="0"/>
              <a:t>u.Id</a:t>
            </a:r>
            <a:r>
              <a:rPr lang="en-US" dirty="0" smtClean="0"/>
              <a:t>) inner join Comments c on (</a:t>
            </a:r>
            <a:r>
              <a:rPr lang="en-US" dirty="0" err="1" smtClean="0"/>
              <a:t>c.CreatorUserId</a:t>
            </a:r>
            <a:r>
              <a:rPr lang="en-US" dirty="0" smtClean="0"/>
              <a:t> = </a:t>
            </a:r>
            <a:r>
              <a:rPr lang="en-US" dirty="0" err="1" smtClean="0"/>
              <a:t>u.Id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7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Map Reduce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62636"/>
              </p:ext>
            </p:extLst>
          </p:nvPr>
        </p:nvGraphicFramePr>
        <p:xfrm>
          <a:off x="395536" y="2636912"/>
          <a:ext cx="8229600" cy="168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4293097"/>
            <a:ext cx="27817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Каждый узел выполняет </a:t>
            </a:r>
          </a:p>
          <a:p>
            <a:r>
              <a:rPr lang="ru-RU" dirty="0" smtClean="0"/>
              <a:t>функцию </a:t>
            </a:r>
            <a:r>
              <a:rPr lang="en-US" dirty="0" smtClean="0"/>
              <a:t>map() </a:t>
            </a:r>
            <a:r>
              <a:rPr lang="ru-RU" dirty="0" smtClean="0"/>
              <a:t>над своей </a:t>
            </a:r>
          </a:p>
          <a:p>
            <a:r>
              <a:rPr lang="ru-RU" dirty="0" smtClean="0"/>
              <a:t>частью входных данных</a:t>
            </a:r>
          </a:p>
          <a:p>
            <a:endParaRPr lang="ru-RU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Input -&gt; (Key, Value)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7123" y="4293097"/>
            <a:ext cx="3109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перераспределяются</a:t>
            </a:r>
            <a:r>
              <a:rPr lang="en-US" dirty="0" smtClean="0"/>
              <a:t> </a:t>
            </a:r>
            <a:r>
              <a:rPr lang="ru-RU" dirty="0" smtClean="0"/>
              <a:t>по ключам </a:t>
            </a:r>
            <a:r>
              <a:rPr lang="ru-RU" dirty="0" err="1" smtClean="0"/>
              <a:t>партиционирования</a:t>
            </a:r>
            <a:r>
              <a:rPr lang="en-US" dirty="0" smtClean="0"/>
              <a:t> </a:t>
            </a:r>
            <a:r>
              <a:rPr lang="ru-RU" dirty="0" smtClean="0"/>
              <a:t>так, что все данные с одним значением ключа попадают на один узел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28184" y="4293096"/>
            <a:ext cx="2915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Каждый узел выполняет функцию </a:t>
            </a:r>
            <a:r>
              <a:rPr lang="en-US" dirty="0" smtClean="0"/>
              <a:t>reduce() </a:t>
            </a:r>
            <a:endParaRPr lang="ru-RU" dirty="0" smtClean="0"/>
          </a:p>
          <a:p>
            <a:r>
              <a:rPr lang="ru-RU" dirty="0" smtClean="0"/>
              <a:t>для данных с одним значением ключа</a:t>
            </a:r>
            <a:endParaRPr lang="en-US" dirty="0" smtClean="0"/>
          </a:p>
          <a:p>
            <a:endParaRPr lang="en-US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(Key, List&lt;Value&gt;) -&gt; Output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7" y="134076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dirty="0" smtClean="0"/>
              <a:t>Относительно универсальная и простая модель для распараллеливания обработки данных.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 smtClean="0"/>
              <a:t>Не требует перемещения всех данных на один узел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 smtClean="0"/>
              <a:t>Нужно написать только функции </a:t>
            </a:r>
            <a:r>
              <a:rPr lang="en-US" dirty="0" smtClean="0"/>
              <a:t>map()</a:t>
            </a:r>
            <a:r>
              <a:rPr lang="ru-RU" dirty="0" smtClean="0"/>
              <a:t> и</a:t>
            </a:r>
            <a:r>
              <a:rPr lang="en-US" dirty="0" smtClean="0"/>
              <a:t> reduce()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5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Типовые ошибки</a:t>
            </a:r>
            <a:r>
              <a:rPr lang="en-US" dirty="0" smtClean="0"/>
              <a:t> </a:t>
            </a:r>
            <a:r>
              <a:rPr lang="ru-RU" dirty="0" smtClean="0"/>
              <a:t>и рекомендации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Объекты </a:t>
            </a:r>
            <a:r>
              <a:rPr lang="en-US" dirty="0" smtClean="0"/>
              <a:t>“key” </a:t>
            </a:r>
            <a:r>
              <a:rPr lang="ru-RU" dirty="0" smtClean="0"/>
              <a:t>и </a:t>
            </a:r>
            <a:r>
              <a:rPr lang="en-US" dirty="0" smtClean="0"/>
              <a:t>“value”</a:t>
            </a:r>
            <a:r>
              <a:rPr lang="ru-RU" dirty="0" smtClean="0"/>
              <a:t> в параметрах методов </a:t>
            </a:r>
            <a:r>
              <a:rPr lang="en-US" dirty="0" smtClean="0"/>
              <a:t>map() </a:t>
            </a:r>
            <a:r>
              <a:rPr lang="ru-RU" dirty="0" smtClean="0"/>
              <a:t>и </a:t>
            </a:r>
            <a:r>
              <a:rPr lang="en-US" dirty="0" smtClean="0"/>
              <a:t>reduce()</a:t>
            </a:r>
            <a:r>
              <a:rPr lang="ru-RU" dirty="0" smtClean="0"/>
              <a:t> переиспользуются фреймворком повторно!!! Поэтому держать ссылки на них в памяти бесполезно.</a:t>
            </a:r>
          </a:p>
          <a:p>
            <a:endParaRPr lang="ru-RU" dirty="0" smtClean="0"/>
          </a:p>
          <a:p>
            <a:r>
              <a:rPr lang="ru-RU" dirty="0" smtClean="0"/>
              <a:t>Передавать параметры в </a:t>
            </a:r>
            <a:r>
              <a:rPr lang="en-US" dirty="0" smtClean="0"/>
              <a:t>map(), reduce() </a:t>
            </a:r>
            <a:r>
              <a:rPr lang="ru-RU" dirty="0" smtClean="0"/>
              <a:t>из </a:t>
            </a:r>
            <a:r>
              <a:rPr lang="en-US" dirty="0" smtClean="0"/>
              <a:t>main() </a:t>
            </a:r>
            <a:r>
              <a:rPr lang="ru-RU" dirty="0" smtClean="0"/>
              <a:t>через статические переменные бесполезно</a:t>
            </a:r>
          </a:p>
          <a:p>
            <a:endParaRPr lang="ru-RU" dirty="0" smtClean="0"/>
          </a:p>
          <a:p>
            <a:r>
              <a:rPr lang="ru-RU" dirty="0" smtClean="0"/>
              <a:t>Надо избегать создания объектов в </a:t>
            </a:r>
            <a:r>
              <a:rPr lang="en-US" dirty="0" smtClean="0"/>
              <a:t>map() / reduce()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по возможности. Например, использовать одно поле </a:t>
            </a:r>
            <a:r>
              <a:rPr lang="en-US" dirty="0" smtClean="0"/>
              <a:t>Writable</a:t>
            </a:r>
            <a:r>
              <a:rPr lang="ru-RU" dirty="0" smtClean="0"/>
              <a:t>, меняя его содержимое</a:t>
            </a:r>
          </a:p>
          <a:p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en-US" dirty="0" err="1" smtClean="0"/>
              <a:t>org.apache.hadoop.util.ToolRunner</a:t>
            </a:r>
            <a:r>
              <a:rPr lang="ru-RU" dirty="0" smtClean="0"/>
              <a:t>  для передачи параметров из командной строки в </a:t>
            </a:r>
            <a:r>
              <a:rPr lang="en-US" dirty="0" smtClean="0"/>
              <a:t>Configuration</a:t>
            </a:r>
          </a:p>
          <a:p>
            <a:endParaRPr lang="en-US" dirty="0"/>
          </a:p>
          <a:p>
            <a:r>
              <a:rPr lang="ru-RU" dirty="0" smtClean="0"/>
              <a:t>Разделяйте этапы обработки данных на отдельные этапы (</a:t>
            </a:r>
            <a:r>
              <a:rPr lang="en-US" dirty="0" smtClean="0"/>
              <a:t>Map-Reduce jobs)</a:t>
            </a:r>
            <a:r>
              <a:rPr lang="ru-RU" dirty="0"/>
              <a:t> </a:t>
            </a:r>
            <a:r>
              <a:rPr lang="ru-RU" dirty="0" smtClean="0"/>
              <a:t>для удобства отладки. Потом в целях оптимизации можно их объединить, если потребуется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9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Donald </a:t>
            </a:r>
            <a:r>
              <a:rPr lang="en-US" dirty="0" smtClean="0"/>
              <a:t>Miner, Adam Shook. </a:t>
            </a:r>
            <a:r>
              <a:rPr lang="ru-RU" dirty="0" smtClean="0"/>
              <a:t>«</a:t>
            </a:r>
            <a:r>
              <a:rPr lang="en-US" dirty="0" smtClean="0"/>
              <a:t>Map Reduce Design Patterns</a:t>
            </a:r>
            <a:r>
              <a:rPr lang="ru-RU" dirty="0" smtClean="0"/>
              <a:t>»</a:t>
            </a:r>
            <a:r>
              <a:rPr lang="en-US" dirty="0" smtClean="0"/>
              <a:t>, O’Reilly, 2012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github.com/adamjshook/mapreducepatterns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7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примеров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67386"/>
              </p:ext>
            </p:extLst>
          </p:nvPr>
        </p:nvGraphicFramePr>
        <p:xfrm>
          <a:off x="467544" y="1340768"/>
          <a:ext cx="8229600" cy="53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02632"/>
                <a:gridCol w="29626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операции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Реализация</a:t>
                      </a:r>
                      <a:r>
                        <a:rPr lang="ru-RU" sz="1400" baseline="0" dirty="0" smtClean="0"/>
                        <a:t> на </a:t>
                      </a:r>
                      <a:r>
                        <a:rPr lang="en-US" sz="1400" baseline="0" dirty="0" err="1" smtClean="0"/>
                        <a:t>MapReduce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Пример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</a:t>
                      </a:r>
                      <a:r>
                        <a:rPr lang="ru-RU" sz="1400" baseline="0" dirty="0" smtClean="0"/>
                        <a:t> (</a:t>
                      </a:r>
                      <a:r>
                        <a:rPr lang="en-US" sz="1400" baseline="0" dirty="0" smtClean="0"/>
                        <a:t>where)</a:t>
                      </a:r>
                      <a:endParaRPr lang="ru-RU" sz="1400" baseline="0" dirty="0" smtClean="0"/>
                    </a:p>
                    <a:p>
                      <a:r>
                        <a:rPr lang="ru-RU" sz="1400" i="1" baseline="0" dirty="0" smtClean="0"/>
                        <a:t>Медленный, точное совпадение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Map-side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задача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RecentPostsByTag</a:t>
                      </a:r>
                      <a:endParaRPr lang="ru-RU" sz="105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050" dirty="0" err="1" smtClean="0">
                          <a:latin typeface="Courier New" pitchFamily="49" charset="0"/>
                          <a:cs typeface="Courier New" pitchFamily="49" charset="0"/>
                        </a:rPr>
                        <a:t>RandomSampling</a:t>
                      </a:r>
                      <a:endParaRPr lang="ru-RU" sz="105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</a:t>
                      </a:r>
                    </a:p>
                    <a:p>
                      <a:r>
                        <a:rPr lang="ru-RU" sz="1400" i="1" dirty="0" smtClean="0"/>
                        <a:t>Быстрый, не</a:t>
                      </a:r>
                      <a:r>
                        <a:rPr lang="ru-RU" sz="1400" i="1" baseline="0" dirty="0" smtClean="0"/>
                        <a:t> точный, </a:t>
                      </a:r>
                      <a:r>
                        <a:rPr lang="ru-RU" sz="1400" i="1" dirty="0" smtClean="0"/>
                        <a:t>с</a:t>
                      </a:r>
                      <a:r>
                        <a:rPr lang="ru-RU" sz="1400" i="1" baseline="0" dirty="0" smtClean="0"/>
                        <a:t> </a:t>
                      </a:r>
                      <a:r>
                        <a:rPr lang="en-US" sz="1400" i="1" baseline="0" dirty="0" smtClean="0"/>
                        <a:t>false positive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Блума</a:t>
                      </a:r>
                      <a:r>
                        <a:rPr lang="en-US" sz="1400" baseline="0" dirty="0" smtClean="0"/>
                        <a:t>:</a:t>
                      </a:r>
                    </a:p>
                    <a:p>
                      <a:r>
                        <a:rPr lang="en-US" sz="1400" baseline="0" dirty="0" smtClean="0"/>
                        <a:t>2 </a:t>
                      </a:r>
                      <a:r>
                        <a:rPr lang="ru-RU" sz="1400" baseline="0" dirty="0" smtClean="0"/>
                        <a:t>задачи (обучение, фильтр)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HighReputationUsersBloomFilter</a:t>
                      </a:r>
                      <a:endParaRPr lang="ru-RU" sz="105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</a:t>
                      </a:r>
                      <a:r>
                        <a:rPr lang="ru-RU" sz="1400" baseline="0" dirty="0" smtClean="0"/>
                        <a:t> с агрегирующими функциями (</a:t>
                      </a:r>
                      <a:r>
                        <a:rPr lang="en-US" sz="1400" baseline="0" dirty="0" smtClean="0"/>
                        <a:t>group by)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Map-reduce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задача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PostsStatisticsByUser</a:t>
                      </a:r>
                      <a:endParaRPr lang="ru-RU" sz="1400" dirty="0" smtClean="0"/>
                    </a:p>
                    <a:p>
                      <a:r>
                        <a:rPr lang="en-US" sz="1400" dirty="0" err="1" smtClean="0"/>
                        <a:t>WordCount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</a:t>
                      </a:r>
                      <a:r>
                        <a:rPr lang="ru-RU" sz="1400" baseline="0" dirty="0" smtClean="0"/>
                        <a:t> (</a:t>
                      </a:r>
                      <a:r>
                        <a:rPr lang="en-US" sz="1400" baseline="0" dirty="0" smtClean="0"/>
                        <a:t>group by)</a:t>
                      </a:r>
                      <a:endParaRPr lang="ru-RU" sz="1400" baseline="0" dirty="0" smtClean="0"/>
                    </a:p>
                    <a:p>
                      <a:r>
                        <a:rPr lang="ru-RU" sz="1400" i="1" baseline="0" dirty="0" smtClean="0"/>
                        <a:t>Небольшое кол-во значений (десятки)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Map-side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задача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PostsCount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i="1" dirty="0" smtClean="0"/>
                        <a:t>Уникальный</a:t>
                      </a:r>
                      <a:r>
                        <a:rPr lang="ru-RU" sz="1400" i="1" baseline="0" dirty="0" smtClean="0"/>
                        <a:t> набор значений (</a:t>
                      </a:r>
                      <a:r>
                        <a:rPr lang="en-US" sz="1400" i="1" baseline="0" dirty="0" smtClean="0"/>
                        <a:t>select distinct)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Map-reduce </a:t>
                      </a:r>
                      <a:r>
                        <a:rPr lang="ru-RU" sz="1400" dirty="0" smtClean="0"/>
                        <a:t>задача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DistinctUserLocations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N (order</a:t>
                      </a:r>
                      <a:r>
                        <a:rPr lang="en-US" sz="1400" baseline="0" dirty="0" smtClean="0"/>
                        <a:t> by … limit N)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Map-reduce </a:t>
                      </a:r>
                      <a:r>
                        <a:rPr lang="ru-RU" sz="1400" dirty="0" smtClean="0"/>
                        <a:t>задача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TopNUsers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i="1" dirty="0" smtClean="0"/>
                        <a:t>Сквозная</a:t>
                      </a:r>
                      <a:r>
                        <a:rPr lang="ru-RU" sz="1400" i="1" baseline="0" dirty="0" smtClean="0"/>
                        <a:t> сортировка (</a:t>
                      </a:r>
                      <a:r>
                        <a:rPr lang="en-US" sz="1400" i="1" baseline="0" dirty="0" smtClean="0"/>
                        <a:t>order by)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Map-reduce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dirty="0" smtClean="0"/>
                        <a:t>задачи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TotalSortUsers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Join </a:t>
                      </a:r>
                      <a:r>
                        <a:rPr lang="ru-RU" sz="1400" i="1" dirty="0" smtClean="0"/>
                        <a:t>больших</a:t>
                      </a:r>
                      <a:r>
                        <a:rPr lang="ru-RU" sz="1400" i="1" baseline="0" dirty="0" smtClean="0"/>
                        <a:t> таблиц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Map-reduce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задача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PostsUsersJoinTyped</a:t>
                      </a:r>
                      <a:endParaRPr lang="ru-RU" sz="1400" dirty="0" smtClean="0"/>
                    </a:p>
                    <a:p>
                      <a:r>
                        <a:rPr lang="en-US" sz="1400" dirty="0" err="1" smtClean="0"/>
                        <a:t>PostsUsersJoin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Join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ru-RU" sz="1400" i="1" baseline="0" dirty="0" smtClean="0"/>
                        <a:t>большой и маленькой таблиц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Map-side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задача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&lt;&gt;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Map-</a:t>
            </a:r>
            <a:r>
              <a:rPr lang="ru-RU" dirty="0" smtClean="0"/>
              <a:t>задачи</a:t>
            </a:r>
            <a:r>
              <a:rPr lang="en-US" dirty="0" smtClean="0"/>
              <a:t> </a:t>
            </a:r>
            <a:r>
              <a:rPr lang="ru-RU" dirty="0" smtClean="0"/>
              <a:t>состоят из шагов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i="1" dirty="0" smtClean="0"/>
              <a:t>record reader – </a:t>
            </a:r>
            <a:r>
              <a:rPr lang="ru-RU" i="1" dirty="0" smtClean="0"/>
              <a:t>чтение записи из исходных данных (</a:t>
            </a:r>
            <a:r>
              <a:rPr lang="en-US" i="1" dirty="0" smtClean="0"/>
              <a:t>HDFS </a:t>
            </a:r>
            <a:r>
              <a:rPr lang="ru-RU" i="1" dirty="0" smtClean="0"/>
              <a:t>блока)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i="1" dirty="0" smtClean="0"/>
              <a:t>mapper</a:t>
            </a:r>
            <a:r>
              <a:rPr lang="ru-RU" i="1" dirty="0" smtClean="0"/>
              <a:t> – вызов функции </a:t>
            </a:r>
            <a:r>
              <a:rPr lang="en-US" i="1" dirty="0" smtClean="0"/>
              <a:t>map(input) -&gt; (key, value)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i="1" dirty="0" smtClean="0"/>
              <a:t>combiner – </a:t>
            </a:r>
            <a:r>
              <a:rPr lang="ru-RU" i="1" dirty="0" smtClean="0"/>
              <a:t>(опционально) предварительная агрегация данных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i="1" dirty="0" err="1" smtClean="0"/>
              <a:t>partitioner</a:t>
            </a:r>
            <a:r>
              <a:rPr lang="en-US" dirty="0" smtClean="0"/>
              <a:t> </a:t>
            </a:r>
            <a:r>
              <a:rPr lang="ru-RU" dirty="0" smtClean="0"/>
              <a:t>– вычисление номера </a:t>
            </a:r>
            <a:r>
              <a:rPr lang="en-US" dirty="0" smtClean="0"/>
              <a:t>reducer-</a:t>
            </a:r>
            <a:r>
              <a:rPr lang="ru-RU" dirty="0" smtClean="0"/>
              <a:t>а по ключу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Выходом фазы </a:t>
            </a:r>
            <a:r>
              <a:rPr lang="en-US" dirty="0" smtClean="0"/>
              <a:t>map </a:t>
            </a:r>
            <a:r>
              <a:rPr lang="ru-RU" dirty="0" smtClean="0"/>
              <a:t>является набор </a:t>
            </a:r>
            <a:r>
              <a:rPr lang="en-US" dirty="0" smtClean="0"/>
              <a:t>keys</a:t>
            </a:r>
            <a:r>
              <a:rPr lang="ru-RU" dirty="0" smtClean="0"/>
              <a:t>-</a:t>
            </a:r>
            <a:r>
              <a:rPr lang="en-US" dirty="0" smtClean="0"/>
              <a:t>values</a:t>
            </a:r>
            <a:r>
              <a:rPr lang="en-US" dirty="0"/>
              <a:t>, </a:t>
            </a:r>
            <a:r>
              <a:rPr lang="ru-RU" dirty="0" smtClean="0"/>
              <a:t>которые сохраняются на диск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Reduce-</a:t>
            </a:r>
            <a:r>
              <a:rPr lang="ru-RU" dirty="0"/>
              <a:t>задачи состоят из шагов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shuffle – </a:t>
            </a:r>
            <a:r>
              <a:rPr lang="ru-RU" dirty="0" smtClean="0"/>
              <a:t>чтение «своих» данных с </a:t>
            </a:r>
            <a:r>
              <a:rPr lang="ru-RU" dirty="0" err="1" smtClean="0"/>
              <a:t>мапперов</a:t>
            </a:r>
            <a:r>
              <a:rPr lang="ru-RU" dirty="0" smtClean="0"/>
              <a:t> через </a:t>
            </a:r>
            <a:r>
              <a:rPr lang="en-US" dirty="0" smtClean="0"/>
              <a:t>HTTP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sort – </a:t>
            </a:r>
            <a:r>
              <a:rPr lang="ru-RU" dirty="0" smtClean="0"/>
              <a:t>сортировка по ключу (происходит по мере забора данных в </a:t>
            </a:r>
            <a:r>
              <a:rPr lang="en-US" dirty="0" smtClean="0"/>
              <a:t>shuffle)</a:t>
            </a:r>
            <a:endParaRPr lang="ru-RU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i="1" dirty="0" smtClean="0"/>
              <a:t>reduce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вызов метода </a:t>
            </a:r>
            <a:r>
              <a:rPr lang="en-US" dirty="0" smtClean="0"/>
              <a:t>reduce </a:t>
            </a:r>
            <a:r>
              <a:rPr lang="ru-RU" dirty="0" smtClean="0"/>
              <a:t>для каждого ключа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i="1" dirty="0" smtClean="0"/>
              <a:t>output format</a:t>
            </a:r>
            <a:r>
              <a:rPr lang="ru-RU" dirty="0"/>
              <a:t> </a:t>
            </a:r>
            <a:r>
              <a:rPr lang="ru-RU" dirty="0" smtClean="0"/>
              <a:t>– записывает результат на </a:t>
            </a:r>
            <a:r>
              <a:rPr lang="en-US" dirty="0" smtClean="0"/>
              <a:t>HDFS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Узлы, на которых выполняются </a:t>
            </a:r>
            <a:r>
              <a:rPr lang="en-US" dirty="0" smtClean="0"/>
              <a:t>map-</a:t>
            </a:r>
            <a:r>
              <a:rPr lang="ru-RU" dirty="0" smtClean="0"/>
              <a:t>задачи обычно соответствуют узлам, где хранится та часть данных, которую они обрабатывают.</a:t>
            </a:r>
            <a:r>
              <a:rPr lang="en-US" dirty="0" smtClean="0"/>
              <a:t> </a:t>
            </a:r>
            <a:r>
              <a:rPr lang="ru-RU" dirty="0" smtClean="0"/>
              <a:t>Таким образом нет необходимости пересылать эти данные по сети</a:t>
            </a:r>
            <a:r>
              <a:rPr lang="en-US" dirty="0" smtClean="0"/>
              <a:t> (Data Locality)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Фреймворк старается использовать минимум оперативной памяти и повторно использует </a:t>
            </a:r>
            <a:r>
              <a:rPr lang="en-US" dirty="0" smtClean="0"/>
              <a:t>Java-</a:t>
            </a:r>
            <a:r>
              <a:rPr lang="ru-RU" dirty="0" smtClean="0"/>
              <a:t>объекты, чтобы избежать затрат на сборку мусора (</a:t>
            </a:r>
            <a:r>
              <a:rPr lang="en-US" dirty="0" smtClean="0"/>
              <a:t>Garbage collection)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4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9220"/>
            <a:ext cx="8639881" cy="452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2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Типовой пример</a:t>
            </a:r>
            <a:r>
              <a:rPr lang="en-US" dirty="0" smtClean="0"/>
              <a:t>: word count</a:t>
            </a:r>
            <a:endParaRPr lang="ru-RU" dirty="0"/>
          </a:p>
        </p:txBody>
      </p:sp>
      <p:pic>
        <p:nvPicPr>
          <p:cNvPr id="2050" name="Picture 2" descr="Картинки по запросу map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167474" cy="37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для </a:t>
            </a:r>
            <a:r>
              <a:rPr lang="en-US" dirty="0" smtClean="0"/>
              <a:t>MapReduce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Агрегация (</a:t>
            </a:r>
            <a:r>
              <a:rPr lang="en-US" dirty="0" smtClean="0"/>
              <a:t>summarization)</a:t>
            </a:r>
            <a:r>
              <a:rPr lang="ru-RU" dirty="0" smtClean="0"/>
              <a:t> данных</a:t>
            </a:r>
            <a:endParaRPr lang="en-US" dirty="0" smtClean="0"/>
          </a:p>
          <a:p>
            <a:pPr lvl="1"/>
            <a:r>
              <a:rPr lang="ru-RU" dirty="0" smtClean="0"/>
              <a:t>Численная</a:t>
            </a:r>
            <a:r>
              <a:rPr lang="en-US" dirty="0" smtClean="0"/>
              <a:t>: </a:t>
            </a:r>
            <a:r>
              <a:rPr lang="en-US" dirty="0" err="1" smtClean="0"/>
              <a:t>avg</a:t>
            </a:r>
            <a:r>
              <a:rPr lang="en-US" dirty="0" smtClean="0"/>
              <a:t>(), count(), sum(), </a:t>
            </a:r>
            <a:r>
              <a:rPr lang="en-US" dirty="0" err="1" smtClean="0"/>
              <a:t>stddev</a:t>
            </a:r>
            <a:r>
              <a:rPr lang="en-US" dirty="0" smtClean="0"/>
              <a:t>() group by …</a:t>
            </a:r>
          </a:p>
          <a:p>
            <a:pPr lvl="1"/>
            <a:r>
              <a:rPr lang="ru-RU" dirty="0" smtClean="0"/>
              <a:t>Инвертированный индекс</a:t>
            </a:r>
          </a:p>
          <a:p>
            <a:pPr lvl="1"/>
            <a:r>
              <a:rPr lang="ru-RU" dirty="0" smtClean="0"/>
              <a:t>Подсчет количества</a:t>
            </a:r>
            <a:endParaRPr lang="en-US" dirty="0" smtClean="0"/>
          </a:p>
          <a:p>
            <a:r>
              <a:rPr lang="ru-RU" dirty="0" smtClean="0"/>
              <a:t>Фильтрация</a:t>
            </a:r>
          </a:p>
          <a:p>
            <a:pPr lvl="1"/>
            <a:r>
              <a:rPr lang="ru-RU" dirty="0" smtClean="0"/>
              <a:t>Отсев, </a:t>
            </a:r>
            <a:r>
              <a:rPr lang="en-US" dirty="0" smtClean="0"/>
              <a:t>Top N, Distinct</a:t>
            </a:r>
          </a:p>
          <a:p>
            <a:r>
              <a:rPr lang="ru-RU" dirty="0" smtClean="0"/>
              <a:t>Изменение структуры данных</a:t>
            </a:r>
          </a:p>
          <a:p>
            <a:r>
              <a:rPr lang="ru-RU" dirty="0" smtClean="0"/>
              <a:t>Объединение данных (</a:t>
            </a:r>
            <a:r>
              <a:rPr lang="en-US" dirty="0" smtClean="0"/>
              <a:t>Join)</a:t>
            </a:r>
          </a:p>
          <a:p>
            <a:r>
              <a:rPr lang="ru-RU" dirty="0" smtClean="0"/>
              <a:t>Сортировка данных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Численная агрегация данных</a:t>
            </a:r>
            <a:r>
              <a:rPr lang="en-US" dirty="0" smtClean="0"/>
              <a:t> </a:t>
            </a:r>
            <a:r>
              <a:rPr lang="ru-RU" dirty="0" smtClean="0"/>
              <a:t>(1</a:t>
            </a:r>
            <a:r>
              <a:rPr lang="en-US" dirty="0" smtClean="0"/>
              <a:t>/2)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021288"/>
            <a:ext cx="8229600" cy="388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ru.mai.dep806.bigdata.mr.PostsStatisticsByUser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56575"/>
              </p:ext>
            </p:extLst>
          </p:nvPr>
        </p:nvGraphicFramePr>
        <p:xfrm>
          <a:off x="179512" y="2825092"/>
          <a:ext cx="1656184" cy="161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94"/>
                <a:gridCol w="615154"/>
                <a:gridCol w="567836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id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owner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score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951661" y="3453324"/>
            <a:ext cx="72007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60745"/>
              </p:ext>
            </p:extLst>
          </p:nvPr>
        </p:nvGraphicFramePr>
        <p:xfrm>
          <a:off x="2771800" y="2420888"/>
          <a:ext cx="2736304" cy="134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676876"/>
                <a:gridCol w="504056"/>
                <a:gridCol w="504056"/>
                <a:gridCol w="504056"/>
              </a:tblGrid>
              <a:tr h="268670">
                <a:tc rowSpan="2"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gridSpan="4"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 v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3230"/>
              </p:ext>
            </p:extLst>
          </p:nvPr>
        </p:nvGraphicFramePr>
        <p:xfrm>
          <a:off x="2787704" y="4218878"/>
          <a:ext cx="2736304" cy="10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676875"/>
                <a:gridCol w="504056"/>
                <a:gridCol w="504056"/>
                <a:gridCol w="504056"/>
              </a:tblGrid>
              <a:tr h="268670">
                <a:tc rowSpan="2"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gridSpan="4"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 v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87704" y="2114431"/>
            <a:ext cx="109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Mapper 1: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87704" y="3906661"/>
            <a:ext cx="952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Mapper 2:</a:t>
            </a:r>
            <a:endParaRPr lang="ru-RU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6021"/>
              </p:ext>
            </p:extLst>
          </p:nvPr>
        </p:nvGraphicFramePr>
        <p:xfrm>
          <a:off x="6228184" y="2452204"/>
          <a:ext cx="2736304" cy="10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532860"/>
                <a:gridCol w="504056"/>
                <a:gridCol w="504056"/>
                <a:gridCol w="648072"/>
              </a:tblGrid>
              <a:tr h="268670">
                <a:tc rowSpan="2"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gridSpan="4"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 v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-5+10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41366"/>
              </p:ext>
            </p:extLst>
          </p:nvPr>
        </p:nvGraphicFramePr>
        <p:xfrm>
          <a:off x="6228184" y="4213259"/>
          <a:ext cx="2736304" cy="10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676875"/>
                <a:gridCol w="504056"/>
                <a:gridCol w="504056"/>
                <a:gridCol w="504056"/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gridSpan="4"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 v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5602684" y="2751664"/>
            <a:ext cx="575320" cy="432048"/>
          </a:xfrm>
          <a:prstGeom prst="rightArrow">
            <a:avLst>
              <a:gd name="adj1" fmla="val 50000"/>
              <a:gd name="adj2" fmla="val 52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7" name="Right Arrow 16"/>
          <p:cNvSpPr/>
          <p:nvPr/>
        </p:nvSpPr>
        <p:spPr>
          <a:xfrm>
            <a:off x="5602684" y="4532423"/>
            <a:ext cx="575320" cy="432048"/>
          </a:xfrm>
          <a:prstGeom prst="rightArrow">
            <a:avLst>
              <a:gd name="adj1" fmla="val 50000"/>
              <a:gd name="adj2" fmla="val 52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942037" y="19481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MAP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1569" y="1806714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COMBINE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5053" y="1173278"/>
            <a:ext cx="818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каждого пользователя, посчитать количество заданных вопросов, </a:t>
            </a:r>
          </a:p>
          <a:p>
            <a:r>
              <a:rPr lang="ru-RU" dirty="0" smtClean="0"/>
              <a:t>а также минимальный, максимальный и средний рейтинг (</a:t>
            </a:r>
            <a:r>
              <a:rPr lang="en-US" dirty="0" smtClean="0"/>
              <a:t>“score”)</a:t>
            </a:r>
            <a:r>
              <a:rPr lang="ru-RU" dirty="0" smtClean="0"/>
              <a:t>  его вопросов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8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Численная агрегация данных</a:t>
            </a:r>
            <a:r>
              <a:rPr lang="en-US" dirty="0" smtClean="0"/>
              <a:t> (2/2)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37312"/>
            <a:ext cx="8229600" cy="388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ru.mai.dep806.bigdata.mr.PostsStatisticsByUser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951" y="2107962"/>
            <a:ext cx="109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Mapper 1: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4952" y="3889022"/>
            <a:ext cx="952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Mapper 2:</a:t>
            </a:r>
            <a:endParaRPr lang="ru-RU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41362"/>
              </p:ext>
            </p:extLst>
          </p:nvPr>
        </p:nvGraphicFramePr>
        <p:xfrm>
          <a:off x="107504" y="2452204"/>
          <a:ext cx="2736304" cy="10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532860"/>
                <a:gridCol w="504056"/>
                <a:gridCol w="504056"/>
                <a:gridCol w="648072"/>
              </a:tblGrid>
              <a:tr h="268670">
                <a:tc rowSpan="2"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gridSpan="4"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 v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-5+10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22117"/>
              </p:ext>
            </p:extLst>
          </p:nvPr>
        </p:nvGraphicFramePr>
        <p:xfrm>
          <a:off x="107504" y="4213259"/>
          <a:ext cx="2736304" cy="10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676875"/>
                <a:gridCol w="504056"/>
                <a:gridCol w="504056"/>
                <a:gridCol w="504056"/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gridSpan="4"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 v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27784" y="1677075"/>
            <a:ext cx="1653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Пересылка по </a:t>
            </a:r>
            <a:r>
              <a:rPr lang="ru-RU" sz="1400" dirty="0" smtClean="0"/>
              <a:t>сети</a:t>
            </a:r>
            <a:endParaRPr lang="en-US" sz="1400" dirty="0" smtClean="0"/>
          </a:p>
          <a:p>
            <a:r>
              <a:rPr lang="en-US" b="1" dirty="0" smtClean="0"/>
              <a:t>SHUFFLE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76052"/>
              </p:ext>
            </p:extLst>
          </p:nvPr>
        </p:nvGraphicFramePr>
        <p:xfrm>
          <a:off x="3278324" y="2415739"/>
          <a:ext cx="2736304" cy="10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532860"/>
                <a:gridCol w="504056"/>
                <a:gridCol w="504056"/>
                <a:gridCol w="648072"/>
              </a:tblGrid>
              <a:tr h="268670">
                <a:tc rowSpan="2"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gridSpan="4"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 v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28295"/>
              </p:ext>
            </p:extLst>
          </p:nvPr>
        </p:nvGraphicFramePr>
        <p:xfrm>
          <a:off x="3275856" y="4196799"/>
          <a:ext cx="2736304" cy="10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532860"/>
                <a:gridCol w="504056"/>
                <a:gridCol w="504056"/>
                <a:gridCol w="648072"/>
              </a:tblGrid>
              <a:tr h="268670">
                <a:tc rowSpan="2"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gridSpan="4"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 v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-5+10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2843808" y="3068960"/>
            <a:ext cx="39604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43808" y="3068960"/>
            <a:ext cx="39604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843808" y="3373771"/>
            <a:ext cx="396044" cy="149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43808" y="5157192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856" y="2107962"/>
            <a:ext cx="109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Reducer 1:</a:t>
            </a:r>
            <a:endParaRPr lang="ru-R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19996" y="3876084"/>
            <a:ext cx="109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Reducer 2:</a:t>
            </a:r>
            <a:endParaRPr lang="ru-RU" sz="1400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05742"/>
              </p:ext>
            </p:extLst>
          </p:nvPr>
        </p:nvGraphicFramePr>
        <p:xfrm>
          <a:off x="6516218" y="2595970"/>
          <a:ext cx="2520278" cy="8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618068"/>
                <a:gridCol w="490054"/>
                <a:gridCol w="490054"/>
                <a:gridCol w="490054"/>
              </a:tblGrid>
              <a:tr h="268670">
                <a:tc rowSpan="2"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gridSpan="4"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 v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34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58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28505"/>
              </p:ext>
            </p:extLst>
          </p:nvPr>
        </p:nvGraphicFramePr>
        <p:xfrm>
          <a:off x="6516216" y="4351182"/>
          <a:ext cx="2520281" cy="8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262"/>
                <a:gridCol w="530585"/>
                <a:gridCol w="464262"/>
                <a:gridCol w="464262"/>
                <a:gridCol w="596910"/>
              </a:tblGrid>
              <a:tr h="268670">
                <a:tc rowSpan="2"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gridSpan="4"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 h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 vMerge="1"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ru-RU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247" marR="66247" marT="33123" marB="33123">
                    <a:solidFill>
                      <a:schemeClr val="accent1"/>
                    </a:solidFill>
                  </a:tcPr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3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45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50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35" name="Right Arrow 34"/>
          <p:cNvSpPr/>
          <p:nvPr/>
        </p:nvSpPr>
        <p:spPr>
          <a:xfrm>
            <a:off x="6067368" y="2924944"/>
            <a:ext cx="409476" cy="258768"/>
          </a:xfrm>
          <a:prstGeom prst="rightArrow">
            <a:avLst>
              <a:gd name="adj1" fmla="val 50000"/>
              <a:gd name="adj2" fmla="val 52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36" name="Right Arrow 35"/>
          <p:cNvSpPr/>
          <p:nvPr/>
        </p:nvSpPr>
        <p:spPr>
          <a:xfrm>
            <a:off x="6055632" y="4610392"/>
            <a:ext cx="409476" cy="258768"/>
          </a:xfrm>
          <a:prstGeom prst="rightArrow">
            <a:avLst>
              <a:gd name="adj1" fmla="val 50000"/>
              <a:gd name="adj2" fmla="val 52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41" name="Rectangle 40"/>
          <p:cNvSpPr/>
          <p:nvPr/>
        </p:nvSpPr>
        <p:spPr>
          <a:xfrm>
            <a:off x="5755108" y="1892518"/>
            <a:ext cx="1033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REDUCE</a:t>
            </a:r>
            <a:endParaRPr lang="ru-RU" b="1" dirty="0"/>
          </a:p>
        </p:txBody>
      </p:sp>
      <p:sp>
        <p:nvSpPr>
          <p:cNvPr id="42" name="Right Arrow 41"/>
          <p:cNvSpPr/>
          <p:nvPr/>
        </p:nvSpPr>
        <p:spPr>
          <a:xfrm rot="5400000">
            <a:off x="7757135" y="3439904"/>
            <a:ext cx="204739" cy="238305"/>
          </a:xfrm>
          <a:prstGeom prst="rightArrow">
            <a:avLst>
              <a:gd name="adj1" fmla="val 50000"/>
              <a:gd name="adj2" fmla="val 52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5700" y="3692061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запись в файл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/part-r-00000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7697637" y="5193067"/>
            <a:ext cx="204739" cy="238305"/>
          </a:xfrm>
          <a:prstGeom prst="rightArrow">
            <a:avLst>
              <a:gd name="adj1" fmla="val 50000"/>
              <a:gd name="adj2" fmla="val 52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455857" y="5445224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запись в файл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/part-r-00001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инвертированного индекса</a:t>
            </a:r>
            <a:endParaRPr lang="ru-RU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91862"/>
              </p:ext>
            </p:extLst>
          </p:nvPr>
        </p:nvGraphicFramePr>
        <p:xfrm>
          <a:off x="539552" y="3218386"/>
          <a:ext cx="1088348" cy="161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94"/>
                <a:gridCol w="615154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id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owner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1835696" y="3842922"/>
            <a:ext cx="72007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13651"/>
              </p:ext>
            </p:extLst>
          </p:nvPr>
        </p:nvGraphicFramePr>
        <p:xfrm>
          <a:off x="2771800" y="2799353"/>
          <a:ext cx="1224136" cy="10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676876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2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3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87704" y="2492896"/>
            <a:ext cx="109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Mapper 1:</a:t>
            </a:r>
            <a:endParaRPr lang="ru-RU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87704" y="4285126"/>
            <a:ext cx="952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Mapper 2:</a:t>
            </a:r>
            <a:endParaRPr lang="ru-R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8517" y="1588150"/>
            <a:ext cx="627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 индексация вопросов по автору для быстрого поиска</a:t>
            </a:r>
            <a:endParaRPr lang="ru-RU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81218"/>
              </p:ext>
            </p:extLst>
          </p:nvPr>
        </p:nvGraphicFramePr>
        <p:xfrm>
          <a:off x="2787704" y="4671561"/>
          <a:ext cx="1224136" cy="8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676876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99078"/>
              </p:ext>
            </p:extLst>
          </p:nvPr>
        </p:nvGraphicFramePr>
        <p:xfrm>
          <a:off x="5060152" y="2925288"/>
          <a:ext cx="1224136" cy="53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676876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Alex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3,</a:t>
                      </a:r>
                      <a:r>
                        <a:rPr lang="en-US" sz="1300" baseline="0" dirty="0" smtClean="0"/>
                        <a:t> 4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76056" y="2618831"/>
            <a:ext cx="109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Reducer 1:</a:t>
            </a:r>
            <a:endParaRPr lang="ru-R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76056" y="441106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Reducer 2:</a:t>
            </a:r>
            <a:endParaRPr lang="ru-RU" sz="14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64922"/>
              </p:ext>
            </p:extLst>
          </p:nvPr>
        </p:nvGraphicFramePr>
        <p:xfrm>
          <a:off x="5076056" y="4797496"/>
          <a:ext cx="1224136" cy="53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676876"/>
              </a:tblGrid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Key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Value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  <a:tr h="2686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1, 2, 5</a:t>
                      </a:r>
                      <a:endParaRPr lang="ru-RU" sz="1300" dirty="0"/>
                    </a:p>
                  </a:txBody>
                  <a:tcPr marL="66247" marR="66247" marT="33123" marB="33123"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3995936" y="3159393"/>
            <a:ext cx="108012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995936" y="3375417"/>
            <a:ext cx="108012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95936" y="3375417"/>
            <a:ext cx="108012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08475" y="3738353"/>
            <a:ext cx="1067581" cy="1437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3"/>
          </p:cNvCxnSpPr>
          <p:nvPr/>
        </p:nvCxnSpPr>
        <p:spPr>
          <a:xfrm>
            <a:off x="4011840" y="5074566"/>
            <a:ext cx="1064216" cy="10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99077" y="3842922"/>
            <a:ext cx="243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Ключи отсортированы </a:t>
            </a:r>
            <a:endParaRPr lang="ru-RU" dirty="0"/>
          </a:p>
        </p:txBody>
      </p:sp>
      <p:sp>
        <p:nvSpPr>
          <p:cNvPr id="48" name="Rectangle 47"/>
          <p:cNvSpPr/>
          <p:nvPr/>
        </p:nvSpPr>
        <p:spPr>
          <a:xfrm>
            <a:off x="4070874" y="2096402"/>
            <a:ext cx="1033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REDUCE</a:t>
            </a:r>
            <a:endParaRPr lang="ru-RU" b="1" dirty="0"/>
          </a:p>
        </p:txBody>
      </p:sp>
      <p:sp>
        <p:nvSpPr>
          <p:cNvPr id="49" name="Rectangle 48"/>
          <p:cNvSpPr/>
          <p:nvPr/>
        </p:nvSpPr>
        <p:spPr>
          <a:xfrm>
            <a:off x="1678737" y="2096402"/>
            <a:ext cx="1033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255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1573</Words>
  <Application>Microsoft Office PowerPoint</Application>
  <PresentationFormat>Экран (4:3)</PresentationFormat>
  <Paragraphs>508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 Theme</vt:lpstr>
      <vt:lpstr>Hadoop MapReduce framework</vt:lpstr>
      <vt:lpstr>Паттерн Map Reduce</vt:lpstr>
      <vt:lpstr>Hadoop MapReduce</vt:lpstr>
      <vt:lpstr>Презентация PowerPoint</vt:lpstr>
      <vt:lpstr>Типовой пример: word count</vt:lpstr>
      <vt:lpstr>Типы задач для MapReduce</vt:lpstr>
      <vt:lpstr>Численная агрегация данных (1/2)</vt:lpstr>
      <vt:lpstr>Численная агрегация данных (2/2)</vt:lpstr>
      <vt:lpstr>Построение инвертированного индекса</vt:lpstr>
      <vt:lpstr>Подсчет количества  счетчики (“counters”)</vt:lpstr>
      <vt:lpstr>Фильтрация</vt:lpstr>
      <vt:lpstr>Bloom-фильтр</vt:lpstr>
      <vt:lpstr>Bloom-фильтр: схема работы</vt:lpstr>
      <vt:lpstr>Bloom фильтр: иллюстрация</vt:lpstr>
      <vt:lpstr>Сквозная сортировка</vt:lpstr>
      <vt:lpstr>Join: Повторение</vt:lpstr>
      <vt:lpstr>Join (объединение)</vt:lpstr>
      <vt:lpstr>Join: виды оптимизация</vt:lpstr>
      <vt:lpstr>Как будет реализован Join</vt:lpstr>
      <vt:lpstr>Типовые ошибки и рекомендации</vt:lpstr>
      <vt:lpstr>Литература</vt:lpstr>
      <vt:lpstr>Классификация примеров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MapReduce framework</dc:title>
  <dc:creator>Eugene</dc:creator>
  <cp:lastModifiedBy>Windows User</cp:lastModifiedBy>
  <cp:revision>58</cp:revision>
  <dcterms:created xsi:type="dcterms:W3CDTF">2016-11-20T20:02:26Z</dcterms:created>
  <dcterms:modified xsi:type="dcterms:W3CDTF">2020-03-14T10:38:17Z</dcterms:modified>
</cp:coreProperties>
</file>