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71" r:id="rId6"/>
    <p:sldId id="273" r:id="rId7"/>
    <p:sldId id="260" r:id="rId8"/>
    <p:sldId id="274" r:id="rId9"/>
    <p:sldId id="261" r:id="rId10"/>
    <p:sldId id="262" r:id="rId11"/>
    <p:sldId id="268" r:id="rId12"/>
    <p:sldId id="264" r:id="rId13"/>
    <p:sldId id="269" r:id="rId14"/>
    <p:sldId id="270" r:id="rId15"/>
    <p:sldId id="266" r:id="rId16"/>
    <p:sldId id="267" r:id="rId17"/>
    <p:sldId id="272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34" y="18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FAD2D2-3545-4C4C-9983-8E8E83B90F9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636F4C0-0A6C-4E84-A6E1-EEC25A90C110}">
      <dgm:prSet phldrT="[Текст]"/>
      <dgm:spPr/>
      <dgm:t>
        <a:bodyPr/>
        <a:lstStyle/>
        <a:p>
          <a:pPr algn="l"/>
          <a:r>
            <a:rPr lang="ru-RU" dirty="0" smtClean="0"/>
            <a:t>1. Загрузка данных из исходных файлов на </a:t>
          </a:r>
          <a:r>
            <a:rPr lang="en-US" dirty="0" smtClean="0"/>
            <a:t>HDFS</a:t>
          </a:r>
          <a:r>
            <a:rPr lang="ru-RU" dirty="0" smtClean="0"/>
            <a:t> в </a:t>
          </a:r>
          <a:r>
            <a:rPr lang="en-US" dirty="0" smtClean="0"/>
            <a:t>Hive </a:t>
          </a:r>
          <a:r>
            <a:rPr lang="ru-RU" dirty="0" smtClean="0"/>
            <a:t>таблицы</a:t>
          </a:r>
          <a:endParaRPr lang="ru-RU" dirty="0"/>
        </a:p>
      </dgm:t>
    </dgm:pt>
    <dgm:pt modelId="{3F55B690-EF72-4656-9C0C-03B7A330383B}" type="parTrans" cxnId="{21A4D56D-9A07-471A-9026-E3DA0379C95E}">
      <dgm:prSet/>
      <dgm:spPr/>
      <dgm:t>
        <a:bodyPr/>
        <a:lstStyle/>
        <a:p>
          <a:endParaRPr lang="ru-RU"/>
        </a:p>
      </dgm:t>
    </dgm:pt>
    <dgm:pt modelId="{5A0E0EA7-4FB0-4B77-9B14-89D59E725B38}" type="sibTrans" cxnId="{21A4D56D-9A07-471A-9026-E3DA0379C95E}">
      <dgm:prSet/>
      <dgm:spPr/>
      <dgm:t>
        <a:bodyPr/>
        <a:lstStyle/>
        <a:p>
          <a:endParaRPr lang="ru-RU"/>
        </a:p>
      </dgm:t>
    </dgm:pt>
    <dgm:pt modelId="{5E8AF1C1-B6F0-491E-AB48-B037F4893611}">
      <dgm:prSet phldrT="[Текст]"/>
      <dgm:spPr/>
      <dgm:t>
        <a:bodyPr/>
        <a:lstStyle/>
        <a:p>
          <a:pPr algn="l"/>
          <a:r>
            <a:rPr lang="ru-RU" dirty="0" smtClean="0"/>
            <a:t>2. Очистка</a:t>
          </a:r>
          <a:r>
            <a:rPr lang="en-US" dirty="0" smtClean="0"/>
            <a:t>, </a:t>
          </a:r>
          <a:r>
            <a:rPr lang="ru-RU" dirty="0" smtClean="0"/>
            <a:t>преобразование исходных данных в модель хранилища данных</a:t>
          </a:r>
          <a:endParaRPr lang="ru-RU" dirty="0"/>
        </a:p>
      </dgm:t>
    </dgm:pt>
    <dgm:pt modelId="{5723B920-EA69-45D3-82E6-97C6D686073C}" type="parTrans" cxnId="{618068BD-C6DF-48B8-9ADC-FF758C6246D6}">
      <dgm:prSet/>
      <dgm:spPr/>
      <dgm:t>
        <a:bodyPr/>
        <a:lstStyle/>
        <a:p>
          <a:endParaRPr lang="ru-RU"/>
        </a:p>
      </dgm:t>
    </dgm:pt>
    <dgm:pt modelId="{912A192B-3F77-4E44-AD01-2BFAD06F5779}" type="sibTrans" cxnId="{618068BD-C6DF-48B8-9ADC-FF758C6246D6}">
      <dgm:prSet/>
      <dgm:spPr/>
      <dgm:t>
        <a:bodyPr/>
        <a:lstStyle/>
        <a:p>
          <a:endParaRPr lang="ru-RU"/>
        </a:p>
      </dgm:t>
    </dgm:pt>
    <dgm:pt modelId="{BE28B341-DFD8-436C-AF52-212794B01E6F}">
      <dgm:prSet phldrT="[Текст]" custT="1"/>
      <dgm:spPr/>
      <dgm:t>
        <a:bodyPr/>
        <a:lstStyle/>
        <a:p>
          <a:pPr algn="l"/>
          <a:r>
            <a:rPr lang="ru-RU" sz="1800" dirty="0" smtClean="0"/>
            <a:t>3. Подготовка таблиц для витрин данных</a:t>
          </a:r>
        </a:p>
        <a:p>
          <a:pPr algn="l"/>
          <a:r>
            <a:rPr lang="ru-RU" sz="1600" i="1" dirty="0" smtClean="0"/>
            <a:t>(агрегированные данные для отчетов, графиков)</a:t>
          </a:r>
          <a:endParaRPr lang="ru-RU" sz="1600" i="1" dirty="0"/>
        </a:p>
      </dgm:t>
    </dgm:pt>
    <dgm:pt modelId="{EA7B82CA-E22A-425E-92B3-D51C5BFDE6C0}" type="parTrans" cxnId="{3F5EEAEA-7D8E-4725-81A2-457F2BAEE8AF}">
      <dgm:prSet/>
      <dgm:spPr/>
      <dgm:t>
        <a:bodyPr/>
        <a:lstStyle/>
        <a:p>
          <a:endParaRPr lang="ru-RU"/>
        </a:p>
      </dgm:t>
    </dgm:pt>
    <dgm:pt modelId="{14E90040-5B2B-4BB2-A395-C573A803BC71}" type="sibTrans" cxnId="{3F5EEAEA-7D8E-4725-81A2-457F2BAEE8AF}">
      <dgm:prSet/>
      <dgm:spPr/>
      <dgm:t>
        <a:bodyPr/>
        <a:lstStyle/>
        <a:p>
          <a:endParaRPr lang="ru-RU"/>
        </a:p>
      </dgm:t>
    </dgm:pt>
    <dgm:pt modelId="{47D4CAE8-0702-45A6-AF47-7AD8300068F6}" type="pres">
      <dgm:prSet presAssocID="{51FAD2D2-3545-4C4C-9983-8E8E83B90F9E}" presName="Name0" presStyleCnt="0">
        <dgm:presLayoutVars>
          <dgm:dir/>
          <dgm:resizeHandles val="exact"/>
        </dgm:presLayoutVars>
      </dgm:prSet>
      <dgm:spPr/>
    </dgm:pt>
    <dgm:pt modelId="{F00D6B17-CE6B-4C0E-9DBA-ACD029C22D4B}" type="pres">
      <dgm:prSet presAssocID="{7636F4C0-0A6C-4E84-A6E1-EEC25A90C11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E7F1E07-40A2-4AF0-8D27-34AC89EAE880}" type="pres">
      <dgm:prSet presAssocID="{5A0E0EA7-4FB0-4B77-9B14-89D59E725B38}" presName="sibTrans" presStyleLbl="sibTrans2D1" presStyleIdx="0" presStyleCnt="2"/>
      <dgm:spPr/>
    </dgm:pt>
    <dgm:pt modelId="{897D2EEA-DE50-46C5-8585-7F93307A0C4E}" type="pres">
      <dgm:prSet presAssocID="{5A0E0EA7-4FB0-4B77-9B14-89D59E725B38}" presName="connectorText" presStyleLbl="sibTrans2D1" presStyleIdx="0" presStyleCnt="2"/>
      <dgm:spPr/>
    </dgm:pt>
    <dgm:pt modelId="{8A79C660-5A5A-4B11-846C-2ED4A070C3D1}" type="pres">
      <dgm:prSet presAssocID="{5E8AF1C1-B6F0-491E-AB48-B037F489361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C701713-E89F-4391-BF7A-BA3D23F68969}" type="pres">
      <dgm:prSet presAssocID="{912A192B-3F77-4E44-AD01-2BFAD06F5779}" presName="sibTrans" presStyleLbl="sibTrans2D1" presStyleIdx="1" presStyleCnt="2"/>
      <dgm:spPr/>
    </dgm:pt>
    <dgm:pt modelId="{7147968E-867F-4FB6-A7D2-D9FB398C3789}" type="pres">
      <dgm:prSet presAssocID="{912A192B-3F77-4E44-AD01-2BFAD06F5779}" presName="connectorText" presStyleLbl="sibTrans2D1" presStyleIdx="1" presStyleCnt="2"/>
      <dgm:spPr/>
    </dgm:pt>
    <dgm:pt modelId="{8412673E-C15B-4245-8E8B-F1A24B075C2E}" type="pres">
      <dgm:prSet presAssocID="{BE28B341-DFD8-436C-AF52-212794B01E6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3E3C71B8-18E8-44E7-8C1D-81455ABCC2B0}" type="presOf" srcId="{51FAD2D2-3545-4C4C-9983-8E8E83B90F9E}" destId="{47D4CAE8-0702-45A6-AF47-7AD8300068F6}" srcOrd="0" destOrd="0" presId="urn:microsoft.com/office/officeart/2005/8/layout/process1"/>
    <dgm:cxn modelId="{D861C558-3964-4B30-A4A6-FD55C94AC2BD}" type="presOf" srcId="{5A0E0EA7-4FB0-4B77-9B14-89D59E725B38}" destId="{897D2EEA-DE50-46C5-8585-7F93307A0C4E}" srcOrd="1" destOrd="0" presId="urn:microsoft.com/office/officeart/2005/8/layout/process1"/>
    <dgm:cxn modelId="{F4C67572-F795-4AC2-A725-B6996F5AD14B}" type="presOf" srcId="{BE28B341-DFD8-436C-AF52-212794B01E6F}" destId="{8412673E-C15B-4245-8E8B-F1A24B075C2E}" srcOrd="0" destOrd="0" presId="urn:microsoft.com/office/officeart/2005/8/layout/process1"/>
    <dgm:cxn modelId="{3F5EEAEA-7D8E-4725-81A2-457F2BAEE8AF}" srcId="{51FAD2D2-3545-4C4C-9983-8E8E83B90F9E}" destId="{BE28B341-DFD8-436C-AF52-212794B01E6F}" srcOrd="2" destOrd="0" parTransId="{EA7B82CA-E22A-425E-92B3-D51C5BFDE6C0}" sibTransId="{14E90040-5B2B-4BB2-A395-C573A803BC71}"/>
    <dgm:cxn modelId="{21A4D56D-9A07-471A-9026-E3DA0379C95E}" srcId="{51FAD2D2-3545-4C4C-9983-8E8E83B90F9E}" destId="{7636F4C0-0A6C-4E84-A6E1-EEC25A90C110}" srcOrd="0" destOrd="0" parTransId="{3F55B690-EF72-4656-9C0C-03B7A330383B}" sibTransId="{5A0E0EA7-4FB0-4B77-9B14-89D59E725B38}"/>
    <dgm:cxn modelId="{3A5F16D7-14DE-4EEA-9991-8C5122103EED}" type="presOf" srcId="{912A192B-3F77-4E44-AD01-2BFAD06F5779}" destId="{7147968E-867F-4FB6-A7D2-D9FB398C3789}" srcOrd="1" destOrd="0" presId="urn:microsoft.com/office/officeart/2005/8/layout/process1"/>
    <dgm:cxn modelId="{213E7DA5-5FA7-4144-BB7F-D330EE556161}" type="presOf" srcId="{7636F4C0-0A6C-4E84-A6E1-EEC25A90C110}" destId="{F00D6B17-CE6B-4C0E-9DBA-ACD029C22D4B}" srcOrd="0" destOrd="0" presId="urn:microsoft.com/office/officeart/2005/8/layout/process1"/>
    <dgm:cxn modelId="{618068BD-C6DF-48B8-9ADC-FF758C6246D6}" srcId="{51FAD2D2-3545-4C4C-9983-8E8E83B90F9E}" destId="{5E8AF1C1-B6F0-491E-AB48-B037F4893611}" srcOrd="1" destOrd="0" parTransId="{5723B920-EA69-45D3-82E6-97C6D686073C}" sibTransId="{912A192B-3F77-4E44-AD01-2BFAD06F5779}"/>
    <dgm:cxn modelId="{5BD869F8-7A4D-40AD-BEBB-9F966D743304}" type="presOf" srcId="{5E8AF1C1-B6F0-491E-AB48-B037F4893611}" destId="{8A79C660-5A5A-4B11-846C-2ED4A070C3D1}" srcOrd="0" destOrd="0" presId="urn:microsoft.com/office/officeart/2005/8/layout/process1"/>
    <dgm:cxn modelId="{8F7806D6-CED5-458D-A3C4-BFBF993B0F16}" type="presOf" srcId="{5A0E0EA7-4FB0-4B77-9B14-89D59E725B38}" destId="{6E7F1E07-40A2-4AF0-8D27-34AC89EAE880}" srcOrd="0" destOrd="0" presId="urn:microsoft.com/office/officeart/2005/8/layout/process1"/>
    <dgm:cxn modelId="{6733CA3F-CCFE-4E49-8A44-C29E85FD3233}" type="presOf" srcId="{912A192B-3F77-4E44-AD01-2BFAD06F5779}" destId="{7C701713-E89F-4391-BF7A-BA3D23F68969}" srcOrd="0" destOrd="0" presId="urn:microsoft.com/office/officeart/2005/8/layout/process1"/>
    <dgm:cxn modelId="{928BA997-0931-4E37-897C-D0EBBA9A72A9}" type="presParOf" srcId="{47D4CAE8-0702-45A6-AF47-7AD8300068F6}" destId="{F00D6B17-CE6B-4C0E-9DBA-ACD029C22D4B}" srcOrd="0" destOrd="0" presId="urn:microsoft.com/office/officeart/2005/8/layout/process1"/>
    <dgm:cxn modelId="{9DD81340-F770-40F3-A4B1-74158AE76EA3}" type="presParOf" srcId="{47D4CAE8-0702-45A6-AF47-7AD8300068F6}" destId="{6E7F1E07-40A2-4AF0-8D27-34AC89EAE880}" srcOrd="1" destOrd="0" presId="urn:microsoft.com/office/officeart/2005/8/layout/process1"/>
    <dgm:cxn modelId="{13E4D677-C21A-40C2-A792-301AF03BBF9B}" type="presParOf" srcId="{6E7F1E07-40A2-4AF0-8D27-34AC89EAE880}" destId="{897D2EEA-DE50-46C5-8585-7F93307A0C4E}" srcOrd="0" destOrd="0" presId="urn:microsoft.com/office/officeart/2005/8/layout/process1"/>
    <dgm:cxn modelId="{A06F0963-2B5B-4602-9BDB-4519DB2605DE}" type="presParOf" srcId="{47D4CAE8-0702-45A6-AF47-7AD8300068F6}" destId="{8A79C660-5A5A-4B11-846C-2ED4A070C3D1}" srcOrd="2" destOrd="0" presId="urn:microsoft.com/office/officeart/2005/8/layout/process1"/>
    <dgm:cxn modelId="{8B120D7B-0C13-4D29-B79B-AB7B3E2AF625}" type="presParOf" srcId="{47D4CAE8-0702-45A6-AF47-7AD8300068F6}" destId="{7C701713-E89F-4391-BF7A-BA3D23F68969}" srcOrd="3" destOrd="0" presId="urn:microsoft.com/office/officeart/2005/8/layout/process1"/>
    <dgm:cxn modelId="{D6041019-7F6B-44FB-9BD0-AF28FA8750D9}" type="presParOf" srcId="{7C701713-E89F-4391-BF7A-BA3D23F68969}" destId="{7147968E-867F-4FB6-A7D2-D9FB398C3789}" srcOrd="0" destOrd="0" presId="urn:microsoft.com/office/officeart/2005/8/layout/process1"/>
    <dgm:cxn modelId="{0B83A7BA-634E-4F21-A05B-A28A35603101}" type="presParOf" srcId="{47D4CAE8-0702-45A6-AF47-7AD8300068F6}" destId="{8412673E-C15B-4245-8E8B-F1A24B075C2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0D6B17-CE6B-4C0E-9DBA-ACD029C22D4B}">
      <dsp:nvSpPr>
        <dsp:cNvPr id="0" name=""/>
        <dsp:cNvSpPr/>
      </dsp:nvSpPr>
      <dsp:spPr>
        <a:xfrm>
          <a:off x="7166" y="286287"/>
          <a:ext cx="2141859" cy="1789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1. Загрузка данных из исходных файлов на </a:t>
          </a:r>
          <a:r>
            <a:rPr lang="en-US" sz="1800" kern="1200" dirty="0" smtClean="0"/>
            <a:t>HDFS</a:t>
          </a:r>
          <a:r>
            <a:rPr lang="ru-RU" sz="1800" kern="1200" dirty="0" smtClean="0"/>
            <a:t> в </a:t>
          </a:r>
          <a:r>
            <a:rPr lang="en-US" sz="1800" kern="1200" dirty="0" smtClean="0"/>
            <a:t>Hive </a:t>
          </a:r>
          <a:r>
            <a:rPr lang="ru-RU" sz="1800" kern="1200" dirty="0" smtClean="0"/>
            <a:t>таблицы</a:t>
          </a:r>
          <a:endParaRPr lang="ru-RU" sz="1800" kern="1200" dirty="0"/>
        </a:p>
      </dsp:txBody>
      <dsp:txXfrm>
        <a:off x="59582" y="338703"/>
        <a:ext cx="2037027" cy="1684792"/>
      </dsp:txXfrm>
    </dsp:sp>
    <dsp:sp modelId="{6E7F1E07-40A2-4AF0-8D27-34AC89EAE880}">
      <dsp:nvSpPr>
        <dsp:cNvPr id="0" name=""/>
        <dsp:cNvSpPr/>
      </dsp:nvSpPr>
      <dsp:spPr>
        <a:xfrm>
          <a:off x="2363212" y="915509"/>
          <a:ext cx="454074" cy="5311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>
        <a:off x="2363212" y="1021745"/>
        <a:ext cx="317852" cy="318709"/>
      </dsp:txXfrm>
    </dsp:sp>
    <dsp:sp modelId="{8A79C660-5A5A-4B11-846C-2ED4A070C3D1}">
      <dsp:nvSpPr>
        <dsp:cNvPr id="0" name=""/>
        <dsp:cNvSpPr/>
      </dsp:nvSpPr>
      <dsp:spPr>
        <a:xfrm>
          <a:off x="3005770" y="286287"/>
          <a:ext cx="2141859" cy="1789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2. Очистка</a:t>
          </a:r>
          <a:r>
            <a:rPr lang="en-US" sz="1800" kern="1200" dirty="0" smtClean="0"/>
            <a:t>, </a:t>
          </a:r>
          <a:r>
            <a:rPr lang="ru-RU" sz="1800" kern="1200" dirty="0" smtClean="0"/>
            <a:t>преобразование исходных данных в модель хранилища данных</a:t>
          </a:r>
          <a:endParaRPr lang="ru-RU" sz="1800" kern="1200" dirty="0"/>
        </a:p>
      </dsp:txBody>
      <dsp:txXfrm>
        <a:off x="3058186" y="338703"/>
        <a:ext cx="2037027" cy="1684792"/>
      </dsp:txXfrm>
    </dsp:sp>
    <dsp:sp modelId="{7C701713-E89F-4391-BF7A-BA3D23F68969}">
      <dsp:nvSpPr>
        <dsp:cNvPr id="0" name=""/>
        <dsp:cNvSpPr/>
      </dsp:nvSpPr>
      <dsp:spPr>
        <a:xfrm>
          <a:off x="5361815" y="915509"/>
          <a:ext cx="454074" cy="5311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>
        <a:off x="5361815" y="1021745"/>
        <a:ext cx="317852" cy="318709"/>
      </dsp:txXfrm>
    </dsp:sp>
    <dsp:sp modelId="{8412673E-C15B-4245-8E8B-F1A24B075C2E}">
      <dsp:nvSpPr>
        <dsp:cNvPr id="0" name=""/>
        <dsp:cNvSpPr/>
      </dsp:nvSpPr>
      <dsp:spPr>
        <a:xfrm>
          <a:off x="6004373" y="286287"/>
          <a:ext cx="2141859" cy="1789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3. Подготовка таблиц для витрин данных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i="1" kern="1200" dirty="0" smtClean="0"/>
            <a:t>(агрегированные данные для отчетов, графиков)</a:t>
          </a:r>
          <a:endParaRPr lang="ru-RU" sz="1600" i="1" kern="1200" dirty="0"/>
        </a:p>
      </dsp:txBody>
      <dsp:txXfrm>
        <a:off x="6056789" y="338703"/>
        <a:ext cx="2037027" cy="16847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7D4EF6-17DF-482D-9C57-BD34B1FEA726}" type="datetimeFigureOut">
              <a:rPr lang="ru-RU" smtClean="0"/>
              <a:t>27.03.2020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5E1BC-60D7-44CB-A2AE-F973671312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6142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9278D-C959-4A23-BE09-8CD12CEECB4C}" type="datetimeFigureOut">
              <a:rPr lang="ru-RU" smtClean="0"/>
              <a:t>27.03.2020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1A393-37B9-4B6D-BEE7-093773AA8E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3550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9278D-C959-4A23-BE09-8CD12CEECB4C}" type="datetimeFigureOut">
              <a:rPr lang="ru-RU" smtClean="0"/>
              <a:t>27.03.2020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1A393-37B9-4B6D-BEE7-093773AA8E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57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9278D-C959-4A23-BE09-8CD12CEECB4C}" type="datetimeFigureOut">
              <a:rPr lang="ru-RU" smtClean="0"/>
              <a:t>27.03.2020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1A393-37B9-4B6D-BEE7-093773AA8E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1410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9278D-C959-4A23-BE09-8CD12CEECB4C}" type="datetimeFigureOut">
              <a:rPr lang="ru-RU" smtClean="0"/>
              <a:t>27.03.2020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1A393-37B9-4B6D-BEE7-093773AA8E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162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9278D-C959-4A23-BE09-8CD12CEECB4C}" type="datetimeFigureOut">
              <a:rPr lang="ru-RU" smtClean="0"/>
              <a:t>27.03.2020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1A393-37B9-4B6D-BEE7-093773AA8E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6289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9278D-C959-4A23-BE09-8CD12CEECB4C}" type="datetimeFigureOut">
              <a:rPr lang="ru-RU" smtClean="0"/>
              <a:t>27.03.2020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1A393-37B9-4B6D-BEE7-093773AA8E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914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9278D-C959-4A23-BE09-8CD12CEECB4C}" type="datetimeFigureOut">
              <a:rPr lang="ru-RU" smtClean="0"/>
              <a:t>27.03.2020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1A393-37B9-4B6D-BEE7-093773AA8E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240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9278D-C959-4A23-BE09-8CD12CEECB4C}" type="datetimeFigureOut">
              <a:rPr lang="ru-RU" smtClean="0"/>
              <a:t>27.03.2020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1A393-37B9-4B6D-BEE7-093773AA8E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1396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9278D-C959-4A23-BE09-8CD12CEECB4C}" type="datetimeFigureOut">
              <a:rPr lang="ru-RU" smtClean="0"/>
              <a:t>27.03.2020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1A393-37B9-4B6D-BEE7-093773AA8E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8124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9278D-C959-4A23-BE09-8CD12CEECB4C}" type="datetimeFigureOut">
              <a:rPr lang="ru-RU" smtClean="0"/>
              <a:t>27.03.2020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1A393-37B9-4B6D-BEE7-093773AA8E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1242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9278D-C959-4A23-BE09-8CD12CEECB4C}" type="datetimeFigureOut">
              <a:rPr lang="ru-RU" smtClean="0"/>
              <a:t>27.03.2020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1A393-37B9-4B6D-BEE7-093773AA8E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4713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9278D-C959-4A23-BE09-8CD12CEECB4C}" type="datetimeFigureOut">
              <a:rPr lang="ru-RU" smtClean="0"/>
              <a:t>27.03.2020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1A393-37B9-4B6D-BEE7-093773AA8E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455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cwiki.apache.org/confluence/display/Hive/LanguageManual+JoinOptimization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cwiki.apache.org/confluence/display/Hive/LanguageManual+UDF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wiki.apache.org/confluence/display/Hive/LanguageManual+WindowingAndAnalytics" TargetMode="External"/><Relationship Id="rId2" Type="http://schemas.openxmlformats.org/officeDocument/2006/relationships/hyperlink" Target="https://cwiki.apache.org/confluence/display/Hive/LanguageManual+LateralVie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wiki.apache.org/confluence/display/Hive/LanguageManual+UDF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cwiki.apache.org/confluence/display/Hive/Hom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wiki.apache.org/confluence/display/Hive/HiveServer2+Client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pache/hive/tree/master/parser/src/java/org/apache/hadoop/hive/ql/pars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wiki.apache.org/confluence/display/Hive/LanguageManual+DDL#LanguageManualDDL-CreateTableCreate/Drop/TruncateTabl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Apache Hive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SQL-</a:t>
            </a:r>
            <a:r>
              <a:rPr lang="ru-RU" dirty="0" smtClean="0"/>
              <a:t>движок для </a:t>
            </a:r>
            <a:r>
              <a:rPr lang="en-US" dirty="0" smtClean="0"/>
              <a:t>Apache </a:t>
            </a:r>
            <a:r>
              <a:rPr lang="en-US" dirty="0" err="1" smtClean="0"/>
              <a:t>Hadoop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958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Партиционирование</a:t>
            </a:r>
            <a:r>
              <a:rPr lang="ru-RU" dirty="0" smtClean="0"/>
              <a:t> таблиц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Partitions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b="1" dirty="0" smtClean="0"/>
              <a:t>CREATE </a:t>
            </a:r>
            <a:r>
              <a:rPr lang="en-US" sz="1800" b="1" dirty="0"/>
              <a:t>TABLE </a:t>
            </a:r>
            <a:r>
              <a:rPr lang="en-US" sz="1800" b="1" dirty="0" err="1"/>
              <a:t>employee_partitioned</a:t>
            </a:r>
            <a:r>
              <a:rPr lang="en-US" sz="1800" b="1" dirty="0"/>
              <a:t> </a:t>
            </a:r>
            <a:r>
              <a:rPr lang="en-US" sz="1800" b="1" dirty="0" smtClean="0"/>
              <a:t>(…)) </a:t>
            </a:r>
          </a:p>
          <a:p>
            <a:pPr marL="0" indent="0">
              <a:buNone/>
            </a:pPr>
            <a:r>
              <a:rPr lang="en-US" sz="1800" b="1" dirty="0" smtClean="0"/>
              <a:t>	PARTITIONED </a:t>
            </a:r>
            <a:r>
              <a:rPr lang="en-US" sz="1800" b="1" dirty="0"/>
              <a:t>BY (year INT, month INT</a:t>
            </a:r>
            <a:r>
              <a:rPr lang="en-US" sz="1800" b="1" dirty="0" smtClean="0"/>
              <a:t>)</a:t>
            </a:r>
          </a:p>
          <a:p>
            <a:pPr marL="0" indent="0">
              <a:buNone/>
            </a:pPr>
            <a:r>
              <a:rPr lang="ru-RU" sz="1800" b="1" i="1" dirty="0" smtClean="0"/>
              <a:t>Структура директорий</a:t>
            </a:r>
            <a:r>
              <a:rPr lang="en-US" sz="1800" b="1" i="1" dirty="0" smtClean="0"/>
              <a:t>: EMPLOYEE_PARTITIONED / YEAR=2018 / MONTH=11</a:t>
            </a:r>
            <a:endParaRPr lang="en-US" sz="1800" i="1" dirty="0" smtClean="0"/>
          </a:p>
          <a:p>
            <a:r>
              <a:rPr lang="en-US" dirty="0" smtClean="0"/>
              <a:t>Bucketing</a:t>
            </a:r>
          </a:p>
          <a:p>
            <a:pPr marL="0" indent="0">
              <a:buNone/>
            </a:pPr>
            <a:r>
              <a:rPr lang="en-US" sz="1800" b="1" dirty="0" smtClean="0"/>
              <a:t>	CREATE </a:t>
            </a:r>
            <a:r>
              <a:rPr lang="en-US" sz="1800" b="1" dirty="0"/>
              <a:t>TABLE </a:t>
            </a:r>
            <a:r>
              <a:rPr lang="en-US" sz="1800" b="1" dirty="0" err="1" smtClean="0"/>
              <a:t>employee_bucketed</a:t>
            </a:r>
            <a:r>
              <a:rPr lang="en-US" sz="1800" b="1" dirty="0" smtClean="0"/>
              <a:t> </a:t>
            </a:r>
            <a:r>
              <a:rPr lang="en-US" sz="1800" b="1" dirty="0"/>
              <a:t>(…))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800" b="1" dirty="0"/>
              <a:t>CLUSTERED BY (</a:t>
            </a:r>
            <a:r>
              <a:rPr lang="en-US" sz="1800" b="1" dirty="0" err="1"/>
              <a:t>employee_id</a:t>
            </a:r>
            <a:r>
              <a:rPr lang="en-US" sz="1800" b="1" dirty="0"/>
              <a:t>) INTO 2 </a:t>
            </a:r>
            <a:r>
              <a:rPr lang="en-US" sz="1800" b="1" dirty="0" smtClean="0"/>
              <a:t>BUCKETS</a:t>
            </a:r>
          </a:p>
          <a:p>
            <a:pPr marL="0" indent="0">
              <a:buNone/>
            </a:pPr>
            <a:r>
              <a:rPr lang="ru-RU" sz="1800" b="1" dirty="0" smtClean="0"/>
              <a:t>Кол-во </a:t>
            </a:r>
            <a:r>
              <a:rPr lang="ru-RU" sz="1800" b="1" dirty="0" err="1" smtClean="0"/>
              <a:t>бакетов</a:t>
            </a:r>
            <a:r>
              <a:rPr lang="ru-RU" sz="1800" b="1" dirty="0" smtClean="0"/>
              <a:t> рассчитывается чтобы размер одного </a:t>
            </a:r>
            <a:r>
              <a:rPr lang="ru-RU" sz="1800" b="1" dirty="0" err="1" smtClean="0"/>
              <a:t>бакета</a:t>
            </a:r>
            <a:r>
              <a:rPr lang="ru-RU" sz="1800" b="1" dirty="0"/>
              <a:t> </a:t>
            </a:r>
            <a:r>
              <a:rPr lang="ru-RU" sz="1800" b="1" dirty="0" smtClean="0"/>
              <a:t>был</a:t>
            </a:r>
            <a:r>
              <a:rPr lang="en-US" sz="1800" b="1" dirty="0" smtClean="0"/>
              <a:t> ~2 </a:t>
            </a:r>
            <a:r>
              <a:rPr lang="ru-RU" sz="1800" b="1" dirty="0" smtClean="0"/>
              <a:t>блока </a:t>
            </a:r>
            <a:r>
              <a:rPr lang="en-US" sz="1800" b="1" dirty="0" smtClean="0"/>
              <a:t>HDFS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00676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Оптимизация запросов в </a:t>
            </a:r>
            <a:r>
              <a:rPr lang="en-US" dirty="0" smtClean="0"/>
              <a:t>Hive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38736" cy="4997152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ru-RU" dirty="0" smtClean="0"/>
              <a:t>Этапы выполнения запроса</a:t>
            </a:r>
            <a:r>
              <a:rPr lang="en-US" dirty="0" smtClean="0"/>
              <a:t>:</a:t>
            </a:r>
          </a:p>
          <a:p>
            <a:pPr>
              <a:buNone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Парсинг </a:t>
            </a:r>
            <a:r>
              <a:rPr lang="en-US" dirty="0" err="1" smtClean="0"/>
              <a:t>HiveQL</a:t>
            </a:r>
            <a:r>
              <a:rPr lang="en-US" dirty="0" smtClean="0"/>
              <a:t> </a:t>
            </a:r>
            <a:r>
              <a:rPr lang="ru-RU" dirty="0" smtClean="0"/>
              <a:t>запроса в </a:t>
            </a:r>
            <a:r>
              <a:rPr lang="en-US" dirty="0" smtClean="0"/>
              <a:t>AST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Планнер извлекает метаданные таблиц и расположение файлов данных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Оптимизатор</a:t>
            </a:r>
            <a:r>
              <a:rPr lang="en-US" dirty="0" smtClean="0"/>
              <a:t>, </a:t>
            </a:r>
            <a:r>
              <a:rPr lang="ru-RU" dirty="0" smtClean="0"/>
              <a:t>используя </a:t>
            </a:r>
            <a:r>
              <a:rPr lang="en-US" dirty="0" smtClean="0"/>
              <a:t>AST+</a:t>
            </a:r>
            <a:r>
              <a:rPr lang="ru-RU" dirty="0" smtClean="0"/>
              <a:t>метаданные, формирует план физической реализации выполнения запроса (</a:t>
            </a:r>
            <a:r>
              <a:rPr lang="en-US" dirty="0" smtClean="0"/>
              <a:t>nested loop join, sort-merge join, hash join, index join, …)</a:t>
            </a:r>
            <a:endParaRPr lang="ru-RU" dirty="0" smtClean="0"/>
          </a:p>
          <a:p>
            <a:endParaRPr lang="en-US" dirty="0" smtClean="0"/>
          </a:p>
          <a:p>
            <a:r>
              <a:rPr lang="ru-RU" dirty="0" smtClean="0"/>
              <a:t>Оптимизатор может использовать статистику для выбора оптимального плана выполнения (</a:t>
            </a:r>
            <a:r>
              <a:rPr lang="en-US" dirty="0" smtClean="0"/>
              <a:t>Cost based optimizer)</a:t>
            </a:r>
          </a:p>
          <a:p>
            <a:endParaRPr lang="en-US" dirty="0"/>
          </a:p>
          <a:p>
            <a:r>
              <a:rPr lang="en-US" dirty="0" smtClean="0"/>
              <a:t>EXPLAIN SELECT …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1268760"/>
            <a:ext cx="4868019" cy="4244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3387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</a:t>
            </a:r>
            <a:r>
              <a:rPr lang="en-US" dirty="0" smtClean="0"/>
              <a:t>Join-</a:t>
            </a:r>
            <a:r>
              <a:rPr lang="ru-RU" dirty="0" err="1" smtClean="0"/>
              <a:t>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INNER/LEFT OUTER/RIGHT OUTER/FULL OUTER/CROSS</a:t>
            </a:r>
          </a:p>
          <a:p>
            <a:r>
              <a:rPr lang="ru-RU" dirty="0"/>
              <a:t>Самую большую таблицу рекомендуется </a:t>
            </a:r>
            <a:r>
              <a:rPr lang="ru-RU" dirty="0" smtClean="0"/>
              <a:t>указывать последней</a:t>
            </a:r>
          </a:p>
          <a:p>
            <a:r>
              <a:rPr lang="en-US" dirty="0" smtClean="0"/>
              <a:t>Map Join</a:t>
            </a:r>
            <a:endParaRPr lang="ru-RU" dirty="0" smtClean="0"/>
          </a:p>
          <a:p>
            <a:pPr marL="457200" lvl="1" indent="0">
              <a:buNone/>
            </a:pPr>
            <a:r>
              <a:rPr lang="en-US" dirty="0" smtClean="0"/>
              <a:t>/*+ MAPJOIN(</a:t>
            </a:r>
            <a:r>
              <a:rPr lang="en-US" dirty="0" err="1" smtClean="0"/>
              <a:t>table_name</a:t>
            </a:r>
            <a:r>
              <a:rPr lang="en-US" dirty="0" smtClean="0"/>
              <a:t>) */</a:t>
            </a:r>
          </a:p>
          <a:p>
            <a:r>
              <a:rPr lang="en-US" dirty="0" smtClean="0"/>
              <a:t>Sort Merge Bucket Map Join (SMB)</a:t>
            </a:r>
          </a:p>
          <a:p>
            <a:pPr marL="0" indent="0">
              <a:buNone/>
            </a:pPr>
            <a:r>
              <a:rPr lang="en-US" sz="2400" dirty="0" smtClean="0"/>
              <a:t>	set </a:t>
            </a:r>
            <a:r>
              <a:rPr lang="en-US" sz="2400" dirty="0" err="1"/>
              <a:t>hive.auto.convert.sortmerge.join</a:t>
            </a:r>
            <a:r>
              <a:rPr lang="en-US" sz="2400" dirty="0"/>
              <a:t>=true;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	set </a:t>
            </a:r>
            <a:r>
              <a:rPr lang="en-US" sz="2400" dirty="0" err="1"/>
              <a:t>hive.optimize.bucketmapjoin</a:t>
            </a:r>
            <a:r>
              <a:rPr lang="en-US" sz="2400" dirty="0"/>
              <a:t> = true;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	set </a:t>
            </a:r>
            <a:r>
              <a:rPr lang="en-US" sz="2400" dirty="0" err="1"/>
              <a:t>hive.optimize.bucketmapjoin.sortedmerge</a:t>
            </a:r>
            <a:r>
              <a:rPr lang="en-US" sz="2400" dirty="0"/>
              <a:t> = true;</a:t>
            </a:r>
            <a:endParaRPr lang="en-US" sz="2400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https://cwiki.apache.org/confluence/display/Hive/LanguageManual+JoinOptimization</a:t>
            </a:r>
            <a:endParaRPr lang="en-US" dirty="0" smtClean="0"/>
          </a:p>
          <a:p>
            <a:pPr marL="457200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172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Возможности </a:t>
            </a:r>
            <a:r>
              <a:rPr lang="en-US" dirty="0" err="1" smtClean="0"/>
              <a:t>HiveQL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CREATE TABLE </a:t>
            </a:r>
            <a:r>
              <a:rPr lang="en-US" dirty="0" err="1" smtClean="0"/>
              <a:t>tablename</a:t>
            </a:r>
            <a:r>
              <a:rPr lang="en-US" dirty="0" smtClean="0"/>
              <a:t> AS SELECT …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CREATE TABLE </a:t>
            </a:r>
            <a:r>
              <a:rPr lang="en-US" dirty="0" err="1" smtClean="0"/>
              <a:t>tablename</a:t>
            </a:r>
            <a:r>
              <a:rPr lang="en-US" dirty="0" smtClean="0"/>
              <a:t> LIKE </a:t>
            </a:r>
            <a:r>
              <a:rPr lang="en-US" dirty="0" err="1" smtClean="0"/>
              <a:t>existing_table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LOAD DATA [LOCAL] INPATH ‘path/to/file’ [OVERWRITE] INTO TABLE </a:t>
            </a:r>
            <a:r>
              <a:rPr lang="en-US" dirty="0" err="1" smtClean="0"/>
              <a:t>tablename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INSERT [OVERWRITE] TABLE </a:t>
            </a:r>
            <a:r>
              <a:rPr lang="en-US" dirty="0" err="1" smtClean="0"/>
              <a:t>tablename</a:t>
            </a:r>
            <a:r>
              <a:rPr lang="en-US" dirty="0" smtClean="0"/>
              <a:t> [IF NOT EXISTS] SELECT …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UPDATE/DELETE/MERGE </a:t>
            </a:r>
            <a:r>
              <a:rPr lang="ru-RU" dirty="0" smtClean="0"/>
              <a:t>только для таблиц в формате </a:t>
            </a:r>
            <a:r>
              <a:rPr lang="en-US" dirty="0" smtClean="0"/>
              <a:t>ORC!</a:t>
            </a:r>
            <a:endParaRPr lang="ru-RU" dirty="0" smtClean="0"/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en-US" dirty="0" smtClean="0"/>
              <a:t>ORDER BY / SORT BY – </a:t>
            </a:r>
            <a:r>
              <a:rPr lang="ru-RU" dirty="0" smtClean="0"/>
              <a:t>сквозная </a:t>
            </a:r>
            <a:r>
              <a:rPr lang="en-US" dirty="0" smtClean="0"/>
              <a:t>/ </a:t>
            </a:r>
            <a:r>
              <a:rPr lang="ru-RU" dirty="0" smtClean="0"/>
              <a:t>частичная сортировка по редьюсерам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en-US" dirty="0" smtClean="0"/>
              <a:t>CLUSTER BY / DISTRIBUTE BY – </a:t>
            </a:r>
            <a:r>
              <a:rPr lang="ru-RU" dirty="0" smtClean="0"/>
              <a:t>указывает свой ключ партиционирования по редьюсерам</a:t>
            </a:r>
            <a:endParaRPr lang="en-US" dirty="0"/>
          </a:p>
          <a:p>
            <a:pPr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186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Системные возможности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Подключаемые форматы файлов (</a:t>
            </a:r>
            <a:r>
              <a:rPr lang="en-US" dirty="0" err="1" smtClean="0"/>
              <a:t>SerDe</a:t>
            </a:r>
            <a:r>
              <a:rPr lang="en-US" dirty="0" smtClean="0"/>
              <a:t>)</a:t>
            </a:r>
          </a:p>
          <a:p>
            <a:r>
              <a:rPr lang="ru-RU" dirty="0" smtClean="0"/>
              <a:t>Подключаемые движки обработки данных (</a:t>
            </a:r>
            <a:r>
              <a:rPr lang="en-US" dirty="0" smtClean="0"/>
              <a:t>MapReduce, </a:t>
            </a:r>
            <a:r>
              <a:rPr lang="en-US" dirty="0" err="1" smtClean="0"/>
              <a:t>Tez</a:t>
            </a:r>
            <a:r>
              <a:rPr lang="en-US" dirty="0" smtClean="0"/>
              <a:t>, Spark)</a:t>
            </a:r>
            <a:endParaRPr lang="ru-RU" dirty="0" smtClean="0"/>
          </a:p>
          <a:p>
            <a:r>
              <a:rPr lang="ru-RU" dirty="0" smtClean="0"/>
              <a:t>Подключаемые функции в </a:t>
            </a:r>
            <a:r>
              <a:rPr lang="en-US" dirty="0" smtClean="0"/>
              <a:t>SQL (User Defined Functions – UDFs)</a:t>
            </a:r>
          </a:p>
          <a:p>
            <a:pPr lvl="1">
              <a:buNone/>
            </a:pPr>
            <a:r>
              <a:rPr lang="en-US" sz="1800" dirty="0" smtClean="0">
                <a:hlinkClick r:id="rId2"/>
              </a:rPr>
              <a:t>https://cwiki.apache.org/confluence/display/Hive/LanguageManual+UDF</a:t>
            </a:r>
            <a:r>
              <a:rPr lang="en-US" sz="1800" dirty="0" smtClean="0"/>
              <a:t> 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009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Полезные </a:t>
            </a:r>
            <a:r>
              <a:rPr lang="en-US" dirty="0" smtClean="0"/>
              <a:t>UDFs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fontScale="55000" lnSpcReduction="20000"/>
          </a:bodyPr>
          <a:lstStyle/>
          <a:p>
            <a:r>
              <a:rPr lang="en-GB" dirty="0" err="1"/>
              <a:t>nvl</a:t>
            </a:r>
            <a:r>
              <a:rPr lang="en-GB" dirty="0"/>
              <a:t>(T value, T </a:t>
            </a:r>
            <a:r>
              <a:rPr lang="en-GB" dirty="0" err="1"/>
              <a:t>default_value</a:t>
            </a:r>
            <a:r>
              <a:rPr lang="en-GB" dirty="0" smtClean="0"/>
              <a:t>)</a:t>
            </a:r>
          </a:p>
          <a:p>
            <a:pPr lvl="1"/>
            <a:r>
              <a:rPr lang="ru-RU" dirty="0" smtClean="0"/>
              <a:t>Возвращает </a:t>
            </a:r>
            <a:r>
              <a:rPr lang="en-US" dirty="0" smtClean="0"/>
              <a:t>value </a:t>
            </a:r>
            <a:r>
              <a:rPr lang="ru-RU" dirty="0" smtClean="0"/>
              <a:t>если </a:t>
            </a:r>
            <a:r>
              <a:rPr lang="en-US" dirty="0" smtClean="0"/>
              <a:t>value IS NOT NULL, </a:t>
            </a:r>
            <a:r>
              <a:rPr lang="ru-RU" dirty="0" smtClean="0"/>
              <a:t>иначе </a:t>
            </a:r>
            <a:r>
              <a:rPr lang="en-US" dirty="0" err="1" smtClean="0"/>
              <a:t>default_value</a:t>
            </a:r>
            <a:endParaRPr lang="en-US" dirty="0" smtClean="0"/>
          </a:p>
          <a:p>
            <a:r>
              <a:rPr lang="en-US" dirty="0"/>
              <a:t>CASE a WHEN b THEN c [WHEN d THEN e]* [ELSE f] </a:t>
            </a:r>
            <a:r>
              <a:rPr lang="en-US" dirty="0" smtClean="0"/>
              <a:t>END</a:t>
            </a:r>
          </a:p>
          <a:p>
            <a:r>
              <a:rPr lang="en-GB" dirty="0" smtClean="0"/>
              <a:t>split(string </a:t>
            </a:r>
            <a:r>
              <a:rPr lang="en-GB" dirty="0" err="1"/>
              <a:t>str</a:t>
            </a:r>
            <a:r>
              <a:rPr lang="en-GB" dirty="0"/>
              <a:t>, string pat</a:t>
            </a:r>
            <a:r>
              <a:rPr lang="en-GB" dirty="0" smtClean="0"/>
              <a:t>)</a:t>
            </a:r>
            <a:endParaRPr lang="ru-RU" dirty="0"/>
          </a:p>
          <a:p>
            <a:pPr lvl="1"/>
            <a:r>
              <a:rPr lang="ru-RU" dirty="0" smtClean="0"/>
              <a:t>Возвращает массив строк, полученный разделением </a:t>
            </a:r>
            <a:r>
              <a:rPr lang="en-US" dirty="0" err="1" smtClean="0"/>
              <a:t>str</a:t>
            </a:r>
            <a:r>
              <a:rPr lang="en-US" dirty="0" smtClean="0"/>
              <a:t> </a:t>
            </a:r>
            <a:r>
              <a:rPr lang="ru-RU" dirty="0" smtClean="0"/>
              <a:t>по регулярному выражению </a:t>
            </a:r>
            <a:r>
              <a:rPr lang="en-US" dirty="0" smtClean="0"/>
              <a:t>pat</a:t>
            </a:r>
          </a:p>
          <a:p>
            <a:r>
              <a:rPr lang="en-GB" dirty="0" err="1" smtClean="0"/>
              <a:t>xpath</a:t>
            </a:r>
            <a:r>
              <a:rPr lang="en-GB" dirty="0" smtClean="0"/>
              <a:t>(</a:t>
            </a:r>
            <a:r>
              <a:rPr lang="en-GB" dirty="0" err="1" smtClean="0"/>
              <a:t>xml_string</a:t>
            </a:r>
            <a:r>
              <a:rPr lang="en-GB" dirty="0"/>
              <a:t>, </a:t>
            </a:r>
            <a:r>
              <a:rPr lang="en-GB" dirty="0" err="1"/>
              <a:t>xpath_expression_string</a:t>
            </a:r>
            <a:r>
              <a:rPr lang="en-GB" dirty="0" smtClean="0"/>
              <a:t>)</a:t>
            </a:r>
          </a:p>
          <a:p>
            <a:pPr lvl="1"/>
            <a:r>
              <a:rPr lang="ru-RU" dirty="0" smtClean="0"/>
              <a:t>Возвращает массив строк, извлеченных из </a:t>
            </a:r>
            <a:r>
              <a:rPr lang="en-US" dirty="0" smtClean="0"/>
              <a:t>XML </a:t>
            </a:r>
            <a:r>
              <a:rPr lang="ru-RU" dirty="0" smtClean="0"/>
              <a:t>по </a:t>
            </a:r>
            <a:r>
              <a:rPr lang="en-US" dirty="0" err="1" smtClean="0"/>
              <a:t>XPath</a:t>
            </a:r>
            <a:endParaRPr lang="en-US" dirty="0" smtClean="0"/>
          </a:p>
          <a:p>
            <a:r>
              <a:rPr lang="en-GB" dirty="0" err="1"/>
              <a:t>levenshtein</a:t>
            </a:r>
            <a:r>
              <a:rPr lang="en-GB" dirty="0"/>
              <a:t>(string A, string B</a:t>
            </a:r>
            <a:r>
              <a:rPr lang="en-GB" dirty="0" smtClean="0"/>
              <a:t>) / </a:t>
            </a:r>
            <a:r>
              <a:rPr lang="en-GB" dirty="0" err="1"/>
              <a:t>soundex</a:t>
            </a:r>
            <a:r>
              <a:rPr lang="en-GB" dirty="0"/>
              <a:t>(string A</a:t>
            </a:r>
            <a:r>
              <a:rPr lang="en-GB" dirty="0" smtClean="0"/>
              <a:t>)</a:t>
            </a:r>
          </a:p>
          <a:p>
            <a:pPr lvl="1"/>
            <a:r>
              <a:rPr lang="ru-RU" dirty="0" smtClean="0"/>
              <a:t>Для нечеткого поиска по строкам</a:t>
            </a:r>
          </a:p>
          <a:p>
            <a:r>
              <a:rPr lang="en-GB" dirty="0" smtClean="0"/>
              <a:t>explode(ARRAY&lt;T</a:t>
            </a:r>
            <a:r>
              <a:rPr lang="en-GB" dirty="0"/>
              <a:t>&gt; a</a:t>
            </a:r>
            <a:r>
              <a:rPr lang="en-GB" dirty="0" smtClean="0"/>
              <a:t>)</a:t>
            </a:r>
            <a:endParaRPr lang="ru-RU" dirty="0" smtClean="0"/>
          </a:p>
          <a:p>
            <a:pPr lvl="1"/>
            <a:r>
              <a:rPr lang="ru-RU" dirty="0" smtClean="0"/>
              <a:t>Функция из заданного массива генерирует множество строк таблицы</a:t>
            </a:r>
            <a:endParaRPr lang="en-US" dirty="0" smtClean="0"/>
          </a:p>
          <a:p>
            <a:pPr fontAlgn="base"/>
            <a:r>
              <a:rPr lang="en-US" dirty="0" smtClean="0"/>
              <a:t>LATERAL VIEW – </a:t>
            </a:r>
            <a:r>
              <a:rPr lang="ru-RU" dirty="0" smtClean="0"/>
              <a:t>позволяет объединить реальную таблицы и </a:t>
            </a:r>
            <a:r>
              <a:rPr lang="en-US" dirty="0" smtClean="0"/>
              <a:t>explode() </a:t>
            </a:r>
          </a:p>
          <a:p>
            <a:pPr lvl="1" fontAlgn="base"/>
            <a:r>
              <a:rPr lang="en-US" dirty="0" smtClean="0"/>
              <a:t>SELECT </a:t>
            </a:r>
            <a:r>
              <a:rPr lang="en-US" dirty="0" err="1"/>
              <a:t>pageid</a:t>
            </a:r>
            <a:r>
              <a:rPr lang="en-US" dirty="0"/>
              <a:t>, </a:t>
            </a:r>
            <a:r>
              <a:rPr lang="en-US" dirty="0" err="1" smtClean="0"/>
              <a:t>adid</a:t>
            </a:r>
            <a:r>
              <a:rPr lang="en-US" dirty="0" smtClean="0"/>
              <a:t> FROM </a:t>
            </a:r>
            <a:r>
              <a:rPr lang="en-US" dirty="0" err="1"/>
              <a:t>pageAds</a:t>
            </a:r>
            <a:r>
              <a:rPr lang="en-US" dirty="0"/>
              <a:t> LATERAL VIEW explode(</a:t>
            </a:r>
            <a:r>
              <a:rPr lang="en-US" dirty="0" err="1"/>
              <a:t>adid_list</a:t>
            </a:r>
            <a:r>
              <a:rPr lang="en-US" dirty="0"/>
              <a:t>) </a:t>
            </a:r>
            <a:r>
              <a:rPr lang="en-US" dirty="0" err="1"/>
              <a:t>adTable</a:t>
            </a:r>
            <a:r>
              <a:rPr lang="en-US" dirty="0"/>
              <a:t> AS </a:t>
            </a:r>
            <a:r>
              <a:rPr lang="en-US" dirty="0" err="1"/>
              <a:t>adid</a:t>
            </a:r>
            <a:r>
              <a:rPr lang="en-US" dirty="0" smtClean="0"/>
              <a:t>;</a:t>
            </a:r>
          </a:p>
          <a:p>
            <a:pPr lvl="1" fontAlgn="base"/>
            <a:r>
              <a:rPr lang="en-US" dirty="0" smtClean="0">
                <a:hlinkClick r:id="rId2"/>
              </a:rPr>
              <a:t>https://cwiki.apache.org/confluence/display/Hive/LanguageManual+LateralView</a:t>
            </a:r>
            <a:r>
              <a:rPr lang="en-US" dirty="0" smtClean="0"/>
              <a:t> </a:t>
            </a:r>
          </a:p>
          <a:p>
            <a:pPr fontAlgn="base"/>
            <a:r>
              <a:rPr lang="en-US" dirty="0" smtClean="0"/>
              <a:t>Select * from posts TABLESAMPLE (n PERCENT)</a:t>
            </a:r>
          </a:p>
          <a:p>
            <a:pPr fontAlgn="base"/>
            <a:r>
              <a:rPr lang="ru-RU" dirty="0" smtClean="0"/>
              <a:t>Аналитические функции </a:t>
            </a:r>
            <a:r>
              <a:rPr lang="en-GB" dirty="0" smtClean="0">
                <a:hlinkClick r:id="rId3"/>
              </a:rPr>
              <a:t>https://cwiki.apache.org/confluence/display/Hive/LanguageManual+WindowingAndAnalytics</a:t>
            </a:r>
            <a:r>
              <a:rPr lang="ru-RU" smtClean="0"/>
              <a:t> </a:t>
            </a:r>
            <a:endParaRPr lang="en-US" dirty="0" smtClean="0"/>
          </a:p>
          <a:p>
            <a:pPr fontAlgn="base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99592" y="6309320"/>
            <a:ext cx="7488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hlinkClick r:id="rId4"/>
              </a:rPr>
              <a:t>https://cwiki.apache.org/confluence/display/Hive/LanguageManual+UDF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574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Общие рекомендации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Не делать сложных запросов со многими </a:t>
            </a:r>
            <a:r>
              <a:rPr lang="en-US" dirty="0" smtClean="0"/>
              <a:t>Join-</a:t>
            </a:r>
            <a:r>
              <a:rPr lang="ru-RU" dirty="0" smtClean="0"/>
              <a:t>ами и</a:t>
            </a:r>
            <a:r>
              <a:rPr lang="en-US" dirty="0" smtClean="0"/>
              <a:t>/</a:t>
            </a:r>
            <a:r>
              <a:rPr lang="ru-RU" dirty="0" smtClean="0"/>
              <a:t>или подзапросами. Вместо этого создавать временные или </a:t>
            </a:r>
            <a:r>
              <a:rPr lang="en-US" dirty="0" smtClean="0"/>
              <a:t>managed</a:t>
            </a:r>
            <a:r>
              <a:rPr lang="ru-RU" dirty="0" smtClean="0"/>
              <a:t> таблицы</a:t>
            </a:r>
            <a:r>
              <a:rPr lang="en-US" dirty="0" smtClean="0"/>
              <a:t> </a:t>
            </a:r>
            <a:r>
              <a:rPr lang="ru-RU" dirty="0" smtClean="0"/>
              <a:t>с промежуточными результатами (особенно, если они переиспользуются), выполняя задачу в несколько этапов</a:t>
            </a:r>
          </a:p>
          <a:p>
            <a:r>
              <a:rPr lang="en-US" dirty="0" smtClean="0"/>
              <a:t>Join-</a:t>
            </a:r>
            <a:r>
              <a:rPr lang="ru-RU" dirty="0" smtClean="0"/>
              <a:t>ы 2-х больших таблиц очень дорогие, лучше их избегать по-возможности</a:t>
            </a:r>
          </a:p>
          <a:p>
            <a:r>
              <a:rPr lang="ru-RU" dirty="0" smtClean="0"/>
              <a:t>Собирайте статистику, чтобы у </a:t>
            </a:r>
            <a:r>
              <a:rPr lang="en-US" dirty="0" smtClean="0"/>
              <a:t>Hive </a:t>
            </a:r>
            <a:r>
              <a:rPr lang="ru-RU" dirty="0" smtClean="0"/>
              <a:t>была возможность строить более оптимальные планы выполнения</a:t>
            </a:r>
          </a:p>
          <a:p>
            <a:r>
              <a:rPr lang="ru-RU" dirty="0" smtClean="0"/>
              <a:t>Избегайте сквозной сортировки (</a:t>
            </a:r>
            <a:r>
              <a:rPr lang="en-US" dirty="0" smtClean="0"/>
              <a:t>ORDER BY</a:t>
            </a:r>
            <a:r>
              <a:rPr lang="ru-RU" dirty="0" smtClean="0"/>
              <a:t>) по большим таблицам, она очень дорогая.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507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667000" y="1295400"/>
            <a:ext cx="6019800" cy="4525963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b="1" dirty="0"/>
              <a:t> </a:t>
            </a:r>
            <a:r>
              <a:rPr lang="en-US" b="1" dirty="0" err="1"/>
              <a:t>Dayong</a:t>
            </a:r>
            <a:r>
              <a:rPr lang="en-US" b="1" dirty="0"/>
              <a:t> </a:t>
            </a:r>
            <a:r>
              <a:rPr lang="en-US" b="1" dirty="0" smtClean="0"/>
              <a:t>Du, Apache </a:t>
            </a:r>
            <a:r>
              <a:rPr lang="en-US" b="1" dirty="0"/>
              <a:t>Hive </a:t>
            </a:r>
            <a:r>
              <a:rPr lang="en-US" b="1" dirty="0" smtClean="0"/>
              <a:t>Essentials</a:t>
            </a:r>
            <a:r>
              <a:rPr lang="en-US" dirty="0" smtClean="0"/>
              <a:t>, </a:t>
            </a:r>
            <a:r>
              <a:rPr lang="en-US" b="1" dirty="0"/>
              <a:t>2nd </a:t>
            </a:r>
            <a:r>
              <a:rPr lang="en-US" b="1" dirty="0" smtClean="0"/>
              <a:t>Edition, 2018</a:t>
            </a:r>
          </a:p>
          <a:p>
            <a:pPr>
              <a:buFont typeface="Wingdings" pitchFamily="2" charset="2"/>
              <a:buChar char="§"/>
            </a:pPr>
            <a:endParaRPr lang="en-US" b="1" dirty="0"/>
          </a:p>
          <a:p>
            <a:pPr>
              <a:buFont typeface="Wingdings" pitchFamily="2" charset="2"/>
              <a:buChar char="§"/>
            </a:pPr>
            <a:r>
              <a:rPr lang="ru-RU" b="1" dirty="0"/>
              <a:t>Официальная </a:t>
            </a:r>
            <a:r>
              <a:rPr lang="ru-RU" b="1" dirty="0" smtClean="0"/>
              <a:t>документация</a:t>
            </a:r>
            <a:r>
              <a:rPr lang="en-US" b="1" dirty="0" smtClean="0"/>
              <a:t>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cwiki.apache.org/confluence/display/Hive/Home</a:t>
            </a:r>
            <a:endParaRPr lang="ru-RU" dirty="0" smtClean="0"/>
          </a:p>
          <a:p>
            <a:pPr marL="0" indent="0">
              <a:buNone/>
            </a:pPr>
            <a:r>
              <a:rPr lang="ru-RU" sz="2400" b="1" i="1" dirty="0" smtClean="0"/>
              <a:t>обращать внимание на версии </a:t>
            </a:r>
            <a:r>
              <a:rPr lang="en-US" sz="2400" b="1" i="1" dirty="0" smtClean="0"/>
              <a:t>Hive!</a:t>
            </a:r>
            <a:endParaRPr lang="en-US" sz="2400" b="1" i="1" dirty="0"/>
          </a:p>
        </p:txBody>
      </p:sp>
      <p:pic>
        <p:nvPicPr>
          <p:cNvPr id="2050" name="Picture 2" descr="https://images-na.ssl-images-amazon.com/images/I/41wJvqLhCgL._SX404_BO1,204,203,200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5400"/>
            <a:ext cx="2209800" cy="272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89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Для чего и кем используется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SQL (</a:t>
            </a:r>
            <a:r>
              <a:rPr lang="ru-RU" dirty="0" smtClean="0"/>
              <a:t>почти стандартный)</a:t>
            </a:r>
            <a:r>
              <a:rPr lang="en-US" dirty="0" smtClean="0"/>
              <a:t> </a:t>
            </a:r>
            <a:r>
              <a:rPr lang="ru-RU" dirty="0" smtClean="0"/>
              <a:t>интерфейс к данным, лежащим на </a:t>
            </a:r>
            <a:r>
              <a:rPr lang="en-US" dirty="0" smtClean="0"/>
              <a:t>HDFS</a:t>
            </a:r>
            <a:endParaRPr lang="ru-RU" dirty="0" smtClean="0"/>
          </a:p>
          <a:p>
            <a:r>
              <a:rPr lang="en-US" b="1" dirty="0" smtClean="0"/>
              <a:t>Data-</a:t>
            </a:r>
            <a:r>
              <a:rPr lang="ru-RU" b="1" dirty="0" smtClean="0"/>
              <a:t>аналитиками</a:t>
            </a:r>
            <a:r>
              <a:rPr lang="en-US" b="1" dirty="0"/>
              <a:t>:</a:t>
            </a:r>
            <a:r>
              <a:rPr lang="ru-RU" dirty="0" smtClean="0"/>
              <a:t> Все знают </a:t>
            </a:r>
            <a:r>
              <a:rPr lang="en-US" dirty="0" smtClean="0"/>
              <a:t>SQL, </a:t>
            </a:r>
            <a:r>
              <a:rPr lang="ru-RU" dirty="0" smtClean="0"/>
              <a:t>не нужно программировать</a:t>
            </a:r>
          </a:p>
          <a:p>
            <a:r>
              <a:rPr lang="ru-RU" b="1" dirty="0" smtClean="0"/>
              <a:t>Разработчиками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ru-RU" dirty="0" smtClean="0"/>
              <a:t>в качестве универсального интерфейса к данным разных форматов, лежащих в разных местах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b="1" dirty="0" smtClean="0"/>
              <a:t>Не является базой данных</a:t>
            </a:r>
            <a:endParaRPr lang="en-US" b="1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69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Клиенты </a:t>
            </a:r>
            <a:r>
              <a:rPr lang="en-US" dirty="0" smtClean="0"/>
              <a:t>Hive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Командная строка</a:t>
            </a:r>
            <a:r>
              <a:rPr lang="en-US" dirty="0" smtClean="0"/>
              <a:t>: </a:t>
            </a:r>
            <a:r>
              <a:rPr lang="en-US" b="1" dirty="0" smtClean="0"/>
              <a:t>beeline</a:t>
            </a:r>
          </a:p>
          <a:p>
            <a:r>
              <a:rPr lang="en-US" dirty="0" smtClean="0"/>
              <a:t>Web-</a:t>
            </a:r>
            <a:r>
              <a:rPr lang="ru-RU" dirty="0" smtClean="0"/>
              <a:t>интерфейс</a:t>
            </a:r>
            <a:r>
              <a:rPr lang="en-US" dirty="0" smtClean="0"/>
              <a:t>: Hue/</a:t>
            </a:r>
            <a:r>
              <a:rPr lang="en-US" dirty="0" err="1" smtClean="0"/>
              <a:t>Ambari</a:t>
            </a:r>
            <a:endParaRPr lang="en-US" dirty="0" smtClean="0"/>
          </a:p>
          <a:p>
            <a:r>
              <a:rPr lang="en-US" dirty="0" smtClean="0"/>
              <a:t>JDBC-</a:t>
            </a:r>
            <a:r>
              <a:rPr lang="ru-RU" dirty="0" smtClean="0"/>
              <a:t>интерфейс</a:t>
            </a:r>
            <a:r>
              <a:rPr lang="en-US" dirty="0" smtClean="0"/>
              <a:t>: Hive JDBC Driver </a:t>
            </a:r>
          </a:p>
          <a:p>
            <a:pPr lvl="1"/>
            <a:r>
              <a:rPr lang="ru-RU" dirty="0" smtClean="0"/>
              <a:t>с ним можно использовать любой </a:t>
            </a:r>
            <a:r>
              <a:rPr lang="en-US" dirty="0" smtClean="0"/>
              <a:t>SQL </a:t>
            </a:r>
            <a:r>
              <a:rPr lang="ru-RU" dirty="0" smtClean="0"/>
              <a:t>клиент</a:t>
            </a:r>
            <a:r>
              <a:rPr lang="en-US" dirty="0" smtClean="0"/>
              <a:t>, </a:t>
            </a:r>
            <a:r>
              <a:rPr lang="ru-RU" dirty="0" smtClean="0"/>
              <a:t>работающий через </a:t>
            </a:r>
            <a:r>
              <a:rPr lang="en-US" dirty="0" smtClean="0"/>
              <a:t>JDBC, </a:t>
            </a:r>
            <a:r>
              <a:rPr lang="ru-RU" dirty="0" smtClean="0"/>
              <a:t>например</a:t>
            </a:r>
            <a:r>
              <a:rPr lang="en-US" dirty="0" smtClean="0"/>
              <a:t> Oracle SQL Developer)</a:t>
            </a:r>
          </a:p>
          <a:p>
            <a:pPr lvl="1"/>
            <a:r>
              <a:rPr lang="en-US" dirty="0"/>
              <a:t>jdbc:hive2://172.16.82.107:10000/default</a:t>
            </a:r>
            <a:endParaRPr lang="en-US" dirty="0" smtClean="0"/>
          </a:p>
          <a:p>
            <a:r>
              <a:rPr lang="en-US" dirty="0" smtClean="0"/>
              <a:t>Java API (</a:t>
            </a:r>
            <a:r>
              <a:rPr lang="ru-RU" dirty="0" smtClean="0"/>
              <a:t>из </a:t>
            </a:r>
            <a:r>
              <a:rPr lang="en-US" dirty="0" smtClean="0"/>
              <a:t>Java, </a:t>
            </a:r>
            <a:r>
              <a:rPr lang="en-US" dirty="0" err="1" smtClean="0"/>
              <a:t>Scala</a:t>
            </a:r>
            <a:r>
              <a:rPr lang="en-US" dirty="0" smtClean="0"/>
              <a:t>, Spark, …)</a:t>
            </a:r>
            <a:endParaRPr lang="ru-RU" dirty="0" smtClean="0"/>
          </a:p>
          <a:p>
            <a:pPr lvl="1"/>
            <a:r>
              <a:rPr lang="en-US" dirty="0" err="1" smtClean="0"/>
              <a:t>org.apache.spark.sql.hive.HiveContext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1800" dirty="0" smtClean="0">
                <a:hlinkClick r:id="rId2"/>
              </a:rPr>
              <a:t>https://cwiki.apache.org/confluence/display/Hive/HiveServer2+Clients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53393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</a:t>
            </a:r>
            <a:r>
              <a:rPr lang="en-US" dirty="0" smtClean="0"/>
              <a:t>Apache Hive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6934200" y="3741003"/>
            <a:ext cx="189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Метаданные </a:t>
            </a:r>
          </a:p>
          <a:p>
            <a:r>
              <a:rPr lang="ru-RU" sz="1600" dirty="0" smtClean="0"/>
              <a:t>(названия таблиц, колонок, …)</a:t>
            </a:r>
            <a:endParaRPr lang="ru-RU" sz="16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1680001"/>
            <a:ext cx="60579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4343400" y="1320241"/>
            <a:ext cx="2590800" cy="440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Любой </a:t>
            </a:r>
            <a:r>
              <a:rPr lang="en-US" sz="1400" dirty="0" smtClean="0"/>
              <a:t>JDBC SQL </a:t>
            </a:r>
            <a:r>
              <a:rPr lang="ru-RU" sz="1400" dirty="0" smtClean="0"/>
              <a:t>клиент (</a:t>
            </a:r>
            <a:r>
              <a:rPr lang="en-US" sz="1400" dirty="0" smtClean="0"/>
              <a:t>SQL Developer, IDEA)</a:t>
            </a:r>
            <a:endParaRPr lang="ru-RU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5190067"/>
            <a:ext cx="129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Переключаемые движки выполнения задачи</a:t>
            </a:r>
          </a:p>
        </p:txBody>
      </p:sp>
    </p:spTree>
    <p:extLst>
      <p:ext uri="{BB962C8B-B14F-4D97-AF65-F5344CB8AC3E}">
        <p14:creationId xmlns:p14="http://schemas.microsoft.com/office/powerpoint/2010/main" val="319929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выполняется </a:t>
            </a:r>
            <a:r>
              <a:rPr lang="en-US" dirty="0" smtClean="0"/>
              <a:t>SQL </a:t>
            </a:r>
            <a:r>
              <a:rPr lang="ru-RU" dirty="0" smtClean="0"/>
              <a:t>запрос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err="1" smtClean="0"/>
              <a:t>Парсинг</a:t>
            </a:r>
            <a:r>
              <a:rPr lang="ru-RU" dirty="0" smtClean="0"/>
              <a:t> </a:t>
            </a:r>
            <a:r>
              <a:rPr lang="en-US" dirty="0" smtClean="0"/>
              <a:t>SQL </a:t>
            </a:r>
            <a:r>
              <a:rPr lang="ru-RU" dirty="0" smtClean="0"/>
              <a:t>запроса </a:t>
            </a:r>
            <a:r>
              <a:rPr lang="en-US" dirty="0" smtClean="0"/>
              <a:t>“select …” -&gt; AST </a:t>
            </a:r>
            <a:r>
              <a:rPr lang="ru-RU" dirty="0" smtClean="0"/>
              <a:t>дерево выражений</a:t>
            </a:r>
            <a:r>
              <a:rPr lang="en-US" dirty="0" smtClean="0"/>
              <a:t> </a:t>
            </a:r>
            <a:r>
              <a:rPr lang="en-US" sz="1600" dirty="0" smtClean="0"/>
              <a:t>(</a:t>
            </a:r>
            <a:r>
              <a:rPr lang="ru-RU" sz="1600" dirty="0" smtClean="0"/>
              <a:t>см. </a:t>
            </a:r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github.com/apache/hive/tree/master/parser/src/java/org/apache/hadoop/hive/ql/parse</a:t>
            </a:r>
            <a:r>
              <a:rPr lang="ru-RU" sz="16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Составление логического плана выполнения запроса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Оптимизация плана выполнения (на основе статистики или </a:t>
            </a:r>
            <a:r>
              <a:rPr lang="ru-RU" dirty="0" err="1" smtClean="0"/>
              <a:t>хинтов</a:t>
            </a:r>
            <a:r>
              <a:rPr lang="ru-RU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Генерация </a:t>
            </a:r>
            <a:r>
              <a:rPr lang="en-US" dirty="0" smtClean="0"/>
              <a:t>Java </a:t>
            </a:r>
            <a:r>
              <a:rPr lang="ru-RU" dirty="0" smtClean="0"/>
              <a:t>кода на </a:t>
            </a:r>
            <a:r>
              <a:rPr lang="en-US" dirty="0" smtClean="0"/>
              <a:t>MR </a:t>
            </a:r>
            <a:r>
              <a:rPr lang="ru-RU" dirty="0" smtClean="0"/>
              <a:t>или другом движке и его компиляция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Выполнение </a:t>
            </a:r>
            <a:r>
              <a:rPr lang="en-US" dirty="0" smtClean="0"/>
              <a:t>JAR-</a:t>
            </a:r>
            <a:r>
              <a:rPr lang="ru-RU" dirty="0" smtClean="0"/>
              <a:t>файла с </a:t>
            </a:r>
            <a:r>
              <a:rPr lang="en-US" dirty="0" err="1" smtClean="0"/>
              <a:t>MapReduce</a:t>
            </a:r>
            <a:r>
              <a:rPr lang="en-US" dirty="0" smtClean="0"/>
              <a:t> </a:t>
            </a:r>
            <a:r>
              <a:rPr lang="ru-RU" dirty="0" smtClean="0"/>
              <a:t>в 1 или более этапов </a:t>
            </a:r>
            <a:r>
              <a:rPr lang="en-US" dirty="0" smtClean="0"/>
              <a:t>(Stages) (1 </a:t>
            </a:r>
            <a:r>
              <a:rPr lang="en-US" dirty="0"/>
              <a:t>S</a:t>
            </a:r>
            <a:r>
              <a:rPr lang="en-US" dirty="0" smtClean="0"/>
              <a:t>tage = 1 MR Job</a:t>
            </a:r>
            <a:r>
              <a:rPr lang="ru-RU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717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Типовая схема работы с данными в </a:t>
            </a:r>
            <a:r>
              <a:rPr lang="en-US" dirty="0" smtClean="0"/>
              <a:t>Hive</a:t>
            </a:r>
            <a:endParaRPr lang="ru-RU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2860195693"/>
              </p:ext>
            </p:extLst>
          </p:nvPr>
        </p:nvGraphicFramePr>
        <p:xfrm>
          <a:off x="533400" y="1600200"/>
          <a:ext cx="8153400" cy="236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4267200"/>
            <a:ext cx="23586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external table …</a:t>
            </a:r>
            <a:endParaRPr lang="ru-RU" i="1" dirty="0" smtClean="0"/>
          </a:p>
          <a:p>
            <a:r>
              <a:rPr lang="ru-RU" i="1" dirty="0" smtClean="0"/>
              <a:t>или</a:t>
            </a:r>
            <a:endParaRPr lang="ru-RU" dirty="0" smtClean="0"/>
          </a:p>
          <a:p>
            <a:r>
              <a:rPr lang="en-US" dirty="0" smtClean="0"/>
              <a:t>Load data INPATH …</a:t>
            </a:r>
            <a:endParaRPr lang="ru-RU" dirty="0" smtClean="0"/>
          </a:p>
          <a:p>
            <a:endParaRPr lang="ru-RU" dirty="0"/>
          </a:p>
          <a:p>
            <a:r>
              <a:rPr lang="ru-RU" i="1" dirty="0"/>
              <a:t>См. следующий </a:t>
            </a:r>
            <a:r>
              <a:rPr lang="ru-RU" i="1" dirty="0" smtClean="0"/>
              <a:t>слайд</a:t>
            </a:r>
            <a:endParaRPr lang="ru-RU" i="1" dirty="0"/>
          </a:p>
        </p:txBody>
      </p:sp>
      <p:sp>
        <p:nvSpPr>
          <p:cNvPr id="7" name="TextBox 6"/>
          <p:cNvSpPr txBox="1"/>
          <p:nvPr/>
        </p:nvSpPr>
        <p:spPr>
          <a:xfrm>
            <a:off x="3505200" y="4241800"/>
            <a:ext cx="266201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Модель ХД – может быть </a:t>
            </a:r>
          </a:p>
          <a:p>
            <a:r>
              <a:rPr lang="ru-RU" sz="1600" dirty="0" smtClean="0"/>
              <a:t>похожа на «звездочку».</a:t>
            </a:r>
          </a:p>
          <a:p>
            <a:endParaRPr lang="ru-RU" sz="1600" dirty="0" smtClean="0"/>
          </a:p>
          <a:p>
            <a:r>
              <a:rPr lang="ru-RU" sz="1600" dirty="0" smtClean="0"/>
              <a:t>Таблица фактов обычно сильно </a:t>
            </a:r>
            <a:r>
              <a:rPr lang="ru-RU" sz="1600" dirty="0" err="1" smtClean="0"/>
              <a:t>денормализована</a:t>
            </a:r>
            <a:r>
              <a:rPr lang="ru-RU" sz="1600" dirty="0" smtClean="0"/>
              <a:t>, содержит полную информацию с вложенными структурами данных</a:t>
            </a:r>
            <a:endParaRPr lang="ru-RU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6400800"/>
            <a:ext cx="7823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 любом этапе </a:t>
            </a:r>
            <a:r>
              <a:rPr lang="en-US" dirty="0" smtClean="0"/>
              <a:t>Hive </a:t>
            </a:r>
            <a:r>
              <a:rPr lang="ru-RU" dirty="0" smtClean="0"/>
              <a:t>таблицы могут быть использованы для </a:t>
            </a:r>
            <a:r>
              <a:rPr lang="en-US" dirty="0" smtClean="0"/>
              <a:t>Ad-Hoc </a:t>
            </a:r>
            <a:r>
              <a:rPr lang="ru-RU" dirty="0" smtClean="0"/>
              <a:t>запросов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65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 smtClean="0"/>
              <a:t>Примитивные (</a:t>
            </a:r>
            <a:r>
              <a:rPr lang="en-US" dirty="0" smtClean="0"/>
              <a:t>TINYINT, SMALLINT, INT, BIGINT, BOOLEAN, STRING, VARCHAR, DATE, TIMESTAMP)</a:t>
            </a:r>
          </a:p>
          <a:p>
            <a:r>
              <a:rPr lang="ru-RU" dirty="0" smtClean="0"/>
              <a:t>Комплексные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ARRAY</a:t>
            </a:r>
          </a:p>
          <a:p>
            <a:pPr lvl="1"/>
            <a:r>
              <a:rPr lang="en-US" dirty="0" smtClean="0"/>
              <a:t>MAP</a:t>
            </a:r>
          </a:p>
          <a:p>
            <a:pPr lvl="1"/>
            <a:r>
              <a:rPr lang="en-US" dirty="0" smtClean="0"/>
              <a:t>STRUCT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b="1" i="0" dirty="0" smtClean="0">
                <a:effectLst/>
              </a:rPr>
              <a:t>CREATE TABLE </a:t>
            </a:r>
            <a:r>
              <a:rPr lang="en-US" b="1" dirty="0" smtClean="0"/>
              <a:t>IF NOT EXISTS </a:t>
            </a:r>
            <a:r>
              <a:rPr lang="en-US" b="1" i="0" dirty="0" smtClean="0">
                <a:effectLst/>
              </a:rPr>
              <a:t>employee (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b="1" i="0" dirty="0" smtClean="0">
                <a:effectLst/>
              </a:rPr>
              <a:t>name STRING,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b="1" i="0" dirty="0" err="1" smtClean="0">
                <a:effectLst/>
              </a:rPr>
              <a:t>work_place</a:t>
            </a:r>
            <a:r>
              <a:rPr lang="en-US" b="1" i="0" dirty="0" smtClean="0">
                <a:effectLst/>
              </a:rPr>
              <a:t> ARRAY&lt;STRING&gt;,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b="1" i="0" dirty="0" err="1" smtClean="0">
                <a:effectLst/>
              </a:rPr>
              <a:t>gender_age</a:t>
            </a:r>
            <a:r>
              <a:rPr lang="en-US" b="1" i="0" dirty="0" smtClean="0">
                <a:effectLst/>
              </a:rPr>
              <a:t> STRUCT&lt;</a:t>
            </a:r>
            <a:r>
              <a:rPr lang="en-US" b="1" i="0" dirty="0" err="1" smtClean="0">
                <a:effectLst/>
              </a:rPr>
              <a:t>gender:STRING,age:INT</a:t>
            </a:r>
            <a:r>
              <a:rPr lang="en-US" b="1" i="0" dirty="0" smtClean="0">
                <a:effectLst/>
              </a:rPr>
              <a:t>&gt;,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b="1" i="0" dirty="0" err="1" smtClean="0">
                <a:effectLst/>
              </a:rPr>
              <a:t>skills_score</a:t>
            </a:r>
            <a:r>
              <a:rPr lang="en-US" b="1" i="0" dirty="0" smtClean="0">
                <a:effectLst/>
              </a:rPr>
              <a:t> MAP&lt;STRING,INT&gt;,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b="1" i="0" dirty="0" err="1" smtClean="0">
                <a:effectLst/>
              </a:rPr>
              <a:t>depart_title</a:t>
            </a:r>
            <a:r>
              <a:rPr lang="en-US" b="1" i="0" dirty="0" smtClean="0">
                <a:effectLst/>
              </a:rPr>
              <a:t> MAP&lt;STRING,ARRAY&lt;STRING&gt;&gt;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i="0" dirty="0" smtClean="0">
                <a:effectLst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i="0" dirty="0" smtClean="0">
                <a:effectLst/>
              </a:rPr>
              <a:t>ROW FORMAT DELIMITED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i="0" dirty="0" smtClean="0">
                <a:effectLst/>
              </a:rPr>
              <a:t>FIELDS TERMINATED BY '|'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i="0" dirty="0" smtClean="0">
                <a:effectLst/>
              </a:rPr>
              <a:t>COLLECTION ITEMS TERMINATED BY ','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i="0" dirty="0" smtClean="0">
                <a:effectLst/>
              </a:rPr>
              <a:t>MAP KEYS TERMINATED BY ':'</a:t>
            </a:r>
            <a:br>
              <a:rPr lang="en-US" b="1" i="0" dirty="0" smtClean="0">
                <a:effectLst/>
              </a:rPr>
            </a:br>
            <a:r>
              <a:rPr lang="en-US" b="1" i="0" dirty="0" smtClean="0">
                <a:effectLst/>
              </a:rPr>
              <a:t>STORED AS TEXTFILE;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372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Загрузка данных в </a:t>
            </a:r>
            <a:r>
              <a:rPr lang="en-US" dirty="0" smtClean="0"/>
              <a:t>Hive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ru-RU" dirty="0" smtClean="0"/>
              <a:t>Создание </a:t>
            </a:r>
            <a:r>
              <a:rPr lang="en-US" dirty="0" smtClean="0"/>
              <a:t>External-</a:t>
            </a:r>
            <a:r>
              <a:rPr lang="ru-RU" dirty="0" smtClean="0"/>
              <a:t>таблиц</a:t>
            </a:r>
            <a:r>
              <a:rPr lang="en-US" dirty="0" smtClean="0"/>
              <a:t> (</a:t>
            </a:r>
            <a:r>
              <a:rPr lang="ru-RU" dirty="0" smtClean="0"/>
              <a:t>данные не перемещаются)</a:t>
            </a:r>
            <a:endParaRPr lang="en-US" dirty="0" smtClean="0"/>
          </a:p>
          <a:p>
            <a:pPr marL="0" indent="0"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CREATE EXTERNAL TABLE 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tagsynonyms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 (</a:t>
            </a:r>
            <a:br>
              <a:rPr lang="en-US" sz="1900" dirty="0">
                <a:latin typeface="Courier New" pitchFamily="49" charset="0"/>
                <a:cs typeface="Courier New" pitchFamily="49" charset="0"/>
              </a:rPr>
            </a:br>
            <a:r>
              <a:rPr lang="en-US" sz="1900" dirty="0">
                <a:latin typeface="Courier New" pitchFamily="49" charset="0"/>
                <a:cs typeface="Courier New" pitchFamily="49" charset="0"/>
              </a:rPr>
              <a:t>  id 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1900" dirty="0">
                <a:latin typeface="Courier New" pitchFamily="49" charset="0"/>
                <a:cs typeface="Courier New" pitchFamily="49" charset="0"/>
              </a:rPr>
            </a:br>
            <a:r>
              <a:rPr lang="en-US" sz="19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SourceTagName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    STRING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900" dirty="0">
                <a:latin typeface="Courier New" pitchFamily="49" charset="0"/>
                <a:cs typeface="Courier New" pitchFamily="49" charset="0"/>
              </a:rPr>
            </a:b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900" dirty="0">
                <a:latin typeface="Courier New" pitchFamily="49" charset="0"/>
                <a:cs typeface="Courier New" pitchFamily="49" charset="0"/>
              </a:rPr>
            </a:br>
            <a:r>
              <a:rPr lang="en-US" sz="1900" dirty="0">
                <a:latin typeface="Courier New" pitchFamily="49" charset="0"/>
                <a:cs typeface="Courier New" pitchFamily="49" charset="0"/>
              </a:rPr>
              <a:t>ROW FORMAT SERDE 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'org.apache.hadoop.hive.serde2.OpenCSVSerde'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SERDEPROPERTIES (</a:t>
            </a:r>
            <a:br>
              <a:rPr lang="en-US" sz="1900" dirty="0">
                <a:latin typeface="Courier New" pitchFamily="49" charset="0"/>
                <a:cs typeface="Courier New" pitchFamily="49" charset="0"/>
              </a:rPr>
            </a:br>
            <a:r>
              <a:rPr lang="en-US" sz="1900" dirty="0">
                <a:latin typeface="Courier New" pitchFamily="49" charset="0"/>
                <a:cs typeface="Courier New" pitchFamily="49" charset="0"/>
              </a:rPr>
              <a:t>   "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separatorChar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" = ",",</a:t>
            </a:r>
            <a:br>
              <a:rPr lang="en-US" sz="1900" dirty="0">
                <a:latin typeface="Courier New" pitchFamily="49" charset="0"/>
                <a:cs typeface="Courier New" pitchFamily="49" charset="0"/>
              </a:rPr>
            </a:br>
            <a:r>
              <a:rPr lang="en-US" sz="1900" dirty="0">
                <a:latin typeface="Courier New" pitchFamily="49" charset="0"/>
                <a:cs typeface="Courier New" pitchFamily="49" charset="0"/>
              </a:rPr>
              <a:t>   "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quoteChar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"     = "\""</a:t>
            </a:r>
            <a:br>
              <a:rPr lang="en-US" sz="1900" dirty="0">
                <a:latin typeface="Courier New" pitchFamily="49" charset="0"/>
                <a:cs typeface="Courier New" pitchFamily="49" charset="0"/>
              </a:rPr>
            </a:br>
            <a:r>
              <a:rPr lang="en-US" sz="1900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900" dirty="0">
                <a:latin typeface="Courier New" pitchFamily="49" charset="0"/>
                <a:cs typeface="Courier New" pitchFamily="49" charset="0"/>
              </a:rPr>
            </a:br>
            <a:r>
              <a:rPr lang="en-US" sz="1900" dirty="0">
                <a:latin typeface="Courier New" pitchFamily="49" charset="0"/>
                <a:cs typeface="Courier New" pitchFamily="49" charset="0"/>
              </a:rPr>
              <a:t>STORED 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AS 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TEXTFILE</a:t>
            </a:r>
            <a:br>
              <a:rPr lang="en-US" sz="1900" dirty="0">
                <a:latin typeface="Courier New" pitchFamily="49" charset="0"/>
                <a:cs typeface="Courier New" pitchFamily="49" charset="0"/>
              </a:rPr>
            </a:br>
            <a:r>
              <a:rPr lang="en-US" sz="1900" dirty="0">
                <a:latin typeface="Courier New" pitchFamily="49" charset="0"/>
                <a:cs typeface="Courier New" pitchFamily="49" charset="0"/>
              </a:rPr>
              <a:t>LOCATION 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'/user/stud/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stackoverflow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/landing/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TagSynonyms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/'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en-US" sz="19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LOAD DATA INPATH … (</a:t>
            </a:r>
            <a:r>
              <a:rPr lang="ru-RU" dirty="0" smtClean="0"/>
              <a:t>перемещение </a:t>
            </a:r>
            <a:r>
              <a:rPr lang="ru-RU" dirty="0"/>
              <a:t>данных в </a:t>
            </a:r>
            <a:r>
              <a:rPr lang="ru-RU" dirty="0" smtClean="0"/>
              <a:t>таблицу)</a:t>
            </a:r>
            <a:endParaRPr lang="en-US" dirty="0"/>
          </a:p>
          <a:p>
            <a:pPr marL="0" indent="0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LOAD DATA [LOCAL] INPATH '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filepath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[OVERWRITE] INTO TABLE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 </a:t>
            </a:r>
            <a:endParaRPr lang="en-US" sz="29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Create table .. as select …</a:t>
            </a:r>
            <a:r>
              <a:rPr lang="ru-RU" dirty="0" smtClean="0"/>
              <a:t> (данные копируются)</a:t>
            </a:r>
            <a:endParaRPr lang="en-US" dirty="0" smtClean="0"/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CREATE TABLE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post_answers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as SELECT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* from posts where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postTypeId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2;</a:t>
            </a:r>
            <a:endParaRPr lang="en-US" dirty="0" smtClean="0"/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https://cwiki.apache.org/confluence/display/Hive/LanguageManual+DDL#LanguageManualDDL-CreateTableCreate/Drop/TruncateTable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36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Движки выполнения для </a:t>
            </a:r>
            <a:r>
              <a:rPr lang="en-US" dirty="0" smtClean="0"/>
              <a:t>Hive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 err="1" smtClean="0"/>
              <a:t>MapReduce</a:t>
            </a:r>
            <a:r>
              <a:rPr lang="en-US" dirty="0" smtClean="0"/>
              <a:t> (</a:t>
            </a:r>
            <a:r>
              <a:rPr lang="ru-RU" dirty="0" err="1" smtClean="0"/>
              <a:t>по-умолчанию</a:t>
            </a:r>
            <a:r>
              <a:rPr lang="ru-RU" dirty="0" smtClean="0"/>
              <a:t>)</a:t>
            </a:r>
          </a:p>
          <a:p>
            <a:r>
              <a:rPr lang="en-US" dirty="0" smtClean="0"/>
              <a:t>Hive on </a:t>
            </a:r>
            <a:r>
              <a:rPr lang="en-US" dirty="0" err="1" smtClean="0"/>
              <a:t>Tez</a:t>
            </a:r>
            <a:r>
              <a:rPr lang="en-US" dirty="0" smtClean="0"/>
              <a:t> (</a:t>
            </a:r>
            <a:r>
              <a:rPr lang="ru-RU" dirty="0" smtClean="0"/>
              <a:t>дистрибутив </a:t>
            </a:r>
            <a:r>
              <a:rPr lang="en-US" dirty="0" err="1" smtClean="0"/>
              <a:t>HortonWorks</a:t>
            </a:r>
            <a:r>
              <a:rPr lang="en-US" dirty="0" smtClean="0"/>
              <a:t>)</a:t>
            </a:r>
          </a:p>
          <a:p>
            <a:r>
              <a:rPr lang="en-US" dirty="0" smtClean="0"/>
              <a:t>Hive on Spark (</a:t>
            </a:r>
            <a:r>
              <a:rPr lang="ru-RU" dirty="0" smtClean="0"/>
              <a:t>дистрибутив </a:t>
            </a:r>
            <a:r>
              <a:rPr lang="en-US" dirty="0" err="1" smtClean="0"/>
              <a:t>Cloudera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set </a:t>
            </a:r>
            <a:r>
              <a:rPr lang="en-US" b="1" dirty="0" err="1" smtClean="0"/>
              <a:t>hive.execution.engine</a:t>
            </a:r>
            <a:r>
              <a:rPr lang="en-US" b="1" dirty="0" smtClean="0"/>
              <a:t>=</a:t>
            </a:r>
            <a:r>
              <a:rPr lang="en-US" b="1" dirty="0" err="1" smtClean="0"/>
              <a:t>mr</a:t>
            </a:r>
            <a:r>
              <a:rPr lang="en-US" b="1" dirty="0" smtClean="0"/>
              <a:t>;</a:t>
            </a:r>
            <a:endParaRPr lang="en-US" dirty="0" smtClean="0"/>
          </a:p>
          <a:p>
            <a:pPr marL="0" indent="0">
              <a:buNone/>
            </a:pPr>
            <a:r>
              <a:rPr lang="en-US" b="1" dirty="0"/>
              <a:t>set </a:t>
            </a:r>
            <a:r>
              <a:rPr lang="en-US" b="1" dirty="0" err="1" smtClean="0"/>
              <a:t>hive.execution.engine</a:t>
            </a:r>
            <a:r>
              <a:rPr lang="en-US" b="1" dirty="0" smtClean="0"/>
              <a:t>=spark;</a:t>
            </a:r>
          </a:p>
          <a:p>
            <a:pPr marL="0" indent="0">
              <a:buNone/>
            </a:pPr>
            <a:r>
              <a:rPr lang="en-US" b="1" dirty="0" smtClean="0"/>
              <a:t>set </a:t>
            </a:r>
            <a:r>
              <a:rPr lang="en-US" b="1" dirty="0" err="1" smtClean="0"/>
              <a:t>hive.execution.engine</a:t>
            </a:r>
            <a:r>
              <a:rPr lang="en-US" b="1" dirty="0" smtClean="0"/>
              <a:t>=</a:t>
            </a:r>
            <a:r>
              <a:rPr lang="en-US" b="1" dirty="0" err="1" smtClean="0"/>
              <a:t>tez</a:t>
            </a:r>
            <a:r>
              <a:rPr lang="en-US" b="1" dirty="0" smtClean="0"/>
              <a:t>;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3791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2376</TotalTime>
  <Words>811</Words>
  <Application>Microsoft Office PowerPoint</Application>
  <PresentationFormat>Экран (4:3)</PresentationFormat>
  <Paragraphs>153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 Office</vt:lpstr>
      <vt:lpstr>Apache Hive</vt:lpstr>
      <vt:lpstr>Для чего и кем используется</vt:lpstr>
      <vt:lpstr>Клиенты Hive</vt:lpstr>
      <vt:lpstr>Архитектура Apache Hive</vt:lpstr>
      <vt:lpstr>Как выполняется SQL запрос</vt:lpstr>
      <vt:lpstr>Типовая схема работы с данными в Hive</vt:lpstr>
      <vt:lpstr>Типы данных</vt:lpstr>
      <vt:lpstr>Загрузка данных в Hive</vt:lpstr>
      <vt:lpstr>Движки выполнения для Hive</vt:lpstr>
      <vt:lpstr>Партиционирование таблиц</vt:lpstr>
      <vt:lpstr>Оптимизация запросов в Hive</vt:lpstr>
      <vt:lpstr>Виды Join-ов</vt:lpstr>
      <vt:lpstr>Возможности HiveQL</vt:lpstr>
      <vt:lpstr>Системные возможности</vt:lpstr>
      <vt:lpstr>Полезные UDFs</vt:lpstr>
      <vt:lpstr>Общие рекомендации</vt:lpstr>
      <vt:lpstr>Литература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Hive</dc:title>
  <dc:creator>Windows User</dc:creator>
  <cp:lastModifiedBy>Windows User</cp:lastModifiedBy>
  <cp:revision>43</cp:revision>
  <dcterms:created xsi:type="dcterms:W3CDTF">2019-04-06T09:05:46Z</dcterms:created>
  <dcterms:modified xsi:type="dcterms:W3CDTF">2020-03-28T11:25:00Z</dcterms:modified>
</cp:coreProperties>
</file>