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61" r:id="rId4"/>
    <p:sldId id="263" r:id="rId5"/>
    <p:sldId id="271" r:id="rId6"/>
    <p:sldId id="267" r:id="rId7"/>
    <p:sldId id="268" r:id="rId8"/>
    <p:sldId id="269" r:id="rId9"/>
    <p:sldId id="259" r:id="rId10"/>
    <p:sldId id="257" r:id="rId11"/>
    <p:sldId id="258" r:id="rId12"/>
    <p:sldId id="262" r:id="rId13"/>
    <p:sldId id="277" r:id="rId14"/>
    <p:sldId id="278" r:id="rId15"/>
    <p:sldId id="272" r:id="rId16"/>
    <p:sldId id="274" r:id="rId17"/>
    <p:sldId id="275" r:id="rId18"/>
    <p:sldId id="276" r:id="rId19"/>
    <p:sldId id="280" r:id="rId20"/>
    <p:sldId id="281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986D04-35D9-4A0A-84B8-CEBD524FFDB0}">
      <dgm:prSet phldrT="[Text]" custT="1"/>
      <dgm:spPr/>
      <dgm:t>
        <a:bodyPr/>
        <a:lstStyle/>
        <a:p>
          <a:r>
            <a:rPr lang="en-US" sz="2000" dirty="0" smtClean="0"/>
            <a:t>JMS (</a:t>
          </a:r>
          <a:r>
            <a:rPr lang="ru-RU" sz="2000" dirty="0" smtClean="0"/>
            <a:t>Службы гарантированной доставки  сообщений)</a:t>
          </a:r>
          <a:endParaRPr lang="ru-RU" sz="2000" dirty="0"/>
        </a:p>
      </dgm:t>
    </dgm:pt>
    <dgm:pt modelId="{88E47D61-47DA-42E2-8CA9-36350BD88D68}" type="parTrans" cxnId="{11E1BF2A-4980-4D0F-8C12-47F8E134500A}">
      <dgm:prSet/>
      <dgm:spPr/>
      <dgm:t>
        <a:bodyPr/>
        <a:lstStyle/>
        <a:p>
          <a:endParaRPr lang="ru-RU"/>
        </a:p>
      </dgm:t>
    </dgm:pt>
    <dgm:pt modelId="{9B4AA91F-1A86-4800-BDB6-607C4B6ED929}" type="sibTrans" cxnId="{11E1BF2A-4980-4D0F-8C12-47F8E134500A}">
      <dgm:prSet/>
      <dgm:spPr/>
      <dgm:t>
        <a:bodyPr/>
        <a:lstStyle/>
        <a:p>
          <a:endParaRPr lang="ru-RU"/>
        </a:p>
      </dgm:t>
    </dgm:pt>
    <dgm:pt modelId="{2A0BC717-E145-474B-85E6-BC87F3D85A87}">
      <dgm:prSet phldrT="[Text]" custT="1"/>
      <dgm:spPr/>
      <dgm:t>
        <a:bodyPr/>
        <a:lstStyle/>
        <a:p>
          <a:r>
            <a:rPr lang="ru-RU" sz="1800" dirty="0" smtClean="0"/>
            <a:t>Высокопроизводительные биллинговые системы (</a:t>
          </a:r>
          <a:r>
            <a:rPr lang="en-US" sz="1800" dirty="0" smtClean="0"/>
            <a:t>MTS, Beeline)</a:t>
          </a:r>
          <a:endParaRPr lang="ru-RU" sz="1800" dirty="0"/>
        </a:p>
      </dgm:t>
    </dgm:pt>
    <dgm:pt modelId="{4066E898-C071-4748-B158-EB9227200111}" type="parTrans" cxnId="{169A10A1-0F2C-4D4F-B3DF-FA14BB6229C7}">
      <dgm:prSet/>
      <dgm:spPr/>
      <dgm:t>
        <a:bodyPr/>
        <a:lstStyle/>
        <a:p>
          <a:endParaRPr lang="ru-RU"/>
        </a:p>
      </dgm:t>
    </dgm:pt>
    <dgm:pt modelId="{05C5BC0B-3D53-4683-818F-56885F4F82E1}" type="sibTrans" cxnId="{169A10A1-0F2C-4D4F-B3DF-FA14BB6229C7}">
      <dgm:prSet/>
      <dgm:spPr/>
      <dgm:t>
        <a:bodyPr/>
        <a:lstStyle/>
        <a:p>
          <a:endParaRPr lang="ru-RU"/>
        </a:p>
      </dgm:t>
    </dgm:pt>
    <dgm:pt modelId="{BE89E787-5620-4943-8894-E4A12FA76187}">
      <dgm:prSet phldrT="[Text]" custT="1"/>
      <dgm:spPr/>
      <dgm:t>
        <a:bodyPr/>
        <a:lstStyle/>
        <a:p>
          <a:r>
            <a:rPr lang="ru-RU" sz="1600" dirty="0" smtClean="0"/>
            <a:t>Корпоративные приложения для пакетной или потоковой обрабоки данных, </a:t>
          </a:r>
          <a:r>
            <a:rPr lang="en-US" sz="1600" dirty="0" smtClean="0"/>
            <a:t>Big Data</a:t>
          </a:r>
          <a:endParaRPr lang="ru-RU" sz="1600" dirty="0"/>
        </a:p>
      </dgm:t>
    </dgm:pt>
    <dgm:pt modelId="{90C28EFC-E5DE-4162-A218-B62F97DBC945}" type="parTrans" cxnId="{A8F8D9D6-A1BA-418B-9F91-FD0A2C22ED54}">
      <dgm:prSet/>
      <dgm:spPr/>
      <dgm:t>
        <a:bodyPr/>
        <a:lstStyle/>
        <a:p>
          <a:endParaRPr lang="ru-RU"/>
        </a:p>
      </dgm:t>
    </dgm:pt>
    <dgm:pt modelId="{800B11A7-3749-42D7-B56F-173C1BB27AF3}" type="sibTrans" cxnId="{A8F8D9D6-A1BA-418B-9F91-FD0A2C22ED54}">
      <dgm:prSet/>
      <dgm:spPr/>
      <dgm:t>
        <a:bodyPr/>
        <a:lstStyle/>
        <a:p>
          <a:endParaRPr lang="ru-RU"/>
        </a:p>
      </dgm:t>
    </dgm:pt>
    <dgm:pt modelId="{657B000D-0860-46F7-B498-0DFCF464EA0B}">
      <dgm:prSet phldrT="[Text]"/>
      <dgm:spPr/>
      <dgm:t>
        <a:bodyPr/>
        <a:lstStyle/>
        <a:p>
          <a:r>
            <a:rPr lang="ru-RU" dirty="0" smtClean="0"/>
            <a:t>Обработка финансовых данных (банки, биржи, страховые компании), работа с </a:t>
          </a:r>
          <a:r>
            <a:rPr lang="en-US" dirty="0" smtClean="0"/>
            <a:t>“</a:t>
          </a:r>
          <a:r>
            <a:rPr lang="ru-RU" dirty="0" smtClean="0"/>
            <a:t>большими данными</a:t>
          </a:r>
          <a:r>
            <a:rPr lang="en-US" dirty="0" smtClean="0"/>
            <a:t>” </a:t>
          </a:r>
          <a:r>
            <a:rPr lang="ru-RU" dirty="0" smtClean="0"/>
            <a:t>на </a:t>
          </a:r>
          <a:r>
            <a:rPr lang="en-US" dirty="0" smtClean="0"/>
            <a:t>Hadoop</a:t>
          </a:r>
          <a:endParaRPr lang="ru-RU" dirty="0"/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2000" dirty="0" smtClean="0"/>
            <a:t>Мобильные приложения </a:t>
          </a:r>
          <a:endParaRPr lang="en-US" sz="2000" dirty="0" smtClean="0"/>
        </a:p>
        <a:p>
          <a:r>
            <a:rPr lang="ru-RU" sz="1600" dirty="0" smtClean="0"/>
            <a:t>(Телефоны с поддержкой </a:t>
          </a:r>
          <a:r>
            <a:rPr lang="en-US" sz="1600" dirty="0" smtClean="0"/>
            <a:t>Java, Android)</a:t>
          </a:r>
          <a:endParaRPr lang="ru-RU" sz="16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27E85B89-8E98-430F-A2F3-6FAB4B2309F6}">
      <dgm:prSet phldrT="[Text]"/>
      <dgm:spPr/>
      <dgm:t>
        <a:bodyPr/>
        <a:lstStyle/>
        <a:p>
          <a:r>
            <a:rPr lang="ru-RU" dirty="0" smtClean="0"/>
            <a:t>Практически все приложения на платформе </a:t>
          </a:r>
          <a:r>
            <a:rPr lang="en-US" dirty="0" smtClean="0"/>
            <a:t>Android</a:t>
          </a:r>
          <a:r>
            <a:rPr lang="ru-RU" dirty="0" smtClean="0"/>
            <a:t>, приложения на старых телефонах с поддержкой </a:t>
          </a:r>
          <a:r>
            <a:rPr lang="en-US" dirty="0" smtClean="0"/>
            <a:t>Java</a:t>
          </a:r>
          <a:endParaRPr lang="ru-RU" dirty="0"/>
        </a:p>
      </dgm:t>
    </dgm:pt>
    <dgm:pt modelId="{32DEAD4B-52EB-4545-B068-4D17BD012C5F}" type="parTrans" cxnId="{0E86BD42-642E-4BB8-8099-443BB6E5FB1D}">
      <dgm:prSet/>
      <dgm:spPr/>
      <dgm:t>
        <a:bodyPr/>
        <a:lstStyle/>
        <a:p>
          <a:endParaRPr lang="ru-RU"/>
        </a:p>
      </dgm:t>
    </dgm:pt>
    <dgm:pt modelId="{209DF041-D749-46A4-968A-DA8B3389AD9A}" type="sibTrans" cxnId="{0E86BD42-642E-4BB8-8099-443BB6E5FB1D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2400" dirty="0" smtClean="0"/>
            <a:t>Корпоративные </a:t>
          </a:r>
          <a:r>
            <a:rPr lang="en-US" sz="2400" dirty="0" smtClean="0"/>
            <a:t>web-</a:t>
          </a:r>
          <a:r>
            <a:rPr lang="ru-RU" sz="2400" dirty="0" smtClean="0"/>
            <a:t>приложения</a:t>
          </a:r>
          <a:r>
            <a:rPr lang="en-US" sz="2400" dirty="0" smtClean="0"/>
            <a:t> </a:t>
          </a:r>
          <a:r>
            <a:rPr lang="en-US" sz="1800" dirty="0" smtClean="0"/>
            <a:t>(</a:t>
          </a:r>
          <a:r>
            <a:rPr lang="ru-RU" sz="1800" dirty="0" smtClean="0"/>
            <a:t>серверная часть)</a:t>
          </a:r>
          <a:endParaRPr lang="ru-RU" sz="18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/>
      <dgm:spPr/>
      <dgm:t>
        <a:bodyPr/>
        <a:lstStyle/>
        <a:p>
          <a:r>
            <a:rPr lang="ru-RU" dirty="0" smtClean="0"/>
            <a:t>Работа с базами данных и распределенными транзакциями – практически все банковские приложения</a:t>
          </a:r>
          <a:r>
            <a:rPr lang="en-US" dirty="0" smtClean="0"/>
            <a:t>, web-</a:t>
          </a:r>
          <a:r>
            <a:rPr lang="ru-RU" dirty="0" smtClean="0"/>
            <a:t>порталы</a:t>
          </a:r>
          <a:r>
            <a:rPr lang="en-US" dirty="0" smtClean="0"/>
            <a:t>, CRM-</a:t>
          </a:r>
          <a:r>
            <a:rPr lang="ru-RU" dirty="0" smtClean="0"/>
            <a:t>системы</a:t>
          </a:r>
          <a:endParaRPr lang="ru-RU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02F48F-CFCD-4C29-89F1-4C26ACD2C1CA}" type="pres">
      <dgm:prSet presAssocID="{D915F3CB-A9A1-4964-ACA1-7520695A13B4}" presName="sp" presStyleCnt="0"/>
      <dgm:spPr/>
    </dgm:pt>
    <dgm:pt modelId="{2BCF1FB5-3615-471E-B571-B646635C37F6}" type="pres">
      <dgm:prSet presAssocID="{19986D04-35D9-4A0A-84B8-CEBD524FFDB0}" presName="linNode" presStyleCnt="0"/>
      <dgm:spPr/>
    </dgm:pt>
    <dgm:pt modelId="{0854B396-97A6-43E0-A379-EE769BEAB331}" type="pres">
      <dgm:prSet presAssocID="{19986D04-35D9-4A0A-84B8-CEBD524FFDB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7650C-5BD2-4535-91CC-A785FEC5E196}" type="pres">
      <dgm:prSet presAssocID="{19986D04-35D9-4A0A-84B8-CEBD524FFDB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AB449-9B18-41EC-BCD4-F0939612A328}" type="pres">
      <dgm:prSet presAssocID="{9B4AA91F-1A86-4800-BDB6-607C4B6ED929}" presName="sp" presStyleCnt="0"/>
      <dgm:spPr/>
    </dgm:pt>
    <dgm:pt modelId="{76BECA36-DD89-4102-8D15-072FDF23655E}" type="pres">
      <dgm:prSet presAssocID="{BE89E787-5620-4943-8894-E4A12FA76187}" presName="linNode" presStyleCnt="0"/>
      <dgm:spPr/>
    </dgm:pt>
    <dgm:pt modelId="{E6419A02-4F8D-4D6B-87A2-7B1A65AB17DB}" type="pres">
      <dgm:prSet presAssocID="{BE89E787-5620-4943-8894-E4A12FA7618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621945-E1AF-46D0-A572-E4ED9F9F6B2A}" type="pres">
      <dgm:prSet presAssocID="{BE89E787-5620-4943-8894-E4A12FA7618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B9CAABA0-6A8F-425F-99E5-F220D3C3A67C}" type="presOf" srcId="{BE89E787-5620-4943-8894-E4A12FA76187}" destId="{E6419A02-4F8D-4D6B-87A2-7B1A65AB17DB}" srcOrd="0" destOrd="0" presId="urn:microsoft.com/office/officeart/2005/8/layout/vList5"/>
    <dgm:cxn modelId="{9E6EDB6E-DEDF-49B0-A94C-90DDDF7159F6}" type="presOf" srcId="{27E85B89-8E98-430F-A2F3-6FAB4B2309F6}" destId="{EFD0B837-B800-4361-81FE-21FFE92292CF}" srcOrd="0" destOrd="0" presId="urn:microsoft.com/office/officeart/2005/8/layout/vList5"/>
    <dgm:cxn modelId="{169A10A1-0F2C-4D4F-B3DF-FA14BB6229C7}" srcId="{19986D04-35D9-4A0A-84B8-CEBD524FFDB0}" destId="{2A0BC717-E145-474B-85E6-BC87F3D85A87}" srcOrd="0" destOrd="0" parTransId="{4066E898-C071-4748-B158-EB9227200111}" sibTransId="{05C5BC0B-3D53-4683-818F-56885F4F82E1}"/>
    <dgm:cxn modelId="{AB7FE0F5-120E-4EEE-9876-20139D539CA2}" type="presOf" srcId="{44D781FF-3AAD-467D-97D7-B31364E7A950}" destId="{C7665FA0-929F-4686-8FE2-36D7134B2B59}" srcOrd="0" destOrd="0" presId="urn:microsoft.com/office/officeart/2005/8/layout/vList5"/>
    <dgm:cxn modelId="{8B773C51-CABD-420D-B89C-E33A0D99A4C5}" type="presOf" srcId="{F9116B5D-A59A-4A6B-9582-20C27C39A3F9}" destId="{2DA1A61E-AC1C-4ACA-8BA9-72ED4C6EA104}" srcOrd="0" destOrd="0" presId="urn:microsoft.com/office/officeart/2005/8/layout/vList5"/>
    <dgm:cxn modelId="{A93599D5-F02F-4384-BB8F-3C30FA897851}" srcId="{BE89E787-5620-4943-8894-E4A12FA76187}" destId="{657B000D-0860-46F7-B498-0DFCF464EA0B}" srcOrd="0" destOrd="0" parTransId="{27B60E74-675C-4B9E-92BB-3886331CACEA}" sibTransId="{773C6B0F-CF29-4AAF-91F5-4E5714F8C6D1}"/>
    <dgm:cxn modelId="{84DDA04F-195B-40DB-8DC7-2C8FCC818AFD}" type="presOf" srcId="{19986D04-35D9-4A0A-84B8-CEBD524FFDB0}" destId="{0854B396-97A6-43E0-A379-EE769BEAB331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0E86BD42-642E-4BB8-8099-443BB6E5FB1D}" srcId="{44D781FF-3AAD-467D-97D7-B31364E7A950}" destId="{27E85B89-8E98-430F-A2F3-6FAB4B2309F6}" srcOrd="0" destOrd="0" parTransId="{32DEAD4B-52EB-4545-B068-4D17BD012C5F}" sibTransId="{209DF041-D749-46A4-968A-DA8B3389AD9A}"/>
    <dgm:cxn modelId="{C97BF1FA-3573-45D8-ADAC-B291CACE6B20}" type="presOf" srcId="{2A0BC717-E145-474B-85E6-BC87F3D85A87}" destId="{F837650C-5BD2-4535-91CC-A785FEC5E196}" srcOrd="0" destOrd="0" presId="urn:microsoft.com/office/officeart/2005/8/layout/vList5"/>
    <dgm:cxn modelId="{A8F8D9D6-A1BA-418B-9F91-FD0A2C22ED54}" srcId="{6CC37FB0-11E9-4812-A8EE-2503DAE1CF11}" destId="{BE89E787-5620-4943-8894-E4A12FA76187}" srcOrd="3" destOrd="0" parTransId="{90C28EFC-E5DE-4162-A218-B62F97DBC945}" sibTransId="{800B11A7-3749-42D7-B56F-173C1BB27AF3}"/>
    <dgm:cxn modelId="{85439306-FCAE-4883-BF6C-96C4C665EA89}" type="presOf" srcId="{6CC37FB0-11E9-4812-A8EE-2503DAE1CF11}" destId="{1E73B93B-75E1-4946-9178-09D1B8C2DD2B}" srcOrd="0" destOrd="0" presId="urn:microsoft.com/office/officeart/2005/8/layout/vList5"/>
    <dgm:cxn modelId="{7E46EC4B-A6BC-45B6-83F0-FC262255FAF0}" type="presOf" srcId="{70EB2085-DDD1-4E10-80BE-5E26EB968DFF}" destId="{D943BB31-8736-42FF-A3EA-BF2081889888}" srcOrd="0" destOrd="0" presId="urn:microsoft.com/office/officeart/2005/8/layout/vList5"/>
    <dgm:cxn modelId="{11E1BF2A-4980-4D0F-8C12-47F8E134500A}" srcId="{6CC37FB0-11E9-4812-A8EE-2503DAE1CF11}" destId="{19986D04-35D9-4A0A-84B8-CEBD524FFDB0}" srcOrd="2" destOrd="0" parTransId="{88E47D61-47DA-42E2-8CA9-36350BD88D68}" sibTransId="{9B4AA91F-1A86-4800-BDB6-607C4B6ED929}"/>
    <dgm:cxn modelId="{E2E8B750-2797-4443-AD8F-3FA2CA88E11D}" type="presOf" srcId="{657B000D-0860-46F7-B498-0DFCF464EA0B}" destId="{74621945-E1AF-46D0-A572-E4ED9F9F6B2A}" srcOrd="0" destOrd="0" presId="urn:microsoft.com/office/officeart/2005/8/layout/vList5"/>
    <dgm:cxn modelId="{AEDAE64E-0005-4452-8420-1281482089DD}" type="presParOf" srcId="{1E73B93B-75E1-4946-9178-09D1B8C2DD2B}" destId="{6CD6F02C-6AF1-4626-B04B-8F1790F98C81}" srcOrd="0" destOrd="0" presId="urn:microsoft.com/office/officeart/2005/8/layout/vList5"/>
    <dgm:cxn modelId="{20619EE0-67D8-4B66-A040-86D62C4773E5}" type="presParOf" srcId="{6CD6F02C-6AF1-4626-B04B-8F1790F98C81}" destId="{2DA1A61E-AC1C-4ACA-8BA9-72ED4C6EA104}" srcOrd="0" destOrd="0" presId="urn:microsoft.com/office/officeart/2005/8/layout/vList5"/>
    <dgm:cxn modelId="{E778AE56-13A8-4B81-80D8-39D99BB67674}" type="presParOf" srcId="{6CD6F02C-6AF1-4626-B04B-8F1790F98C81}" destId="{D943BB31-8736-42FF-A3EA-BF2081889888}" srcOrd="1" destOrd="0" presId="urn:microsoft.com/office/officeart/2005/8/layout/vList5"/>
    <dgm:cxn modelId="{9D9FDF20-CBD9-45B2-A0DD-C1B928B61F4B}" type="presParOf" srcId="{1E73B93B-75E1-4946-9178-09D1B8C2DD2B}" destId="{10342352-B243-4916-98B4-5A20CF80FB9C}" srcOrd="1" destOrd="0" presId="urn:microsoft.com/office/officeart/2005/8/layout/vList5"/>
    <dgm:cxn modelId="{9671B97D-1A2A-4658-914F-3FA7BFD3139F}" type="presParOf" srcId="{1E73B93B-75E1-4946-9178-09D1B8C2DD2B}" destId="{8846E3F9-54DD-4D9D-8789-05743D76815F}" srcOrd="2" destOrd="0" presId="urn:microsoft.com/office/officeart/2005/8/layout/vList5"/>
    <dgm:cxn modelId="{1BB891CD-7160-4DF4-A50E-17252350BCAD}" type="presParOf" srcId="{8846E3F9-54DD-4D9D-8789-05743D76815F}" destId="{C7665FA0-929F-4686-8FE2-36D7134B2B59}" srcOrd="0" destOrd="0" presId="urn:microsoft.com/office/officeart/2005/8/layout/vList5"/>
    <dgm:cxn modelId="{E6BA40B2-1CD7-4685-A7B2-F7BB40426EA8}" type="presParOf" srcId="{8846E3F9-54DD-4D9D-8789-05743D76815F}" destId="{EFD0B837-B800-4361-81FE-21FFE92292CF}" srcOrd="1" destOrd="0" presId="urn:microsoft.com/office/officeart/2005/8/layout/vList5"/>
    <dgm:cxn modelId="{4B1F90AE-C2F2-4862-87EB-E8D1B1D3ABA8}" type="presParOf" srcId="{1E73B93B-75E1-4946-9178-09D1B8C2DD2B}" destId="{E902F48F-CFCD-4C29-89F1-4C26ACD2C1CA}" srcOrd="3" destOrd="0" presId="urn:microsoft.com/office/officeart/2005/8/layout/vList5"/>
    <dgm:cxn modelId="{0CC21231-F917-448C-A10F-86CAF1B22387}" type="presParOf" srcId="{1E73B93B-75E1-4946-9178-09D1B8C2DD2B}" destId="{2BCF1FB5-3615-471E-B571-B646635C37F6}" srcOrd="4" destOrd="0" presId="urn:microsoft.com/office/officeart/2005/8/layout/vList5"/>
    <dgm:cxn modelId="{9BEDD39F-740C-4FD7-B54E-09D04D7769E4}" type="presParOf" srcId="{2BCF1FB5-3615-471E-B571-B646635C37F6}" destId="{0854B396-97A6-43E0-A379-EE769BEAB331}" srcOrd="0" destOrd="0" presId="urn:microsoft.com/office/officeart/2005/8/layout/vList5"/>
    <dgm:cxn modelId="{92077FC9-6FE4-4C1F-9195-58EC4AB349F9}" type="presParOf" srcId="{2BCF1FB5-3615-471E-B571-B646635C37F6}" destId="{F837650C-5BD2-4535-91CC-A785FEC5E196}" srcOrd="1" destOrd="0" presId="urn:microsoft.com/office/officeart/2005/8/layout/vList5"/>
    <dgm:cxn modelId="{EF010215-E535-4E44-9B98-4E91E98F6528}" type="presParOf" srcId="{1E73B93B-75E1-4946-9178-09D1B8C2DD2B}" destId="{AA8AB449-9B18-41EC-BCD4-F0939612A328}" srcOrd="5" destOrd="0" presId="urn:microsoft.com/office/officeart/2005/8/layout/vList5"/>
    <dgm:cxn modelId="{5AA8ADBC-32D7-490D-9B81-F0EB4BCB934B}" type="presParOf" srcId="{1E73B93B-75E1-4946-9178-09D1B8C2DD2B}" destId="{76BECA36-DD89-4102-8D15-072FDF23655E}" srcOrd="6" destOrd="0" presId="urn:microsoft.com/office/officeart/2005/8/layout/vList5"/>
    <dgm:cxn modelId="{375F6553-FB86-42B4-957C-1C681F1ED90A}" type="presParOf" srcId="{76BECA36-DD89-4102-8D15-072FDF23655E}" destId="{E6419A02-4F8D-4D6B-87A2-7B1A65AB17DB}" srcOrd="0" destOrd="0" presId="urn:microsoft.com/office/officeart/2005/8/layout/vList5"/>
    <dgm:cxn modelId="{6ABA7839-4913-43BE-A693-534FDE6969A8}" type="presParOf" srcId="{76BECA36-DD89-4102-8D15-072FDF23655E}" destId="{74621945-E1AF-46D0-A572-E4ED9F9F6B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986D04-35D9-4A0A-84B8-CEBD524FFDB0}">
      <dgm:prSet phldrT="[Text]" custT="1"/>
      <dgm:spPr/>
      <dgm:t>
        <a:bodyPr/>
        <a:lstStyle/>
        <a:p>
          <a:r>
            <a:rPr lang="ru-RU" sz="2000" dirty="0" smtClean="0"/>
            <a:t>Объектно-ориентированный</a:t>
          </a:r>
          <a:r>
            <a:rPr lang="ru-RU" sz="2000" baseline="0" dirty="0" smtClean="0"/>
            <a:t> подход</a:t>
          </a:r>
          <a:endParaRPr lang="ru-RU" sz="2000" dirty="0"/>
        </a:p>
      </dgm:t>
    </dgm:pt>
    <dgm:pt modelId="{88E47D61-47DA-42E2-8CA9-36350BD88D68}" type="parTrans" cxnId="{11E1BF2A-4980-4D0F-8C12-47F8E134500A}">
      <dgm:prSet/>
      <dgm:spPr/>
      <dgm:t>
        <a:bodyPr/>
        <a:lstStyle/>
        <a:p>
          <a:endParaRPr lang="ru-RU"/>
        </a:p>
      </dgm:t>
    </dgm:pt>
    <dgm:pt modelId="{9B4AA91F-1A86-4800-BDB6-607C4B6ED929}" type="sibTrans" cxnId="{11E1BF2A-4980-4D0F-8C12-47F8E134500A}">
      <dgm:prSet/>
      <dgm:spPr/>
      <dgm:t>
        <a:bodyPr/>
        <a:lstStyle/>
        <a:p>
          <a:endParaRPr lang="ru-RU"/>
        </a:p>
      </dgm:t>
    </dgm:pt>
    <dgm:pt modelId="{2A0BC717-E145-474B-85E6-BC87F3D85A87}">
      <dgm:prSet phldrT="[Text]" custT="1"/>
      <dgm:spPr/>
      <dgm:t>
        <a:bodyPr/>
        <a:lstStyle/>
        <a:p>
          <a:r>
            <a:rPr lang="ru-RU" sz="1600" dirty="0" smtClean="0"/>
            <a:t>Использование</a:t>
          </a:r>
          <a:r>
            <a:rPr lang="ru-RU" sz="1600" baseline="0" dirty="0" smtClean="0"/>
            <a:t> объектно-ориентированного подхода везде, где это возможно</a:t>
          </a:r>
          <a:endParaRPr lang="ru-RU" sz="1600" dirty="0"/>
        </a:p>
      </dgm:t>
    </dgm:pt>
    <dgm:pt modelId="{4066E898-C071-4748-B158-EB9227200111}" type="parTrans" cxnId="{169A10A1-0F2C-4D4F-B3DF-FA14BB6229C7}">
      <dgm:prSet/>
      <dgm:spPr/>
      <dgm:t>
        <a:bodyPr/>
        <a:lstStyle/>
        <a:p>
          <a:endParaRPr lang="ru-RU"/>
        </a:p>
      </dgm:t>
    </dgm:pt>
    <dgm:pt modelId="{05C5BC0B-3D53-4683-818F-56885F4F82E1}" type="sibTrans" cxnId="{169A10A1-0F2C-4D4F-B3DF-FA14BB6229C7}">
      <dgm:prSet/>
      <dgm:spPr/>
      <dgm:t>
        <a:bodyPr/>
        <a:lstStyle/>
        <a:p>
          <a:endParaRPr lang="ru-RU"/>
        </a:p>
      </dgm:t>
    </dgm:pt>
    <dgm:pt modelId="{BE89E787-5620-4943-8894-E4A12FA76187}">
      <dgm:prSet phldrT="[Text]" custT="1"/>
      <dgm:spPr/>
      <dgm:t>
        <a:bodyPr/>
        <a:lstStyle/>
        <a:p>
          <a:r>
            <a:rPr lang="ru-RU" sz="2800" dirty="0" smtClean="0"/>
            <a:t>Мультиплатформенность</a:t>
          </a:r>
          <a:endParaRPr lang="ru-RU" sz="2800" dirty="0"/>
        </a:p>
      </dgm:t>
    </dgm:pt>
    <dgm:pt modelId="{90C28EFC-E5DE-4162-A218-B62F97DBC945}" type="parTrans" cxnId="{A8F8D9D6-A1BA-418B-9F91-FD0A2C22ED54}">
      <dgm:prSet/>
      <dgm:spPr/>
      <dgm:t>
        <a:bodyPr/>
        <a:lstStyle/>
        <a:p>
          <a:endParaRPr lang="ru-RU"/>
        </a:p>
      </dgm:t>
    </dgm:pt>
    <dgm:pt modelId="{800B11A7-3749-42D7-B56F-173C1BB27AF3}" type="sibTrans" cxnId="{A8F8D9D6-A1BA-418B-9F91-FD0A2C22ED54}">
      <dgm:prSet/>
      <dgm:spPr/>
      <dgm:t>
        <a:bodyPr/>
        <a:lstStyle/>
        <a:p>
          <a:endParaRPr lang="ru-RU"/>
        </a:p>
      </dgm:t>
    </dgm:pt>
    <dgm:pt modelId="{657B000D-0860-46F7-B498-0DFCF464EA0B}">
      <dgm:prSet phldrT="[Text]"/>
      <dgm:spPr/>
      <dgm:t>
        <a:bodyPr/>
        <a:lstStyle/>
        <a:p>
          <a:r>
            <a:rPr lang="ru-RU" dirty="0" smtClean="0"/>
            <a:t>Позволяет разрабатывать приложения, независимые от аппаратной платформы и операционной системы</a:t>
          </a:r>
          <a:endParaRPr lang="ru-RU" dirty="0"/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3200" dirty="0" smtClean="0"/>
            <a:t>Открытость</a:t>
          </a:r>
          <a:endParaRPr lang="ru-RU" sz="32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27E85B89-8E98-430F-A2F3-6FAB4B2309F6}">
      <dgm:prSet phldrT="[Text]"/>
      <dgm:spPr/>
      <dgm:t>
        <a:bodyPr/>
        <a:lstStyle/>
        <a:p>
          <a:r>
            <a:rPr lang="ru-RU" dirty="0" smtClean="0"/>
            <a:t>Открытые стандарты, поддерживаемые и развиваемые сообществом, открытые исходные коды платформы</a:t>
          </a:r>
          <a:endParaRPr lang="ru-RU" dirty="0"/>
        </a:p>
      </dgm:t>
    </dgm:pt>
    <dgm:pt modelId="{32DEAD4B-52EB-4545-B068-4D17BD012C5F}" type="parTrans" cxnId="{0E86BD42-642E-4BB8-8099-443BB6E5FB1D}">
      <dgm:prSet/>
      <dgm:spPr/>
      <dgm:t>
        <a:bodyPr/>
        <a:lstStyle/>
        <a:p>
          <a:endParaRPr lang="ru-RU"/>
        </a:p>
      </dgm:t>
    </dgm:pt>
    <dgm:pt modelId="{209DF041-D749-46A4-968A-DA8B3389AD9A}" type="sibTrans" cxnId="{0E86BD42-642E-4BB8-8099-443BB6E5FB1D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2400" dirty="0" smtClean="0"/>
            <a:t>Минимализм</a:t>
          </a:r>
          <a:endParaRPr lang="ru-RU" sz="24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/>
      <dgm:spPr/>
      <dgm:t>
        <a:bodyPr/>
        <a:lstStyle/>
        <a:p>
          <a:r>
            <a:rPr lang="ru-RU" dirty="0" smtClean="0"/>
            <a:t>Минимум ключевых слов и конструкций языка</a:t>
          </a:r>
          <a:endParaRPr lang="ru-RU" dirty="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34DE9693-20E5-47D8-8220-51007674594B}">
      <dgm:prSet phldrT="[Text]"/>
      <dgm:spPr/>
      <dgm:t>
        <a:bodyPr/>
        <a:lstStyle/>
        <a:p>
          <a:r>
            <a:rPr lang="ru-RU" dirty="0" smtClean="0"/>
            <a:t>Безопасность</a:t>
          </a:r>
          <a:endParaRPr lang="ru-RU" dirty="0"/>
        </a:p>
      </dgm:t>
    </dgm:pt>
    <dgm:pt modelId="{8DE0B353-7402-47A3-867A-B49460FA92AB}" type="parTrans" cxnId="{1F03AC33-40AD-4981-8477-71B727B2994C}">
      <dgm:prSet/>
      <dgm:spPr/>
    </dgm:pt>
    <dgm:pt modelId="{1FB70D55-CDBA-41CD-85B2-9CD477290F5F}" type="sibTrans" cxnId="{1F03AC33-40AD-4981-8477-71B727B2994C}">
      <dgm:prSet/>
      <dgm:spPr/>
    </dgm:pt>
    <dgm:pt modelId="{B2B74483-D170-4711-B1B1-49E08713A5C5}">
      <dgm:prSet phldrT="[Text]"/>
      <dgm:spPr/>
      <dgm:t>
        <a:bodyPr/>
        <a:lstStyle/>
        <a:p>
          <a:r>
            <a:rPr lang="ru-RU" dirty="0" smtClean="0"/>
            <a:t>Возможность ограничить возможности приложения по взаимодействию с внешним миром (файловая системы, сеть)</a:t>
          </a:r>
          <a:endParaRPr lang="ru-RU" dirty="0"/>
        </a:p>
      </dgm:t>
    </dgm:pt>
    <dgm:pt modelId="{D7989A69-FA4F-4261-BDDD-FF55E456C10E}" type="parTrans" cxnId="{10215B79-A2B8-4B53-9428-935B02B04853}">
      <dgm:prSet/>
      <dgm:spPr/>
    </dgm:pt>
    <dgm:pt modelId="{72B6845D-F16A-4C3C-9AFF-551CF49DFFE9}" type="sibTrans" cxnId="{10215B79-A2B8-4B53-9428-935B02B04853}">
      <dgm:prSet/>
      <dgm:spPr/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02F48F-CFCD-4C29-89F1-4C26ACD2C1CA}" type="pres">
      <dgm:prSet presAssocID="{D915F3CB-A9A1-4964-ACA1-7520695A13B4}" presName="sp" presStyleCnt="0"/>
      <dgm:spPr/>
    </dgm:pt>
    <dgm:pt modelId="{2BCF1FB5-3615-471E-B571-B646635C37F6}" type="pres">
      <dgm:prSet presAssocID="{19986D04-35D9-4A0A-84B8-CEBD524FFDB0}" presName="linNode" presStyleCnt="0"/>
      <dgm:spPr/>
    </dgm:pt>
    <dgm:pt modelId="{0854B396-97A6-43E0-A379-EE769BEAB331}" type="pres">
      <dgm:prSet presAssocID="{19986D04-35D9-4A0A-84B8-CEBD524FFDB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7650C-5BD2-4535-91CC-A785FEC5E196}" type="pres">
      <dgm:prSet presAssocID="{19986D04-35D9-4A0A-84B8-CEBD524FFDB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AB449-9B18-41EC-BCD4-F0939612A328}" type="pres">
      <dgm:prSet presAssocID="{9B4AA91F-1A86-4800-BDB6-607C4B6ED929}" presName="sp" presStyleCnt="0"/>
      <dgm:spPr/>
    </dgm:pt>
    <dgm:pt modelId="{76BECA36-DD89-4102-8D15-072FDF23655E}" type="pres">
      <dgm:prSet presAssocID="{BE89E787-5620-4943-8894-E4A12FA76187}" presName="linNode" presStyleCnt="0"/>
      <dgm:spPr/>
    </dgm:pt>
    <dgm:pt modelId="{E6419A02-4F8D-4D6B-87A2-7B1A65AB17DB}" type="pres">
      <dgm:prSet presAssocID="{BE89E787-5620-4943-8894-E4A12FA7618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621945-E1AF-46D0-A572-E4ED9F9F6B2A}" type="pres">
      <dgm:prSet presAssocID="{BE89E787-5620-4943-8894-E4A12FA7618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2A60-5597-4DBD-A2B3-F209DB2F811C}" type="pres">
      <dgm:prSet presAssocID="{800B11A7-3749-42D7-B56F-173C1BB27AF3}" presName="sp" presStyleCnt="0"/>
      <dgm:spPr/>
    </dgm:pt>
    <dgm:pt modelId="{AEB7BFC2-BEB8-4D85-A8F5-B08C758D178F}" type="pres">
      <dgm:prSet presAssocID="{34DE9693-20E5-47D8-8220-51007674594B}" presName="linNode" presStyleCnt="0"/>
      <dgm:spPr/>
    </dgm:pt>
    <dgm:pt modelId="{694C2CA8-5C50-47FA-9D15-2DD5A3AE671A}" type="pres">
      <dgm:prSet presAssocID="{34DE9693-20E5-47D8-8220-51007674594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E457D-C385-428B-8A4A-A843925CF735}" type="pres">
      <dgm:prSet presAssocID="{34DE9693-20E5-47D8-8220-51007674594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CFF933-C6CF-41C6-BC91-350EBA21C1B5}" type="presOf" srcId="{2A0BC717-E145-474B-85E6-BC87F3D85A87}" destId="{F837650C-5BD2-4535-91CC-A785FEC5E196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38DFE1E3-F06C-47B3-A2BB-A0EF8737F3BF}" type="presOf" srcId="{44D781FF-3AAD-467D-97D7-B31364E7A950}" destId="{C7665FA0-929F-4686-8FE2-36D7134B2B59}" srcOrd="0" destOrd="0" presId="urn:microsoft.com/office/officeart/2005/8/layout/vList5"/>
    <dgm:cxn modelId="{48066E05-79C4-4692-9D2D-B8D1DFA92980}" type="presOf" srcId="{B2B74483-D170-4711-B1B1-49E08713A5C5}" destId="{7EDE457D-C385-428B-8A4A-A843925CF735}" srcOrd="0" destOrd="0" presId="urn:microsoft.com/office/officeart/2005/8/layout/vList5"/>
    <dgm:cxn modelId="{169A10A1-0F2C-4D4F-B3DF-FA14BB6229C7}" srcId="{19986D04-35D9-4A0A-84B8-CEBD524FFDB0}" destId="{2A0BC717-E145-474B-85E6-BC87F3D85A87}" srcOrd="0" destOrd="0" parTransId="{4066E898-C071-4748-B158-EB9227200111}" sibTransId="{05C5BC0B-3D53-4683-818F-56885F4F82E1}"/>
    <dgm:cxn modelId="{E36F92FF-EDC2-49C6-9B60-9784D27A890C}" type="presOf" srcId="{F9116B5D-A59A-4A6B-9582-20C27C39A3F9}" destId="{2DA1A61E-AC1C-4ACA-8BA9-72ED4C6EA104}" srcOrd="0" destOrd="0" presId="urn:microsoft.com/office/officeart/2005/8/layout/vList5"/>
    <dgm:cxn modelId="{13350A3B-F712-491A-BFA9-6A8E800FE694}" type="presOf" srcId="{657B000D-0860-46F7-B498-0DFCF464EA0B}" destId="{74621945-E1AF-46D0-A572-E4ED9F9F6B2A}" srcOrd="0" destOrd="0" presId="urn:microsoft.com/office/officeart/2005/8/layout/vList5"/>
    <dgm:cxn modelId="{A93599D5-F02F-4384-BB8F-3C30FA897851}" srcId="{BE89E787-5620-4943-8894-E4A12FA76187}" destId="{657B000D-0860-46F7-B498-0DFCF464EA0B}" srcOrd="0" destOrd="0" parTransId="{27B60E74-675C-4B9E-92BB-3886331CACEA}" sibTransId="{773C6B0F-CF29-4AAF-91F5-4E5714F8C6D1}"/>
    <dgm:cxn modelId="{7B9EB831-C2B9-4F68-A562-F2A34986739A}" type="presOf" srcId="{6CC37FB0-11E9-4812-A8EE-2503DAE1CF11}" destId="{1E73B93B-75E1-4946-9178-09D1B8C2DD2B}" srcOrd="0" destOrd="0" presId="urn:microsoft.com/office/officeart/2005/8/layout/vList5"/>
    <dgm:cxn modelId="{54A0D937-BB59-42EF-8A51-0349F296A95D}" type="presOf" srcId="{34DE9693-20E5-47D8-8220-51007674594B}" destId="{694C2CA8-5C50-47FA-9D15-2DD5A3AE671A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D2D269A9-A43D-4AA2-B024-2DF45C73BFD2}" type="presOf" srcId="{70EB2085-DDD1-4E10-80BE-5E26EB968DFF}" destId="{D943BB31-8736-42FF-A3EA-BF2081889888}" srcOrd="0" destOrd="0" presId="urn:microsoft.com/office/officeart/2005/8/layout/vList5"/>
    <dgm:cxn modelId="{0E86BD42-642E-4BB8-8099-443BB6E5FB1D}" srcId="{44D781FF-3AAD-467D-97D7-B31364E7A950}" destId="{27E85B89-8E98-430F-A2F3-6FAB4B2309F6}" srcOrd="0" destOrd="0" parTransId="{32DEAD4B-52EB-4545-B068-4D17BD012C5F}" sibTransId="{209DF041-D749-46A4-968A-DA8B3389AD9A}"/>
    <dgm:cxn modelId="{10215B79-A2B8-4B53-9428-935B02B04853}" srcId="{34DE9693-20E5-47D8-8220-51007674594B}" destId="{B2B74483-D170-4711-B1B1-49E08713A5C5}" srcOrd="0" destOrd="0" parTransId="{D7989A69-FA4F-4261-BDDD-FF55E456C10E}" sibTransId="{72B6845D-F16A-4C3C-9AFF-551CF49DFFE9}"/>
    <dgm:cxn modelId="{1F03AC33-40AD-4981-8477-71B727B2994C}" srcId="{6CC37FB0-11E9-4812-A8EE-2503DAE1CF11}" destId="{34DE9693-20E5-47D8-8220-51007674594B}" srcOrd="4" destOrd="0" parTransId="{8DE0B353-7402-47A3-867A-B49460FA92AB}" sibTransId="{1FB70D55-CDBA-41CD-85B2-9CD477290F5F}"/>
    <dgm:cxn modelId="{A8F8D9D6-A1BA-418B-9F91-FD0A2C22ED54}" srcId="{6CC37FB0-11E9-4812-A8EE-2503DAE1CF11}" destId="{BE89E787-5620-4943-8894-E4A12FA76187}" srcOrd="3" destOrd="0" parTransId="{90C28EFC-E5DE-4162-A218-B62F97DBC945}" sibTransId="{800B11A7-3749-42D7-B56F-173C1BB27AF3}"/>
    <dgm:cxn modelId="{CD4D2008-38CA-466C-9F89-0E6713B030A8}" type="presOf" srcId="{BE89E787-5620-4943-8894-E4A12FA76187}" destId="{E6419A02-4F8D-4D6B-87A2-7B1A65AB17DB}" srcOrd="0" destOrd="0" presId="urn:microsoft.com/office/officeart/2005/8/layout/vList5"/>
    <dgm:cxn modelId="{BA872EAD-64E1-47B7-99FE-CA50276D6F33}" type="presOf" srcId="{19986D04-35D9-4A0A-84B8-CEBD524FFDB0}" destId="{0854B396-97A6-43E0-A379-EE769BEAB331}" srcOrd="0" destOrd="0" presId="urn:microsoft.com/office/officeart/2005/8/layout/vList5"/>
    <dgm:cxn modelId="{11E1BF2A-4980-4D0F-8C12-47F8E134500A}" srcId="{6CC37FB0-11E9-4812-A8EE-2503DAE1CF11}" destId="{19986D04-35D9-4A0A-84B8-CEBD524FFDB0}" srcOrd="2" destOrd="0" parTransId="{88E47D61-47DA-42E2-8CA9-36350BD88D68}" sibTransId="{9B4AA91F-1A86-4800-BDB6-607C4B6ED929}"/>
    <dgm:cxn modelId="{D0A058FD-D325-4AF5-9BD9-4B68B75D749B}" type="presOf" srcId="{27E85B89-8E98-430F-A2F3-6FAB4B2309F6}" destId="{EFD0B837-B800-4361-81FE-21FFE92292CF}" srcOrd="0" destOrd="0" presId="urn:microsoft.com/office/officeart/2005/8/layout/vList5"/>
    <dgm:cxn modelId="{AE620EC4-8933-4349-A4CB-C9EB6E308FE9}" type="presParOf" srcId="{1E73B93B-75E1-4946-9178-09D1B8C2DD2B}" destId="{6CD6F02C-6AF1-4626-B04B-8F1790F98C81}" srcOrd="0" destOrd="0" presId="urn:microsoft.com/office/officeart/2005/8/layout/vList5"/>
    <dgm:cxn modelId="{423233C7-FF54-47BB-B2AE-79C79A301954}" type="presParOf" srcId="{6CD6F02C-6AF1-4626-B04B-8F1790F98C81}" destId="{2DA1A61E-AC1C-4ACA-8BA9-72ED4C6EA104}" srcOrd="0" destOrd="0" presId="urn:microsoft.com/office/officeart/2005/8/layout/vList5"/>
    <dgm:cxn modelId="{E7B3EECC-611E-4FD5-99F3-6F4BEDFDD403}" type="presParOf" srcId="{6CD6F02C-6AF1-4626-B04B-8F1790F98C81}" destId="{D943BB31-8736-42FF-A3EA-BF2081889888}" srcOrd="1" destOrd="0" presId="urn:microsoft.com/office/officeart/2005/8/layout/vList5"/>
    <dgm:cxn modelId="{177864E7-1FB7-48F4-8C16-7AF31C4EF375}" type="presParOf" srcId="{1E73B93B-75E1-4946-9178-09D1B8C2DD2B}" destId="{10342352-B243-4916-98B4-5A20CF80FB9C}" srcOrd="1" destOrd="0" presId="urn:microsoft.com/office/officeart/2005/8/layout/vList5"/>
    <dgm:cxn modelId="{99770D73-8DB7-4C78-A10A-AA68DF6935E9}" type="presParOf" srcId="{1E73B93B-75E1-4946-9178-09D1B8C2DD2B}" destId="{8846E3F9-54DD-4D9D-8789-05743D76815F}" srcOrd="2" destOrd="0" presId="urn:microsoft.com/office/officeart/2005/8/layout/vList5"/>
    <dgm:cxn modelId="{7A196D8D-962F-4F02-8B3D-59190BF50111}" type="presParOf" srcId="{8846E3F9-54DD-4D9D-8789-05743D76815F}" destId="{C7665FA0-929F-4686-8FE2-36D7134B2B59}" srcOrd="0" destOrd="0" presId="urn:microsoft.com/office/officeart/2005/8/layout/vList5"/>
    <dgm:cxn modelId="{BBDEC4CF-6ED7-48F8-B4D1-4314B1FCABAB}" type="presParOf" srcId="{8846E3F9-54DD-4D9D-8789-05743D76815F}" destId="{EFD0B837-B800-4361-81FE-21FFE92292CF}" srcOrd="1" destOrd="0" presId="urn:microsoft.com/office/officeart/2005/8/layout/vList5"/>
    <dgm:cxn modelId="{F10B90A8-21B5-4A6B-8EE5-3026C3E2DF89}" type="presParOf" srcId="{1E73B93B-75E1-4946-9178-09D1B8C2DD2B}" destId="{E902F48F-CFCD-4C29-89F1-4C26ACD2C1CA}" srcOrd="3" destOrd="0" presId="urn:microsoft.com/office/officeart/2005/8/layout/vList5"/>
    <dgm:cxn modelId="{B0A9AEE2-4DDB-414B-B869-B0560C194B18}" type="presParOf" srcId="{1E73B93B-75E1-4946-9178-09D1B8C2DD2B}" destId="{2BCF1FB5-3615-471E-B571-B646635C37F6}" srcOrd="4" destOrd="0" presId="urn:microsoft.com/office/officeart/2005/8/layout/vList5"/>
    <dgm:cxn modelId="{5C2853CF-9657-4E29-B4D1-2AFAE1256AA6}" type="presParOf" srcId="{2BCF1FB5-3615-471E-B571-B646635C37F6}" destId="{0854B396-97A6-43E0-A379-EE769BEAB331}" srcOrd="0" destOrd="0" presId="urn:microsoft.com/office/officeart/2005/8/layout/vList5"/>
    <dgm:cxn modelId="{19E72848-088B-4051-AA85-D8B32154C9A8}" type="presParOf" srcId="{2BCF1FB5-3615-471E-B571-B646635C37F6}" destId="{F837650C-5BD2-4535-91CC-A785FEC5E196}" srcOrd="1" destOrd="0" presId="urn:microsoft.com/office/officeart/2005/8/layout/vList5"/>
    <dgm:cxn modelId="{4CD72358-2360-4A95-8463-A8F0D3D78884}" type="presParOf" srcId="{1E73B93B-75E1-4946-9178-09D1B8C2DD2B}" destId="{AA8AB449-9B18-41EC-BCD4-F0939612A328}" srcOrd="5" destOrd="0" presId="urn:microsoft.com/office/officeart/2005/8/layout/vList5"/>
    <dgm:cxn modelId="{83B0964B-6F2A-445B-9F02-68383E335006}" type="presParOf" srcId="{1E73B93B-75E1-4946-9178-09D1B8C2DD2B}" destId="{76BECA36-DD89-4102-8D15-072FDF23655E}" srcOrd="6" destOrd="0" presId="urn:microsoft.com/office/officeart/2005/8/layout/vList5"/>
    <dgm:cxn modelId="{14D39B78-9A1A-439C-B617-9CCF69C57FEC}" type="presParOf" srcId="{76BECA36-DD89-4102-8D15-072FDF23655E}" destId="{E6419A02-4F8D-4D6B-87A2-7B1A65AB17DB}" srcOrd="0" destOrd="0" presId="urn:microsoft.com/office/officeart/2005/8/layout/vList5"/>
    <dgm:cxn modelId="{AC88389C-927D-471D-9F67-64A5C5FDE135}" type="presParOf" srcId="{76BECA36-DD89-4102-8D15-072FDF23655E}" destId="{74621945-E1AF-46D0-A572-E4ED9F9F6B2A}" srcOrd="1" destOrd="0" presId="urn:microsoft.com/office/officeart/2005/8/layout/vList5"/>
    <dgm:cxn modelId="{A4F32A7C-281A-4604-92B3-1EA7B3984A46}" type="presParOf" srcId="{1E73B93B-75E1-4946-9178-09D1B8C2DD2B}" destId="{E7F82A60-5597-4DBD-A2B3-F209DB2F811C}" srcOrd="7" destOrd="0" presId="urn:microsoft.com/office/officeart/2005/8/layout/vList5"/>
    <dgm:cxn modelId="{8BB654AD-E30E-44BB-8E8C-15D2931DC811}" type="presParOf" srcId="{1E73B93B-75E1-4946-9178-09D1B8C2DD2B}" destId="{AEB7BFC2-BEB8-4D85-A8F5-B08C758D178F}" srcOrd="8" destOrd="0" presId="urn:microsoft.com/office/officeart/2005/8/layout/vList5"/>
    <dgm:cxn modelId="{D4774566-1BDC-4ADB-8724-2595120CA525}" type="presParOf" srcId="{AEB7BFC2-BEB8-4D85-A8F5-B08C758D178F}" destId="{694C2CA8-5C50-47FA-9D15-2DD5A3AE671A}" srcOrd="0" destOrd="0" presId="urn:microsoft.com/office/officeart/2005/8/layout/vList5"/>
    <dgm:cxn modelId="{7A981CDE-A4DD-4E4E-85EB-40348727524B}" type="presParOf" srcId="{AEB7BFC2-BEB8-4D85-A8F5-B08C758D178F}" destId="{7EDE457D-C385-428B-8A4A-A843925CF7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986D04-35D9-4A0A-84B8-CEBD524FFDB0}">
      <dgm:prSet phldrT="[Text]" custT="1"/>
      <dgm:spPr/>
      <dgm:t>
        <a:bodyPr/>
        <a:lstStyle/>
        <a:p>
          <a:r>
            <a:rPr lang="ru-RU" sz="2400" dirty="0" smtClean="0"/>
            <a:t>Функциональные</a:t>
          </a:r>
          <a:endParaRPr lang="en-US" sz="2400" dirty="0" smtClean="0"/>
        </a:p>
        <a:p>
          <a:r>
            <a:rPr lang="en-US" sz="2400" dirty="0" smtClean="0"/>
            <a:t>(Haskell, Lisp</a:t>
          </a:r>
          <a:r>
            <a:rPr lang="ru-RU" sz="2400" dirty="0" smtClean="0"/>
            <a:t>, </a:t>
          </a:r>
          <a:r>
            <a:rPr lang="en-US" sz="2400" dirty="0" smtClean="0"/>
            <a:t>Scala, Closure)</a:t>
          </a:r>
          <a:endParaRPr lang="ru-RU" sz="2400" dirty="0"/>
        </a:p>
      </dgm:t>
    </dgm:pt>
    <dgm:pt modelId="{88E47D61-47DA-42E2-8CA9-36350BD88D68}" type="parTrans" cxnId="{11E1BF2A-4980-4D0F-8C12-47F8E134500A}">
      <dgm:prSet/>
      <dgm:spPr/>
      <dgm:t>
        <a:bodyPr/>
        <a:lstStyle/>
        <a:p>
          <a:endParaRPr lang="ru-RU"/>
        </a:p>
      </dgm:t>
    </dgm:pt>
    <dgm:pt modelId="{9B4AA91F-1A86-4800-BDB6-607C4B6ED929}" type="sibTrans" cxnId="{11E1BF2A-4980-4D0F-8C12-47F8E134500A}">
      <dgm:prSet/>
      <dgm:spPr/>
      <dgm:t>
        <a:bodyPr/>
        <a:lstStyle/>
        <a:p>
          <a:endParaRPr lang="ru-RU"/>
        </a:p>
      </dgm:t>
    </dgm:pt>
    <dgm:pt modelId="{2A0BC717-E145-474B-85E6-BC87F3D85A87}">
      <dgm:prSet phldrT="[Text]" custT="1"/>
      <dgm:spPr/>
      <dgm:t>
        <a:bodyPr/>
        <a:lstStyle/>
        <a:p>
          <a:r>
            <a:rPr lang="ru-RU" sz="1600" b="0" i="0" dirty="0" smtClean="0"/>
            <a:t>Все функции — чистые</a:t>
          </a:r>
          <a:endParaRPr lang="ru-RU" sz="1600" dirty="0"/>
        </a:p>
      </dgm:t>
    </dgm:pt>
    <dgm:pt modelId="{4066E898-C071-4748-B158-EB9227200111}" type="parTrans" cxnId="{169A10A1-0F2C-4D4F-B3DF-FA14BB6229C7}">
      <dgm:prSet/>
      <dgm:spPr/>
      <dgm:t>
        <a:bodyPr/>
        <a:lstStyle/>
        <a:p>
          <a:endParaRPr lang="ru-RU"/>
        </a:p>
      </dgm:t>
    </dgm:pt>
    <dgm:pt modelId="{05C5BC0B-3D53-4683-818F-56885F4F82E1}" type="sibTrans" cxnId="{169A10A1-0F2C-4D4F-B3DF-FA14BB6229C7}">
      <dgm:prSet/>
      <dgm:spPr/>
      <dgm:t>
        <a:bodyPr/>
        <a:lstStyle/>
        <a:p>
          <a:endParaRPr lang="ru-RU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2400" dirty="0" smtClean="0"/>
            <a:t>Объектно-ориентированные</a:t>
          </a:r>
          <a:endParaRPr lang="en-US" sz="2400" dirty="0" smtClean="0"/>
        </a:p>
        <a:p>
          <a:r>
            <a:rPr lang="en-US" sz="2400" dirty="0" smtClean="0"/>
            <a:t>(Java, C#, Python)</a:t>
          </a:r>
          <a:endParaRPr lang="ru-RU" sz="24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/>
        </a:p>
      </dgm:t>
    </dgm:pt>
    <dgm:pt modelId="{27E85B89-8E98-430F-A2F3-6FAB4B2309F6}">
      <dgm:prSet phldrT="[Text]" custT="1"/>
      <dgm:spPr/>
      <dgm:t>
        <a:bodyPr/>
        <a:lstStyle/>
        <a:p>
          <a:r>
            <a:rPr lang="ru-RU" sz="1600" dirty="0" smtClean="0"/>
            <a:t>Программа состоит из объектов,</a:t>
          </a:r>
          <a:endParaRPr lang="ru-RU" sz="1600" dirty="0"/>
        </a:p>
      </dgm:t>
    </dgm:pt>
    <dgm:pt modelId="{32DEAD4B-52EB-4545-B068-4D17BD012C5F}" type="parTrans" cxnId="{0E86BD42-642E-4BB8-8099-443BB6E5FB1D}">
      <dgm:prSet/>
      <dgm:spPr/>
      <dgm:t>
        <a:bodyPr/>
        <a:lstStyle/>
        <a:p>
          <a:endParaRPr lang="ru-RU"/>
        </a:p>
      </dgm:t>
    </dgm:pt>
    <dgm:pt modelId="{209DF041-D749-46A4-968A-DA8B3389AD9A}" type="sibTrans" cxnId="{0E86BD42-642E-4BB8-8099-443BB6E5FB1D}">
      <dgm:prSet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2400" dirty="0" smtClean="0"/>
            <a:t>Процедурные</a:t>
          </a:r>
        </a:p>
        <a:p>
          <a:r>
            <a:rPr lang="ru-RU" sz="2400" dirty="0" smtClean="0"/>
            <a:t>(Си, </a:t>
          </a:r>
          <a:r>
            <a:rPr lang="en-US" sz="2400" dirty="0" smtClean="0"/>
            <a:t>Pascal, Fortran</a:t>
          </a:r>
          <a:r>
            <a:rPr lang="ru-RU" sz="2400" dirty="0" smtClean="0"/>
            <a:t>)</a:t>
          </a:r>
          <a:endParaRPr lang="ru-RU" sz="18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600" dirty="0" smtClean="0"/>
            <a:t>Операторы  в программе выполняются последовательно (императивное программирование)</a:t>
          </a:r>
          <a:endParaRPr lang="ru-RU" sz="16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/>
        </a:p>
      </dgm:t>
    </dgm:pt>
    <dgm:pt modelId="{7C579BB0-9D22-4AF5-9412-53EA4A217E13}">
      <dgm:prSet phldrT="[Text]" custT="1"/>
      <dgm:spPr/>
      <dgm:t>
        <a:bodyPr/>
        <a:lstStyle/>
        <a:p>
          <a:r>
            <a:rPr lang="ru-RU" sz="1600" dirty="0" smtClean="0"/>
            <a:t>Последовательности операторов можно выделять в подпрограммы (процедуры) с помощью механизмов самого языка</a:t>
          </a:r>
          <a:endParaRPr lang="ru-RU" sz="1600" dirty="0"/>
        </a:p>
      </dgm:t>
    </dgm:pt>
    <dgm:pt modelId="{EA2A70E0-F419-4515-BBEF-668EFD73ED45}" type="parTrans" cxnId="{97DE66E0-EB87-4FF5-91FE-567E6BD792D1}">
      <dgm:prSet/>
      <dgm:spPr/>
      <dgm:t>
        <a:bodyPr/>
        <a:lstStyle/>
        <a:p>
          <a:endParaRPr lang="ru-RU"/>
        </a:p>
      </dgm:t>
    </dgm:pt>
    <dgm:pt modelId="{5A14D9A3-2B95-4075-BFAE-BC3A8F4FAC88}" type="sibTrans" cxnId="{97DE66E0-EB87-4FF5-91FE-567E6BD792D1}">
      <dgm:prSet/>
      <dgm:spPr/>
      <dgm:t>
        <a:bodyPr/>
        <a:lstStyle/>
        <a:p>
          <a:endParaRPr lang="ru-RU"/>
        </a:p>
      </dgm:t>
    </dgm:pt>
    <dgm:pt modelId="{C4C80A2D-E47A-47F2-A301-B93D747C91BB}">
      <dgm:prSet phldrT="[Text]" custT="1"/>
      <dgm:spPr/>
      <dgm:t>
        <a:bodyPr/>
        <a:lstStyle/>
        <a:p>
          <a:r>
            <a:rPr lang="ru-RU" sz="1600" dirty="0" smtClean="0"/>
            <a:t>Объект – это экземпляр класса</a:t>
          </a:r>
          <a:endParaRPr lang="ru-RU" sz="1600" dirty="0"/>
        </a:p>
      </dgm:t>
    </dgm:pt>
    <dgm:pt modelId="{2B369E97-CB03-4F60-911D-CE652EBE347B}" type="parTrans" cxnId="{83E38B4C-C7A9-40B1-8FA8-D022CCA65CE4}">
      <dgm:prSet/>
      <dgm:spPr/>
      <dgm:t>
        <a:bodyPr/>
        <a:lstStyle/>
        <a:p>
          <a:endParaRPr lang="ru-RU"/>
        </a:p>
      </dgm:t>
    </dgm:pt>
    <dgm:pt modelId="{E93BA137-B11F-4832-B0FF-C936077C17A5}" type="sibTrans" cxnId="{83E38B4C-C7A9-40B1-8FA8-D022CCA65CE4}">
      <dgm:prSet/>
      <dgm:spPr/>
      <dgm:t>
        <a:bodyPr/>
        <a:lstStyle/>
        <a:p>
          <a:endParaRPr lang="ru-RU"/>
        </a:p>
      </dgm:t>
    </dgm:pt>
    <dgm:pt modelId="{33FD8725-7259-4D40-BEBF-F9BF969B41C5}">
      <dgm:prSet phldrT="[Text]" custT="1"/>
      <dgm:spPr/>
      <dgm:t>
        <a:bodyPr/>
        <a:lstStyle/>
        <a:p>
          <a:r>
            <a:rPr lang="ru-RU" sz="1600" dirty="0" smtClean="0"/>
            <a:t>Классы образуют иерархию на основе принципов ООП: абстрагирование, инкапсуляция, наследование, полиморфизм</a:t>
          </a:r>
          <a:endParaRPr lang="ru-RU" sz="1600" dirty="0"/>
        </a:p>
      </dgm:t>
    </dgm:pt>
    <dgm:pt modelId="{65639600-9A0F-4A05-A895-58B3A60CA6D9}" type="parTrans" cxnId="{81D12049-613C-4F0D-B8E6-8953F7BE61E2}">
      <dgm:prSet/>
      <dgm:spPr/>
      <dgm:t>
        <a:bodyPr/>
        <a:lstStyle/>
        <a:p>
          <a:endParaRPr lang="ru-RU"/>
        </a:p>
      </dgm:t>
    </dgm:pt>
    <dgm:pt modelId="{48ABE8A3-8A96-49F5-ADDE-D4488D09925F}" type="sibTrans" cxnId="{81D12049-613C-4F0D-B8E6-8953F7BE61E2}">
      <dgm:prSet/>
      <dgm:spPr/>
      <dgm:t>
        <a:bodyPr/>
        <a:lstStyle/>
        <a:p>
          <a:endParaRPr lang="ru-RU"/>
        </a:p>
      </dgm:t>
    </dgm:pt>
    <dgm:pt modelId="{6B6A56A5-2ABC-4F0A-BF30-DB5945FC1E6B}">
      <dgm:prSet phldrT="[Text]" custT="1"/>
      <dgm:spPr/>
      <dgm:t>
        <a:bodyPr/>
        <a:lstStyle/>
        <a:p>
          <a:r>
            <a:rPr lang="ru-RU" sz="1600" dirty="0" smtClean="0"/>
            <a:t>Функция может быть объявлена как переменная (функция первого класса)</a:t>
          </a:r>
          <a:endParaRPr lang="ru-RU" sz="1600" dirty="0"/>
        </a:p>
      </dgm:t>
    </dgm:pt>
    <dgm:pt modelId="{D16804E4-58B4-4B60-9EF2-24DC505E6D85}" type="parTrans" cxnId="{5AD1CCB2-DC15-4851-B377-328CB1F2ABED}">
      <dgm:prSet/>
      <dgm:spPr/>
      <dgm:t>
        <a:bodyPr/>
        <a:lstStyle/>
        <a:p>
          <a:endParaRPr lang="ru-RU"/>
        </a:p>
      </dgm:t>
    </dgm:pt>
    <dgm:pt modelId="{317D650F-104C-44DD-988F-992EAD39B1E6}" type="sibTrans" cxnId="{5AD1CCB2-DC15-4851-B377-328CB1F2ABED}">
      <dgm:prSet/>
      <dgm:spPr/>
      <dgm:t>
        <a:bodyPr/>
        <a:lstStyle/>
        <a:p>
          <a:endParaRPr lang="ru-RU"/>
        </a:p>
      </dgm:t>
    </dgm:pt>
    <dgm:pt modelId="{54F5F68B-7BE8-4C16-911E-E0DE671BC2A5}">
      <dgm:prSet phldrT="[Text]" custT="1"/>
      <dgm:spPr/>
      <dgm:t>
        <a:bodyPr/>
        <a:lstStyle/>
        <a:p>
          <a:r>
            <a:rPr lang="ru-RU" sz="1600" dirty="0" smtClean="0"/>
            <a:t>Функция может принимать в качестве аргумента или возвращать другую функцию (высшего порядка)</a:t>
          </a:r>
          <a:endParaRPr lang="ru-RU" sz="1600" dirty="0"/>
        </a:p>
      </dgm:t>
    </dgm:pt>
    <dgm:pt modelId="{DFCE4984-3F9D-4678-BAB6-60BEDB3608DF}" type="parTrans" cxnId="{60D64D69-EF33-49E3-B159-E2BEB600BDFD}">
      <dgm:prSet/>
      <dgm:spPr/>
      <dgm:t>
        <a:bodyPr/>
        <a:lstStyle/>
        <a:p>
          <a:endParaRPr lang="ru-RU"/>
        </a:p>
      </dgm:t>
    </dgm:pt>
    <dgm:pt modelId="{7274F6E9-F109-44C9-956A-BB500E85C7F8}" type="sibTrans" cxnId="{60D64D69-EF33-49E3-B159-E2BEB600BDFD}">
      <dgm:prSet/>
      <dgm:spPr/>
      <dgm:t>
        <a:bodyPr/>
        <a:lstStyle/>
        <a:p>
          <a:endParaRPr lang="ru-RU"/>
        </a:p>
      </dgm:t>
    </dgm:pt>
    <dgm:pt modelId="{5685CE3A-7D4E-42C9-BE3A-ED867343F6F4}">
      <dgm:prSet phldrT="[Text]" custT="1"/>
      <dgm:spPr/>
      <dgm:t>
        <a:bodyPr/>
        <a:lstStyle/>
        <a:p>
          <a:r>
            <a:rPr lang="ru-RU" sz="1600" dirty="0" smtClean="0"/>
            <a:t>Все переменные неизменяемые</a:t>
          </a:r>
          <a:endParaRPr lang="ru-RU" sz="1600" dirty="0"/>
        </a:p>
      </dgm:t>
    </dgm:pt>
    <dgm:pt modelId="{BDDEF01F-E10E-4EEC-B192-D5051379E632}" type="parTrans" cxnId="{79932950-F868-4DA5-AC47-6C85DB132E26}">
      <dgm:prSet/>
      <dgm:spPr/>
      <dgm:t>
        <a:bodyPr/>
        <a:lstStyle/>
        <a:p>
          <a:endParaRPr lang="ru-RU"/>
        </a:p>
      </dgm:t>
    </dgm:pt>
    <dgm:pt modelId="{A620F1DA-31F9-4A5E-8A4C-93EF28F1F2AD}" type="sibTrans" cxnId="{79932950-F868-4DA5-AC47-6C85DB132E26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3BB31-8736-42FF-A3EA-BF2081889888}" type="pres">
      <dgm:prSet presAssocID="{F9116B5D-A59A-4A6B-9582-20C27C39A3F9}" presName="descendantText" presStyleLbl="alignAccFollowNode1" presStyleIdx="0" presStyleCnt="3" custScaleY="1140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D0B837-B800-4361-81FE-21FFE92292CF}" type="pres">
      <dgm:prSet presAssocID="{44D781FF-3AAD-467D-97D7-B31364E7A950}" presName="descendantText" presStyleLbl="alignAccFollowNode1" presStyleIdx="1" presStyleCnt="3" custScaleY="1185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02F48F-CFCD-4C29-89F1-4C26ACD2C1CA}" type="pres">
      <dgm:prSet presAssocID="{D915F3CB-A9A1-4964-ACA1-7520695A13B4}" presName="sp" presStyleCnt="0"/>
      <dgm:spPr/>
    </dgm:pt>
    <dgm:pt modelId="{2BCF1FB5-3615-471E-B571-B646635C37F6}" type="pres">
      <dgm:prSet presAssocID="{19986D04-35D9-4A0A-84B8-CEBD524FFDB0}" presName="linNode" presStyleCnt="0"/>
      <dgm:spPr/>
    </dgm:pt>
    <dgm:pt modelId="{0854B396-97A6-43E0-A379-EE769BEAB331}" type="pres">
      <dgm:prSet presAssocID="{19986D04-35D9-4A0A-84B8-CEBD524FFDB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7650C-5BD2-4535-91CC-A785FEC5E196}" type="pres">
      <dgm:prSet presAssocID="{19986D04-35D9-4A0A-84B8-CEBD524FFDB0}" presName="descendantText" presStyleLbl="alignAccFollowNode1" presStyleIdx="2" presStyleCnt="3" custScaleY="1182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7DE66E0-EB87-4FF5-91FE-567E6BD792D1}" srcId="{F9116B5D-A59A-4A6B-9582-20C27C39A3F9}" destId="{7C579BB0-9D22-4AF5-9412-53EA4A217E13}" srcOrd="1" destOrd="0" parTransId="{EA2A70E0-F419-4515-BBEF-668EFD73ED45}" sibTransId="{5A14D9A3-2B95-4075-BFAE-BC3A8F4FAC88}"/>
    <dgm:cxn modelId="{83E38B4C-C7A9-40B1-8FA8-D022CCA65CE4}" srcId="{44D781FF-3AAD-467D-97D7-B31364E7A950}" destId="{C4C80A2D-E47A-47F2-A301-B93D747C91BB}" srcOrd="1" destOrd="0" parTransId="{2B369E97-CB03-4F60-911D-CE652EBE347B}" sibTransId="{E93BA137-B11F-4832-B0FF-C936077C17A5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79932950-F868-4DA5-AC47-6C85DB132E26}" srcId="{19986D04-35D9-4A0A-84B8-CEBD524FFDB0}" destId="{5685CE3A-7D4E-42C9-BE3A-ED867343F6F4}" srcOrd="3" destOrd="0" parTransId="{BDDEF01F-E10E-4EEC-B192-D5051379E632}" sibTransId="{A620F1DA-31F9-4A5E-8A4C-93EF28F1F2AD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0422C62B-8AD7-4423-880B-3F011D30CFD8}" type="presOf" srcId="{F9116B5D-A59A-4A6B-9582-20C27C39A3F9}" destId="{2DA1A61E-AC1C-4ACA-8BA9-72ED4C6EA104}" srcOrd="0" destOrd="0" presId="urn:microsoft.com/office/officeart/2005/8/layout/vList5"/>
    <dgm:cxn modelId="{169A10A1-0F2C-4D4F-B3DF-FA14BB6229C7}" srcId="{19986D04-35D9-4A0A-84B8-CEBD524FFDB0}" destId="{2A0BC717-E145-474B-85E6-BC87F3D85A87}" srcOrd="0" destOrd="0" parTransId="{4066E898-C071-4748-B158-EB9227200111}" sibTransId="{05C5BC0B-3D53-4683-818F-56885F4F82E1}"/>
    <dgm:cxn modelId="{FB796DF7-9243-4D68-8D84-B3F38BE2F41F}" type="presOf" srcId="{2A0BC717-E145-474B-85E6-BC87F3D85A87}" destId="{F837650C-5BD2-4535-91CC-A785FEC5E196}" srcOrd="0" destOrd="0" presId="urn:microsoft.com/office/officeart/2005/8/layout/vList5"/>
    <dgm:cxn modelId="{638C69C5-8BD4-49A0-A849-DCA52B378AB2}" type="presOf" srcId="{6B6A56A5-2ABC-4F0A-BF30-DB5945FC1E6B}" destId="{F837650C-5BD2-4535-91CC-A785FEC5E196}" srcOrd="0" destOrd="1" presId="urn:microsoft.com/office/officeart/2005/8/layout/vList5"/>
    <dgm:cxn modelId="{5AD1CCB2-DC15-4851-B377-328CB1F2ABED}" srcId="{19986D04-35D9-4A0A-84B8-CEBD524FFDB0}" destId="{6B6A56A5-2ABC-4F0A-BF30-DB5945FC1E6B}" srcOrd="1" destOrd="0" parTransId="{D16804E4-58B4-4B60-9EF2-24DC505E6D85}" sibTransId="{317D650F-104C-44DD-988F-992EAD39B1E6}"/>
    <dgm:cxn modelId="{811D648E-F0D7-4B76-9FE3-C0B584DF385E}" type="presOf" srcId="{27E85B89-8E98-430F-A2F3-6FAB4B2309F6}" destId="{EFD0B837-B800-4361-81FE-21FFE92292CF}" srcOrd="0" destOrd="0" presId="urn:microsoft.com/office/officeart/2005/8/layout/vList5"/>
    <dgm:cxn modelId="{CB085109-01FA-4E5C-8A8F-F2EC60DCB646}" type="presOf" srcId="{C4C80A2D-E47A-47F2-A301-B93D747C91BB}" destId="{EFD0B837-B800-4361-81FE-21FFE92292CF}" srcOrd="0" destOrd="1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0E86BD42-642E-4BB8-8099-443BB6E5FB1D}" srcId="{44D781FF-3AAD-467D-97D7-B31364E7A950}" destId="{27E85B89-8E98-430F-A2F3-6FAB4B2309F6}" srcOrd="0" destOrd="0" parTransId="{32DEAD4B-52EB-4545-B068-4D17BD012C5F}" sibTransId="{209DF041-D749-46A4-968A-DA8B3389AD9A}"/>
    <dgm:cxn modelId="{EB3968FD-8F1F-43FE-8986-3E0235190ECC}" type="presOf" srcId="{19986D04-35D9-4A0A-84B8-CEBD524FFDB0}" destId="{0854B396-97A6-43E0-A379-EE769BEAB331}" srcOrd="0" destOrd="0" presId="urn:microsoft.com/office/officeart/2005/8/layout/vList5"/>
    <dgm:cxn modelId="{81D12049-613C-4F0D-B8E6-8953F7BE61E2}" srcId="{44D781FF-3AAD-467D-97D7-B31364E7A950}" destId="{33FD8725-7259-4D40-BEBF-F9BF969B41C5}" srcOrd="2" destOrd="0" parTransId="{65639600-9A0F-4A05-A895-58B3A60CA6D9}" sibTransId="{48ABE8A3-8A96-49F5-ADDE-D4488D09925F}"/>
    <dgm:cxn modelId="{BA44FCA3-5CF0-479E-B173-2E1614C57756}" type="presOf" srcId="{6CC37FB0-11E9-4812-A8EE-2503DAE1CF11}" destId="{1E73B93B-75E1-4946-9178-09D1B8C2DD2B}" srcOrd="0" destOrd="0" presId="urn:microsoft.com/office/officeart/2005/8/layout/vList5"/>
    <dgm:cxn modelId="{11E1BF2A-4980-4D0F-8C12-47F8E134500A}" srcId="{6CC37FB0-11E9-4812-A8EE-2503DAE1CF11}" destId="{19986D04-35D9-4A0A-84B8-CEBD524FFDB0}" srcOrd="2" destOrd="0" parTransId="{88E47D61-47DA-42E2-8CA9-36350BD88D68}" sibTransId="{9B4AA91F-1A86-4800-BDB6-607C4B6ED929}"/>
    <dgm:cxn modelId="{F6C1AA6F-C679-47D1-805C-3CF3AD56EE09}" type="presOf" srcId="{70EB2085-DDD1-4E10-80BE-5E26EB968DFF}" destId="{D943BB31-8736-42FF-A3EA-BF2081889888}" srcOrd="0" destOrd="0" presId="urn:microsoft.com/office/officeart/2005/8/layout/vList5"/>
    <dgm:cxn modelId="{9C450372-FD2F-4E3B-9615-36C1C6882F69}" type="presOf" srcId="{54F5F68B-7BE8-4C16-911E-E0DE671BC2A5}" destId="{F837650C-5BD2-4535-91CC-A785FEC5E196}" srcOrd="0" destOrd="2" presId="urn:microsoft.com/office/officeart/2005/8/layout/vList5"/>
    <dgm:cxn modelId="{60D64D69-EF33-49E3-B159-E2BEB600BDFD}" srcId="{19986D04-35D9-4A0A-84B8-CEBD524FFDB0}" destId="{54F5F68B-7BE8-4C16-911E-E0DE671BC2A5}" srcOrd="2" destOrd="0" parTransId="{DFCE4984-3F9D-4678-BAB6-60BEDB3608DF}" sibTransId="{7274F6E9-F109-44C9-956A-BB500E85C7F8}"/>
    <dgm:cxn modelId="{174296AD-E5AA-4BC9-AEAF-EFDCC72EC4D7}" type="presOf" srcId="{33FD8725-7259-4D40-BEBF-F9BF969B41C5}" destId="{EFD0B837-B800-4361-81FE-21FFE92292CF}" srcOrd="0" destOrd="2" presId="urn:microsoft.com/office/officeart/2005/8/layout/vList5"/>
    <dgm:cxn modelId="{81AC8DEC-B798-4F55-95BA-7FEAD2A80C0E}" type="presOf" srcId="{5685CE3A-7D4E-42C9-BE3A-ED867343F6F4}" destId="{F837650C-5BD2-4535-91CC-A785FEC5E196}" srcOrd="0" destOrd="3" presId="urn:microsoft.com/office/officeart/2005/8/layout/vList5"/>
    <dgm:cxn modelId="{6628A627-EDEF-4120-B89C-314F4E9F2955}" type="presOf" srcId="{7C579BB0-9D22-4AF5-9412-53EA4A217E13}" destId="{D943BB31-8736-42FF-A3EA-BF2081889888}" srcOrd="0" destOrd="1" presId="urn:microsoft.com/office/officeart/2005/8/layout/vList5"/>
    <dgm:cxn modelId="{8CE7F72B-01FF-4692-B7F2-EF86FE5D7F6C}" type="presOf" srcId="{44D781FF-3AAD-467D-97D7-B31364E7A950}" destId="{C7665FA0-929F-4686-8FE2-36D7134B2B59}" srcOrd="0" destOrd="0" presId="urn:microsoft.com/office/officeart/2005/8/layout/vList5"/>
    <dgm:cxn modelId="{B2A5D6F1-996D-458B-B82D-37A850A0F291}" type="presParOf" srcId="{1E73B93B-75E1-4946-9178-09D1B8C2DD2B}" destId="{6CD6F02C-6AF1-4626-B04B-8F1790F98C81}" srcOrd="0" destOrd="0" presId="urn:microsoft.com/office/officeart/2005/8/layout/vList5"/>
    <dgm:cxn modelId="{05A3CB0E-E0BE-463D-8B7C-624C6F06074E}" type="presParOf" srcId="{6CD6F02C-6AF1-4626-B04B-8F1790F98C81}" destId="{2DA1A61E-AC1C-4ACA-8BA9-72ED4C6EA104}" srcOrd="0" destOrd="0" presId="urn:microsoft.com/office/officeart/2005/8/layout/vList5"/>
    <dgm:cxn modelId="{8D869AA1-E97D-4D5A-8C5F-967D73ABEBD6}" type="presParOf" srcId="{6CD6F02C-6AF1-4626-B04B-8F1790F98C81}" destId="{D943BB31-8736-42FF-A3EA-BF2081889888}" srcOrd="1" destOrd="0" presId="urn:microsoft.com/office/officeart/2005/8/layout/vList5"/>
    <dgm:cxn modelId="{3A26E4ED-32BF-4524-A0B5-63973693D10C}" type="presParOf" srcId="{1E73B93B-75E1-4946-9178-09D1B8C2DD2B}" destId="{10342352-B243-4916-98B4-5A20CF80FB9C}" srcOrd="1" destOrd="0" presId="urn:microsoft.com/office/officeart/2005/8/layout/vList5"/>
    <dgm:cxn modelId="{25D27E2C-E2E1-40E1-951D-B2DBA03545B4}" type="presParOf" srcId="{1E73B93B-75E1-4946-9178-09D1B8C2DD2B}" destId="{8846E3F9-54DD-4D9D-8789-05743D76815F}" srcOrd="2" destOrd="0" presId="urn:microsoft.com/office/officeart/2005/8/layout/vList5"/>
    <dgm:cxn modelId="{11137290-A092-46E9-90F9-C0D67721531D}" type="presParOf" srcId="{8846E3F9-54DD-4D9D-8789-05743D76815F}" destId="{C7665FA0-929F-4686-8FE2-36D7134B2B59}" srcOrd="0" destOrd="0" presId="urn:microsoft.com/office/officeart/2005/8/layout/vList5"/>
    <dgm:cxn modelId="{C4E9D235-D028-4B5E-A49B-EDF0F217888A}" type="presParOf" srcId="{8846E3F9-54DD-4D9D-8789-05743D76815F}" destId="{EFD0B837-B800-4361-81FE-21FFE92292CF}" srcOrd="1" destOrd="0" presId="urn:microsoft.com/office/officeart/2005/8/layout/vList5"/>
    <dgm:cxn modelId="{19849AA6-B183-439F-9E94-C9DA89959FAB}" type="presParOf" srcId="{1E73B93B-75E1-4946-9178-09D1B8C2DD2B}" destId="{E902F48F-CFCD-4C29-89F1-4C26ACD2C1CA}" srcOrd="3" destOrd="0" presId="urn:microsoft.com/office/officeart/2005/8/layout/vList5"/>
    <dgm:cxn modelId="{0C2C139D-6750-4AF4-9E8B-36C095952930}" type="presParOf" srcId="{1E73B93B-75E1-4946-9178-09D1B8C2DD2B}" destId="{2BCF1FB5-3615-471E-B571-B646635C37F6}" srcOrd="4" destOrd="0" presId="urn:microsoft.com/office/officeart/2005/8/layout/vList5"/>
    <dgm:cxn modelId="{46AE709D-767A-4040-A1CA-784DE1201C17}" type="presParOf" srcId="{2BCF1FB5-3615-471E-B571-B646635C37F6}" destId="{0854B396-97A6-43E0-A379-EE769BEAB331}" srcOrd="0" destOrd="0" presId="urn:microsoft.com/office/officeart/2005/8/layout/vList5"/>
    <dgm:cxn modelId="{969BACC3-3863-4E1A-9DF9-A2CB923F4903}" type="presParOf" srcId="{2BCF1FB5-3615-471E-B571-B646635C37F6}" destId="{F837650C-5BD2-4535-91CC-A785FEC5E1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5171333" y="-2100270"/>
          <a:ext cx="84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Работа с базами данных и распределенными транзакциями – практически все банковские приложения</a:t>
          </a:r>
          <a:r>
            <a:rPr lang="en-US" sz="1600" kern="1200" dirty="0" smtClean="0"/>
            <a:t>, web-</a:t>
          </a:r>
          <a:r>
            <a:rPr lang="ru-RU" sz="1600" kern="1200" dirty="0" smtClean="0"/>
            <a:t>порталы</a:t>
          </a:r>
          <a:r>
            <a:rPr lang="en-US" sz="1600" kern="1200" dirty="0" smtClean="0"/>
            <a:t>, CRM-</a:t>
          </a:r>
          <a:r>
            <a:rPr lang="ru-RU" sz="1600" kern="1200" dirty="0" smtClean="0"/>
            <a:t>системы</a:t>
          </a:r>
          <a:endParaRPr lang="ru-RU" sz="1600" kern="1200" dirty="0"/>
        </a:p>
      </dsp:txBody>
      <dsp:txXfrm rot="-5400000">
        <a:off x="2962656" y="149881"/>
        <a:ext cx="5225470" cy="766641"/>
      </dsp:txXfrm>
    </dsp:sp>
    <dsp:sp modelId="{2DA1A61E-AC1C-4ACA-8BA9-72ED4C6EA104}">
      <dsp:nvSpPr>
        <dsp:cNvPr id="0" name=""/>
        <dsp:cNvSpPr/>
      </dsp:nvSpPr>
      <dsp:spPr>
        <a:xfrm>
          <a:off x="0" y="2207"/>
          <a:ext cx="2962656" cy="1061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Корпоративные </a:t>
          </a:r>
          <a:r>
            <a:rPr lang="en-US" sz="2400" kern="1200" dirty="0" smtClean="0"/>
            <a:t>web-</a:t>
          </a:r>
          <a:r>
            <a:rPr lang="ru-RU" sz="2400" kern="1200" dirty="0" smtClean="0"/>
            <a:t>приложения</a:t>
          </a:r>
          <a:r>
            <a:rPr lang="en-US" sz="2400" kern="1200" dirty="0" smtClean="0"/>
            <a:t> </a:t>
          </a:r>
          <a:r>
            <a:rPr lang="en-US" sz="1800" kern="1200" dirty="0" smtClean="0"/>
            <a:t>(</a:t>
          </a:r>
          <a:r>
            <a:rPr lang="ru-RU" sz="1800" kern="1200" dirty="0" smtClean="0"/>
            <a:t>серверная часть)</a:t>
          </a:r>
          <a:endParaRPr lang="ru-RU" sz="1800" kern="1200" dirty="0"/>
        </a:p>
      </dsp:txBody>
      <dsp:txXfrm>
        <a:off x="51842" y="54049"/>
        <a:ext cx="2858972" cy="958302"/>
      </dsp:txXfrm>
    </dsp:sp>
    <dsp:sp modelId="{EFD0B837-B800-4361-81FE-21FFE92292CF}">
      <dsp:nvSpPr>
        <dsp:cNvPr id="0" name=""/>
        <dsp:cNvSpPr/>
      </dsp:nvSpPr>
      <dsp:spPr>
        <a:xfrm rot="5400000">
          <a:off x="5171333" y="-985184"/>
          <a:ext cx="84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Практически все приложения на платформе </a:t>
          </a:r>
          <a:r>
            <a:rPr lang="en-US" sz="1600" kern="1200" dirty="0" smtClean="0"/>
            <a:t>Android</a:t>
          </a:r>
          <a:r>
            <a:rPr lang="ru-RU" sz="1600" kern="1200" dirty="0" smtClean="0"/>
            <a:t>, приложения на старых телефонах с поддержкой </a:t>
          </a:r>
          <a:r>
            <a:rPr lang="en-US" sz="1600" kern="1200" dirty="0" smtClean="0"/>
            <a:t>Java</a:t>
          </a:r>
          <a:endParaRPr lang="ru-RU" sz="1600" kern="1200" dirty="0"/>
        </a:p>
      </dsp:txBody>
      <dsp:txXfrm rot="-5400000">
        <a:off x="2962656" y="1264967"/>
        <a:ext cx="5225470" cy="766641"/>
      </dsp:txXfrm>
    </dsp:sp>
    <dsp:sp modelId="{C7665FA0-929F-4686-8FE2-36D7134B2B59}">
      <dsp:nvSpPr>
        <dsp:cNvPr id="0" name=""/>
        <dsp:cNvSpPr/>
      </dsp:nvSpPr>
      <dsp:spPr>
        <a:xfrm>
          <a:off x="0" y="1117294"/>
          <a:ext cx="2962656" cy="1061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Мобильные приложения 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(Телефоны с поддержкой </a:t>
          </a:r>
          <a:r>
            <a:rPr lang="en-US" sz="1600" kern="1200" dirty="0" smtClean="0"/>
            <a:t>Java, Android)</a:t>
          </a:r>
          <a:endParaRPr lang="ru-RU" sz="1600" kern="1200" dirty="0"/>
        </a:p>
      </dsp:txBody>
      <dsp:txXfrm>
        <a:off x="51842" y="1169136"/>
        <a:ext cx="2858972" cy="958302"/>
      </dsp:txXfrm>
    </dsp:sp>
    <dsp:sp modelId="{F837650C-5BD2-4535-91CC-A785FEC5E196}">
      <dsp:nvSpPr>
        <dsp:cNvPr id="0" name=""/>
        <dsp:cNvSpPr/>
      </dsp:nvSpPr>
      <dsp:spPr>
        <a:xfrm rot="5400000">
          <a:off x="5171333" y="129902"/>
          <a:ext cx="84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Высокопроизводительные биллинговые системы (</a:t>
          </a:r>
          <a:r>
            <a:rPr lang="en-US" sz="1800" kern="1200" dirty="0" smtClean="0"/>
            <a:t>MTS, Beeline)</a:t>
          </a:r>
          <a:endParaRPr lang="ru-RU" sz="1800" kern="1200" dirty="0"/>
        </a:p>
      </dsp:txBody>
      <dsp:txXfrm rot="-5400000">
        <a:off x="2962656" y="2380053"/>
        <a:ext cx="5225470" cy="766641"/>
      </dsp:txXfrm>
    </dsp:sp>
    <dsp:sp modelId="{0854B396-97A6-43E0-A379-EE769BEAB331}">
      <dsp:nvSpPr>
        <dsp:cNvPr id="0" name=""/>
        <dsp:cNvSpPr/>
      </dsp:nvSpPr>
      <dsp:spPr>
        <a:xfrm>
          <a:off x="0" y="2232380"/>
          <a:ext cx="2962656" cy="1061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JMS (</a:t>
          </a:r>
          <a:r>
            <a:rPr lang="ru-RU" sz="2000" kern="1200" dirty="0" smtClean="0"/>
            <a:t>Службы гарантированной доставки  сообщений)</a:t>
          </a:r>
          <a:endParaRPr lang="ru-RU" sz="2000" kern="1200" dirty="0"/>
        </a:p>
      </dsp:txBody>
      <dsp:txXfrm>
        <a:off x="51842" y="2284222"/>
        <a:ext cx="2858972" cy="958302"/>
      </dsp:txXfrm>
    </dsp:sp>
    <dsp:sp modelId="{74621945-E1AF-46D0-A572-E4ED9F9F6B2A}">
      <dsp:nvSpPr>
        <dsp:cNvPr id="0" name=""/>
        <dsp:cNvSpPr/>
      </dsp:nvSpPr>
      <dsp:spPr>
        <a:xfrm rot="5400000">
          <a:off x="5171333" y="1244988"/>
          <a:ext cx="84958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Обработка финансовых данных (банки, биржи, страховые компании), работа с </a:t>
          </a:r>
          <a:r>
            <a:rPr lang="en-US" sz="1600" kern="1200" dirty="0" smtClean="0"/>
            <a:t>“</a:t>
          </a:r>
          <a:r>
            <a:rPr lang="ru-RU" sz="1600" kern="1200" dirty="0" smtClean="0"/>
            <a:t>большими данными</a:t>
          </a:r>
          <a:r>
            <a:rPr lang="en-US" sz="1600" kern="1200" dirty="0" smtClean="0"/>
            <a:t>” </a:t>
          </a:r>
          <a:r>
            <a:rPr lang="ru-RU" sz="1600" kern="1200" dirty="0" smtClean="0"/>
            <a:t>на </a:t>
          </a:r>
          <a:r>
            <a:rPr lang="en-US" sz="1600" kern="1200" dirty="0" smtClean="0"/>
            <a:t>Hadoop</a:t>
          </a:r>
          <a:endParaRPr lang="ru-RU" sz="1600" kern="1200" dirty="0"/>
        </a:p>
      </dsp:txBody>
      <dsp:txXfrm rot="-5400000">
        <a:off x="2962656" y="3495139"/>
        <a:ext cx="5225470" cy="766641"/>
      </dsp:txXfrm>
    </dsp:sp>
    <dsp:sp modelId="{E6419A02-4F8D-4D6B-87A2-7B1A65AB17DB}">
      <dsp:nvSpPr>
        <dsp:cNvPr id="0" name=""/>
        <dsp:cNvSpPr/>
      </dsp:nvSpPr>
      <dsp:spPr>
        <a:xfrm>
          <a:off x="0" y="3347467"/>
          <a:ext cx="2962656" cy="1061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Корпоративные приложения для пакетной или потоковой обрабоки данных, </a:t>
          </a:r>
          <a:r>
            <a:rPr lang="en-US" sz="1600" kern="1200" dirty="0" smtClean="0"/>
            <a:t>Big Data</a:t>
          </a:r>
          <a:endParaRPr lang="ru-RU" sz="1600" kern="1200" dirty="0"/>
        </a:p>
      </dsp:txBody>
      <dsp:txXfrm>
        <a:off x="51842" y="3399309"/>
        <a:ext cx="2858972" cy="958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5257067" y="-2207707"/>
          <a:ext cx="6781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Минимум ключевых слов и конструкций языка</a:t>
          </a:r>
          <a:endParaRPr lang="ru-RU" sz="1400" kern="1200" dirty="0"/>
        </a:p>
      </dsp:txBody>
      <dsp:txXfrm rot="-5400000">
        <a:off x="2962656" y="119807"/>
        <a:ext cx="5233841" cy="611914"/>
      </dsp:txXfrm>
    </dsp:sp>
    <dsp:sp modelId="{2DA1A61E-AC1C-4ACA-8BA9-72ED4C6EA104}">
      <dsp:nvSpPr>
        <dsp:cNvPr id="0" name=""/>
        <dsp:cNvSpPr/>
      </dsp:nvSpPr>
      <dsp:spPr>
        <a:xfrm>
          <a:off x="0" y="1938"/>
          <a:ext cx="2962656" cy="847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Минимализм</a:t>
          </a:r>
          <a:endParaRPr lang="ru-RU" sz="2400" kern="1200" dirty="0"/>
        </a:p>
      </dsp:txBody>
      <dsp:txXfrm>
        <a:off x="41379" y="43317"/>
        <a:ext cx="2879898" cy="764892"/>
      </dsp:txXfrm>
    </dsp:sp>
    <dsp:sp modelId="{EFD0B837-B800-4361-81FE-21FFE92292CF}">
      <dsp:nvSpPr>
        <dsp:cNvPr id="0" name=""/>
        <dsp:cNvSpPr/>
      </dsp:nvSpPr>
      <dsp:spPr>
        <a:xfrm rot="5400000">
          <a:off x="5257067" y="-1317674"/>
          <a:ext cx="6781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Открытые стандарты, поддерживаемые и развиваемые сообществом, открытые исходные коды платформы</a:t>
          </a:r>
          <a:endParaRPr lang="ru-RU" sz="1400" kern="1200" dirty="0"/>
        </a:p>
      </dsp:txBody>
      <dsp:txXfrm rot="-5400000">
        <a:off x="2962656" y="1009840"/>
        <a:ext cx="5233841" cy="611914"/>
      </dsp:txXfrm>
    </dsp:sp>
    <dsp:sp modelId="{C7665FA0-929F-4686-8FE2-36D7134B2B59}">
      <dsp:nvSpPr>
        <dsp:cNvPr id="0" name=""/>
        <dsp:cNvSpPr/>
      </dsp:nvSpPr>
      <dsp:spPr>
        <a:xfrm>
          <a:off x="0" y="891972"/>
          <a:ext cx="2962656" cy="847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Открытость</a:t>
          </a:r>
          <a:endParaRPr lang="ru-RU" sz="3200" kern="1200" dirty="0"/>
        </a:p>
      </dsp:txBody>
      <dsp:txXfrm>
        <a:off x="41379" y="933351"/>
        <a:ext cx="2879898" cy="764892"/>
      </dsp:txXfrm>
    </dsp:sp>
    <dsp:sp modelId="{F837650C-5BD2-4535-91CC-A785FEC5E196}">
      <dsp:nvSpPr>
        <dsp:cNvPr id="0" name=""/>
        <dsp:cNvSpPr/>
      </dsp:nvSpPr>
      <dsp:spPr>
        <a:xfrm rot="5400000">
          <a:off x="5257067" y="-427640"/>
          <a:ext cx="6781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Использование</a:t>
          </a:r>
          <a:r>
            <a:rPr lang="ru-RU" sz="1600" kern="1200" baseline="0" dirty="0" smtClean="0"/>
            <a:t> объектно-ориентированного подхода везде, где это возможно</a:t>
          </a:r>
          <a:endParaRPr lang="ru-RU" sz="1600" kern="1200" dirty="0"/>
        </a:p>
      </dsp:txBody>
      <dsp:txXfrm rot="-5400000">
        <a:off x="2962656" y="1899874"/>
        <a:ext cx="5233841" cy="611914"/>
      </dsp:txXfrm>
    </dsp:sp>
    <dsp:sp modelId="{0854B396-97A6-43E0-A379-EE769BEAB331}">
      <dsp:nvSpPr>
        <dsp:cNvPr id="0" name=""/>
        <dsp:cNvSpPr/>
      </dsp:nvSpPr>
      <dsp:spPr>
        <a:xfrm>
          <a:off x="0" y="1782005"/>
          <a:ext cx="2962656" cy="847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Объектно-ориентированный</a:t>
          </a:r>
          <a:r>
            <a:rPr lang="ru-RU" sz="2000" kern="1200" baseline="0" dirty="0" smtClean="0"/>
            <a:t> подход</a:t>
          </a:r>
          <a:endParaRPr lang="ru-RU" sz="2000" kern="1200" dirty="0"/>
        </a:p>
      </dsp:txBody>
      <dsp:txXfrm>
        <a:off x="41379" y="1823384"/>
        <a:ext cx="2879898" cy="764892"/>
      </dsp:txXfrm>
    </dsp:sp>
    <dsp:sp modelId="{74621945-E1AF-46D0-A572-E4ED9F9F6B2A}">
      <dsp:nvSpPr>
        <dsp:cNvPr id="0" name=""/>
        <dsp:cNvSpPr/>
      </dsp:nvSpPr>
      <dsp:spPr>
        <a:xfrm rot="5400000">
          <a:off x="5257067" y="462392"/>
          <a:ext cx="6781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Позволяет разрабатывать приложения, независимые от аппаратной платформы и операционной системы</a:t>
          </a:r>
          <a:endParaRPr lang="ru-RU" sz="1400" kern="1200" dirty="0"/>
        </a:p>
      </dsp:txBody>
      <dsp:txXfrm rot="-5400000">
        <a:off x="2962656" y="2789907"/>
        <a:ext cx="5233841" cy="611914"/>
      </dsp:txXfrm>
    </dsp:sp>
    <dsp:sp modelId="{E6419A02-4F8D-4D6B-87A2-7B1A65AB17DB}">
      <dsp:nvSpPr>
        <dsp:cNvPr id="0" name=""/>
        <dsp:cNvSpPr/>
      </dsp:nvSpPr>
      <dsp:spPr>
        <a:xfrm>
          <a:off x="0" y="2672038"/>
          <a:ext cx="2962656" cy="847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Мультиплатформенность</a:t>
          </a:r>
          <a:endParaRPr lang="ru-RU" sz="2800" kern="1200" dirty="0"/>
        </a:p>
      </dsp:txBody>
      <dsp:txXfrm>
        <a:off x="41379" y="2713417"/>
        <a:ext cx="2879898" cy="764892"/>
      </dsp:txXfrm>
    </dsp:sp>
    <dsp:sp modelId="{7EDE457D-C385-428B-8A4A-A843925CF735}">
      <dsp:nvSpPr>
        <dsp:cNvPr id="0" name=""/>
        <dsp:cNvSpPr/>
      </dsp:nvSpPr>
      <dsp:spPr>
        <a:xfrm rot="5400000">
          <a:off x="5257067" y="1352425"/>
          <a:ext cx="6781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Возможность ограничить возможности приложения по взаимодействию с внешним миром (файловая системы, сеть)</a:t>
          </a:r>
          <a:endParaRPr lang="ru-RU" sz="1400" kern="1200" dirty="0"/>
        </a:p>
      </dsp:txBody>
      <dsp:txXfrm rot="-5400000">
        <a:off x="2962656" y="3679940"/>
        <a:ext cx="5233841" cy="611914"/>
      </dsp:txXfrm>
    </dsp:sp>
    <dsp:sp modelId="{694C2CA8-5C50-47FA-9D15-2DD5A3AE671A}">
      <dsp:nvSpPr>
        <dsp:cNvPr id="0" name=""/>
        <dsp:cNvSpPr/>
      </dsp:nvSpPr>
      <dsp:spPr>
        <a:xfrm>
          <a:off x="0" y="3562072"/>
          <a:ext cx="2962656" cy="847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Безопасность</a:t>
          </a:r>
          <a:endParaRPr lang="ru-RU" sz="3100" kern="1200" dirty="0"/>
        </a:p>
      </dsp:txBody>
      <dsp:txXfrm>
        <a:off x="41379" y="3603451"/>
        <a:ext cx="2879898" cy="764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4817737" y="-1777815"/>
          <a:ext cx="155678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Операторы  в программе выполняются последовательно (императивное программирование)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Последовательности операторов можно выделять в подпрограммы (процедуры) с помощью механизмов самого языка</a:t>
          </a:r>
          <a:endParaRPr lang="ru-RU" sz="1600" kern="1200" dirty="0"/>
        </a:p>
      </dsp:txBody>
      <dsp:txXfrm rot="-5400000">
        <a:off x="2962655" y="153263"/>
        <a:ext cx="5190948" cy="1404788"/>
      </dsp:txXfrm>
    </dsp:sp>
    <dsp:sp modelId="{2DA1A61E-AC1C-4ACA-8BA9-72ED4C6EA104}">
      <dsp:nvSpPr>
        <dsp:cNvPr id="0" name=""/>
        <dsp:cNvSpPr/>
      </dsp:nvSpPr>
      <dsp:spPr>
        <a:xfrm>
          <a:off x="0" y="2585"/>
          <a:ext cx="2962656" cy="1706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Процедурные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(Си, </a:t>
          </a:r>
          <a:r>
            <a:rPr lang="en-US" sz="2400" kern="1200" dirty="0" smtClean="0"/>
            <a:t>Pascal, Fortran</a:t>
          </a:r>
          <a:r>
            <a:rPr lang="ru-RU" sz="2400" kern="1200" dirty="0" smtClean="0"/>
            <a:t>)</a:t>
          </a:r>
          <a:endParaRPr lang="ru-RU" sz="1800" kern="1200" dirty="0"/>
        </a:p>
      </dsp:txBody>
      <dsp:txXfrm>
        <a:off x="83287" y="85872"/>
        <a:ext cx="2796082" cy="1539568"/>
      </dsp:txXfrm>
    </dsp:sp>
    <dsp:sp modelId="{EFD0B837-B800-4361-81FE-21FFE92292CF}">
      <dsp:nvSpPr>
        <dsp:cNvPr id="0" name=""/>
        <dsp:cNvSpPr/>
      </dsp:nvSpPr>
      <dsp:spPr>
        <a:xfrm rot="5400000">
          <a:off x="4786849" y="13634"/>
          <a:ext cx="161855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Программа состоит из объектов,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Объект – это экземпляр класса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Классы образуют иерархию на основе принципов ООП: абстрагирование, инкапсуляция, наследование, полиморфизм</a:t>
          </a:r>
          <a:endParaRPr lang="ru-RU" sz="1600" kern="1200" dirty="0"/>
        </a:p>
      </dsp:txBody>
      <dsp:txXfrm rot="-5400000">
        <a:off x="2962656" y="1916839"/>
        <a:ext cx="5187933" cy="1460534"/>
      </dsp:txXfrm>
    </dsp:sp>
    <dsp:sp modelId="{C7665FA0-929F-4686-8FE2-36D7134B2B59}">
      <dsp:nvSpPr>
        <dsp:cNvPr id="0" name=""/>
        <dsp:cNvSpPr/>
      </dsp:nvSpPr>
      <dsp:spPr>
        <a:xfrm>
          <a:off x="0" y="1794035"/>
          <a:ext cx="2962656" cy="1706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Объектно-ориентированные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(Java, C#, Python)</a:t>
          </a:r>
          <a:endParaRPr lang="ru-RU" sz="2400" kern="1200" dirty="0"/>
        </a:p>
      </dsp:txBody>
      <dsp:txXfrm>
        <a:off x="83287" y="1877322"/>
        <a:ext cx="2796082" cy="1539568"/>
      </dsp:txXfrm>
    </dsp:sp>
    <dsp:sp modelId="{F837650C-5BD2-4535-91CC-A785FEC5E196}">
      <dsp:nvSpPr>
        <dsp:cNvPr id="0" name=""/>
        <dsp:cNvSpPr/>
      </dsp:nvSpPr>
      <dsp:spPr>
        <a:xfrm rot="5400000">
          <a:off x="4788904" y="1805084"/>
          <a:ext cx="161444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0" i="0" kern="1200" dirty="0" smtClean="0"/>
            <a:t>Все функции — чистые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Функция может быть объявлена как переменная (функция первого класса)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Функция может принимать в качестве аргумента или возвращать другую функцию (высшего порядка)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Все переменные неизменяемые</a:t>
          </a:r>
          <a:endParaRPr lang="ru-RU" sz="1600" kern="1200" dirty="0"/>
        </a:p>
      </dsp:txBody>
      <dsp:txXfrm rot="-5400000">
        <a:off x="2962656" y="3710144"/>
        <a:ext cx="5188133" cy="1456825"/>
      </dsp:txXfrm>
    </dsp:sp>
    <dsp:sp modelId="{0854B396-97A6-43E0-A379-EE769BEAB331}">
      <dsp:nvSpPr>
        <dsp:cNvPr id="0" name=""/>
        <dsp:cNvSpPr/>
      </dsp:nvSpPr>
      <dsp:spPr>
        <a:xfrm>
          <a:off x="0" y="3585485"/>
          <a:ext cx="2962656" cy="1706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Функциональные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(Haskell, Lisp</a:t>
          </a:r>
          <a:r>
            <a:rPr lang="ru-RU" sz="2400" kern="1200" dirty="0" smtClean="0"/>
            <a:t>, </a:t>
          </a:r>
          <a:r>
            <a:rPr lang="en-US" sz="2400" kern="1200" dirty="0" smtClean="0"/>
            <a:t>Scala, Closure)</a:t>
          </a:r>
          <a:endParaRPr lang="ru-RU" sz="2400" kern="1200" dirty="0"/>
        </a:p>
      </dsp:txBody>
      <dsp:txXfrm>
        <a:off x="83287" y="3668772"/>
        <a:ext cx="2796082" cy="153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2D4D-E1D8-496E-9A9F-354AA3A65865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FEEEC6-CCDC-4DBE-A6CD-99235F6256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2F3B-C867-4F90-A3BC-A17A6E90CDAE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B8E2-E455-4AAE-BBFE-2F23989A73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96A-F02A-4931-8520-2B604AE06231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D37BE-3A3B-4A20-AB8B-4EE63942FA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FF94-EE06-4028-8491-E1D78C721FAA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898B1-52FC-4D78-8BAB-09183B72C2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97C3-032A-4FCE-ABCE-F2B57D0063A8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162F-27B0-439A-A1B6-C40969B89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0A931-4ADE-4D0D-9BC9-E68F3840F4E6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94D5-4B0F-4077-8144-1B287F0C5E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0DF9-4574-4D07-82C1-34EA1CA5EF7F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D898E-3E18-43B7-B124-633CE0F5A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4190-67DB-4586-855B-A627EF8913D2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5A59-3905-46DD-A653-26EE03619E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3158-AAB3-45E5-B4F2-B315A1C18E2F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D8AAE-C832-4B13-87C0-B1D1AB750A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5A74-7B63-46F6-8A9F-E0E564522C79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78B4-B3AF-4607-9C4E-428AF31C80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AC418-6062-4C3F-A84B-C41442F51224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DE181-E090-4BDF-9062-7277C6571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97ABA0-9177-41AA-8005-D34D575FB15C}" type="datetimeFigureOut">
              <a:rPr lang="ru-RU"/>
              <a:pPr>
                <a:defRPr/>
              </a:pPr>
              <a:t>10.09.2018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83DFA3F-5BAF-4638-AB19-801AD6D6D6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2" r:id="rId7"/>
    <p:sldLayoutId id="2147483757" r:id="rId8"/>
    <p:sldLayoutId id="2147483758" r:id="rId9"/>
    <p:sldLayoutId id="2147483753" r:id="rId10"/>
    <p:sldLayoutId id="214748375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CFD7C7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E7BC2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E7BC2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" TargetMode="External"/><Relationship Id="rId2" Type="http://schemas.openxmlformats.org/officeDocument/2006/relationships/hyperlink" Target="http://otn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eclip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boss.org/" TargetMode="External"/><Relationship Id="rId2" Type="http://schemas.openxmlformats.org/officeDocument/2006/relationships/hyperlink" Target="http://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.net/projects/community" TargetMode="External"/><Relationship Id="rId4" Type="http://schemas.openxmlformats.org/officeDocument/2006/relationships/hyperlink" Target="http://www.springsourc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q.com/" TargetMode="External"/><Relationship Id="rId2" Type="http://schemas.openxmlformats.org/officeDocument/2006/relationships/hyperlink" Target="http://theserversid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racle.com/technetwork/index.html" TargetMode="External"/><Relationship Id="rId4" Type="http://schemas.openxmlformats.org/officeDocument/2006/relationships/hyperlink" Target="http://java-source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tags" TargetMode="External"/><Relationship Id="rId2" Type="http://schemas.openxmlformats.org/officeDocument/2006/relationships/hyperlink" Target="https://trends.google.com/trends/explore?cat=13&amp;q=/m/07sbkfb,/m/0jgqg,/m/07657k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ghload.ru/2017/abstracts/301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Язык и платформа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ru-RU" smtClean="0"/>
              <a:t>Основы </a:t>
            </a:r>
            <a:r>
              <a:rPr smtClean="0"/>
              <a:t>Java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Java </a:t>
            </a:r>
            <a:r>
              <a:rPr lang="ru-RU" dirty="0" smtClean="0"/>
              <a:t>в сравнении с С++</a:t>
            </a:r>
            <a:r>
              <a:rPr lang="en-US" dirty="0" smtClean="0"/>
              <a:t>: </a:t>
            </a:r>
            <a:r>
              <a:rPr lang="ru-RU" dirty="0" smtClean="0"/>
              <a:t>чего нет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Указателей.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union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Перегрузки операторов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Препроцессора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Глобальных переменных и функций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Множественного наследования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Деструкторов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Typedef</a:t>
            </a: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Unsigned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Goto</a:t>
            </a: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Templates</a:t>
            </a:r>
            <a:r>
              <a:rPr lang="ru-RU" dirty="0" smtClean="0"/>
              <a:t> (вместо них </a:t>
            </a:r>
            <a:r>
              <a:rPr lang="en-US" dirty="0" smtClean="0"/>
              <a:t>Generics, </a:t>
            </a:r>
            <a:r>
              <a:rPr lang="ru-RU" dirty="0" smtClean="0"/>
              <a:t>но работают по-другому)</a:t>
            </a: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Java </a:t>
            </a:r>
            <a:r>
              <a:rPr lang="ru-RU" dirty="0" smtClean="0"/>
              <a:t>в сравнении с </a:t>
            </a:r>
            <a:r>
              <a:rPr lang="en-US" dirty="0" smtClean="0"/>
              <a:t>C++: </a:t>
            </a:r>
            <a:r>
              <a:rPr lang="ru-RU" dirty="0" smtClean="0"/>
              <a:t>что добавилось</a:t>
            </a:r>
            <a:endParaRPr lang="ru-RU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Сборка мусора (</a:t>
            </a:r>
            <a:r>
              <a:rPr lang="en-US" dirty="0" smtClean="0"/>
              <a:t>Garbage collection)</a:t>
            </a:r>
          </a:p>
          <a:p>
            <a:r>
              <a:rPr lang="en-US" dirty="0" smtClean="0"/>
              <a:t>Unicode </a:t>
            </a:r>
            <a:r>
              <a:rPr lang="ru-RU" dirty="0" smtClean="0"/>
              <a:t>по-умолчанию</a:t>
            </a:r>
          </a:p>
          <a:p>
            <a:r>
              <a:rPr lang="ru-RU" dirty="0" smtClean="0"/>
              <a:t>Встроенный тип </a:t>
            </a:r>
            <a:r>
              <a:rPr lang="en-US" dirty="0" smtClean="0"/>
              <a:t>String</a:t>
            </a:r>
            <a:endParaRPr lang="ru-RU" dirty="0" smtClean="0"/>
          </a:p>
          <a:p>
            <a:r>
              <a:rPr lang="ru-RU" dirty="0" smtClean="0"/>
              <a:t>Встроенная поддержка многопоточности</a:t>
            </a:r>
          </a:p>
          <a:p>
            <a:r>
              <a:rPr lang="en-US" dirty="0" smtClean="0"/>
              <a:t>@</a:t>
            </a:r>
            <a:r>
              <a:rPr lang="ru-RU" dirty="0" smtClean="0"/>
              <a:t>Аннотации (Атрибутное программирование)</a:t>
            </a:r>
          </a:p>
          <a:p>
            <a:r>
              <a:rPr lang="en-US" dirty="0" smtClean="0"/>
              <a:t>/** </a:t>
            </a:r>
            <a:r>
              <a:rPr lang="ru-RU" dirty="0" smtClean="0"/>
              <a:t>Комментарии для документации</a:t>
            </a:r>
            <a:r>
              <a:rPr lang="en-US" dirty="0" smtClean="0"/>
              <a:t> */</a:t>
            </a: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noFill/>
        </p:spPr>
        <p:txBody>
          <a:bodyPr anchor="ctr"/>
          <a:lstStyle/>
          <a:p>
            <a:pPr algn="r"/>
            <a:r>
              <a:rPr lang="ru-RU" sz="2400" smtClean="0">
                <a:solidFill>
                  <a:srgbClr val="FF9900"/>
                </a:solidFill>
              </a:rPr>
              <a:t>Инструментарий</a:t>
            </a:r>
          </a:p>
        </p:txBody>
      </p:sp>
      <p:pic>
        <p:nvPicPr>
          <p:cNvPr id="6" name="Picture 34" descr="nb-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5554" y="3356744"/>
            <a:ext cx="1076325" cy="4095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458567" y="2132782"/>
            <a:ext cx="936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/>
            <a:r>
              <a:rPr lang="en-US" sz="2400" b="1" dirty="0"/>
              <a:t>IDEs</a:t>
            </a:r>
            <a:endParaRPr lang="ru-RU" sz="2400" b="1" dirty="0"/>
          </a:p>
        </p:txBody>
      </p:sp>
      <p:pic>
        <p:nvPicPr>
          <p:cNvPr id="8" name="Picture 36" descr="header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1352550" cy="6477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9" name="Line 37"/>
          <p:cNvSpPr>
            <a:spLocks noChangeShapeType="1"/>
          </p:cNvSpPr>
          <p:nvPr/>
        </p:nvSpPr>
        <p:spPr bwMode="auto">
          <a:xfrm flipH="1">
            <a:off x="2098204" y="2780482"/>
            <a:ext cx="4333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3395192" y="2564582"/>
            <a:ext cx="9366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V="1">
            <a:off x="2963392" y="1556792"/>
            <a:ext cx="24432" cy="575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3563888" y="4725144"/>
            <a:ext cx="1368425" cy="36036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javadoc</a:t>
            </a:r>
            <a:endParaRPr lang="ru-RU"/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5292080" y="4077072"/>
            <a:ext cx="1439863" cy="431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jconsole</a:t>
            </a:r>
            <a:endParaRPr lang="ru-RU"/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7308304" y="1124744"/>
            <a:ext cx="1152525" cy="1009650"/>
            <a:chOff x="1927" y="3158"/>
            <a:chExt cx="726" cy="636"/>
          </a:xfrm>
        </p:grpSpPr>
        <p:sp>
          <p:nvSpPr>
            <p:cNvPr id="15378" name="Rectangle 43"/>
            <p:cNvSpPr>
              <a:spLocks noChangeArrowheads="1"/>
            </p:cNvSpPr>
            <p:nvPr/>
          </p:nvSpPr>
          <p:spPr bwMode="auto">
            <a:xfrm>
              <a:off x="1927" y="3158"/>
              <a:ext cx="726" cy="6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en-US"/>
                <a:t>junit</a:t>
              </a:r>
              <a:endParaRPr lang="ru-RU"/>
            </a:p>
          </p:txBody>
        </p:sp>
        <p:pic>
          <p:nvPicPr>
            <p:cNvPr id="15379" name="Picture 51" descr="frogMov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3" y="3204"/>
              <a:ext cx="68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5286375" y="4868863"/>
            <a:ext cx="3389313" cy="172878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dirty="0" err="1"/>
              <a:t>OpenSource</a:t>
            </a:r>
            <a:r>
              <a:rPr lang="en-US" dirty="0"/>
              <a:t> </a:t>
            </a:r>
          </a:p>
          <a:p>
            <a:pPr marL="342900" indent="-342900"/>
            <a:r>
              <a:rPr lang="ru-RU" dirty="0"/>
              <a:t>Фреймворки и библиотеки 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Apache, Jakarta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Spring Framework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Jboss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Codehaus</a:t>
            </a:r>
            <a:endParaRPr lang="en-US" dirty="0"/>
          </a:p>
        </p:txBody>
      </p:sp>
      <p:pic>
        <p:nvPicPr>
          <p:cNvPr id="15377" name="Picture 54" descr="logo_scurvejav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260350"/>
            <a:ext cx="542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797152"/>
            <a:ext cx="1728192" cy="57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67544" y="5661248"/>
            <a:ext cx="936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/>
            <a:r>
              <a:rPr lang="ru-RU" sz="2000" b="1" dirty="0" smtClean="0"/>
              <a:t>Авто</a:t>
            </a:r>
          </a:p>
          <a:p>
            <a:pPr algn="ctr"/>
            <a:r>
              <a:rPr lang="ru-RU" sz="2000" b="1" dirty="0" smtClean="0"/>
              <a:t>сборка</a:t>
            </a:r>
            <a:endParaRPr lang="ru-RU" sz="2000" b="1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H="1" flipV="1">
            <a:off x="971600" y="5229200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 t="12326" b="17827"/>
          <a:stretch>
            <a:fillRect/>
          </a:stretch>
        </p:blipFill>
        <p:spPr bwMode="auto">
          <a:xfrm>
            <a:off x="1691680" y="332656"/>
            <a:ext cx="22098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7308304" y="3933056"/>
            <a:ext cx="1150938" cy="5048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TestNG</a:t>
            </a:r>
            <a:endParaRPr lang="ru-RU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7020272" y="2708920"/>
            <a:ext cx="1728713" cy="64807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/>
            <a:r>
              <a:rPr lang="en-US" b="1" dirty="0" smtClean="0"/>
              <a:t>Unit</a:t>
            </a:r>
            <a:endParaRPr lang="ru-RU" b="1" dirty="0" smtClean="0"/>
          </a:p>
          <a:p>
            <a:pPr algn="ctr"/>
            <a:r>
              <a:rPr lang="ru-RU" b="1" dirty="0" smtClean="0"/>
              <a:t>тестирование</a:t>
            </a:r>
            <a:endParaRPr lang="ru-RU" b="1" dirty="0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H="1" flipV="1">
            <a:off x="7884367" y="2132857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H="1">
            <a:off x="7956375" y="3356992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требуется для начала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352928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ru-RU" dirty="0" smtClean="0"/>
              <a:t>Компилятор в составе </a:t>
            </a:r>
            <a:r>
              <a:rPr lang="en-US" dirty="0" smtClean="0"/>
              <a:t>Java Development Kit (JDK</a:t>
            </a:r>
            <a:r>
              <a:rPr lang="ru-RU" dirty="0" smtClean="0"/>
              <a:t> 8</a:t>
            </a:r>
            <a:r>
              <a:rPr lang="en-US" dirty="0" smtClean="0"/>
              <a:t>) </a:t>
            </a:r>
            <a:r>
              <a:rPr lang="en-US" dirty="0" smtClean="0">
                <a:hlinkClick r:id="rId2"/>
              </a:rPr>
              <a:t>http://otn.oracle.com</a:t>
            </a:r>
            <a:endParaRPr lang="en-US" dirty="0" smtClean="0"/>
          </a:p>
          <a:p>
            <a:pPr lvl="1"/>
            <a:r>
              <a:rPr lang="ru-RU" dirty="0" smtClean="0"/>
              <a:t>Включает  саму среду выполнения </a:t>
            </a:r>
            <a:r>
              <a:rPr lang="en-US" dirty="0" smtClean="0"/>
              <a:t>Java Runtime Edition (JRE)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ru-RU" dirty="0" smtClean="0"/>
              <a:t>Визуальная среда разработки</a:t>
            </a:r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IDEA (</a:t>
            </a:r>
            <a:r>
              <a:rPr lang="ru-RU" dirty="0" smtClean="0"/>
              <a:t>лицензия МАИ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Ultimate Edition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http://jetbrains.com</a:t>
            </a:r>
            <a:endParaRPr lang="en-US" dirty="0" smtClean="0"/>
          </a:p>
          <a:p>
            <a:pPr lvl="1"/>
            <a:r>
              <a:rPr lang="en-US" dirty="0" smtClean="0"/>
              <a:t>Eclipse IDE </a:t>
            </a:r>
            <a:r>
              <a:rPr lang="ru-RU" dirty="0" smtClean="0"/>
              <a:t>для </a:t>
            </a:r>
            <a:r>
              <a:rPr lang="en-US" dirty="0" smtClean="0"/>
              <a:t>Java Enterprise Edition </a:t>
            </a:r>
            <a:r>
              <a:rPr lang="en-US" dirty="0" smtClean="0">
                <a:hlinkClick r:id="rId4"/>
              </a:rPr>
              <a:t>http://eclipse.org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IDE </a:t>
            </a:r>
            <a:r>
              <a:rPr lang="ru-RU" dirty="0" smtClean="0"/>
              <a:t>для </a:t>
            </a:r>
            <a:r>
              <a:rPr lang="en-US" dirty="0" smtClean="0"/>
              <a:t>Java Enterprise Edition </a:t>
            </a:r>
            <a:r>
              <a:rPr lang="en-US" dirty="0" smtClean="0">
                <a:hlinkClick r:id="rId5"/>
              </a:rPr>
              <a:t>http://netbeans.org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r>
              <a:rPr lang="ru-RU" dirty="0" smtClean="0"/>
              <a:t>Компиляция (</a:t>
            </a:r>
            <a:r>
              <a:rPr lang="en-US" dirty="0" smtClean="0"/>
              <a:t>.java -&gt; .class)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библиотеки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.jar&gt;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имя файла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.java&gt;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Пример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/dep806/Main.java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Выполнение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java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путь к классам и библиотекам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.jar&gt;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полное имя класса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функцией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main() &gt;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Пример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java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 ru.mai.dep806.Main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7664" y="1447800"/>
            <a:ext cx="7139136" cy="4572000"/>
          </a:xfrm>
        </p:spPr>
        <p:txBody>
          <a:bodyPr/>
          <a:lstStyle/>
          <a:p>
            <a:r>
              <a:rPr lang="ru-RU" dirty="0" smtClean="0"/>
              <a:t>Брюс Эккель «Философия</a:t>
            </a:r>
            <a:r>
              <a:rPr lang="en-US" dirty="0" smtClean="0"/>
              <a:t> Java</a:t>
            </a:r>
            <a:r>
              <a:rPr lang="ru-RU" dirty="0" smtClean="0"/>
              <a:t>» 4 изд. (</a:t>
            </a:r>
            <a:r>
              <a:rPr lang="en-US" dirty="0" smtClean="0"/>
              <a:t>Thinking In Java)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Кей Хорстманн, Гари Корнелл «</a:t>
            </a:r>
            <a:r>
              <a:rPr lang="en-US" dirty="0" smtClean="0"/>
              <a:t>Java 2. </a:t>
            </a:r>
            <a:r>
              <a:rPr lang="ru-RU" dirty="0" smtClean="0"/>
              <a:t>Библиотека профессионала» (</a:t>
            </a:r>
            <a:r>
              <a:rPr lang="en-US" dirty="0" smtClean="0"/>
              <a:t>Core Java)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13525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9423" r="11198"/>
          <a:stretch>
            <a:fillRect/>
          </a:stretch>
        </p:blipFill>
        <p:spPr bwMode="auto">
          <a:xfrm>
            <a:off x="107504" y="3645024"/>
            <a:ext cx="151216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выбора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Посмотреть встроенные средства</a:t>
            </a:r>
          </a:p>
          <a:p>
            <a:r>
              <a:rPr lang="ru-RU" dirty="0" smtClean="0"/>
              <a:t>2. Посмотреть альтернативные реализации среди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ru-RU" dirty="0" smtClean="0"/>
              <a:t>Самые часто используемые (форум, мейл-лист)</a:t>
            </a:r>
          </a:p>
          <a:p>
            <a:pPr lvl="1"/>
            <a:r>
              <a:rPr lang="ru-RU" dirty="0" smtClean="0"/>
              <a:t>Самые активные в разработке (по релизам и коммитам)</a:t>
            </a:r>
          </a:p>
          <a:p>
            <a:pPr lvl="1"/>
            <a:r>
              <a:rPr lang="ru-RU" dirty="0" smtClean="0"/>
              <a:t>Самые легкие по использованию</a:t>
            </a:r>
          </a:p>
          <a:p>
            <a:pPr lvl="1"/>
            <a:r>
              <a:rPr lang="ru-RU" dirty="0" smtClean="0"/>
              <a:t>Самые документированные</a:t>
            </a:r>
          </a:p>
          <a:p>
            <a:pPr lvl="1"/>
            <a:r>
              <a:rPr lang="ru-RU" dirty="0" smtClean="0"/>
              <a:t>С понятным исходным кодом для отладки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Гиганты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Apache Software Foundation (</a:t>
            </a:r>
            <a:r>
              <a:rPr lang="en-US" dirty="0" smtClean="0">
                <a:hlinkClick r:id="rId2"/>
              </a:rPr>
              <a:t>http://apache.org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JBoss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http://jboss.org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SpringSource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http://www.springsource.org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Java.net (</a:t>
            </a:r>
            <a:r>
              <a:rPr lang="en-US" dirty="0" smtClean="0">
                <a:hlinkClick r:id="rId5"/>
              </a:rPr>
              <a:t>http://www.java.net/projects/community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сайты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http://Theserverside.com</a:t>
            </a:r>
            <a:r>
              <a:rPr lang="en-US" dirty="0" smtClean="0"/>
              <a:t> – </a:t>
            </a:r>
            <a:r>
              <a:rPr lang="ru-RU" dirty="0" smtClean="0"/>
              <a:t>новости, статьи, обсуждения сообществом</a:t>
            </a:r>
          </a:p>
          <a:p>
            <a:r>
              <a:rPr lang="en-US" dirty="0" smtClean="0">
                <a:hlinkClick r:id="rId3"/>
              </a:rPr>
              <a:t>http://infoq.com</a:t>
            </a:r>
            <a:r>
              <a:rPr lang="en-US" dirty="0" smtClean="0"/>
              <a:t>  - </a:t>
            </a:r>
            <a:r>
              <a:rPr lang="ru-RU" dirty="0" smtClean="0"/>
              <a:t>новости, статьи, книги, ролики – более тщательно отобранные</a:t>
            </a:r>
          </a:p>
          <a:p>
            <a:r>
              <a:rPr lang="en-US" dirty="0" smtClean="0">
                <a:hlinkClick r:id="rId4"/>
              </a:rPr>
              <a:t>http://java-source.net/</a:t>
            </a:r>
            <a:r>
              <a:rPr lang="ru-RU" dirty="0" smtClean="0"/>
              <a:t> - реестр (не полный и не всегда актуальный)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ru-RU" dirty="0" smtClean="0"/>
              <a:t>проектов на </a:t>
            </a:r>
            <a:r>
              <a:rPr lang="en-US" dirty="0" smtClean="0"/>
              <a:t>Java </a:t>
            </a:r>
            <a:r>
              <a:rPr lang="ru-RU" dirty="0" smtClean="0"/>
              <a:t>по категориям</a:t>
            </a:r>
          </a:p>
          <a:p>
            <a:r>
              <a:rPr lang="en-US" dirty="0" smtClean="0">
                <a:hlinkClick r:id="rId5"/>
              </a:rPr>
              <a:t>http://www.oracle.com/technetwork/index.html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источник официального софта и документации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74638"/>
            <a:ext cx="5544616" cy="706090"/>
          </a:xfrm>
        </p:spPr>
        <p:txBody>
          <a:bodyPr/>
          <a:lstStyle/>
          <a:p>
            <a:r>
              <a:rPr lang="ru-RU" sz="2800" dirty="0" smtClean="0"/>
              <a:t>Типы языков программирования</a:t>
            </a:r>
            <a:endParaRPr lang="ru-RU" sz="2800" dirty="0"/>
          </a:p>
        </p:txBody>
      </p:sp>
      <p:graphicFrame>
        <p:nvGraphicFramePr>
          <p:cNvPr id="11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033071"/>
              </p:ext>
            </p:extLst>
          </p:nvPr>
        </p:nvGraphicFramePr>
        <p:xfrm>
          <a:off x="499464" y="1015107"/>
          <a:ext cx="8229600" cy="5294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8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Популярность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021288"/>
            <a:ext cx="862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Trends: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://trends.google.com/trends/explore?cat=13&amp;q=%2Fm%2F07sbkfb,%2Fm%2F0jgqg,%</a:t>
            </a:r>
            <a:r>
              <a:rPr lang="en-US" sz="1200" dirty="0" smtClean="0">
                <a:hlinkClick r:id="rId2"/>
              </a:rPr>
              <a:t>2Fm%2F07657k</a:t>
            </a:r>
            <a:endParaRPr lang="en-US" sz="1200" dirty="0" smtClean="0"/>
          </a:p>
          <a:p>
            <a:r>
              <a:rPr lang="en-US" sz="1200" dirty="0" err="1" smtClean="0"/>
              <a:t>Stackoverflow</a:t>
            </a:r>
            <a:r>
              <a:rPr lang="en-US" sz="1200" dirty="0"/>
              <a:t> tags: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stackoverflow.com/tags</a:t>
            </a:r>
            <a:r>
              <a:rPr lang="en-US" sz="1200" dirty="0" smtClean="0"/>
              <a:t> </a:t>
            </a:r>
            <a:endParaRPr lang="ru-RU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12968" cy="45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Почта России – </a:t>
            </a:r>
            <a:r>
              <a:rPr lang="en-US" dirty="0" smtClean="0"/>
              <a:t>Data Cloud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460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архитектуры проекта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://www.highload.ru/2017/abstracts/3014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logo_scurve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5713413"/>
            <a:ext cx="542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552" y="1124744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Java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9900"/>
                </a:solidFill>
              </a:rPr>
              <a:t>S</a:t>
            </a:r>
            <a:r>
              <a:rPr lang="en-US" sz="2400" dirty="0"/>
              <a:t>tandard </a:t>
            </a:r>
            <a:r>
              <a:rPr lang="en-US" sz="2400" dirty="0">
                <a:solidFill>
                  <a:srgbClr val="FF9900"/>
                </a:solidFill>
              </a:rPr>
              <a:t>E</a:t>
            </a:r>
            <a:r>
              <a:rPr lang="en-US" sz="2400" dirty="0"/>
              <a:t>dition</a:t>
            </a:r>
            <a:endParaRPr lang="ru-RU" sz="24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932040" y="1628800"/>
            <a:ext cx="332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Java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9900"/>
                </a:solidFill>
              </a:rPr>
              <a:t>E</a:t>
            </a:r>
            <a:r>
              <a:rPr lang="en-US" sz="2400" dirty="0"/>
              <a:t>nterprise </a:t>
            </a:r>
            <a:r>
              <a:rPr lang="en-US" sz="2400" dirty="0">
                <a:solidFill>
                  <a:srgbClr val="FF9900"/>
                </a:solidFill>
              </a:rPr>
              <a:t>E</a:t>
            </a:r>
            <a:r>
              <a:rPr lang="en-US" sz="2400" dirty="0"/>
              <a:t>dition</a:t>
            </a:r>
            <a:endParaRPr lang="ru-RU" sz="2400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39552" y="3501008"/>
            <a:ext cx="267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Java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9900"/>
                </a:solidFill>
              </a:rPr>
              <a:t>M</a:t>
            </a:r>
            <a:r>
              <a:rPr lang="en-US" sz="2400" dirty="0"/>
              <a:t>icro </a:t>
            </a:r>
            <a:r>
              <a:rPr lang="en-US" sz="2400" dirty="0">
                <a:solidFill>
                  <a:srgbClr val="FF9900"/>
                </a:solidFill>
              </a:rPr>
              <a:t>E</a:t>
            </a:r>
            <a:r>
              <a:rPr lang="en-US" sz="2400" dirty="0"/>
              <a:t>dition</a:t>
            </a:r>
            <a:endParaRPr lang="ru-RU" sz="2400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12577" y="1629569"/>
            <a:ext cx="33115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реда </a:t>
            </a:r>
            <a:r>
              <a:rPr lang="ru-RU" dirty="0"/>
              <a:t>для </a:t>
            </a:r>
            <a:r>
              <a:rPr lang="ru-RU" dirty="0" smtClean="0"/>
              <a:t>разработки настольных и </a:t>
            </a:r>
            <a:r>
              <a:rPr lang="en-US" dirty="0" smtClean="0"/>
              <a:t>server-side </a:t>
            </a:r>
            <a:r>
              <a:rPr lang="ru-RU" dirty="0"/>
              <a:t>приложений.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851920" y="2204864"/>
            <a:ext cx="50609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Основанный на Java SE, промышленный стандарт реализации сервис-ориентированной архитектуры для </a:t>
            </a:r>
            <a:r>
              <a:rPr lang="ru-RU" dirty="0" smtClean="0"/>
              <a:t>приложений enterprise-класса </a:t>
            </a:r>
            <a:r>
              <a:rPr lang="ru-RU" dirty="0"/>
              <a:t>и </a:t>
            </a:r>
            <a:r>
              <a:rPr lang="ru-RU" dirty="0" smtClean="0"/>
              <a:t>веб-приложений.</a:t>
            </a:r>
            <a:endParaRPr lang="ru-RU" dirty="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95536" y="3933056"/>
            <a:ext cx="34563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/>
              <a:t>Программная среда </a:t>
            </a:r>
            <a:r>
              <a:rPr lang="ru-RU" dirty="0"/>
              <a:t>для разработки приложений под мобильные и встраиваемые </a:t>
            </a:r>
            <a:r>
              <a:rPr lang="ru-RU" dirty="0" smtClean="0"/>
              <a:t>системы</a:t>
            </a:r>
            <a:r>
              <a:rPr lang="en-US" dirty="0" smtClean="0"/>
              <a:t> (</a:t>
            </a:r>
            <a:r>
              <a:rPr lang="ru-RU" dirty="0" smtClean="0"/>
              <a:t>телефоны, телевизоры и др.)</a:t>
            </a:r>
            <a:endParaRPr lang="ru-RU" dirty="0"/>
          </a:p>
        </p:txBody>
      </p:sp>
      <p:sp>
        <p:nvSpPr>
          <p:cNvPr id="7177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r"/>
            <a:r>
              <a:rPr lang="ru-RU" sz="2400" smtClean="0">
                <a:solidFill>
                  <a:srgbClr val="FF9900"/>
                </a:solidFill>
              </a:rPr>
              <a:t>Редакции </a:t>
            </a:r>
            <a:r>
              <a:rPr lang="en-US" sz="2400" smtClean="0">
                <a:solidFill>
                  <a:srgbClr val="FF9900"/>
                </a:solidFill>
              </a:rPr>
              <a:t>Java</a:t>
            </a:r>
            <a:endParaRPr lang="ru-RU" sz="2400" smtClean="0">
              <a:solidFill>
                <a:srgbClr val="FF99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67944" y="4725144"/>
            <a:ext cx="1965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9900"/>
                </a:solidFill>
              </a:rPr>
              <a:t>Android SDK</a:t>
            </a:r>
            <a:endParaRPr lang="ru-RU" sz="2400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23928" y="5301208"/>
            <a:ext cx="41230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/>
              <a:t>Среда для разработки приложений под мобильную платформу </a:t>
            </a:r>
            <a:r>
              <a:rPr lang="en-US" dirty="0" smtClean="0"/>
              <a:t>Google Android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/>
      <p:bldP spid="3082" grpId="0"/>
      <p:bldP spid="3083" grpId="0"/>
      <p:bldP spid="3084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1500" y="122238"/>
            <a:ext cx="7543800" cy="1295400"/>
          </a:xfrm>
        </p:spPr>
        <p:txBody>
          <a:bodyPr/>
          <a:lstStyle/>
          <a:p>
            <a:r>
              <a:rPr lang="ru-RU" dirty="0" smtClean="0">
                <a:solidFill>
                  <a:srgbClr val="FF9900"/>
                </a:solidFill>
              </a:rPr>
              <a:t>Где используется </a:t>
            </a:r>
            <a:r>
              <a:rPr lang="en-US" dirty="0" smtClean="0">
                <a:solidFill>
                  <a:srgbClr val="FF9900"/>
                </a:solidFill>
              </a:rPr>
              <a:t>Java</a:t>
            </a:r>
            <a:endParaRPr lang="ru-RU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507994"/>
              </p:ext>
            </p:extLst>
          </p:nvPr>
        </p:nvGraphicFramePr>
        <p:xfrm>
          <a:off x="571472" y="1719263"/>
          <a:ext cx="8229600" cy="44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1500" y="122238"/>
            <a:ext cx="8248972" cy="1295400"/>
          </a:xfrm>
        </p:spPr>
        <p:txBody>
          <a:bodyPr/>
          <a:lstStyle/>
          <a:p>
            <a:r>
              <a:rPr lang="ru-RU" dirty="0" smtClean="0">
                <a:solidFill>
                  <a:srgbClr val="FF9900"/>
                </a:solidFill>
              </a:rPr>
              <a:t>Принципы языка и платформы </a:t>
            </a:r>
            <a:r>
              <a:rPr lang="en-US" dirty="0" smtClean="0">
                <a:solidFill>
                  <a:srgbClr val="FF9900"/>
                </a:solidFill>
              </a:rPr>
              <a:t>Java</a:t>
            </a:r>
            <a:endParaRPr lang="ru-RU" dirty="0" smtClean="0">
              <a:solidFill>
                <a:srgbClr val="FF9900"/>
              </a:solidFill>
            </a:endParaRPr>
          </a:p>
        </p:txBody>
      </p:sp>
      <p:graphicFrame>
        <p:nvGraphicFramePr>
          <p:cNvPr id="4" name="SmartArt Placeholder 3"/>
          <p:cNvGraphicFramePr>
            <a:graphicFrameLocks/>
          </p:cNvGraphicFramePr>
          <p:nvPr/>
        </p:nvGraphicFramePr>
        <p:xfrm>
          <a:off x="571472" y="1719263"/>
          <a:ext cx="8229600" cy="44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12974"/>
              </p:ext>
            </p:extLst>
          </p:nvPr>
        </p:nvGraphicFramePr>
        <p:xfrm>
          <a:off x="323528" y="1196752"/>
          <a:ext cx="8280920" cy="442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506399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506399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Класс,</a:t>
                      </a:r>
                      <a:r>
                        <a:rPr lang="ru-RU" baseline="0" dirty="0" smtClean="0"/>
                        <a:t> метод, поле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Класс, метод, поле</a:t>
                      </a:r>
                      <a:endParaRPr lang="ru-RU" dirty="0"/>
                    </a:p>
                  </a:txBody>
                  <a:tcPr/>
                </a:tc>
              </a:tr>
              <a:tr h="499370">
                <a:tc>
                  <a:txBody>
                    <a:bodyPr/>
                    <a:lstStyle/>
                    <a:p>
                      <a:r>
                        <a:rPr lang="ru-RU" dirty="0" smtClean="0"/>
                        <a:t>Пакет (</a:t>
                      </a:r>
                      <a:r>
                        <a:rPr lang="en-US" dirty="0" smtClean="0"/>
                        <a:t>package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Пространство</a:t>
                      </a:r>
                      <a:r>
                        <a:rPr lang="ru-RU" baseline="0" dirty="0" smtClean="0"/>
                        <a:t> имен (</a:t>
                      </a:r>
                      <a:r>
                        <a:rPr lang="en-US" baseline="0" dirty="0" smtClean="0"/>
                        <a:t>namespace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489406"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&lt;package&gt;.*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&lt;namespace&gt;</a:t>
                      </a:r>
                      <a:endParaRPr lang="ru-RU" dirty="0"/>
                    </a:p>
                  </a:txBody>
                  <a:tcPr/>
                </a:tc>
              </a:tr>
              <a:tr h="519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Свойства – методы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get/set 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JavaBeans</a:t>
                      </a:r>
                      <a:r>
                        <a:rPr lang="ru-RU" baseline="0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Свойства (</a:t>
                      </a:r>
                      <a:r>
                        <a:rPr lang="en-US" dirty="0" smtClean="0"/>
                        <a:t>property</a:t>
                      </a:r>
                      <a:r>
                        <a:rPr lang="ru-RU" dirty="0" smtClean="0"/>
                        <a:t>)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519073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Файловая</a:t>
                      </a:r>
                      <a:r>
                        <a:rPr lang="ru-RU" baseline="0" dirty="0" smtClean="0"/>
                        <a:t> система для хранения пакетов и классов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519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Jar-</a:t>
                      </a:r>
                      <a:r>
                        <a:rPr lang="ru-RU" dirty="0" smtClean="0"/>
                        <a:t>архив (</a:t>
                      </a:r>
                      <a:r>
                        <a:rPr lang="en-US" dirty="0" smtClean="0"/>
                        <a:t>zip-</a:t>
                      </a:r>
                      <a:r>
                        <a:rPr lang="ru-RU" dirty="0" smtClean="0"/>
                        <a:t>архив)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Сборка</a:t>
                      </a:r>
                      <a:r>
                        <a:rPr lang="en-US" dirty="0" smtClean="0"/>
                        <a:t> (assembly)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063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где</a:t>
                      </a:r>
                      <a:r>
                        <a:rPr lang="ru-RU" baseline="0" dirty="0" smtClean="0"/>
                        <a:t> искать классы)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search path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Java </a:t>
            </a:r>
            <a:r>
              <a:rPr lang="ru-RU" dirty="0" smtClean="0"/>
              <a:t>– </a:t>
            </a:r>
            <a:r>
              <a:rPr lang="en-US" dirty="0" smtClean="0"/>
              <a:t>C#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34"/>
              </p:ext>
            </p:extLst>
          </p:nvPr>
        </p:nvGraphicFramePr>
        <p:xfrm>
          <a:off x="467544" y="1340768"/>
          <a:ext cx="8280920" cy="511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699506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r>
                        <a:rPr lang="ru-RU" dirty="0" smtClean="0"/>
                        <a:t>Все методы виртуальные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Виртуальные</a:t>
                      </a:r>
                      <a:r>
                        <a:rPr lang="ru-RU" baseline="0" dirty="0" smtClean="0"/>
                        <a:t> методы надо отмечать ключевым словом </a:t>
                      </a:r>
                      <a:r>
                        <a:rPr lang="en-US" baseline="0" dirty="0" smtClean="0"/>
                        <a:t>virtual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</a:t>
                      </a:r>
                      <a:r>
                        <a:rPr lang="en-US" dirty="0" smtClean="0"/>
                        <a:t>value-</a:t>
                      </a:r>
                      <a:r>
                        <a:rPr lang="ru-RU" dirty="0" smtClean="0"/>
                        <a:t>типов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</a:t>
                      </a:r>
                      <a:r>
                        <a:rPr lang="en-US" dirty="0" smtClean="0"/>
                        <a:t>value </a:t>
                      </a:r>
                      <a:r>
                        <a:rPr lang="ru-RU" dirty="0" smtClean="0"/>
                        <a:t>типы 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обработки событий используются анонимные классы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лямбда-выражения)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обработки событий используются делегаты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примитивов используются классы-обертки (</a:t>
                      </a:r>
                      <a:r>
                        <a:rPr lang="en-US" baseline="0" dirty="0" smtClean="0"/>
                        <a:t>Integer, Long, Double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nullable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примитивов используются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? long? double?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r>
                        <a:rPr lang="en-US" dirty="0" smtClean="0"/>
                        <a:t>[Java</a:t>
                      </a:r>
                      <a:r>
                        <a:rPr lang="en-US" baseline="0" dirty="0" smtClean="0"/>
                        <a:t> 8] </a:t>
                      </a:r>
                      <a:r>
                        <a:rPr lang="ru-RU" baseline="0" dirty="0" smtClean="0"/>
                        <a:t>лямбда-выражения </a:t>
                      </a:r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a,b</a:t>
                      </a:r>
                      <a:r>
                        <a:rPr lang="en-US" baseline="0" dirty="0" smtClean="0"/>
                        <a:t>) -&gt; </a:t>
                      </a:r>
                      <a:r>
                        <a:rPr lang="en-US" baseline="0" dirty="0" err="1" smtClean="0"/>
                        <a:t>a+b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(a,</a:t>
                      </a:r>
                      <a:r>
                        <a:rPr lang="en-US" baseline="0" dirty="0" smtClean="0"/>
                        <a:t> b) =&gt; </a:t>
                      </a:r>
                      <a:r>
                        <a:rPr lang="en-US" baseline="0" dirty="0" err="1" smtClean="0"/>
                        <a:t>a+b</a:t>
                      </a:r>
                      <a:endParaRPr lang="ru-RU" dirty="0"/>
                    </a:p>
                  </a:txBody>
                  <a:tcPr/>
                </a:tc>
              </a:tr>
              <a:tr h="699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Нет свойств, событий, перегрузки операторов, индексируемых свойств, неявных и явных операторов преобразований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Есть внутренние классы, связанные с экземпляром внешнего класса, анонимные классы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Нет инициализаторов для коллекций, </a:t>
            </a:r>
            <a:r>
              <a:rPr lang="en-US" dirty="0" smtClean="0"/>
              <a:t>LINQ</a:t>
            </a:r>
            <a:r>
              <a:rPr lang="ru-RU" dirty="0" smtClean="0"/>
              <a:t>, </a:t>
            </a:r>
            <a:r>
              <a:rPr lang="en-US" dirty="0" smtClean="0"/>
              <a:t>Lambda-</a:t>
            </a:r>
            <a:r>
              <a:rPr lang="ru-RU" dirty="0" smtClean="0"/>
              <a:t>выражений</a:t>
            </a: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Нет </a:t>
            </a:r>
            <a:r>
              <a:rPr lang="en-US" dirty="0" smtClean="0"/>
              <a:t>out-</a:t>
            </a:r>
            <a:r>
              <a:rPr lang="ru-RU" dirty="0" smtClean="0"/>
              <a:t>параметров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 - </a:t>
            </a:r>
            <a:r>
              <a:rPr lang="ru-RU" dirty="0" smtClean="0"/>
              <a:t>объявлений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Generics </a:t>
            </a:r>
            <a:r>
              <a:rPr lang="ru-RU" dirty="0" smtClean="0"/>
              <a:t>похожи с т.з использования, но работают принципиально по-другому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Другая структура программы (нет сборок, есть </a:t>
            </a:r>
            <a:r>
              <a:rPr lang="en-US" dirty="0" err="1" smtClean="0"/>
              <a:t>classpath</a:t>
            </a:r>
            <a:r>
              <a:rPr lang="en-US" dirty="0" smtClean="0"/>
              <a:t>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Нет </a:t>
            </a:r>
            <a:r>
              <a:rPr lang="en-US" dirty="0" smtClean="0"/>
              <a:t>unmanaged-</a:t>
            </a:r>
            <a:r>
              <a:rPr lang="ru-RU" dirty="0" smtClean="0"/>
              <a:t>кода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Мультиплатформенность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</a:t>
            </a:r>
            <a:r>
              <a:rPr lang="ru-RU" smtClean="0"/>
              <a:t>в сравнении с С++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Безопасность</a:t>
            </a:r>
          </a:p>
          <a:p>
            <a:r>
              <a:rPr lang="ru-RU" smtClean="0"/>
              <a:t>Виртуальная машина </a:t>
            </a:r>
            <a:r>
              <a:rPr lang="en-US" smtClean="0"/>
              <a:t>Java</a:t>
            </a:r>
          </a:p>
          <a:p>
            <a:r>
              <a:rPr lang="ru-RU" smtClean="0"/>
              <a:t>Байт-код</a:t>
            </a:r>
            <a:r>
              <a:rPr lang="en-US" smtClean="0"/>
              <a:t>, JIT-</a:t>
            </a:r>
            <a:r>
              <a:rPr lang="ru-RU" smtClean="0"/>
              <a:t>компиляция</a:t>
            </a:r>
          </a:p>
          <a:p>
            <a:r>
              <a:rPr lang="ru-RU" smtClean="0"/>
              <a:t>Мультиплатформенность бинарных модулей</a:t>
            </a:r>
          </a:p>
          <a:p>
            <a:r>
              <a:rPr lang="ru-RU" smtClean="0"/>
              <a:t>Платформа</a:t>
            </a:r>
          </a:p>
          <a:p>
            <a:r>
              <a:rPr lang="ru-RU" smtClean="0"/>
              <a:t>Минимализм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6507</TotalTime>
  <Words>992</Words>
  <Application>Microsoft Office PowerPoint</Application>
  <PresentationFormat>On-screen Show (4:3)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Основы Java</vt:lpstr>
      <vt:lpstr>Популярность Java</vt:lpstr>
      <vt:lpstr>Редакции Java</vt:lpstr>
      <vt:lpstr>Где используется Java</vt:lpstr>
      <vt:lpstr>Принципы языка и платформы Java</vt:lpstr>
      <vt:lpstr>Основные понятия</vt:lpstr>
      <vt:lpstr>Отличия Java – C#</vt:lpstr>
      <vt:lpstr>Сравнение Java и C#</vt:lpstr>
      <vt:lpstr>Java в сравнении с С++</vt:lpstr>
      <vt:lpstr>Java в сравнении с С++: чего нет в Java</vt:lpstr>
      <vt:lpstr>Java в сравнении с C++: что добавилось</vt:lpstr>
      <vt:lpstr>Инструментарий</vt:lpstr>
      <vt:lpstr>Что требуется для начала</vt:lpstr>
      <vt:lpstr>Основные команды</vt:lpstr>
      <vt:lpstr>Литература</vt:lpstr>
      <vt:lpstr>Проблема выбора</vt:lpstr>
      <vt:lpstr>Гиганты OpenSource разработки</vt:lpstr>
      <vt:lpstr>Полезные сайты</vt:lpstr>
      <vt:lpstr>Типы языков программирования</vt:lpstr>
      <vt:lpstr>Почта России – Data Cloud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</dc:title>
  <dc:creator>Eugene</dc:creator>
  <cp:lastModifiedBy>Vasily Perov</cp:lastModifiedBy>
  <cp:revision>132</cp:revision>
  <dcterms:created xsi:type="dcterms:W3CDTF">2010-10-08T19:50:54Z</dcterms:created>
  <dcterms:modified xsi:type="dcterms:W3CDTF">2018-09-10T12:10:19Z</dcterms:modified>
</cp:coreProperties>
</file>