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5">
  <p:sldMasterIdLst>
    <p:sldMasterId id="2147483666" r:id="rId4"/>
  </p:sldMasterIdLst>
  <p:notesMasterIdLst>
    <p:notesMasterId r:id="rId22"/>
  </p:notesMasterIdLst>
  <p:handoutMasterIdLst>
    <p:handoutMasterId r:id="rId23"/>
  </p:handoutMasterIdLst>
  <p:sldIdLst>
    <p:sldId id="256" r:id="rId5"/>
    <p:sldId id="277" r:id="rId6"/>
    <p:sldId id="262" r:id="rId7"/>
    <p:sldId id="261" r:id="rId8"/>
    <p:sldId id="289" r:id="rId9"/>
    <p:sldId id="264" r:id="rId10"/>
    <p:sldId id="278" r:id="rId11"/>
    <p:sldId id="266" r:id="rId12"/>
    <p:sldId id="270" r:id="rId13"/>
    <p:sldId id="268" r:id="rId14"/>
    <p:sldId id="260" r:id="rId15"/>
    <p:sldId id="293" r:id="rId16"/>
    <p:sldId id="282" r:id="rId17"/>
    <p:sldId id="294" r:id="rId18"/>
    <p:sldId id="28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3"/>
    <a:srgbClr val="E9E6DF"/>
    <a:srgbClr val="FBF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754" y="5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15.05.2023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15.05.2023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
        <p:nvSpPr>
          <p:cNvPr id="8" name="TextBox 7">
            <a:extLst>
              <a:ext uri="{FF2B5EF4-FFF2-40B4-BE49-F238E27FC236}">
                <a16:creationId xmlns:a16="http://schemas.microsoft.com/office/drawing/2014/main" id="{19E10A78-6769-30FE-39F8-A4983933EE1E}"/>
              </a:ext>
            </a:extLst>
          </p:cNvPr>
          <p:cNvSpPr txBox="1"/>
          <p:nvPr userDrawn="1">
            <p:extLst>
              <p:ext uri="{1162E1C5-73C7-4A58-AE30-91384D911F3F}">
                <p184:classification xmlns:p184="http://schemas.microsoft.com/office/powerpoint/2018/4/main" val="ftr"/>
              </p:ext>
            </p:extLst>
          </p:nvPr>
        </p:nvSpPr>
        <p:spPr>
          <a:xfrm>
            <a:off x="11398250" y="6705600"/>
            <a:ext cx="828675" cy="152400"/>
          </a:xfrm>
          <a:prstGeom prst="rect">
            <a:avLst/>
          </a:prstGeom>
        </p:spPr>
        <p:txBody>
          <a:bodyPr horzOverflow="overflow" lIns="0" tIns="0" rIns="0" bIns="0">
            <a:spAutoFit/>
          </a:bodyPr>
          <a:lstStyle/>
          <a:p>
            <a:pPr algn="l"/>
            <a:r>
              <a:rPr lang="de-DE"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7.jfif"/><Relationship Id="rId2" Type="http://schemas.openxmlformats.org/officeDocument/2006/relationships/image" Target="../media/image36.jfi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91489" y="1740366"/>
            <a:ext cx="11009019" cy="2658359"/>
          </a:xfrm>
        </p:spPr>
        <p:txBody>
          <a:bodyPr/>
          <a:lstStyle/>
          <a:p>
            <a:pPr algn="ctr"/>
            <a:r>
              <a:rPr lang="ru-RU" sz="3200" dirty="0">
                <a:solidFill>
                  <a:schemeClr val="tx1"/>
                </a:solidFill>
                <a:latin typeface="Times New Roman" panose="02020603050405020304" pitchFamily="18" charset="0"/>
                <a:cs typeface="Times New Roman" panose="02020603050405020304" pitchFamily="18" charset="0"/>
              </a:rPr>
              <a:t>Дослідження методів виявлення аномалій за допомогою відеоаналітики на основі штучного інтелекту у комплексних системах безпеки</a:t>
            </a:r>
            <a:br>
              <a:rPr lang="ru-RU"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2" descr="Купить ХНУРЭ Расписание — Microsoft Store (ru-BY)">
            <a:extLst>
              <a:ext uri="{FF2B5EF4-FFF2-40B4-BE49-F238E27FC236}">
                <a16:creationId xmlns:a16="http://schemas.microsoft.com/office/drawing/2014/main" id="{D795DEE2-66CB-EA5E-3B77-3630B91D9C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52" y="436940"/>
            <a:ext cx="1026368" cy="10263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47AC2F-0A30-DACC-85B6-FBC30D46F9DA}"/>
              </a:ext>
            </a:extLst>
          </p:cNvPr>
          <p:cNvSpPr txBox="1"/>
          <p:nvPr/>
        </p:nvSpPr>
        <p:spPr>
          <a:xfrm>
            <a:off x="787155" y="719321"/>
            <a:ext cx="10617693" cy="738664"/>
          </a:xfrm>
          <a:prstGeom prst="rect">
            <a:avLst/>
          </a:prstGeom>
          <a:noFill/>
        </p:spPr>
        <p:txBody>
          <a:bodyPr wrap="square">
            <a:spAutoFit/>
          </a:bodyPr>
          <a:lstStyle/>
          <a:p>
            <a:pPr algn="ctr"/>
            <a:r>
              <a:rPr lang="uk-UA" sz="2400" dirty="0">
                <a:latin typeface="Times New Roman" panose="02020603050405020304" pitchFamily="18" charset="0"/>
                <a:cs typeface="Times New Roman" panose="02020603050405020304" pitchFamily="18" charset="0"/>
              </a:rPr>
              <a:t>Харківський  національний університет радіоелектро</a:t>
            </a:r>
            <a:r>
              <a:rPr lang="uk-UA" sz="2400" dirty="0">
                <a:latin typeface="+mj-lt"/>
                <a:cs typeface="Times New Roman" panose="02020603050405020304" pitchFamily="18" charset="0"/>
              </a:rPr>
              <a:t>ніки</a:t>
            </a:r>
          </a:p>
          <a:p>
            <a:pPr algn="ctr"/>
            <a:endParaRPr lang="uk-UA" dirty="0">
              <a:latin typeface="Times New Roman" panose="02020603050405020304" pitchFamily="18" charset="0"/>
              <a:cs typeface="Times New Roman" panose="02020603050405020304" pitchFamily="18" charset="0"/>
            </a:endParaRPr>
          </a:p>
        </p:txBody>
      </p:sp>
      <p:sp>
        <p:nvSpPr>
          <p:cNvPr id="8" name="Подзаголовок 2">
            <a:extLst>
              <a:ext uri="{FF2B5EF4-FFF2-40B4-BE49-F238E27FC236}">
                <a16:creationId xmlns:a16="http://schemas.microsoft.com/office/drawing/2014/main" id="{888F88FE-5EBC-9961-5730-841C27D33842}"/>
              </a:ext>
            </a:extLst>
          </p:cNvPr>
          <p:cNvSpPr>
            <a:spLocks noGrp="1"/>
          </p:cNvSpPr>
          <p:nvPr>
            <p:ph type="subTitle" idx="1"/>
          </p:nvPr>
        </p:nvSpPr>
        <p:spPr>
          <a:xfrm>
            <a:off x="6095999" y="4311620"/>
            <a:ext cx="5681705" cy="2133599"/>
          </a:xfrm>
        </p:spPr>
        <p:txBody>
          <a:bodyPr>
            <a:normAutofit/>
          </a:bodyPr>
          <a:lstStyle/>
          <a:p>
            <a:pPr algn="l">
              <a:lnSpc>
                <a:spcPct val="120000"/>
              </a:lnSpc>
              <a:spcBef>
                <a:spcPts val="0"/>
              </a:spcBef>
            </a:pPr>
            <a:r>
              <a:rPr lang="uk-UA" sz="2400" dirty="0">
                <a:solidFill>
                  <a:schemeClr val="tx1"/>
                </a:solidFill>
                <a:latin typeface="Times New Roman" panose="02020603050405020304" pitchFamily="18" charset="0"/>
                <a:cs typeface="Times New Roman" panose="02020603050405020304" pitchFamily="18" charset="0"/>
              </a:rPr>
              <a:t>Виконала:</a:t>
            </a:r>
          </a:p>
          <a:p>
            <a:pPr algn="l">
              <a:lnSpc>
                <a:spcPct val="120000"/>
              </a:lnSpc>
              <a:spcBef>
                <a:spcPts val="0"/>
              </a:spcBef>
            </a:pPr>
            <a:r>
              <a:rPr lang="uk-UA" sz="2400" dirty="0">
                <a:solidFill>
                  <a:schemeClr val="tx1"/>
                </a:solidFill>
                <a:latin typeface="Times New Roman" panose="02020603050405020304" pitchFamily="18" charset="0"/>
                <a:cs typeface="Times New Roman" panose="02020603050405020304" pitchFamily="18" charset="0"/>
              </a:rPr>
              <a:t>студентка гр. КУІБ 17-1 Семеренська В.В.</a:t>
            </a:r>
          </a:p>
          <a:p>
            <a:pPr algn="l">
              <a:lnSpc>
                <a:spcPct val="120000"/>
              </a:lnSpc>
              <a:spcBef>
                <a:spcPts val="0"/>
              </a:spcBef>
            </a:pPr>
            <a:r>
              <a:rPr lang="uk-UA" sz="2400" dirty="0">
                <a:solidFill>
                  <a:schemeClr val="tx1"/>
                </a:solidFill>
                <a:latin typeface="Times New Roman" panose="02020603050405020304" pitchFamily="18" charset="0"/>
                <a:cs typeface="Times New Roman" panose="02020603050405020304" pitchFamily="18" charset="0"/>
              </a:rPr>
              <a:t>Керівник:</a:t>
            </a:r>
          </a:p>
          <a:p>
            <a:pPr algn="l">
              <a:lnSpc>
                <a:spcPct val="120000"/>
              </a:lnSpc>
              <a:spcBef>
                <a:spcPts val="0"/>
              </a:spcBef>
            </a:pPr>
            <a:r>
              <a:rPr lang="uk-UA" sz="2400" dirty="0">
                <a:solidFill>
                  <a:schemeClr val="tx1"/>
                </a:solidFill>
                <a:latin typeface="Times New Roman" panose="02020603050405020304" pitchFamily="18" charset="0"/>
                <a:cs typeface="Times New Roman" panose="02020603050405020304" pitchFamily="18" charset="0"/>
              </a:rPr>
              <a:t>к.т.н., </a:t>
            </a:r>
            <a:r>
              <a:rPr lang="ru-RU" sz="2400" dirty="0">
                <a:solidFill>
                  <a:schemeClr val="tx1"/>
                </a:solidFill>
                <a:latin typeface="Times New Roman" panose="02020603050405020304" pitchFamily="18" charset="0"/>
                <a:cs typeface="Times New Roman" panose="02020603050405020304" pitchFamily="18" charset="0"/>
              </a:rPr>
              <a:t>доц</a:t>
            </a:r>
            <a:r>
              <a:rPr lang="uk-UA" sz="2400" dirty="0">
                <a:solidFill>
                  <a:schemeClr val="tx1"/>
                </a:solidFill>
                <a:latin typeface="Times New Roman" panose="02020603050405020304" pitchFamily="18" charset="0"/>
                <a:cs typeface="Times New Roman" panose="02020603050405020304" pitchFamily="18" charset="0"/>
              </a:rPr>
              <a:t>. Пшеничних С.В.</a:t>
            </a:r>
          </a:p>
          <a:p>
            <a:pPr algn="l"/>
            <a:endParaRPr lang="uk-UA" sz="2400" dirty="0">
              <a:solidFill>
                <a:schemeClr val="tx1"/>
              </a:solidFill>
              <a:latin typeface="Times New Roman" panose="02020603050405020304" pitchFamily="18" charset="0"/>
              <a:cs typeface="Times New Roman" panose="02020603050405020304" pitchFamily="18" charset="0"/>
            </a:endParaRPr>
          </a:p>
          <a:p>
            <a:pPr algn="l"/>
            <a:endParaRPr lang="uk-UA" sz="2400" dirty="0">
              <a:solidFill>
                <a:schemeClr val="tx1"/>
              </a:solidFill>
              <a:latin typeface="Times New Roman" panose="02020603050405020304" pitchFamily="18" charset="0"/>
              <a:cs typeface="Times New Roman" panose="02020603050405020304" pitchFamily="18" charset="0"/>
            </a:endParaRPr>
          </a:p>
          <a:p>
            <a:pPr algn="l"/>
            <a:endParaRPr lang="uk-UA" sz="2400" dirty="0">
              <a:solidFill>
                <a:schemeClr val="tx1"/>
              </a:solidFill>
              <a:latin typeface="Times New Roman" panose="02020603050405020304" pitchFamily="18" charset="0"/>
              <a:cs typeface="Times New Roman" panose="02020603050405020304" pitchFamily="18" charset="0"/>
            </a:endParaRPr>
          </a:p>
          <a:p>
            <a:pPr algn="l"/>
            <a:endParaRPr lang="ru-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409256" y="339892"/>
            <a:ext cx="9373488" cy="917770"/>
          </a:xfrm>
        </p:spPr>
        <p:txBody>
          <a:bodyPr>
            <a:normAutofit/>
          </a:bodyPr>
          <a:lstStyle/>
          <a:p>
            <a:pPr algn="ctr"/>
            <a:r>
              <a:rPr lang="uk-UA" sz="2000" dirty="0">
                <a:solidFill>
                  <a:schemeClr val="tx1"/>
                </a:solidFill>
                <a:effectLst/>
                <a:latin typeface="Times New Roman" panose="02020603050405020304" pitchFamily="18" charset="0"/>
                <a:ea typeface="Times New Roman" panose="02020603050405020304" pitchFamily="18" charset="0"/>
              </a:rPr>
              <a:t>Мережі з довготривалою та короткочасною пам'яттю</a:t>
            </a:r>
            <a:endParaRPr lang="en-US" sz="2000" dirty="0">
              <a:solidFill>
                <a:schemeClr val="tx1"/>
              </a:solidFill>
            </a:endParaRP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0" name="TextBox 19">
            <a:extLst>
              <a:ext uri="{FF2B5EF4-FFF2-40B4-BE49-F238E27FC236}">
                <a16:creationId xmlns:a16="http://schemas.microsoft.com/office/drawing/2014/main" id="{ECAD9855-04A2-C7A4-DA61-21E72CE19AE1}"/>
              </a:ext>
            </a:extLst>
          </p:cNvPr>
          <p:cNvSpPr txBox="1"/>
          <p:nvPr/>
        </p:nvSpPr>
        <p:spPr>
          <a:xfrm>
            <a:off x="689729" y="1324532"/>
            <a:ext cx="5406271" cy="5097806"/>
          </a:xfrm>
          <a:prstGeom prst="rect">
            <a:avLst/>
          </a:prstGeom>
          <a:noFill/>
        </p:spPr>
        <p:txBody>
          <a:bodyPr wrap="square">
            <a:spAutoFit/>
          </a:bodyPr>
          <a:lstStyle/>
          <a:p>
            <a:pPr indent="450215" algn="just">
              <a:lnSpc>
                <a:spcPct val="130000"/>
              </a:lnSpc>
            </a:pPr>
            <a:r>
              <a:rPr lang="uk-UA" sz="1800" dirty="0">
                <a:effectLst/>
                <a:latin typeface="Times New Roman" panose="02020603050405020304" pitchFamily="18" charset="0"/>
                <a:ea typeface="Times New Roman" panose="02020603050405020304" pitchFamily="18" charset="0"/>
              </a:rPr>
              <a:t>SVM – це потужний метод машинного навчання, відомий своєю ефективністю у вирішенні проблем класифікації. Він спрямований на пошук оптимальної гіперплощини, яка максимізує відстань між різними класами в просторі ознак, тим самим забезпечуючи надійну границю рішення. Реалізація алгоритму SVM передбачає визначення функції ядра, налаштування гіперпараметрів та тонке налаштування моделі для досягнення найкращої продуктивності. У контексті дослідження SVM-модель буде використовуватися для класифікації відеоданих на нормальну та аномальну поведінку, використовуючи попередньо оброблені ознаки, отримані з наборів даних камер спостереження.</a:t>
            </a:r>
            <a:endParaRPr lang="de-DE" sz="1600" dirty="0">
              <a:effectLst/>
              <a:latin typeface="Times New Roman" panose="02020603050405020304" pitchFamily="18" charset="0"/>
              <a:ea typeface="Times New Roman" panose="02020603050405020304" pitchFamily="18" charset="0"/>
            </a:endParaRPr>
          </a:p>
        </p:txBody>
      </p:sp>
      <p:pic>
        <p:nvPicPr>
          <p:cNvPr id="21" name="Picture 20" descr="Support Vector Machine Algorithm">
            <a:extLst>
              <a:ext uri="{FF2B5EF4-FFF2-40B4-BE49-F238E27FC236}">
                <a16:creationId xmlns:a16="http://schemas.microsoft.com/office/drawing/2014/main" id="{04134220-5F56-8A28-69AC-020859A4D586}"/>
              </a:ext>
            </a:extLst>
          </p:cNvPr>
          <p:cNvPicPr>
            <a:picLocks noChangeAspect="1"/>
          </p:cNvPicPr>
          <p:nvPr/>
        </p:nvPicPr>
        <p:blipFill rotWithShape="1">
          <a:blip r:embed="rId2">
            <a:extLst>
              <a:ext uri="{28A0092B-C50C-407E-A947-70E740481C1C}">
                <a14:useLocalDpi xmlns:a14="http://schemas.microsoft.com/office/drawing/2010/main" val="0"/>
              </a:ext>
            </a:extLst>
          </a:blip>
          <a:srcRect t="1600" r="933"/>
          <a:stretch/>
        </p:blipFill>
        <p:spPr bwMode="auto">
          <a:xfrm>
            <a:off x="6138983" y="1511866"/>
            <a:ext cx="5363288" cy="3551464"/>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A785CF01-0776-CD7D-6653-E0B3E34FD666}"/>
              </a:ext>
            </a:extLst>
          </p:cNvPr>
          <p:cNvSpPr txBox="1"/>
          <p:nvPr/>
        </p:nvSpPr>
        <p:spPr>
          <a:xfrm>
            <a:off x="6117491" y="5071318"/>
            <a:ext cx="5406271" cy="776623"/>
          </a:xfrm>
          <a:prstGeom prst="rect">
            <a:avLst/>
          </a:prstGeom>
          <a:noFill/>
        </p:spPr>
        <p:txBody>
          <a:bodyPr wrap="square">
            <a:spAutoFit/>
          </a:bodyPr>
          <a:lstStyle/>
          <a:p>
            <a:pPr algn="ctr">
              <a:lnSpc>
                <a:spcPct val="130000"/>
              </a:lnSpc>
            </a:pPr>
            <a:r>
              <a:rPr lang="uk-UA" sz="1800" dirty="0">
                <a:effectLst/>
                <a:latin typeface="Times New Roman" panose="02020603050405020304" pitchFamily="18" charset="0"/>
                <a:ea typeface="Times New Roman" panose="02020603050405020304" pitchFamily="18" charset="0"/>
              </a:rPr>
              <a:t>Рисунок </a:t>
            </a:r>
            <a:r>
              <a:rPr lang="uk-UA" dirty="0">
                <a:latin typeface="Times New Roman" panose="02020603050405020304" pitchFamily="18" charset="0"/>
                <a:ea typeface="Times New Roman" panose="02020603050405020304" pitchFamily="18" charset="0"/>
              </a:rPr>
              <a:t>4</a:t>
            </a:r>
            <a:r>
              <a:rPr lang="uk-UA" sz="1800" dirty="0">
                <a:effectLst/>
                <a:latin typeface="Times New Roman" panose="02020603050405020304" pitchFamily="18" charset="0"/>
                <a:ea typeface="Times New Roman" panose="02020603050405020304" pitchFamily="18" charset="0"/>
              </a:rPr>
              <a:t> – Структура архітектури машини опорних векторів</a:t>
            </a:r>
            <a:endParaRPr lang="de-D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10" name="Title 3">
            <a:extLst>
              <a:ext uri="{FF2B5EF4-FFF2-40B4-BE49-F238E27FC236}">
                <a16:creationId xmlns:a16="http://schemas.microsoft.com/office/drawing/2014/main" id="{92EDA3B7-D879-BA30-DDD5-701E2F7C9D62}"/>
              </a:ext>
            </a:extLst>
          </p:cNvPr>
          <p:cNvSpPr txBox="1">
            <a:spLocks/>
          </p:cNvSpPr>
          <p:nvPr/>
        </p:nvSpPr>
        <p:spPr>
          <a:xfrm>
            <a:off x="1409256" y="347811"/>
            <a:ext cx="9373488" cy="917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ru-RU" sz="2000" dirty="0">
                <a:solidFill>
                  <a:schemeClr val="tx1"/>
                </a:solidFill>
                <a:latin typeface="Times New Roman" panose="02020603050405020304" pitchFamily="18" charset="0"/>
                <a:ea typeface="Times New Roman" panose="02020603050405020304" pitchFamily="18" charset="0"/>
              </a:rPr>
              <a:t>Рекурентна нейронна мережа</a:t>
            </a:r>
            <a:endParaRPr lang="ru-RU" sz="2000" dirty="0">
              <a:solidFill>
                <a:schemeClr val="tx1"/>
              </a:solidFill>
            </a:endParaRPr>
          </a:p>
        </p:txBody>
      </p:sp>
      <p:sp>
        <p:nvSpPr>
          <p:cNvPr id="13" name="TextBox 12">
            <a:extLst>
              <a:ext uri="{FF2B5EF4-FFF2-40B4-BE49-F238E27FC236}">
                <a16:creationId xmlns:a16="http://schemas.microsoft.com/office/drawing/2014/main" id="{D3078BFA-024F-4F49-31E3-8FE7046B869A}"/>
              </a:ext>
            </a:extLst>
          </p:cNvPr>
          <p:cNvSpPr txBox="1"/>
          <p:nvPr/>
        </p:nvSpPr>
        <p:spPr>
          <a:xfrm>
            <a:off x="6337955" y="1600294"/>
            <a:ext cx="5015845" cy="3657411"/>
          </a:xfrm>
          <a:prstGeom prst="rect">
            <a:avLst/>
          </a:prstGeom>
          <a:noFill/>
        </p:spPr>
        <p:txBody>
          <a:bodyPr wrap="square">
            <a:spAutoFit/>
          </a:bodyPr>
          <a:lstStyle/>
          <a:p>
            <a:pPr indent="450215" algn="just">
              <a:lnSpc>
                <a:spcPct val="130000"/>
              </a:lnSpc>
            </a:pPr>
            <a:r>
              <a:rPr lang="uk-UA" sz="1800" dirty="0">
                <a:effectLst/>
                <a:latin typeface="Times New Roman" panose="02020603050405020304" pitchFamily="18" charset="0"/>
                <a:ea typeface="Times New Roman" panose="02020603050405020304" pitchFamily="18" charset="0"/>
              </a:rPr>
              <a:t>RNN – це тип архітектури нейронної мережі, спеціально розроблений для обробки послідовних даних. Вона складається з взаємопов'язаних шарів нейронів, кожен з яких має прихований стан, здатний фіксувати інформацію з попередніх часових кроків. Основним структурним елементом RNN є рекурентний нейрон, який зберігає свій прихований стан на всіх часових кроках під час обробки вхідної послідовності.</a:t>
            </a:r>
            <a:endParaRPr lang="de-DE" sz="1600" dirty="0">
              <a:effectLst/>
              <a:latin typeface="Times New Roman" panose="02020603050405020304" pitchFamily="18" charset="0"/>
              <a:ea typeface="Times New Roman" panose="02020603050405020304" pitchFamily="18" charset="0"/>
            </a:endParaRPr>
          </a:p>
        </p:txBody>
      </p:sp>
      <p:pic>
        <p:nvPicPr>
          <p:cNvPr id="14" name="Picture 13" descr="A diagram of a flowchart&#10;&#10;Description automatically generated with low confidence">
            <a:extLst>
              <a:ext uri="{FF2B5EF4-FFF2-40B4-BE49-F238E27FC236}">
                <a16:creationId xmlns:a16="http://schemas.microsoft.com/office/drawing/2014/main" id="{DBEC3B7A-7ADF-E4DA-69F7-801ADB060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85" y="1736064"/>
            <a:ext cx="5314315" cy="2537460"/>
          </a:xfrm>
          <a:prstGeom prst="rect">
            <a:avLst/>
          </a:prstGeom>
        </p:spPr>
      </p:pic>
      <p:sp>
        <p:nvSpPr>
          <p:cNvPr id="16" name="TextBox 15">
            <a:extLst>
              <a:ext uri="{FF2B5EF4-FFF2-40B4-BE49-F238E27FC236}">
                <a16:creationId xmlns:a16="http://schemas.microsoft.com/office/drawing/2014/main" id="{30371B6D-A0E9-E81E-B249-E4DCBF21209C}"/>
              </a:ext>
            </a:extLst>
          </p:cNvPr>
          <p:cNvSpPr txBox="1"/>
          <p:nvPr/>
        </p:nvSpPr>
        <p:spPr>
          <a:xfrm>
            <a:off x="924242" y="4355695"/>
            <a:ext cx="5314315" cy="776623"/>
          </a:xfrm>
          <a:prstGeom prst="rect">
            <a:avLst/>
          </a:prstGeom>
          <a:noFill/>
        </p:spPr>
        <p:txBody>
          <a:bodyPr wrap="square">
            <a:spAutoFit/>
          </a:bodyPr>
          <a:lstStyle/>
          <a:p>
            <a:pPr algn="ctr">
              <a:lnSpc>
                <a:spcPct val="130000"/>
              </a:lnSpc>
            </a:pPr>
            <a:r>
              <a:rPr lang="uk-UA" sz="1800" dirty="0">
                <a:effectLst/>
                <a:latin typeface="Times New Roman" panose="02020603050405020304" pitchFamily="18" charset="0"/>
                <a:ea typeface="Times New Roman" panose="02020603050405020304" pitchFamily="18" charset="0"/>
              </a:rPr>
              <a:t>Рисунок </a:t>
            </a:r>
            <a:r>
              <a:rPr lang="uk-UA" dirty="0">
                <a:latin typeface="Times New Roman" panose="02020603050405020304" pitchFamily="18" charset="0"/>
                <a:ea typeface="Times New Roman" panose="02020603050405020304" pitchFamily="18" charset="0"/>
              </a:rPr>
              <a:t>5</a:t>
            </a:r>
            <a:r>
              <a:rPr lang="uk-UA" sz="1800" dirty="0">
                <a:effectLst/>
                <a:latin typeface="Times New Roman" panose="02020603050405020304" pitchFamily="18" charset="0"/>
                <a:ea typeface="Times New Roman" panose="02020603050405020304" pitchFamily="18" charset="0"/>
              </a:rPr>
              <a:t> – Структура архітектури рекурентної нейронної мережі</a:t>
            </a:r>
            <a:endParaRPr lang="de-D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699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AEAA57-C8D8-0F89-267F-E5AADD3026B9}"/>
              </a:ext>
            </a:extLst>
          </p:cNvPr>
          <p:cNvSpPr txBox="1"/>
          <p:nvPr/>
        </p:nvSpPr>
        <p:spPr>
          <a:xfrm>
            <a:off x="3300952" y="313355"/>
            <a:ext cx="5590095" cy="455125"/>
          </a:xfrm>
          <a:prstGeom prst="rect">
            <a:avLst/>
          </a:prstGeom>
          <a:noFill/>
        </p:spPr>
        <p:txBody>
          <a:bodyPr wrap="square">
            <a:spAutoFit/>
          </a:bodyPr>
          <a:lstStyle/>
          <a:p>
            <a:pPr>
              <a:lnSpc>
                <a:spcPct val="130000"/>
              </a:lnSpc>
            </a:pPr>
            <a:r>
              <a:rPr lang="uk-UA" sz="2000" dirty="0">
                <a:effectLst/>
                <a:latin typeface="Times New Roman" panose="02020603050405020304" pitchFamily="18" charset="0"/>
                <a:ea typeface="Times New Roman" panose="02020603050405020304" pitchFamily="18" charset="0"/>
              </a:rPr>
              <a:t>МЕТРИКИ ОЦІНЮВАННЯ ЕФЕКТИВНОСТІ</a:t>
            </a:r>
            <a:endParaRPr lang="de-DE" sz="2000"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1F1A9F4-1F03-0BB3-38E8-80F4D1F51B8B}"/>
                  </a:ext>
                </a:extLst>
              </p:cNvPr>
              <p:cNvSpPr txBox="1"/>
              <p:nvPr/>
            </p:nvSpPr>
            <p:spPr>
              <a:xfrm>
                <a:off x="185393" y="1086013"/>
                <a:ext cx="11821212" cy="5105821"/>
              </a:xfrm>
              <a:prstGeom prst="rect">
                <a:avLst/>
              </a:prstGeom>
              <a:noFill/>
            </p:spPr>
            <p:txBody>
              <a:bodyPr wrap="square">
                <a:spAutoFit/>
              </a:bodyPr>
              <a:lstStyle/>
              <a:p>
                <a:pPr indent="450215" algn="just">
                  <a:lnSpc>
                    <a:spcPct val="130000"/>
                  </a:lnSpc>
                </a:pPr>
                <a:r>
                  <a:rPr lang="uk-UA" sz="1400" dirty="0">
                    <a:effectLst/>
                    <a:latin typeface="Times New Roman" panose="02020603050405020304" pitchFamily="18" charset="0"/>
                    <a:ea typeface="Times New Roman" panose="02020603050405020304" pitchFamily="18" charset="0"/>
                  </a:rPr>
                  <a:t>ROC-крива – це графік співвідношення частоти правильних спрацьовувань TPR і частоти помилкових спрацьовувань FPR при різних порогових рівнях класифікації. AUC – це площа під ROC-кривою, яка надає єдине скалярне значення для узагальнення продуктивності класифікатора</a:t>
                </a:r>
                <a:r>
                  <a:rPr lang="ru-RU" sz="1400" dirty="0">
                    <a:effectLst/>
                    <a:latin typeface="Times New Roman" panose="02020603050405020304" pitchFamily="18" charset="0"/>
                    <a:ea typeface="Times New Roman" panose="02020603050405020304" pitchFamily="18" charset="0"/>
                  </a:rPr>
                  <a:t> [5]</a:t>
                </a:r>
                <a:r>
                  <a:rPr lang="uk-UA" sz="1400" dirty="0">
                    <a:effectLst/>
                    <a:latin typeface="Times New Roman" panose="02020603050405020304" pitchFamily="18"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Частота правильних спрацьовувань TPR або чутливість може бути описана формулою 1.</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r">
                  <a:lnSpc>
                    <a:spcPct val="130000"/>
                  </a:lnSpc>
                </a:pPr>
                <a14:m>
                  <m:oMath xmlns:m="http://schemas.openxmlformats.org/officeDocument/2006/math">
                    <m:r>
                      <m:rPr>
                        <m:sty m:val="p"/>
                      </m:rPr>
                      <a:rPr lang="uk-UA" sz="1400">
                        <a:effectLst/>
                        <a:latin typeface="Cambria Math" panose="02040503050406030204" pitchFamily="18" charset="0"/>
                        <a:ea typeface="Times New Roman" panose="02020603050405020304" pitchFamily="18" charset="0"/>
                      </a:rPr>
                      <m:t>TPR</m:t>
                    </m:r>
                    <m:r>
                      <a:rPr lang="uk-UA" sz="1400">
                        <a:effectLst/>
                        <a:latin typeface="Cambria Math" panose="02040503050406030204" pitchFamily="18" charset="0"/>
                        <a:ea typeface="Times New Roman" panose="02020603050405020304" pitchFamily="18" charset="0"/>
                      </a:rPr>
                      <m:t>=</m:t>
                    </m:r>
                    <m:r>
                      <m:rPr>
                        <m:sty m:val="p"/>
                      </m:rPr>
                      <a:rPr lang="uk-UA" sz="1400">
                        <a:effectLst/>
                        <a:latin typeface="Cambria Math" panose="02040503050406030204" pitchFamily="18" charset="0"/>
                        <a:ea typeface="Times New Roman" panose="02020603050405020304" pitchFamily="18" charset="0"/>
                      </a:rPr>
                      <m:t>TP</m:t>
                    </m:r>
                    <m:r>
                      <a:rPr lang="uk-UA" sz="1400">
                        <a:effectLst/>
                        <a:latin typeface="Cambria Math" panose="02040503050406030204" pitchFamily="18" charset="0"/>
                        <a:ea typeface="Times New Roman" panose="02020603050405020304" pitchFamily="18" charset="0"/>
                        <a:sym typeface="Symbol" panose="05050102010706020507" pitchFamily="18" charset="2"/>
                      </a:rPr>
                      <m:t></m:t>
                    </m:r>
                    <m:r>
                      <a:rPr lang="uk-UA" sz="1400">
                        <a:effectLst/>
                        <a:latin typeface="Cambria Math" panose="02040503050406030204" pitchFamily="18" charset="0"/>
                        <a:ea typeface="Times New Roman" panose="02020603050405020304" pitchFamily="18" charset="0"/>
                      </a:rPr>
                      <m:t> </m:t>
                    </m:r>
                    <m:d>
                      <m:dPr>
                        <m:ctrlPr>
                          <a:rPr lang="de-DE" sz="1400" i="1">
                            <a:effectLst/>
                            <a:latin typeface="Cambria Math" panose="02040503050406030204" pitchFamily="18" charset="0"/>
                            <a:ea typeface="Times New Roman" panose="02020603050405020304" pitchFamily="18" charset="0"/>
                          </a:rPr>
                        </m:ctrlPr>
                      </m:dPr>
                      <m:e>
                        <m:r>
                          <m:rPr>
                            <m:sty m:val="p"/>
                          </m:rPr>
                          <a:rPr lang="uk-UA" sz="1400">
                            <a:effectLst/>
                            <a:latin typeface="Cambria Math" panose="02040503050406030204" pitchFamily="18" charset="0"/>
                            <a:ea typeface="Times New Roman" panose="02020603050405020304" pitchFamily="18" charset="0"/>
                          </a:rPr>
                          <m:t>TP</m:t>
                        </m:r>
                        <m:r>
                          <a:rPr lang="uk-UA" sz="1400">
                            <a:effectLst/>
                            <a:latin typeface="Cambria Math" panose="02040503050406030204" pitchFamily="18" charset="0"/>
                            <a:ea typeface="Times New Roman" panose="02020603050405020304" pitchFamily="18" charset="0"/>
                            <a:sym typeface="Symbol" panose="05050102010706020507" pitchFamily="18" charset="2"/>
                          </a:rPr>
                          <m:t></m:t>
                        </m:r>
                        <m:r>
                          <a:rPr lang="uk-UA" sz="1400">
                            <a:effectLst/>
                            <a:latin typeface="Cambria Math" panose="02040503050406030204" pitchFamily="18" charset="0"/>
                            <a:ea typeface="Times New Roman" panose="02020603050405020304" pitchFamily="18" charset="0"/>
                          </a:rPr>
                          <m:t> </m:t>
                        </m:r>
                        <m:r>
                          <m:rPr>
                            <m:sty m:val="p"/>
                          </m:rPr>
                          <a:rPr lang="uk-UA" sz="1400">
                            <a:effectLst/>
                            <a:latin typeface="Cambria Math" panose="02040503050406030204" pitchFamily="18" charset="0"/>
                            <a:ea typeface="Times New Roman" panose="02020603050405020304" pitchFamily="18" charset="0"/>
                          </a:rPr>
                          <m:t>FN</m:t>
                        </m:r>
                      </m:e>
                    </m:d>
                    <m:r>
                      <a:rPr lang="uk-UA" sz="1400" i="1">
                        <a:effectLst/>
                        <a:latin typeface="Cambria Math" panose="02040503050406030204" pitchFamily="18" charset="0"/>
                        <a:ea typeface="Times New Roman" panose="02020603050405020304" pitchFamily="18" charset="0"/>
                      </a:rPr>
                      <m:t>            </m:t>
                    </m:r>
                    <m:r>
                      <a:rPr lang="ru-RU" sz="1400" b="0" i="1" smtClean="0">
                        <a:effectLst/>
                        <a:latin typeface="Cambria Math" panose="02040503050406030204" pitchFamily="18" charset="0"/>
                        <a:ea typeface="Times New Roman" panose="02020603050405020304" pitchFamily="18" charset="0"/>
                      </a:rPr>
                      <m:t>                    </m:t>
                    </m:r>
                    <m:r>
                      <a:rPr lang="uk-UA" sz="1400" i="1">
                        <a:effectLst/>
                        <a:latin typeface="Cambria Math" panose="02040503050406030204" pitchFamily="18" charset="0"/>
                        <a:ea typeface="Times New Roman" panose="02020603050405020304" pitchFamily="18" charset="0"/>
                      </a:rPr>
                      <m:t>        </m:t>
                    </m:r>
                    <m:r>
                      <a:rPr lang="ru-RU" sz="1400" b="0" i="1" smtClean="0">
                        <a:effectLst/>
                        <a:latin typeface="Cambria Math" panose="02040503050406030204" pitchFamily="18" charset="0"/>
                        <a:ea typeface="Times New Roman" panose="02020603050405020304" pitchFamily="18" charset="0"/>
                      </a:rPr>
                      <m:t>         </m:t>
                    </m:r>
                    <m:r>
                      <a:rPr lang="uk-UA" sz="1400" i="1">
                        <a:effectLst/>
                        <a:latin typeface="Cambria Math" panose="02040503050406030204" pitchFamily="18" charset="0"/>
                        <a:ea typeface="Times New Roman" panose="02020603050405020304" pitchFamily="18" charset="0"/>
                      </a:rPr>
                      <m:t>       </m:t>
                    </m:r>
                    <m:r>
                      <a:rPr lang="ru-RU" sz="1400" b="0" i="1" smtClean="0">
                        <a:effectLst/>
                        <a:latin typeface="Cambria Math" panose="02040503050406030204" pitchFamily="18" charset="0"/>
                        <a:ea typeface="Times New Roman" panose="02020603050405020304" pitchFamily="18" charset="0"/>
                      </a:rPr>
                      <m:t>                                       </m:t>
                    </m:r>
                    <m:r>
                      <a:rPr lang="uk-UA" sz="1400" i="1">
                        <a:effectLst/>
                        <a:latin typeface="Cambria Math" panose="02040503050406030204" pitchFamily="18" charset="0"/>
                        <a:ea typeface="Times New Roman" panose="02020603050405020304" pitchFamily="18" charset="0"/>
                      </a:rPr>
                      <m:t>                           (1)</m:t>
                    </m:r>
                  </m:oMath>
                </a14:m>
                <a:r>
                  <a:rPr lang="ru-RU"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Частота хибнопозитивних спрацьовувань FPR або 1 - специфічність може бути описана формулою 2.</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r">
                  <a:lnSpc>
                    <a:spcPct val="130000"/>
                  </a:lnSpc>
                </a:pPr>
                <a14:m>
                  <m:oMath xmlns:m="http://schemas.openxmlformats.org/officeDocument/2006/math">
                    <m:r>
                      <m:rPr>
                        <m:sty m:val="p"/>
                      </m:rPr>
                      <a:rPr lang="uk-UA" sz="1400">
                        <a:effectLst/>
                        <a:latin typeface="Cambria Math" panose="02040503050406030204" pitchFamily="18" charset="0"/>
                        <a:ea typeface="Times New Roman" panose="02020603050405020304" pitchFamily="18" charset="0"/>
                      </a:rPr>
                      <m:t>FPR</m:t>
                    </m:r>
                    <m:r>
                      <a:rPr lang="uk-UA" sz="1400">
                        <a:effectLst/>
                        <a:latin typeface="Cambria Math" panose="02040503050406030204" pitchFamily="18" charset="0"/>
                        <a:ea typeface="Times New Roman" panose="02020603050405020304" pitchFamily="18" charset="0"/>
                      </a:rPr>
                      <m:t>=</m:t>
                    </m:r>
                    <m:r>
                      <m:rPr>
                        <m:sty m:val="p"/>
                      </m:rPr>
                      <a:rPr lang="uk-UA" sz="1400">
                        <a:effectLst/>
                        <a:latin typeface="Cambria Math" panose="02040503050406030204" pitchFamily="18" charset="0"/>
                        <a:ea typeface="Times New Roman" panose="02020603050405020304" pitchFamily="18" charset="0"/>
                      </a:rPr>
                      <m:t>FP</m:t>
                    </m:r>
                    <m:r>
                      <a:rPr lang="uk-UA" sz="1400">
                        <a:effectLst/>
                        <a:latin typeface="Cambria Math" panose="02040503050406030204" pitchFamily="18" charset="0"/>
                        <a:ea typeface="Times New Roman" panose="02020603050405020304" pitchFamily="18" charset="0"/>
                        <a:sym typeface="Symbol" panose="05050102010706020507" pitchFamily="18" charset="2"/>
                      </a:rPr>
                      <m:t></m:t>
                    </m:r>
                    <m:r>
                      <a:rPr lang="uk-UA" sz="1400">
                        <a:effectLst/>
                        <a:latin typeface="Cambria Math" panose="02040503050406030204" pitchFamily="18" charset="0"/>
                        <a:ea typeface="Times New Roman" panose="02020603050405020304" pitchFamily="18" charset="0"/>
                      </a:rPr>
                      <m:t> </m:t>
                    </m:r>
                    <m:d>
                      <m:dPr>
                        <m:ctrlPr>
                          <a:rPr lang="de-DE" sz="1400" i="1">
                            <a:effectLst/>
                            <a:latin typeface="Cambria Math" panose="02040503050406030204" pitchFamily="18" charset="0"/>
                            <a:ea typeface="Times New Roman" panose="02020603050405020304" pitchFamily="18" charset="0"/>
                          </a:rPr>
                        </m:ctrlPr>
                      </m:dPr>
                      <m:e>
                        <m:r>
                          <m:rPr>
                            <m:sty m:val="p"/>
                          </m:rPr>
                          <a:rPr lang="uk-UA" sz="1400">
                            <a:effectLst/>
                            <a:latin typeface="Cambria Math" panose="02040503050406030204" pitchFamily="18" charset="0"/>
                            <a:ea typeface="Times New Roman" panose="02020603050405020304" pitchFamily="18" charset="0"/>
                          </a:rPr>
                          <m:t>FP</m:t>
                        </m:r>
                        <m:r>
                          <a:rPr lang="uk-UA" sz="1400">
                            <a:effectLst/>
                            <a:latin typeface="Cambria Math" panose="02040503050406030204" pitchFamily="18" charset="0"/>
                            <a:ea typeface="Times New Roman" panose="02020603050405020304" pitchFamily="18" charset="0"/>
                            <a:sym typeface="Symbol" panose="05050102010706020507" pitchFamily="18" charset="2"/>
                          </a:rPr>
                          <m:t></m:t>
                        </m:r>
                        <m:r>
                          <a:rPr lang="uk-UA" sz="1400">
                            <a:effectLst/>
                            <a:latin typeface="Cambria Math" panose="02040503050406030204" pitchFamily="18" charset="0"/>
                            <a:ea typeface="Times New Roman" panose="02020603050405020304" pitchFamily="18" charset="0"/>
                          </a:rPr>
                          <m:t> </m:t>
                        </m:r>
                        <m:r>
                          <m:rPr>
                            <m:sty m:val="p"/>
                          </m:rPr>
                          <a:rPr lang="uk-UA" sz="1400">
                            <a:effectLst/>
                            <a:latin typeface="Cambria Math" panose="02040503050406030204" pitchFamily="18" charset="0"/>
                            <a:ea typeface="Times New Roman" panose="02020603050405020304" pitchFamily="18" charset="0"/>
                          </a:rPr>
                          <m:t>TN</m:t>
                        </m:r>
                      </m:e>
                    </m:d>
                    <m:r>
                      <a:rPr lang="uk-UA" sz="1400" i="1">
                        <a:effectLst/>
                        <a:latin typeface="Cambria Math" panose="02040503050406030204" pitchFamily="18" charset="0"/>
                        <a:ea typeface="Times New Roman" panose="02020603050405020304" pitchFamily="18" charset="0"/>
                      </a:rPr>
                      <m:t>                        </m:t>
                    </m:r>
                    <m:r>
                      <a:rPr lang="ru-RU" sz="1400" b="0" i="1" smtClean="0">
                        <a:effectLst/>
                        <a:latin typeface="Cambria Math" panose="02040503050406030204" pitchFamily="18" charset="0"/>
                        <a:ea typeface="Times New Roman" panose="02020603050405020304" pitchFamily="18" charset="0"/>
                      </a:rPr>
                      <m:t>         </m:t>
                    </m:r>
                    <m:r>
                      <a:rPr lang="uk-UA" sz="1400" i="1">
                        <a:effectLst/>
                        <a:latin typeface="Cambria Math" panose="02040503050406030204" pitchFamily="18" charset="0"/>
                        <a:ea typeface="Times New Roman" panose="02020603050405020304" pitchFamily="18" charset="0"/>
                      </a:rPr>
                      <m:t>   </m:t>
                    </m:r>
                    <m:r>
                      <a:rPr lang="ru-RU" sz="1400" b="0" i="1" smtClean="0">
                        <a:effectLst/>
                        <a:latin typeface="Cambria Math" panose="02040503050406030204" pitchFamily="18" charset="0"/>
                        <a:ea typeface="Times New Roman" panose="02020603050405020304" pitchFamily="18" charset="0"/>
                      </a:rPr>
                      <m:t>                                                           </m:t>
                    </m:r>
                    <m:r>
                      <a:rPr lang="uk-UA" sz="1400" i="1">
                        <a:effectLst/>
                        <a:latin typeface="Cambria Math" panose="02040503050406030204" pitchFamily="18" charset="0"/>
                        <a:ea typeface="Times New Roman" panose="02020603050405020304" pitchFamily="18" charset="0"/>
                      </a:rPr>
                      <m:t>                           (2)</m:t>
                    </m:r>
                  </m:oMath>
                </a14:m>
                <a:r>
                  <a:rPr lang="ru-RU"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Де TP (True Positives) – аномальні події, правильно ідентифіковані як аномалії, FN (False Negatives) – аномальні події, помилково ідентифіковані як нормальні, FP (False Positives) – нормальні події, помилково ідентифіковані як аномалії, TN (True Negatives) – нормальні події, правильно ідентифіковані як нормальні.</a:t>
                </a:r>
                <a:endParaRPr lang="uk-UA" sz="1400" dirty="0">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EER – це точка на ROC-кривій, де частота хибнопозитивних спрацьовувань FPR дорівнює частоті хибнонегативних спрацьовувань FNR. Іншими словами, це точка, в якій кількість хибнопозитивних і хибнонегативних результатів дорівнює. EER можна використовувати для визначення оптимального порогу класифікації, який збалансовує компроміс між хибнопозитивними та хибнонегативними результатами [5].</a:t>
                </a:r>
                <a:endParaRPr lang="de-DE" sz="1400" dirty="0">
                  <a:effectLst/>
                  <a:latin typeface="Times New Roman" panose="02020603050405020304" pitchFamily="18" charset="0"/>
                  <a:ea typeface="Times New Roman" panose="02020603050405020304" pitchFamily="18" charset="0"/>
                </a:endParaRPr>
              </a:p>
              <a:p>
                <a:pPr indent="450215" algn="just">
                  <a:lnSpc>
                    <a:spcPct val="130000"/>
                  </a:lnSpc>
                </a:pPr>
                <a:r>
                  <a:rPr lang="uk-UA" sz="1400" dirty="0">
                    <a:effectLst/>
                    <a:latin typeface="Times New Roman" panose="02020603050405020304" pitchFamily="18" charset="0"/>
                    <a:ea typeface="Times New Roman" panose="02020603050405020304" pitchFamily="18" charset="0"/>
                  </a:rPr>
                  <a:t>Для розрахунку AUC можна використовувати різні методи чисельного інтегрування, такі як правило трапецій, яке оцінює площу під ROC-кривою шляхом обчислення суми площ трапецій, утворених кривою і віссю х. EER – це значення FPR (або FNR), коли FPR = FNR.</a:t>
                </a:r>
                <a:endParaRPr lang="de-DE" sz="1400" dirty="0">
                  <a:effectLst/>
                  <a:latin typeface="Times New Roman" panose="02020603050405020304" pitchFamily="18" charset="0"/>
                  <a:ea typeface="Times New Roman" panose="02020603050405020304" pitchFamily="18" charset="0"/>
                </a:endParaRPr>
              </a:p>
            </p:txBody>
          </p:sp>
        </mc:Choice>
        <mc:Fallback>
          <p:sp>
            <p:nvSpPr>
              <p:cNvPr id="22" name="TextBox 21">
                <a:extLst>
                  <a:ext uri="{FF2B5EF4-FFF2-40B4-BE49-F238E27FC236}">
                    <a16:creationId xmlns:a16="http://schemas.microsoft.com/office/drawing/2014/main" id="{61F1A9F4-1F03-0BB3-38E8-80F4D1F51B8B}"/>
                  </a:ext>
                </a:extLst>
              </p:cNvPr>
              <p:cNvSpPr txBox="1">
                <a:spLocks noRot="1" noChangeAspect="1" noMove="1" noResize="1" noEditPoints="1" noAdjustHandles="1" noChangeArrowheads="1" noChangeShapeType="1" noTextEdit="1"/>
              </p:cNvSpPr>
              <p:nvPr/>
            </p:nvSpPr>
            <p:spPr>
              <a:xfrm>
                <a:off x="185393" y="1086013"/>
                <a:ext cx="11821212" cy="5105821"/>
              </a:xfrm>
              <a:prstGeom prst="rect">
                <a:avLst/>
              </a:prstGeom>
              <a:blipFill>
                <a:blip r:embed="rId2"/>
                <a:stretch>
                  <a:fillRect l="-155" r="-103" b="-358"/>
                </a:stretch>
              </a:blipFill>
            </p:spPr>
            <p:txBody>
              <a:bodyPr/>
              <a:lstStyle/>
              <a:p>
                <a:r>
                  <a:rPr lang="de-DE">
                    <a:noFill/>
                  </a:rPr>
                  <a:t> </a:t>
                </a:r>
              </a:p>
            </p:txBody>
          </p:sp>
        </mc:Fallback>
      </mc:AlternateContent>
    </p:spTree>
    <p:extLst>
      <p:ext uri="{BB962C8B-B14F-4D97-AF65-F5344CB8AC3E}">
        <p14:creationId xmlns:p14="http://schemas.microsoft.com/office/powerpoint/2010/main" val="47387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41" name="TextBox 40">
            <a:extLst>
              <a:ext uri="{FF2B5EF4-FFF2-40B4-BE49-F238E27FC236}">
                <a16:creationId xmlns:a16="http://schemas.microsoft.com/office/drawing/2014/main" id="{306925BD-03E9-1895-FFD0-E32FA77CF6FB}"/>
              </a:ext>
            </a:extLst>
          </p:cNvPr>
          <p:cNvSpPr txBox="1"/>
          <p:nvPr/>
        </p:nvSpPr>
        <p:spPr>
          <a:xfrm>
            <a:off x="1792521" y="317950"/>
            <a:ext cx="9221821" cy="455125"/>
          </a:xfrm>
          <a:prstGeom prst="rect">
            <a:avLst/>
          </a:prstGeom>
          <a:noFill/>
        </p:spPr>
        <p:txBody>
          <a:bodyPr wrap="square">
            <a:spAutoFit/>
          </a:bodyPr>
          <a:lstStyle/>
          <a:p>
            <a:pPr algn="ctr">
              <a:lnSpc>
                <a:spcPct val="130000"/>
              </a:lnSpc>
            </a:pPr>
            <a:r>
              <a:rPr lang="uk-UA" sz="2000" dirty="0">
                <a:effectLst/>
                <a:latin typeface="Times New Roman" panose="02020603050405020304" pitchFamily="18" charset="0"/>
                <a:ea typeface="Times New Roman" panose="02020603050405020304" pitchFamily="18" charset="0"/>
              </a:rPr>
              <a:t>РЕЗУЛЬТАТИ МОДЕЛЮВАННЯ ТА ОЦІНКА РЕАЛІЗОВАНИХ АЛГОРИТМІВ</a:t>
            </a:r>
            <a:endParaRPr lang="de-DE" sz="2000" dirty="0"/>
          </a:p>
        </p:txBody>
      </p:sp>
      <p:sp>
        <p:nvSpPr>
          <p:cNvPr id="42" name="Rectangle 2">
            <a:extLst>
              <a:ext uri="{FF2B5EF4-FFF2-40B4-BE49-F238E27FC236}">
                <a16:creationId xmlns:a16="http://schemas.microsoft.com/office/drawing/2014/main" id="{7CFF77C3-D8A0-9546-01CF-BF45C2E432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5121" name="Picture 10" descr="Chart, line chart&#10;&#10;Description automatically generated">
            <a:extLst>
              <a:ext uri="{FF2B5EF4-FFF2-40B4-BE49-F238E27FC236}">
                <a16:creationId xmlns:a16="http://schemas.microsoft.com/office/drawing/2014/main" id="{F25548DB-8FF2-4753-461D-3C5613FF2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24" y="1173871"/>
            <a:ext cx="5298376" cy="425576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3">
            <a:extLst>
              <a:ext uri="{FF2B5EF4-FFF2-40B4-BE49-F238E27FC236}">
                <a16:creationId xmlns:a16="http://schemas.microsoft.com/office/drawing/2014/main" id="{04CA5F6F-FEEB-6B56-4810-668B419FEB3A}"/>
              </a:ext>
            </a:extLst>
          </p:cNvPr>
          <p:cNvSpPr>
            <a:spLocks noChangeArrowheads="1"/>
          </p:cNvSpPr>
          <p:nvPr/>
        </p:nvSpPr>
        <p:spPr bwMode="auto">
          <a:xfrm>
            <a:off x="838200" y="5734637"/>
            <a:ext cx="5340287"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70100" algn="l"/>
              </a:tabLst>
              <a:defRPr>
                <a:solidFill>
                  <a:schemeClr val="tx1"/>
                </a:solidFill>
                <a:latin typeface="Arial" panose="020B0604020202020204" pitchFamily="34" charset="0"/>
              </a:defRPr>
            </a:lvl1pPr>
            <a:lvl2pPr eaLnBrk="0" fontAlgn="base" hangingPunct="0">
              <a:spcBef>
                <a:spcPct val="0"/>
              </a:spcBef>
              <a:spcAft>
                <a:spcPct val="0"/>
              </a:spcAft>
              <a:tabLst>
                <a:tab pos="2070100" algn="l"/>
              </a:tabLst>
              <a:defRPr>
                <a:solidFill>
                  <a:schemeClr val="tx1"/>
                </a:solidFill>
                <a:latin typeface="Arial" panose="020B0604020202020204" pitchFamily="34" charset="0"/>
              </a:defRPr>
            </a:lvl2pPr>
            <a:lvl3pPr eaLnBrk="0" fontAlgn="base" hangingPunct="0">
              <a:spcBef>
                <a:spcPct val="0"/>
              </a:spcBef>
              <a:spcAft>
                <a:spcPct val="0"/>
              </a:spcAft>
              <a:tabLst>
                <a:tab pos="2070100" algn="l"/>
              </a:tabLst>
              <a:defRPr>
                <a:solidFill>
                  <a:schemeClr val="tx1"/>
                </a:solidFill>
                <a:latin typeface="Arial" panose="020B0604020202020204" pitchFamily="34" charset="0"/>
              </a:defRPr>
            </a:lvl3pPr>
            <a:lvl4pPr eaLnBrk="0" fontAlgn="base" hangingPunct="0">
              <a:spcBef>
                <a:spcPct val="0"/>
              </a:spcBef>
              <a:spcAft>
                <a:spcPct val="0"/>
              </a:spcAft>
              <a:tabLst>
                <a:tab pos="2070100" algn="l"/>
              </a:tabLst>
              <a:defRPr>
                <a:solidFill>
                  <a:schemeClr val="tx1"/>
                </a:solidFill>
                <a:latin typeface="Arial" panose="020B0604020202020204" pitchFamily="34" charset="0"/>
              </a:defRPr>
            </a:lvl4pPr>
            <a:lvl5pPr eaLnBrk="0" fontAlgn="base" hangingPunct="0">
              <a:spcBef>
                <a:spcPct val="0"/>
              </a:spcBef>
              <a:spcAft>
                <a:spcPct val="0"/>
              </a:spcAft>
              <a:tabLst>
                <a:tab pos="2070100" algn="l"/>
              </a:tabLst>
              <a:defRPr>
                <a:solidFill>
                  <a:schemeClr val="tx1"/>
                </a:solidFill>
                <a:latin typeface="Arial" panose="020B0604020202020204" pitchFamily="34" charset="0"/>
              </a:defRPr>
            </a:lvl5pPr>
            <a:lvl6pPr eaLnBrk="0" fontAlgn="base" hangingPunct="0">
              <a:spcBef>
                <a:spcPct val="0"/>
              </a:spcBef>
              <a:spcAft>
                <a:spcPct val="0"/>
              </a:spcAft>
              <a:tabLst>
                <a:tab pos="2070100" algn="l"/>
              </a:tabLst>
              <a:defRPr>
                <a:solidFill>
                  <a:schemeClr val="tx1"/>
                </a:solidFill>
                <a:latin typeface="Arial" panose="020B0604020202020204" pitchFamily="34" charset="0"/>
              </a:defRPr>
            </a:lvl6pPr>
            <a:lvl7pPr eaLnBrk="0" fontAlgn="base" hangingPunct="0">
              <a:spcBef>
                <a:spcPct val="0"/>
              </a:spcBef>
              <a:spcAft>
                <a:spcPct val="0"/>
              </a:spcAft>
              <a:tabLst>
                <a:tab pos="2070100" algn="l"/>
              </a:tabLst>
              <a:defRPr>
                <a:solidFill>
                  <a:schemeClr val="tx1"/>
                </a:solidFill>
                <a:latin typeface="Arial" panose="020B0604020202020204" pitchFamily="34" charset="0"/>
              </a:defRPr>
            </a:lvl7pPr>
            <a:lvl8pPr eaLnBrk="0" fontAlgn="base" hangingPunct="0">
              <a:spcBef>
                <a:spcPct val="0"/>
              </a:spcBef>
              <a:spcAft>
                <a:spcPct val="0"/>
              </a:spcAft>
              <a:tabLst>
                <a:tab pos="2070100" algn="l"/>
              </a:tabLst>
              <a:defRPr>
                <a:solidFill>
                  <a:schemeClr val="tx1"/>
                </a:solidFill>
                <a:latin typeface="Arial" panose="020B0604020202020204" pitchFamily="34" charset="0"/>
              </a:defRPr>
            </a:lvl8pPr>
            <a:lvl9pPr eaLnBrk="0" fontAlgn="base" hangingPunct="0">
              <a:spcBef>
                <a:spcPct val="0"/>
              </a:spcBef>
              <a:spcAft>
                <a:spcPct val="0"/>
              </a:spcAft>
              <a:tabLst>
                <a:tab pos="2070100" algn="l"/>
              </a:tabLst>
              <a:defRPr>
                <a:solidFill>
                  <a:schemeClr val="tx1"/>
                </a:solidFill>
                <a:latin typeface="Arial" panose="020B0604020202020204" pitchFamily="34" charset="0"/>
              </a:defRPr>
            </a:lvl9pPr>
          </a:lstStyle>
          <a:p>
            <a:pPr marL="0" marR="0" lvl="0" algn="ctr" defTabSz="914400" rtl="0" eaLnBrk="0" fontAlgn="base" latinLnBrk="0" hangingPunct="0">
              <a:lnSpc>
                <a:spcPct val="130000"/>
              </a:lnSpc>
              <a:spcBef>
                <a:spcPct val="0"/>
              </a:spcBef>
              <a:spcAft>
                <a:spcPct val="0"/>
              </a:spcAft>
              <a:buClrTx/>
              <a:buSzTx/>
              <a:buFontTx/>
              <a:buNone/>
              <a:tabLst>
                <a:tab pos="2070100" algn="l"/>
              </a:tabLst>
            </a:pPr>
            <a:r>
              <a:rPr kumimoji="0" lang="uk-UA"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Рисунок 6 – Візуалізація оцінки ефективності алгоритму згорткових нейронних мереж</a:t>
            </a:r>
            <a:endParaRPr kumimoji="0" lang="uk-UA" altLang="de-D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9" name="Rectangle 8">
            <a:extLst>
              <a:ext uri="{FF2B5EF4-FFF2-40B4-BE49-F238E27FC236}">
                <a16:creationId xmlns:a16="http://schemas.microsoft.com/office/drawing/2014/main" id="{B1646A4F-85B6-4170-2D26-97ADBEED7C8F}"/>
              </a:ext>
            </a:extLst>
          </p:cNvPr>
          <p:cNvSpPr>
            <a:spLocks noChangeArrowheads="1"/>
          </p:cNvSpPr>
          <p:nvPr/>
        </p:nvSpPr>
        <p:spPr bwMode="auto">
          <a:xfrm>
            <a:off x="5184743" y="-214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5127" name="Picture 6" descr="Chart, line chart&#10;&#10;Description automatically generated">
            <a:extLst>
              <a:ext uri="{FF2B5EF4-FFF2-40B4-BE49-F238E27FC236}">
                <a16:creationId xmlns:a16="http://schemas.microsoft.com/office/drawing/2014/main" id="{7AF092A1-F12A-3CAD-B756-0748D5C2F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151" y="982399"/>
            <a:ext cx="4670381" cy="466442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9">
            <a:extLst>
              <a:ext uri="{FF2B5EF4-FFF2-40B4-BE49-F238E27FC236}">
                <a16:creationId xmlns:a16="http://schemas.microsoft.com/office/drawing/2014/main" id="{3D0CAE8D-2BF6-4B2E-651C-1BD1108ED02D}"/>
              </a:ext>
            </a:extLst>
          </p:cNvPr>
          <p:cNvSpPr>
            <a:spLocks noChangeArrowheads="1"/>
          </p:cNvSpPr>
          <p:nvPr/>
        </p:nvSpPr>
        <p:spPr bwMode="auto">
          <a:xfrm>
            <a:off x="6166684" y="5734637"/>
            <a:ext cx="5175313"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30000"/>
              </a:lnSpc>
              <a:spcBef>
                <a:spcPct val="0"/>
              </a:spcBef>
              <a:spcAft>
                <a:spcPct val="0"/>
              </a:spcAft>
              <a:buClrTx/>
              <a:buSzTx/>
              <a:buFontTx/>
              <a:buNone/>
              <a:tabLst/>
            </a:pPr>
            <a:r>
              <a:rPr kumimoji="0" lang="uk-UA"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Рисунок 7 – Візуалізація оцінки </a:t>
            </a:r>
            <a:r>
              <a:rPr kumimoji="0" lang="en-US"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kumimoji="0" lang="uk-UA"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фектиівності для алгоритму довготривалої та короткочасної пам’яті</a:t>
            </a:r>
            <a:endParaRPr kumimoji="0" lang="uk-UA" altLang="de-D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45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41" name="TextBox 40">
            <a:extLst>
              <a:ext uri="{FF2B5EF4-FFF2-40B4-BE49-F238E27FC236}">
                <a16:creationId xmlns:a16="http://schemas.microsoft.com/office/drawing/2014/main" id="{306925BD-03E9-1895-FFD0-E32FA77CF6FB}"/>
              </a:ext>
            </a:extLst>
          </p:cNvPr>
          <p:cNvSpPr txBox="1"/>
          <p:nvPr/>
        </p:nvSpPr>
        <p:spPr>
          <a:xfrm>
            <a:off x="1792521" y="315570"/>
            <a:ext cx="9221821" cy="455125"/>
          </a:xfrm>
          <a:prstGeom prst="rect">
            <a:avLst/>
          </a:prstGeom>
          <a:noFill/>
        </p:spPr>
        <p:txBody>
          <a:bodyPr wrap="square">
            <a:spAutoFit/>
          </a:bodyPr>
          <a:lstStyle/>
          <a:p>
            <a:pPr algn="ctr">
              <a:lnSpc>
                <a:spcPct val="130000"/>
              </a:lnSpc>
            </a:pPr>
            <a:r>
              <a:rPr lang="uk-UA" sz="2000" dirty="0">
                <a:effectLst/>
                <a:latin typeface="Times New Roman" panose="02020603050405020304" pitchFamily="18" charset="0"/>
                <a:ea typeface="Times New Roman" panose="02020603050405020304" pitchFamily="18" charset="0"/>
              </a:rPr>
              <a:t>РЕЗУЛЬТАТИ МОДЕЛЮВАННЯ ТА ОЦІНКА РЕАЛІЗОВАНИХ АЛГОРИТМІВ</a:t>
            </a:r>
            <a:endParaRPr lang="de-DE" sz="2000" dirty="0"/>
          </a:p>
        </p:txBody>
      </p:sp>
      <p:sp>
        <p:nvSpPr>
          <p:cNvPr id="42" name="Rectangle 2">
            <a:extLst>
              <a:ext uri="{FF2B5EF4-FFF2-40B4-BE49-F238E27FC236}">
                <a16:creationId xmlns:a16="http://schemas.microsoft.com/office/drawing/2014/main" id="{7CFF77C3-D8A0-9546-01CF-BF45C2E432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44" name="Rectangle 3">
            <a:extLst>
              <a:ext uri="{FF2B5EF4-FFF2-40B4-BE49-F238E27FC236}">
                <a16:creationId xmlns:a16="http://schemas.microsoft.com/office/drawing/2014/main" id="{04CA5F6F-FEEB-6B56-4810-668B419FEB3A}"/>
              </a:ext>
            </a:extLst>
          </p:cNvPr>
          <p:cNvSpPr>
            <a:spLocks noChangeArrowheads="1"/>
          </p:cNvSpPr>
          <p:nvPr/>
        </p:nvSpPr>
        <p:spPr bwMode="auto">
          <a:xfrm>
            <a:off x="838200" y="5734637"/>
            <a:ext cx="5340287"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70100" algn="l"/>
              </a:tabLst>
              <a:defRPr>
                <a:solidFill>
                  <a:schemeClr val="tx1"/>
                </a:solidFill>
                <a:latin typeface="Arial" panose="020B0604020202020204" pitchFamily="34" charset="0"/>
              </a:defRPr>
            </a:lvl1pPr>
            <a:lvl2pPr eaLnBrk="0" fontAlgn="base" hangingPunct="0">
              <a:spcBef>
                <a:spcPct val="0"/>
              </a:spcBef>
              <a:spcAft>
                <a:spcPct val="0"/>
              </a:spcAft>
              <a:tabLst>
                <a:tab pos="2070100" algn="l"/>
              </a:tabLst>
              <a:defRPr>
                <a:solidFill>
                  <a:schemeClr val="tx1"/>
                </a:solidFill>
                <a:latin typeface="Arial" panose="020B0604020202020204" pitchFamily="34" charset="0"/>
              </a:defRPr>
            </a:lvl2pPr>
            <a:lvl3pPr eaLnBrk="0" fontAlgn="base" hangingPunct="0">
              <a:spcBef>
                <a:spcPct val="0"/>
              </a:spcBef>
              <a:spcAft>
                <a:spcPct val="0"/>
              </a:spcAft>
              <a:tabLst>
                <a:tab pos="2070100" algn="l"/>
              </a:tabLst>
              <a:defRPr>
                <a:solidFill>
                  <a:schemeClr val="tx1"/>
                </a:solidFill>
                <a:latin typeface="Arial" panose="020B0604020202020204" pitchFamily="34" charset="0"/>
              </a:defRPr>
            </a:lvl3pPr>
            <a:lvl4pPr eaLnBrk="0" fontAlgn="base" hangingPunct="0">
              <a:spcBef>
                <a:spcPct val="0"/>
              </a:spcBef>
              <a:spcAft>
                <a:spcPct val="0"/>
              </a:spcAft>
              <a:tabLst>
                <a:tab pos="2070100" algn="l"/>
              </a:tabLst>
              <a:defRPr>
                <a:solidFill>
                  <a:schemeClr val="tx1"/>
                </a:solidFill>
                <a:latin typeface="Arial" panose="020B0604020202020204" pitchFamily="34" charset="0"/>
              </a:defRPr>
            </a:lvl4pPr>
            <a:lvl5pPr eaLnBrk="0" fontAlgn="base" hangingPunct="0">
              <a:spcBef>
                <a:spcPct val="0"/>
              </a:spcBef>
              <a:spcAft>
                <a:spcPct val="0"/>
              </a:spcAft>
              <a:tabLst>
                <a:tab pos="2070100" algn="l"/>
              </a:tabLst>
              <a:defRPr>
                <a:solidFill>
                  <a:schemeClr val="tx1"/>
                </a:solidFill>
                <a:latin typeface="Arial" panose="020B0604020202020204" pitchFamily="34" charset="0"/>
              </a:defRPr>
            </a:lvl5pPr>
            <a:lvl6pPr eaLnBrk="0" fontAlgn="base" hangingPunct="0">
              <a:spcBef>
                <a:spcPct val="0"/>
              </a:spcBef>
              <a:spcAft>
                <a:spcPct val="0"/>
              </a:spcAft>
              <a:tabLst>
                <a:tab pos="2070100" algn="l"/>
              </a:tabLst>
              <a:defRPr>
                <a:solidFill>
                  <a:schemeClr val="tx1"/>
                </a:solidFill>
                <a:latin typeface="Arial" panose="020B0604020202020204" pitchFamily="34" charset="0"/>
              </a:defRPr>
            </a:lvl6pPr>
            <a:lvl7pPr eaLnBrk="0" fontAlgn="base" hangingPunct="0">
              <a:spcBef>
                <a:spcPct val="0"/>
              </a:spcBef>
              <a:spcAft>
                <a:spcPct val="0"/>
              </a:spcAft>
              <a:tabLst>
                <a:tab pos="2070100" algn="l"/>
              </a:tabLst>
              <a:defRPr>
                <a:solidFill>
                  <a:schemeClr val="tx1"/>
                </a:solidFill>
                <a:latin typeface="Arial" panose="020B0604020202020204" pitchFamily="34" charset="0"/>
              </a:defRPr>
            </a:lvl7pPr>
            <a:lvl8pPr eaLnBrk="0" fontAlgn="base" hangingPunct="0">
              <a:spcBef>
                <a:spcPct val="0"/>
              </a:spcBef>
              <a:spcAft>
                <a:spcPct val="0"/>
              </a:spcAft>
              <a:tabLst>
                <a:tab pos="2070100" algn="l"/>
              </a:tabLst>
              <a:defRPr>
                <a:solidFill>
                  <a:schemeClr val="tx1"/>
                </a:solidFill>
                <a:latin typeface="Arial" panose="020B0604020202020204" pitchFamily="34" charset="0"/>
              </a:defRPr>
            </a:lvl8pPr>
            <a:lvl9pPr eaLnBrk="0" fontAlgn="base" hangingPunct="0">
              <a:spcBef>
                <a:spcPct val="0"/>
              </a:spcBef>
              <a:spcAft>
                <a:spcPct val="0"/>
              </a:spcAft>
              <a:tabLst>
                <a:tab pos="2070100" algn="l"/>
              </a:tabLst>
              <a:defRPr>
                <a:solidFill>
                  <a:schemeClr val="tx1"/>
                </a:solidFill>
                <a:latin typeface="Arial" panose="020B0604020202020204" pitchFamily="34" charset="0"/>
              </a:defRPr>
            </a:lvl9pPr>
          </a:lstStyle>
          <a:p>
            <a:pPr marL="0" marR="0" lvl="0" algn="ctr" defTabSz="914400" rtl="0" eaLnBrk="0" fontAlgn="base" latinLnBrk="0" hangingPunct="0">
              <a:lnSpc>
                <a:spcPct val="130000"/>
              </a:lnSpc>
              <a:spcBef>
                <a:spcPct val="0"/>
              </a:spcBef>
              <a:spcAft>
                <a:spcPct val="0"/>
              </a:spcAft>
              <a:buClrTx/>
              <a:buSzTx/>
              <a:buFontTx/>
              <a:buNone/>
              <a:tabLst>
                <a:tab pos="2070100" algn="l"/>
              </a:tabLst>
            </a:pPr>
            <a:r>
              <a:rPr kumimoji="0" lang="uk-UA"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Рисунок 8 – </a:t>
            </a:r>
            <a:r>
              <a:rPr kumimoji="0" lang="ru-RU"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Візуалізація оцінки ефективності для алгоритму машини опорних векторів</a:t>
            </a:r>
            <a:endParaRPr kumimoji="0" lang="uk-UA" altLang="de-D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9" name="Rectangle 8">
            <a:extLst>
              <a:ext uri="{FF2B5EF4-FFF2-40B4-BE49-F238E27FC236}">
                <a16:creationId xmlns:a16="http://schemas.microsoft.com/office/drawing/2014/main" id="{B1646A4F-85B6-4170-2D26-97ADBEED7C8F}"/>
              </a:ext>
            </a:extLst>
          </p:cNvPr>
          <p:cNvSpPr>
            <a:spLocks noChangeArrowheads="1"/>
          </p:cNvSpPr>
          <p:nvPr/>
        </p:nvSpPr>
        <p:spPr bwMode="auto">
          <a:xfrm>
            <a:off x="5184743" y="-214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0" name="Rectangle 9">
            <a:extLst>
              <a:ext uri="{FF2B5EF4-FFF2-40B4-BE49-F238E27FC236}">
                <a16:creationId xmlns:a16="http://schemas.microsoft.com/office/drawing/2014/main" id="{3D0CAE8D-2BF6-4B2E-651C-1BD1108ED02D}"/>
              </a:ext>
            </a:extLst>
          </p:cNvPr>
          <p:cNvSpPr>
            <a:spLocks noChangeArrowheads="1"/>
          </p:cNvSpPr>
          <p:nvPr/>
        </p:nvSpPr>
        <p:spPr bwMode="auto">
          <a:xfrm>
            <a:off x="6166684" y="5734637"/>
            <a:ext cx="5175313"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30000"/>
              </a:lnSpc>
              <a:spcBef>
                <a:spcPct val="0"/>
              </a:spcBef>
              <a:spcAft>
                <a:spcPct val="0"/>
              </a:spcAft>
              <a:buClrTx/>
              <a:buSzTx/>
              <a:buFontTx/>
              <a:buNone/>
              <a:tabLst/>
            </a:pPr>
            <a:r>
              <a:rPr kumimoji="0" lang="uk-UA"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Рисунок 9 – </a:t>
            </a:r>
            <a:r>
              <a:rPr kumimoji="0" lang="ru-RU" altLang="de-DE"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Візуалізація оцінки ефективності для алгоритму рекурентної нейронної мережі</a:t>
            </a:r>
            <a:endParaRPr kumimoji="0" lang="uk-UA" altLang="de-D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descr="Chart, line chart&#10;&#10;Description automatically generated">
            <a:extLst>
              <a:ext uri="{FF2B5EF4-FFF2-40B4-BE49-F238E27FC236}">
                <a16:creationId xmlns:a16="http://schemas.microsoft.com/office/drawing/2014/main" id="{956EAF73-8959-D69A-94CD-8020F8B8C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43" y="1244668"/>
            <a:ext cx="5444200" cy="4368664"/>
          </a:xfrm>
          <a:prstGeom prst="rect">
            <a:avLst/>
          </a:prstGeom>
        </p:spPr>
      </p:pic>
      <p:pic>
        <p:nvPicPr>
          <p:cNvPr id="4" name="Picture 3" descr="Chart, line chart, scatter chart&#10;&#10;Description automatically generated">
            <a:extLst>
              <a:ext uri="{FF2B5EF4-FFF2-40B4-BE49-F238E27FC236}">
                <a16:creationId xmlns:a16="http://schemas.microsoft.com/office/drawing/2014/main" id="{BB30BAA0-BAA9-DF20-0C66-D2AD04471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443" y="1394788"/>
            <a:ext cx="5161988" cy="4141881"/>
          </a:xfrm>
          <a:prstGeom prst="rect">
            <a:avLst/>
          </a:prstGeom>
        </p:spPr>
      </p:pic>
    </p:spTree>
    <p:extLst>
      <p:ext uri="{BB962C8B-B14F-4D97-AF65-F5344CB8AC3E}">
        <p14:creationId xmlns:p14="http://schemas.microsoft.com/office/powerpoint/2010/main" val="334856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graphicFrame>
        <p:nvGraphicFramePr>
          <p:cNvPr id="86" name="Table 85">
            <a:extLst>
              <a:ext uri="{FF2B5EF4-FFF2-40B4-BE49-F238E27FC236}">
                <a16:creationId xmlns:a16="http://schemas.microsoft.com/office/drawing/2014/main" id="{BC2CA805-FD0F-7337-9C7E-F26894B83184}"/>
              </a:ext>
            </a:extLst>
          </p:cNvPr>
          <p:cNvGraphicFramePr>
            <a:graphicFrameLocks noGrp="1"/>
          </p:cNvGraphicFramePr>
          <p:nvPr>
            <p:extLst>
              <p:ext uri="{D42A27DB-BD31-4B8C-83A1-F6EECF244321}">
                <p14:modId xmlns:p14="http://schemas.microsoft.com/office/powerpoint/2010/main" val="4157099651"/>
              </p:ext>
            </p:extLst>
          </p:nvPr>
        </p:nvGraphicFramePr>
        <p:xfrm>
          <a:off x="591245" y="2204108"/>
          <a:ext cx="3358184" cy="1426845"/>
        </p:xfrm>
        <a:graphic>
          <a:graphicData uri="http://schemas.openxmlformats.org/drawingml/2006/table">
            <a:tbl>
              <a:tblPr firstRow="1" firstCol="1" bandRow="1"/>
              <a:tblGrid>
                <a:gridCol w="1137886">
                  <a:extLst>
                    <a:ext uri="{9D8B030D-6E8A-4147-A177-3AD203B41FA5}">
                      <a16:colId xmlns:a16="http://schemas.microsoft.com/office/drawing/2014/main" val="516908937"/>
                    </a:ext>
                  </a:extLst>
                </a:gridCol>
                <a:gridCol w="1202825">
                  <a:extLst>
                    <a:ext uri="{9D8B030D-6E8A-4147-A177-3AD203B41FA5}">
                      <a16:colId xmlns:a16="http://schemas.microsoft.com/office/drawing/2014/main" val="124561483"/>
                    </a:ext>
                  </a:extLst>
                </a:gridCol>
                <a:gridCol w="1017473">
                  <a:extLst>
                    <a:ext uri="{9D8B030D-6E8A-4147-A177-3AD203B41FA5}">
                      <a16:colId xmlns:a16="http://schemas.microsoft.com/office/drawing/2014/main" val="1312412301"/>
                    </a:ext>
                  </a:extLst>
                </a:gridCol>
              </a:tblGrid>
              <a:tr h="0">
                <a:tc>
                  <a:txBody>
                    <a:bodyPr/>
                    <a:lstStyle/>
                    <a:p>
                      <a:pPr indent="450215"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ROC-AUC</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EER</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2254866"/>
                  </a:ext>
                </a:extLst>
              </a:tr>
              <a:tr h="0">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CNN</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0.8346</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0.2439</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0351656"/>
                  </a:ext>
                </a:extLst>
              </a:tr>
              <a:tr h="0">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LSTM</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0.7797</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0.3039</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357246"/>
                  </a:ext>
                </a:extLst>
              </a:tr>
              <a:tr h="0">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SVM</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0.7281</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0.3780</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494847"/>
                  </a:ext>
                </a:extLst>
              </a:tr>
              <a:tr h="0">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RNN</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0,7602</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0,3292</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312058"/>
                  </a:ext>
                </a:extLst>
              </a:tr>
            </a:tbl>
          </a:graphicData>
        </a:graphic>
      </p:graphicFrame>
      <p:sp>
        <p:nvSpPr>
          <p:cNvPr id="87" name="Rectangle 4">
            <a:extLst>
              <a:ext uri="{FF2B5EF4-FFF2-40B4-BE49-F238E27FC236}">
                <a16:creationId xmlns:a16="http://schemas.microsoft.com/office/drawing/2014/main" id="{7E6A2F50-0A3B-C5FD-E350-0117D58C7D67}"/>
              </a:ext>
            </a:extLst>
          </p:cNvPr>
          <p:cNvSpPr>
            <a:spLocks noChangeArrowheads="1"/>
          </p:cNvSpPr>
          <p:nvPr/>
        </p:nvSpPr>
        <p:spPr bwMode="auto">
          <a:xfrm>
            <a:off x="591245" y="1550753"/>
            <a:ext cx="34749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None/>
              <a:tabLst/>
            </a:pPr>
            <a:r>
              <a:rPr kumimoji="0" lang="uk-UA" altLang="de-DE"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Таблиця 4 – Зведення метрик продуктивності для алгоритмів</a:t>
            </a:r>
            <a:endParaRPr kumimoji="0" lang="uk-UA" altLang="de-DE"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90" name="Table 89">
            <a:extLst>
              <a:ext uri="{FF2B5EF4-FFF2-40B4-BE49-F238E27FC236}">
                <a16:creationId xmlns:a16="http://schemas.microsoft.com/office/drawing/2014/main" id="{1FA4CD02-558E-B8BF-0F52-535053AC6CA7}"/>
              </a:ext>
            </a:extLst>
          </p:cNvPr>
          <p:cNvGraphicFramePr>
            <a:graphicFrameLocks noGrp="1"/>
          </p:cNvGraphicFramePr>
          <p:nvPr>
            <p:extLst>
              <p:ext uri="{D42A27DB-BD31-4B8C-83A1-F6EECF244321}">
                <p14:modId xmlns:p14="http://schemas.microsoft.com/office/powerpoint/2010/main" val="2878391308"/>
              </p:ext>
            </p:extLst>
          </p:nvPr>
        </p:nvGraphicFramePr>
        <p:xfrm>
          <a:off x="4329378" y="1923016"/>
          <a:ext cx="7271377" cy="3962781"/>
        </p:xfrm>
        <a:graphic>
          <a:graphicData uri="http://schemas.openxmlformats.org/drawingml/2006/table">
            <a:tbl>
              <a:tblPr firstRow="1" firstCol="1" bandRow="1"/>
              <a:tblGrid>
                <a:gridCol w="1044892">
                  <a:extLst>
                    <a:ext uri="{9D8B030D-6E8A-4147-A177-3AD203B41FA5}">
                      <a16:colId xmlns:a16="http://schemas.microsoft.com/office/drawing/2014/main" val="1719310189"/>
                    </a:ext>
                  </a:extLst>
                </a:gridCol>
                <a:gridCol w="3242620">
                  <a:extLst>
                    <a:ext uri="{9D8B030D-6E8A-4147-A177-3AD203B41FA5}">
                      <a16:colId xmlns:a16="http://schemas.microsoft.com/office/drawing/2014/main" val="3635308152"/>
                    </a:ext>
                  </a:extLst>
                </a:gridCol>
                <a:gridCol w="2983865">
                  <a:extLst>
                    <a:ext uri="{9D8B030D-6E8A-4147-A177-3AD203B41FA5}">
                      <a16:colId xmlns:a16="http://schemas.microsoft.com/office/drawing/2014/main" val="2275070701"/>
                    </a:ext>
                  </a:extLst>
                </a:gridCol>
              </a:tblGrid>
              <a:tr h="0">
                <a:tc>
                  <a:txBody>
                    <a:bodyPr/>
                    <a:lstStyle/>
                    <a:p>
                      <a:pPr algn="ctr">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Алгоритм</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Переваги</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ctr">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Обмеження</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extLst>
                  <a:ext uri="{0D108BD9-81ED-4DB2-BD59-A6C34878D82A}">
                    <a16:rowId xmlns:a16="http://schemas.microsoft.com/office/drawing/2014/main" val="1319779350"/>
                  </a:ext>
                </a:extLst>
              </a:tr>
              <a:tr h="0">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CNN</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Висока точність і продуктивність. Ефективний в роботі з просторовими об'єктами.</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Потребує великих наборів даних для навчання. Дорогий в обчислювальному плані</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extLst>
                  <a:ext uri="{0D108BD9-81ED-4DB2-BD59-A6C34878D82A}">
                    <a16:rowId xmlns:a16="http://schemas.microsoft.com/office/drawing/2014/main" val="1333368697"/>
                  </a:ext>
                </a:extLst>
              </a:tr>
              <a:tr h="0">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LSTM</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Добре фіксує часові залежності. Підходить для часових рядів даних.</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Довший час навчання. Труднощі з розпаралелюванням</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extLst>
                  <a:ext uri="{0D108BD9-81ED-4DB2-BD59-A6C34878D82A}">
                    <a16:rowId xmlns:a16="http://schemas.microsoft.com/office/drawing/2014/main" val="3381709020"/>
                  </a:ext>
                </a:extLst>
              </a:tr>
              <a:tr h="0">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SVM</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Добре працює з невеликими наборами даних. Ефективний для даних високої розмірності.</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Проблеми масштабування з великими наборами даних.</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Чутливий до вибору ядра та налаштування параметрів.</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extLst>
                  <a:ext uri="{0D108BD9-81ED-4DB2-BD59-A6C34878D82A}">
                    <a16:rowId xmlns:a16="http://schemas.microsoft.com/office/drawing/2014/main" val="3958200486"/>
                  </a:ext>
                </a:extLst>
              </a:tr>
              <a:tr h="0">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RNN</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Може фіксувати послідовну інформацію. Застосовується для різних послідовних завдань.</a:t>
                      </a:r>
                      <a:endParaRPr lang="de-DE"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tc>
                  <a:txBody>
                    <a:bodyPr/>
                    <a:lstStyle/>
                    <a:p>
                      <a:pPr algn="just">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Проблема зникаючого градієнта.</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30000"/>
                        </a:lnSpc>
                      </a:pPr>
                      <a:r>
                        <a:rPr lang="uk-UA"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Обмежений обсяг пам'яті.</a:t>
                      </a:r>
                      <a:endParaRPr lang="de-DE"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6F3"/>
                    </a:solidFill>
                  </a:tcPr>
                </a:tc>
                <a:extLst>
                  <a:ext uri="{0D108BD9-81ED-4DB2-BD59-A6C34878D82A}">
                    <a16:rowId xmlns:a16="http://schemas.microsoft.com/office/drawing/2014/main" val="1545057882"/>
                  </a:ext>
                </a:extLst>
              </a:tr>
            </a:tbl>
          </a:graphicData>
        </a:graphic>
      </p:graphicFrame>
      <p:sp>
        <p:nvSpPr>
          <p:cNvPr id="91" name="Rectangle 6">
            <a:extLst>
              <a:ext uri="{FF2B5EF4-FFF2-40B4-BE49-F238E27FC236}">
                <a16:creationId xmlns:a16="http://schemas.microsoft.com/office/drawing/2014/main" id="{43B7399D-3616-1870-EADC-7C5D43F8D73F}"/>
              </a:ext>
            </a:extLst>
          </p:cNvPr>
          <p:cNvSpPr>
            <a:spLocks noChangeArrowheads="1"/>
          </p:cNvSpPr>
          <p:nvPr/>
        </p:nvSpPr>
        <p:spPr bwMode="auto">
          <a:xfrm>
            <a:off x="4406322" y="1550753"/>
            <a:ext cx="55379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de-DE"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Таблиця 5</a:t>
            </a:r>
            <a:r>
              <a:rPr kumimoji="0" lang="uk-UA" altLang="de-DE"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Переваги та обмеження кожного алгоритму</a:t>
            </a:r>
            <a:endParaRPr kumimoji="0" lang="uk-UA" altLang="de-DE"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1F4A8E6C-664A-A091-0C67-528903CC48FE}"/>
              </a:ext>
            </a:extLst>
          </p:cNvPr>
          <p:cNvSpPr txBox="1"/>
          <p:nvPr/>
        </p:nvSpPr>
        <p:spPr>
          <a:xfrm>
            <a:off x="1485089" y="625075"/>
            <a:ext cx="9221821" cy="455125"/>
          </a:xfrm>
          <a:prstGeom prst="rect">
            <a:avLst/>
          </a:prstGeom>
          <a:noFill/>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uk-UA" sz="20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rPr>
              <a:t>РЕЗУЛЬТАТИ МОДЕЛЮВАННЯ ТА ОЦІНКА РЕАЛІЗОВАНИХ АЛГОРИТМІВ</a:t>
            </a:r>
            <a:endParaRPr kumimoji="0" lang="de-DE" sz="2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962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10" name="TextBox 9">
            <a:extLst>
              <a:ext uri="{FF2B5EF4-FFF2-40B4-BE49-F238E27FC236}">
                <a16:creationId xmlns:a16="http://schemas.microsoft.com/office/drawing/2014/main" id="{F9715604-F31B-4C05-120D-7544D534EBAF}"/>
              </a:ext>
            </a:extLst>
          </p:cNvPr>
          <p:cNvSpPr txBox="1"/>
          <p:nvPr/>
        </p:nvSpPr>
        <p:spPr>
          <a:xfrm>
            <a:off x="256095" y="715934"/>
            <a:ext cx="11679810" cy="6142066"/>
          </a:xfrm>
          <a:prstGeom prst="rect">
            <a:avLst/>
          </a:prstGeom>
          <a:noFill/>
        </p:spPr>
        <p:txBody>
          <a:bodyPr wrap="square">
            <a:spAutoFit/>
          </a:bodyPr>
          <a:lstStyle/>
          <a:p>
            <a:pPr indent="448056" algn="just">
              <a:lnSpc>
                <a:spcPct val="130000"/>
              </a:lnSpc>
            </a:pPr>
            <a:r>
              <a:rPr lang="ru-RU" sz="1600" dirty="0">
                <a:latin typeface="Times New Roman" panose="02020603050405020304" pitchFamily="18" charset="0"/>
                <a:cs typeface="Times New Roman" panose="02020603050405020304" pitchFamily="18" charset="0"/>
              </a:rPr>
              <a:t>В ході проведеного аналізу сучасних методів виявлення аномалій було виявлено, що згорткові нейронні мережі (</a:t>
            </a:r>
            <a:r>
              <a:rPr lang="de-DE" sz="1600" dirty="0">
                <a:latin typeface="Times New Roman" panose="02020603050405020304" pitchFamily="18" charset="0"/>
                <a:cs typeface="Times New Roman" panose="02020603050405020304" pitchFamily="18" charset="0"/>
              </a:rPr>
              <a:t>CNN) </a:t>
            </a:r>
            <a:r>
              <a:rPr lang="ru-RU" sz="1600" dirty="0">
                <a:latin typeface="Times New Roman" panose="02020603050405020304" pitchFamily="18" charset="0"/>
                <a:cs typeface="Times New Roman" panose="02020603050405020304" pitchFamily="18" charset="0"/>
              </a:rPr>
              <a:t>та мережі з довгою короткочасною пам'яттю (</a:t>
            </a:r>
            <a:r>
              <a:rPr lang="de-DE" sz="1600" dirty="0">
                <a:latin typeface="Times New Roman" panose="02020603050405020304" pitchFamily="18" charset="0"/>
                <a:cs typeface="Times New Roman" panose="02020603050405020304" pitchFamily="18" charset="0"/>
              </a:rPr>
              <a:t>LSTM) </a:t>
            </a:r>
            <a:r>
              <a:rPr lang="ru-RU" sz="1600" dirty="0">
                <a:latin typeface="Times New Roman" panose="02020603050405020304" pitchFamily="18" charset="0"/>
                <a:cs typeface="Times New Roman" panose="02020603050405020304" pitchFamily="18" charset="0"/>
              </a:rPr>
              <a:t>показують найвищу ефективність. Зокрема, </a:t>
            </a:r>
            <a:r>
              <a:rPr lang="de-DE" sz="1600" dirty="0">
                <a:latin typeface="Times New Roman" panose="02020603050405020304" pitchFamily="18" charset="0"/>
                <a:cs typeface="Times New Roman" panose="02020603050405020304" pitchFamily="18" charset="0"/>
              </a:rPr>
              <a:t>CNN </a:t>
            </a:r>
            <a:r>
              <a:rPr lang="ru-RU" sz="1600" dirty="0">
                <a:latin typeface="Times New Roman" panose="02020603050405020304" pitchFamily="18" charset="0"/>
                <a:cs typeface="Times New Roman" panose="02020603050405020304" pitchFamily="18" charset="0"/>
              </a:rPr>
              <a:t>виявилися найкращими у виявленні аномалій в системах відеоспостереження, з показниками </a:t>
            </a:r>
            <a:r>
              <a:rPr lang="de-DE" sz="1600" dirty="0">
                <a:latin typeface="Times New Roman" panose="02020603050405020304" pitchFamily="18" charset="0"/>
                <a:cs typeface="Times New Roman" panose="02020603050405020304" pitchFamily="18" charset="0"/>
              </a:rPr>
              <a:t>ROC-AUC 0,8346 </a:t>
            </a:r>
            <a:r>
              <a:rPr lang="ru-RU" sz="1600" dirty="0">
                <a:latin typeface="Times New Roman" panose="02020603050405020304" pitchFamily="18" charset="0"/>
                <a:cs typeface="Times New Roman" panose="02020603050405020304" pitchFamily="18" charset="0"/>
              </a:rPr>
              <a:t>та </a:t>
            </a:r>
            <a:r>
              <a:rPr lang="de-DE" sz="1600" dirty="0">
                <a:latin typeface="Times New Roman" panose="02020603050405020304" pitchFamily="18" charset="0"/>
                <a:cs typeface="Times New Roman" panose="02020603050405020304" pitchFamily="18" charset="0"/>
              </a:rPr>
              <a:t>EER 0,2439.</a:t>
            </a:r>
          </a:p>
          <a:p>
            <a:pPr indent="448056" algn="just">
              <a:lnSpc>
                <a:spcPct val="130000"/>
              </a:lnSpc>
            </a:pPr>
            <a:r>
              <a:rPr lang="ru-RU" sz="1600" dirty="0">
                <a:latin typeface="Times New Roman" panose="02020603050405020304" pitchFamily="18" charset="0"/>
                <a:cs typeface="Times New Roman" panose="02020603050405020304" pitchFamily="18" charset="0"/>
              </a:rPr>
              <a:t>На противагу, машини опорних векторів (</a:t>
            </a:r>
            <a:r>
              <a:rPr lang="de-DE" sz="1600" dirty="0">
                <a:latin typeface="Times New Roman" panose="02020603050405020304" pitchFamily="18" charset="0"/>
                <a:cs typeface="Times New Roman" panose="02020603050405020304" pitchFamily="18" charset="0"/>
              </a:rPr>
              <a:t>SVM) </a:t>
            </a:r>
            <a:r>
              <a:rPr lang="ru-RU" sz="1600" dirty="0">
                <a:latin typeface="Times New Roman" panose="02020603050405020304" pitchFamily="18" charset="0"/>
                <a:cs typeface="Times New Roman" panose="02020603050405020304" pitchFamily="18" charset="0"/>
              </a:rPr>
              <a:t>та рекурентні нейронні мережі (</a:t>
            </a:r>
            <a:r>
              <a:rPr lang="de-DE" sz="1600" dirty="0">
                <a:latin typeface="Times New Roman" panose="02020603050405020304" pitchFamily="18" charset="0"/>
                <a:cs typeface="Times New Roman" panose="02020603050405020304" pitchFamily="18" charset="0"/>
              </a:rPr>
              <a:t>RNN) </a:t>
            </a:r>
            <a:r>
              <a:rPr lang="ru-RU" sz="1600" dirty="0">
                <a:latin typeface="Times New Roman" panose="02020603050405020304" pitchFamily="18" charset="0"/>
                <a:cs typeface="Times New Roman" panose="02020603050405020304" pitchFamily="18" charset="0"/>
              </a:rPr>
              <a:t>показали нижчі результати ефективності. Це може бути обумовлено обмеженнями цих методів, включаючи проблеми масштабування </a:t>
            </a:r>
            <a:r>
              <a:rPr lang="de-DE" sz="1600" dirty="0">
                <a:latin typeface="Times New Roman" panose="02020603050405020304" pitchFamily="18" charset="0"/>
                <a:cs typeface="Times New Roman" panose="02020603050405020304" pitchFamily="18" charset="0"/>
              </a:rPr>
              <a:t>SVM </a:t>
            </a:r>
            <a:r>
              <a:rPr lang="ru-RU" sz="1600" dirty="0">
                <a:latin typeface="Times New Roman" panose="02020603050405020304" pitchFamily="18" charset="0"/>
                <a:cs typeface="Times New Roman" panose="02020603050405020304" pitchFamily="18" charset="0"/>
              </a:rPr>
              <a:t>на великих наборах даних, чутливість до вибору ядра та налаштування параметрів, а також проблему зникаючого градієнта і обмежений об'єм пам'яті </a:t>
            </a:r>
            <a:r>
              <a:rPr lang="de-DE" sz="1600" dirty="0">
                <a:latin typeface="Times New Roman" panose="02020603050405020304" pitchFamily="18" charset="0"/>
                <a:cs typeface="Times New Roman" panose="02020603050405020304" pitchFamily="18" charset="0"/>
              </a:rPr>
              <a:t>RNN.</a:t>
            </a:r>
            <a:endParaRPr lang="uk-UA" sz="1600" dirty="0">
              <a:latin typeface="Times New Roman" panose="02020603050405020304" pitchFamily="18" charset="0"/>
              <a:cs typeface="Times New Roman" panose="02020603050405020304" pitchFamily="18" charset="0"/>
            </a:endParaRPr>
          </a:p>
          <a:p>
            <a:pPr indent="448056" algn="just">
              <a:lnSpc>
                <a:spcPct val="130000"/>
              </a:lnSpc>
            </a:pPr>
            <a:r>
              <a:rPr lang="ru-RU" sz="1600" dirty="0">
                <a:latin typeface="Times New Roman" panose="02020603050405020304" pitchFamily="18" charset="0"/>
                <a:cs typeface="Times New Roman" panose="02020603050405020304" pitchFamily="18" charset="0"/>
              </a:rPr>
              <a:t> Інтеграція алгоритму машинного навчання у систему відеоспостереження з інтелектуальною відеоаналітикою дозволяє покращити виявлення аномалій та зменшити кількість хибних тривог.</a:t>
            </a:r>
          </a:p>
          <a:p>
            <a:pPr indent="448056" algn="just">
              <a:lnSpc>
                <a:spcPct val="130000"/>
              </a:lnSpc>
            </a:pPr>
            <a:r>
              <a:rPr lang="ru-RU" sz="1600" dirty="0">
                <a:latin typeface="Times New Roman" panose="02020603050405020304" pitchFamily="18" charset="0"/>
                <a:cs typeface="Times New Roman" panose="02020603050405020304" pitchFamily="18" charset="0"/>
              </a:rPr>
              <a:t>Успішне поєднання системи відеоспостереження з інтелектуальною відеоаналітикою у комплексній системі безпеки сприяє забезпеченню надійного виявлення аномальних подій та оперативного реагування на них. </a:t>
            </a:r>
          </a:p>
          <a:p>
            <a:pPr indent="448056" algn="just">
              <a:lnSpc>
                <a:spcPct val="130000"/>
              </a:lnSpc>
            </a:pPr>
            <a:r>
              <a:rPr lang="uk-UA" sz="1600" dirty="0">
                <a:latin typeface="Times New Roman" panose="02020603050405020304" pitchFamily="18" charset="0"/>
                <a:ea typeface="Times New Roman" panose="02020603050405020304" pitchFamily="18" charset="0"/>
                <a:cs typeface="Times New Roman" panose="02020603050405020304" pitchFamily="18" charset="0"/>
              </a:rPr>
              <a:t>Окремі результати роботи були опубліковані у матеріалах конференцій:</a:t>
            </a:r>
            <a:endParaRPr lang="ru-RU" sz="1600" dirty="0">
              <a:effectLst/>
              <a:latin typeface="Times New Roman" panose="02020603050405020304" pitchFamily="18" charset="0"/>
              <a:ea typeface="Times New Roman" panose="02020603050405020304" pitchFamily="18" charset="0"/>
            </a:endParaRPr>
          </a:p>
          <a:p>
            <a:pPr indent="448056" algn="just">
              <a:lnSpc>
                <a:spcPct val="130000"/>
              </a:lnSpc>
              <a:buFont typeface="Symbol" panose="05050102010706020507" pitchFamily="18" charset="2"/>
              <a:buChar char="-"/>
            </a:pPr>
            <a:r>
              <a:rPr lang="uk-UA" sz="1600" dirty="0">
                <a:effectLst/>
                <a:latin typeface="Times New Roman" panose="02020603050405020304" pitchFamily="18" charset="0"/>
                <a:ea typeface="Times New Roman" panose="02020603050405020304" pitchFamily="18" charset="0"/>
              </a:rPr>
              <a:t>Всеукраїнська науково-практична </a:t>
            </a:r>
            <a:r>
              <a:rPr lang="ru-RU" sz="1600" dirty="0">
                <a:effectLst/>
                <a:latin typeface="Times New Roman" panose="02020603050405020304" pitchFamily="18" charset="0"/>
                <a:ea typeface="Times New Roman" panose="02020603050405020304" pitchFamily="18" charset="0"/>
              </a:rPr>
              <a:t>Internet</a:t>
            </a:r>
            <a:r>
              <a:rPr lang="uk-UA" sz="1600" dirty="0">
                <a:effectLst/>
                <a:latin typeface="Times New Roman" panose="02020603050405020304" pitchFamily="18" charset="0"/>
                <a:ea typeface="Times New Roman" panose="02020603050405020304" pitchFamily="18" charset="0"/>
              </a:rPr>
              <a:t>-конференція «Моделювання та інформаційні технології в науці, техніці, кібербезпеці та освіті»</a:t>
            </a:r>
          </a:p>
          <a:p>
            <a:pPr indent="448056" algn="just">
              <a:lnSpc>
                <a:spcPct val="130000"/>
              </a:lnSpc>
              <a:buFont typeface="Symbol" panose="05050102010706020507" pitchFamily="18" charset="2"/>
              <a:buChar char="-"/>
            </a:pPr>
            <a:r>
              <a:rPr lang="ru-RU" sz="1600" dirty="0">
                <a:effectLst/>
                <a:latin typeface="Times New Roman" panose="02020603050405020304" pitchFamily="18" charset="0"/>
                <a:ea typeface="Times New Roman" panose="02020603050405020304" pitchFamily="18" charset="0"/>
              </a:rPr>
              <a:t>II Всеукраїнська студентська наукова конференція «Експериментальні та Теоретичні Дослідження в Контексті Сучасної Науки»</a:t>
            </a:r>
          </a:p>
          <a:p>
            <a:pPr indent="448056" algn="just">
              <a:lnSpc>
                <a:spcPct val="130000"/>
              </a:lnSpc>
              <a:buFont typeface="Symbol" panose="05050102010706020507" pitchFamily="18" charset="2"/>
              <a:buChar char="-"/>
            </a:pPr>
            <a:r>
              <a:rPr lang="ru-RU" sz="1600" dirty="0">
                <a:effectLst/>
                <a:latin typeface="Times New Roman" panose="02020603050405020304" pitchFamily="18" charset="0"/>
                <a:ea typeface="Times New Roman" panose="02020603050405020304" pitchFamily="18" charset="0"/>
              </a:rPr>
              <a:t>III Всеукраїнська студентська наукова конференція «Пріоритетні напрямки та вектори розвитку світової науки». </a:t>
            </a:r>
            <a:endParaRPr lang="ru-RU" sz="1600" dirty="0">
              <a:latin typeface="Times New Roman" panose="02020603050405020304" pitchFamily="18" charset="0"/>
              <a:ea typeface="Times New Roman" panose="02020603050405020304" pitchFamily="18" charset="0"/>
            </a:endParaRPr>
          </a:p>
          <a:p>
            <a:pPr indent="448056" algn="just">
              <a:lnSpc>
                <a:spcPct val="130000"/>
              </a:lnSpc>
              <a:buFont typeface="Symbol" panose="05050102010706020507" pitchFamily="18" charset="2"/>
              <a:buChar char="-"/>
            </a:pPr>
            <a:r>
              <a:rPr lang="ru-RU" sz="1600" dirty="0">
                <a:effectLst/>
                <a:latin typeface="Times New Roman" panose="02020603050405020304" pitchFamily="18" charset="0"/>
                <a:ea typeface="Times New Roman" panose="02020603050405020304" pitchFamily="18" charset="0"/>
              </a:rPr>
              <a:t>25-ий Міжнародний молодіжний форум "Радіоелектроніка та молодь в XXI столітті". </a:t>
            </a:r>
            <a:endParaRPr lang="uk-UA" sz="1600" dirty="0">
              <a:latin typeface="Times New Roman" panose="02020603050405020304" pitchFamily="18" charset="0"/>
              <a:ea typeface="Times New Roman" panose="02020603050405020304" pitchFamily="18" charset="0"/>
            </a:endParaRPr>
          </a:p>
          <a:p>
            <a:pPr indent="448056" algn="just">
              <a:lnSpc>
                <a:spcPct val="130000"/>
              </a:lnSpc>
            </a:pPr>
            <a:endParaRPr lang="de-DE"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6F84DA-043A-7104-2F5F-DE9841352BC1}"/>
              </a:ext>
            </a:extLst>
          </p:cNvPr>
          <p:cNvSpPr txBox="1"/>
          <p:nvPr/>
        </p:nvSpPr>
        <p:spPr>
          <a:xfrm>
            <a:off x="1371967" y="229149"/>
            <a:ext cx="9221821" cy="455125"/>
          </a:xfrm>
          <a:prstGeom prst="rect">
            <a:avLst/>
          </a:prstGeom>
          <a:noFill/>
        </p:spPr>
        <p:txBody>
          <a:bodyPr wrap="square">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uk-UA" sz="20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rPr>
              <a:t>ВИСНОВКИ</a:t>
            </a:r>
            <a:endParaRPr kumimoji="0" lang="de-DE" sz="2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8" name="Заголовок 1">
            <a:extLst>
              <a:ext uri="{FF2B5EF4-FFF2-40B4-BE49-F238E27FC236}">
                <a16:creationId xmlns:a16="http://schemas.microsoft.com/office/drawing/2014/main" id="{2B35B5FB-1EEE-64D7-DA0F-17DAC5DE80E1}"/>
              </a:ext>
            </a:extLst>
          </p:cNvPr>
          <p:cNvSpPr txBox="1">
            <a:spLocks/>
          </p:cNvSpPr>
          <p:nvPr/>
        </p:nvSpPr>
        <p:spPr>
          <a:xfrm>
            <a:off x="838200" y="5695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2000" dirty="0">
                <a:latin typeface="Times New Roman" panose="02020603050405020304" pitchFamily="18" charset="0"/>
                <a:cs typeface="Times New Roman" panose="02020603050405020304" pitchFamily="18" charset="0"/>
              </a:rPr>
              <a:t>МЕТА РОБОТИ, ОБ’ЄКТ ДОСЛІДЖЕННЯ, ПРЕДМЕТ ДОСЛІДЖЕННЯ, МЕТОДИ ДОСЛІДЖЕНЬ</a:t>
            </a:r>
            <a:endParaRPr lang="ru-RU"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FB190AE-A5D7-B6CF-0394-8BADA19A5A88}"/>
              </a:ext>
            </a:extLst>
          </p:cNvPr>
          <p:cNvSpPr txBox="1"/>
          <p:nvPr/>
        </p:nvSpPr>
        <p:spPr>
          <a:xfrm>
            <a:off x="838200" y="2305202"/>
            <a:ext cx="10564114" cy="646331"/>
          </a:xfrm>
          <a:prstGeom prst="rect">
            <a:avLst/>
          </a:prstGeom>
          <a:noFill/>
        </p:spPr>
        <p:txBody>
          <a:bodyPr wrap="square">
            <a:spAutoFit/>
          </a:bodyPr>
          <a:lstStyle/>
          <a:p>
            <a:pPr indent="450000"/>
            <a:endParaRPr lang="uk-UA" dirty="0">
              <a:latin typeface="Times New Roman" panose="02020603050405020304" pitchFamily="18" charset="0"/>
              <a:cs typeface="Times New Roman" panose="02020603050405020304" pitchFamily="18" charset="0"/>
            </a:endParaRPr>
          </a:p>
          <a:p>
            <a:pPr indent="450000" algn="just"/>
            <a:r>
              <a:rPr lang="uk-UA" dirty="0">
                <a:latin typeface="Times New Roman" panose="02020603050405020304" pitchFamily="18" charset="0"/>
                <a:cs typeface="Times New Roman" panose="02020603050405020304" pitchFamily="18" charset="0"/>
              </a:rPr>
              <a:t>Таблиця 1 – Мета роботи, об’єкт дослідження, предмет дослідження, методи досліджень</a:t>
            </a:r>
            <a:endParaRPr lang="ru-RU" dirty="0"/>
          </a:p>
        </p:txBody>
      </p:sp>
      <p:graphicFrame>
        <p:nvGraphicFramePr>
          <p:cNvPr id="14" name="Таблица 5">
            <a:extLst>
              <a:ext uri="{FF2B5EF4-FFF2-40B4-BE49-F238E27FC236}">
                <a16:creationId xmlns:a16="http://schemas.microsoft.com/office/drawing/2014/main" id="{FA6F4EC6-DE5E-611F-9767-18FB1E0AAFA5}"/>
              </a:ext>
            </a:extLst>
          </p:cNvPr>
          <p:cNvGraphicFramePr>
            <a:graphicFrameLocks noGrp="1"/>
          </p:cNvGraphicFramePr>
          <p:nvPr>
            <p:extLst>
              <p:ext uri="{D42A27DB-BD31-4B8C-83A1-F6EECF244321}">
                <p14:modId xmlns:p14="http://schemas.microsoft.com/office/powerpoint/2010/main" val="151255951"/>
              </p:ext>
            </p:extLst>
          </p:nvPr>
        </p:nvGraphicFramePr>
        <p:xfrm>
          <a:off x="947299" y="3132838"/>
          <a:ext cx="10564114" cy="2403242"/>
        </p:xfrm>
        <a:graphic>
          <a:graphicData uri="http://schemas.openxmlformats.org/drawingml/2006/table">
            <a:tbl>
              <a:tblPr firstRow="1" bandRow="1">
                <a:tableStyleId>{5C22544A-7EE6-4342-B048-85BDC9FD1C3A}</a:tableStyleId>
              </a:tblPr>
              <a:tblGrid>
                <a:gridCol w="2451754">
                  <a:extLst>
                    <a:ext uri="{9D8B030D-6E8A-4147-A177-3AD203B41FA5}">
                      <a16:colId xmlns:a16="http://schemas.microsoft.com/office/drawing/2014/main" val="100212534"/>
                    </a:ext>
                  </a:extLst>
                </a:gridCol>
                <a:gridCol w="8112360">
                  <a:extLst>
                    <a:ext uri="{9D8B030D-6E8A-4147-A177-3AD203B41FA5}">
                      <a16:colId xmlns:a16="http://schemas.microsoft.com/office/drawing/2014/main" val="3978740671"/>
                    </a:ext>
                  </a:extLst>
                </a:gridCol>
              </a:tblGrid>
              <a:tr h="678137">
                <a:tc>
                  <a:txBody>
                    <a:bodyPr/>
                    <a:lstStyle/>
                    <a:p>
                      <a:pPr algn="just"/>
                      <a:r>
                        <a:rPr lang="uk-UA" sz="1800" b="0" dirty="0">
                          <a:solidFill>
                            <a:schemeClr val="tx1"/>
                          </a:solidFill>
                          <a:effectLst/>
                          <a:latin typeface="Times New Roman" panose="02020603050405020304" pitchFamily="18" charset="0"/>
                          <a:ea typeface="Times New Roman" panose="02020603050405020304" pitchFamily="18" charset="0"/>
                        </a:rPr>
                        <a:t>Мета роботи</a:t>
                      </a:r>
                      <a:endParaRPr lang="ru-RU"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800" b="0" dirty="0">
                          <a:solidFill>
                            <a:schemeClr val="tx1"/>
                          </a:solidFill>
                          <a:effectLst/>
                          <a:latin typeface="Times New Roman" panose="02020603050405020304" pitchFamily="18" charset="0"/>
                          <a:ea typeface="Times New Roman" panose="02020603050405020304" pitchFamily="18" charset="0"/>
                        </a:rPr>
                        <a:t>Аналіз сучасних методів виявлення аномалій в системах відеоспостереження, виявлення їх переваг та недоліків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0070381"/>
                  </a:ext>
                </a:extLst>
              </a:tr>
              <a:tr h="584810">
                <a:tc>
                  <a:txBody>
                    <a:bodyPr/>
                    <a:lstStyle/>
                    <a:p>
                      <a:pPr algn="just"/>
                      <a:r>
                        <a:rPr lang="uk-UA" sz="1800" dirty="0">
                          <a:solidFill>
                            <a:schemeClr val="tx1"/>
                          </a:solidFill>
                          <a:effectLst/>
                          <a:latin typeface="Times New Roman" panose="02020603050405020304" pitchFamily="18" charset="0"/>
                          <a:ea typeface="Times New Roman" panose="02020603050405020304" pitchFamily="18" charset="0"/>
                        </a:rPr>
                        <a:t>Об’єкт дослідження </a:t>
                      </a:r>
                      <a:endParaRPr lang="ru-RU"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uk-UA" sz="1800" dirty="0">
                          <a:solidFill>
                            <a:schemeClr val="tx1"/>
                          </a:solidFill>
                          <a:effectLst/>
                          <a:latin typeface="Times New Roman" panose="02020603050405020304" pitchFamily="18" charset="0"/>
                          <a:ea typeface="Times New Roman" panose="02020603050405020304" pitchFamily="18" charset="0"/>
                        </a:rPr>
                        <a:t>Процес удосконалення комплексних систем безпеки шляхом використанням відеоаналітики на основі штучного інтелекту</a:t>
                      </a:r>
                      <a:endParaRPr lang="ru-RU" sz="1800" dirty="0">
                        <a:solidFill>
                          <a:schemeClr val="tx1"/>
                        </a:solidFill>
                        <a:effectLst/>
                        <a:latin typeface="Times New Roman" panose="02020603050405020304" pitchFamily="18" charset="0"/>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8916828"/>
                  </a:ext>
                </a:extLst>
              </a:tr>
              <a:tr h="584810">
                <a:tc>
                  <a:txBody>
                    <a:bodyPr/>
                    <a:lstStyle/>
                    <a:p>
                      <a:pPr algn="just"/>
                      <a:r>
                        <a:rPr lang="uk-UA" sz="1800" dirty="0">
                          <a:solidFill>
                            <a:schemeClr val="tx1"/>
                          </a:solidFill>
                          <a:effectLst/>
                          <a:latin typeface="Times New Roman" panose="02020603050405020304" pitchFamily="18" charset="0"/>
                          <a:ea typeface="Times New Roman" panose="02020603050405020304" pitchFamily="18" charset="0"/>
                        </a:rPr>
                        <a:t>Предмет дослідження </a:t>
                      </a:r>
                      <a:endParaRPr lang="ru-RU"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uk-UA" sz="1800" dirty="0">
                          <a:solidFill>
                            <a:schemeClr val="tx1"/>
                          </a:solidFill>
                          <a:effectLst/>
                          <a:latin typeface="Times New Roman" panose="02020603050405020304" pitchFamily="18" charset="0"/>
                          <a:ea typeface="Times New Roman" panose="02020603050405020304" pitchFamily="18" charset="0"/>
                        </a:rPr>
                        <a:t>Методи виявлення аномалій в системах відеоспостереження на основі штучного інтелекту</a:t>
                      </a:r>
                      <a:endParaRPr lang="ru-RU"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1677301"/>
                  </a:ext>
                </a:extLst>
              </a:tr>
              <a:tr h="444945">
                <a:tc>
                  <a:txBody>
                    <a:bodyPr/>
                    <a:lstStyle/>
                    <a:p>
                      <a:pPr algn="just"/>
                      <a:r>
                        <a:rPr lang="uk-UA" sz="1800" dirty="0">
                          <a:solidFill>
                            <a:schemeClr val="tx1"/>
                          </a:solidFill>
                          <a:effectLst/>
                          <a:latin typeface="Times New Roman" panose="02020603050405020304" pitchFamily="18" charset="0"/>
                          <a:ea typeface="Times New Roman" panose="02020603050405020304" pitchFamily="18" charset="0"/>
                        </a:rPr>
                        <a:t>Методи досліджень</a:t>
                      </a:r>
                      <a:endParaRPr lang="ru-RU"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uk-UA" sz="1800" dirty="0">
                          <a:solidFill>
                            <a:schemeClr val="tx1"/>
                          </a:solidFill>
                          <a:effectLst/>
                          <a:latin typeface="Times New Roman" panose="02020603050405020304" pitchFamily="18" charset="0"/>
                          <a:ea typeface="Times New Roman" panose="02020603050405020304" pitchFamily="18" charset="0"/>
                        </a:rPr>
                        <a:t>Теоретичний аналіз, формалізація та порівняння</a:t>
                      </a:r>
                      <a:endParaRPr lang="ru-RU" sz="1800" dirty="0">
                        <a:solidFill>
                          <a:schemeClr val="tx1"/>
                        </a:solidFill>
                        <a:effectLst/>
                        <a:latin typeface="Times New Roman" panose="02020603050405020304" pitchFamily="18" charset="0"/>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7008551"/>
                  </a:ext>
                </a:extLst>
              </a:tr>
            </a:tbl>
          </a:graphicData>
        </a:graphic>
      </p:graphicFrame>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5" y="280559"/>
            <a:ext cx="8421688" cy="1325563"/>
          </a:xfrm>
        </p:spPr>
        <p:txBody>
          <a:bodyPr>
            <a:normAutofit/>
          </a:bodyPr>
          <a:lstStyle/>
          <a:p>
            <a:r>
              <a:rPr lang="uk-UA" sz="2000" dirty="0">
                <a:solidFill>
                  <a:schemeClr val="tx1"/>
                </a:solidFill>
                <a:latin typeface="Times New Roman" panose="02020603050405020304" pitchFamily="18" charset="0"/>
                <a:cs typeface="Times New Roman" panose="02020603050405020304" pitchFamily="18" charset="0"/>
              </a:rPr>
              <a:t>Завдання систем відеоспостереження</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0" name="TextBox 19">
            <a:extLst>
              <a:ext uri="{FF2B5EF4-FFF2-40B4-BE49-F238E27FC236}">
                <a16:creationId xmlns:a16="http://schemas.microsoft.com/office/drawing/2014/main" id="{FDF5D679-3332-D811-4797-430D16BF3374}"/>
              </a:ext>
            </a:extLst>
          </p:cNvPr>
          <p:cNvSpPr txBox="1"/>
          <p:nvPr/>
        </p:nvSpPr>
        <p:spPr>
          <a:xfrm>
            <a:off x="1459583" y="1677970"/>
            <a:ext cx="9272832" cy="3657411"/>
          </a:xfrm>
          <a:prstGeom prst="rect">
            <a:avLst/>
          </a:prstGeom>
          <a:noFill/>
        </p:spPr>
        <p:txBody>
          <a:bodyPr wrap="square">
            <a:spAutoFit/>
          </a:bodyPr>
          <a:lstStyle/>
          <a:p>
            <a:pPr indent="448056" algn="just">
              <a:lnSpc>
                <a:spcPct val="130000"/>
              </a:lnSpc>
            </a:pPr>
            <a:r>
              <a:rPr lang="uk-UA" dirty="0">
                <a:effectLst/>
                <a:latin typeface="Times New Roman" panose="02020603050405020304" pitchFamily="18" charset="0"/>
                <a:ea typeface="Times New Roman" panose="02020603050405020304" pitchFamily="18" charset="0"/>
              </a:rPr>
              <a:t>В рамках комплексних систем безпеки, системи відеоспостереження вирішують ряд ключових завдань</a:t>
            </a:r>
            <a:r>
              <a:rPr lang="uk-UA" dirty="0">
                <a:latin typeface="Times New Roman" panose="02020603050405020304" pitchFamily="18" charset="0"/>
                <a:ea typeface="Times New Roman" panose="02020603050405020304" pitchFamily="18" charset="0"/>
              </a:rPr>
              <a:t>:</a:t>
            </a:r>
            <a:endParaRPr lang="uk-UA" dirty="0">
              <a:effectLst/>
              <a:latin typeface="Times New Roman" panose="02020603050405020304" pitchFamily="18" charset="0"/>
              <a:ea typeface="Times New Roman" panose="02020603050405020304" pitchFamily="18" charset="0"/>
            </a:endParaRPr>
          </a:p>
          <a:p>
            <a:pPr indent="448056" algn="just">
              <a:lnSpc>
                <a:spcPct val="130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rPr>
              <a:t>детектування і реєстрація подій;</a:t>
            </a:r>
          </a:p>
          <a:p>
            <a:pPr indent="448056" algn="just">
              <a:lnSpc>
                <a:spcPct val="130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rPr>
              <a:t>проактивне виявлення потенційних загроз;</a:t>
            </a:r>
          </a:p>
          <a:p>
            <a:pPr indent="448056" algn="just">
              <a:lnSpc>
                <a:spcPct val="130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rPr>
              <a:t>фіксація доказів;</a:t>
            </a:r>
          </a:p>
          <a:p>
            <a:pPr indent="448056" algn="just">
              <a:lnSpc>
                <a:spcPct val="130000"/>
              </a:lnSpc>
              <a:buFont typeface="Symbol" panose="05050102010706020507" pitchFamily="18" charset="2"/>
              <a:buChar char="-"/>
            </a:pPr>
            <a:r>
              <a:rPr lang="uk-UA" dirty="0">
                <a:effectLst/>
                <a:latin typeface="Times New Roman" panose="02020603050405020304" pitchFamily="18" charset="0"/>
                <a:ea typeface="Times New Roman" panose="02020603050405020304" pitchFamily="18" charset="0"/>
              </a:rPr>
              <a:t>аналіз та оптимізація;</a:t>
            </a:r>
          </a:p>
          <a:p>
            <a:pPr indent="448056" algn="just">
              <a:lnSpc>
                <a:spcPct val="130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rPr>
              <a:t>моніторинг дотримання правил та норм;</a:t>
            </a:r>
          </a:p>
          <a:p>
            <a:pPr indent="448056" algn="just">
              <a:lnSpc>
                <a:spcPct val="130000"/>
              </a:lnSpc>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р</a:t>
            </a:r>
            <a:r>
              <a:rPr lang="ru-RU" dirty="0">
                <a:effectLst/>
                <a:latin typeface="Times New Roman" panose="02020603050405020304" pitchFamily="18" charset="0"/>
                <a:ea typeface="Times New Roman" panose="02020603050405020304" pitchFamily="18" charset="0"/>
              </a:rPr>
              <a:t>озпізнавання осіб та об'єктів;</a:t>
            </a:r>
            <a:endParaRPr lang="ru-RU" dirty="0">
              <a:latin typeface="Times New Roman" panose="02020603050405020304" pitchFamily="18" charset="0"/>
              <a:ea typeface="Times New Roman" panose="02020603050405020304" pitchFamily="18" charset="0"/>
            </a:endParaRPr>
          </a:p>
          <a:p>
            <a:pPr indent="448056" algn="just">
              <a:lnSpc>
                <a:spcPct val="130000"/>
              </a:lnSpc>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і</a:t>
            </a:r>
            <a:r>
              <a:rPr lang="ru-RU" dirty="0">
                <a:effectLst/>
                <a:latin typeface="Times New Roman" panose="02020603050405020304" pitchFamily="18" charset="0"/>
                <a:ea typeface="Times New Roman" panose="02020603050405020304" pitchFamily="18" charset="0"/>
              </a:rPr>
              <a:t>нтеграція з іншими системами безпеки;</a:t>
            </a:r>
          </a:p>
          <a:p>
            <a:pPr indent="448056" algn="just">
              <a:lnSpc>
                <a:spcPct val="130000"/>
              </a:lnSpc>
              <a:buFont typeface="Symbol" panose="05050102010706020507" pitchFamily="18" charset="2"/>
              <a:buChar char="-"/>
            </a:pPr>
            <a:r>
              <a:rPr lang="ru-RU" dirty="0">
                <a:latin typeface="Times New Roman" panose="02020603050405020304" pitchFamily="18" charset="0"/>
                <a:ea typeface="Times New Roman" panose="02020603050405020304" pitchFamily="18" charset="0"/>
              </a:rPr>
              <a:t>в</a:t>
            </a:r>
            <a:r>
              <a:rPr lang="ru-RU" dirty="0">
                <a:effectLst/>
                <a:latin typeface="Times New Roman" panose="02020603050405020304" pitchFamily="18" charset="0"/>
                <a:ea typeface="Times New Roman" panose="02020603050405020304" pitchFamily="18" charset="0"/>
              </a:rPr>
              <a:t>іддалений моніторинг та контроль.</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843872" y="402746"/>
            <a:ext cx="8504254" cy="749161"/>
          </a:xfrm>
        </p:spPr>
        <p:txBody>
          <a:bodyPr anchor="b">
            <a:normAutofit/>
          </a:bodyPr>
          <a:lstStyle/>
          <a:p>
            <a:pPr algn="ctr"/>
            <a:r>
              <a:rPr lang="ru-RU" sz="2000" dirty="0">
                <a:solidFill>
                  <a:schemeClr val="tx1"/>
                </a:solidFill>
                <a:latin typeface="Times New Roman" panose="02020603050405020304" pitchFamily="18" charset="0"/>
                <a:cs typeface="Times New Roman" panose="02020603050405020304" pitchFamily="18" charset="0"/>
              </a:rPr>
              <a:t>аномал</a:t>
            </a:r>
            <a:r>
              <a:rPr lang="uk-UA" sz="2000" dirty="0">
                <a:solidFill>
                  <a:schemeClr val="tx1"/>
                </a:solidFill>
                <a:latin typeface="Times New Roman" panose="02020603050405020304" pitchFamily="18" charset="0"/>
                <a:cs typeface="Times New Roman" panose="02020603050405020304" pitchFamily="18" charset="0"/>
              </a:rPr>
              <a:t>іЇ в системах відеоспостереження</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22"/>
          </p:nvPr>
        </p:nvSpPr>
        <p:spPr>
          <a:xfrm>
            <a:off x="10700656" y="6356350"/>
            <a:ext cx="653143"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
        <p:nvSpPr>
          <p:cNvPr id="33" name="TextBox 32">
            <a:extLst>
              <a:ext uri="{FF2B5EF4-FFF2-40B4-BE49-F238E27FC236}">
                <a16:creationId xmlns:a16="http://schemas.microsoft.com/office/drawing/2014/main" id="{C0DDF596-469A-04E6-619F-1F1525875EA2}"/>
              </a:ext>
            </a:extLst>
          </p:cNvPr>
          <p:cNvSpPr txBox="1"/>
          <p:nvPr/>
        </p:nvSpPr>
        <p:spPr>
          <a:xfrm>
            <a:off x="1429731" y="1518190"/>
            <a:ext cx="9332536" cy="4377609"/>
          </a:xfrm>
          <a:prstGeom prst="rect">
            <a:avLst/>
          </a:prstGeom>
          <a:noFill/>
        </p:spPr>
        <p:txBody>
          <a:bodyPr wrap="square">
            <a:spAutoFit/>
          </a:bodyPr>
          <a:lstStyle/>
          <a:p>
            <a:pPr indent="448056" algn="just">
              <a:lnSpc>
                <a:spcPct val="130000"/>
              </a:lnSpc>
            </a:pPr>
            <a:r>
              <a:rPr lang="ru-RU" dirty="0">
                <a:latin typeface="Times New Roman" panose="02020603050405020304" pitchFamily="18" charset="0"/>
                <a:cs typeface="Times New Roman" panose="02020603050405020304" pitchFamily="18" charset="0"/>
              </a:rPr>
              <a:t>Аномалія – відхилення від звичайного, очікуваного поведінки або моделі в даніх, що може свідчити про потенційні загрози або ризики.</a:t>
            </a:r>
          </a:p>
          <a:p>
            <a:pPr indent="448056" algn="just">
              <a:lnSpc>
                <a:spcPct val="130000"/>
              </a:lnSpc>
            </a:pPr>
            <a:r>
              <a:rPr lang="ru-RU" dirty="0">
                <a:latin typeface="Times New Roman" panose="02020603050405020304" pitchFamily="18" charset="0"/>
                <a:cs typeface="Times New Roman" panose="02020603050405020304" pitchFamily="18" charset="0"/>
              </a:rPr>
              <a:t>Типи аномалій у даних камер в</a:t>
            </a:r>
            <a:r>
              <a:rPr lang="uk-UA" dirty="0">
                <a:latin typeface="Times New Roman" panose="02020603050405020304" pitchFamily="18" charset="0"/>
                <a:cs typeface="Times New Roman" panose="02020603050405020304" pitchFamily="18" charset="0"/>
              </a:rPr>
              <a:t>ідеоспостереження</a:t>
            </a:r>
            <a:r>
              <a:rPr lang="ru-RU" dirty="0">
                <a:latin typeface="Times New Roman" panose="02020603050405020304" pitchFamily="18" charset="0"/>
                <a:cs typeface="Times New Roman" panose="02020603050405020304" pitchFamily="18" charset="0"/>
              </a:rPr>
              <a:t>:</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несанкціонований доступ;</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незвичайний час активності;</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аномальні шаблони руху; </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аномалії розпізнавання об'єктів;</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аномалії поведінки натовпу;</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аномальні кольорові патерни, рівні світла чи звуку;</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аномалії підрахунку;</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незвичайна повторювана поведінка;</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аномалії розпізнавання облич або номерних знаків.</a:t>
            </a:r>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graphicFrame>
        <p:nvGraphicFramePr>
          <p:cNvPr id="34" name="Table 33">
            <a:extLst>
              <a:ext uri="{FF2B5EF4-FFF2-40B4-BE49-F238E27FC236}">
                <a16:creationId xmlns:a16="http://schemas.microsoft.com/office/drawing/2014/main" id="{7997B735-495F-F9F3-7F84-F5DE855FCD5E}"/>
              </a:ext>
            </a:extLst>
          </p:cNvPr>
          <p:cNvGraphicFramePr>
            <a:graphicFrameLocks noGrp="1"/>
          </p:cNvGraphicFramePr>
          <p:nvPr>
            <p:extLst>
              <p:ext uri="{D42A27DB-BD31-4B8C-83A1-F6EECF244321}">
                <p14:modId xmlns:p14="http://schemas.microsoft.com/office/powerpoint/2010/main" val="3553752240"/>
              </p:ext>
            </p:extLst>
          </p:nvPr>
        </p:nvGraphicFramePr>
        <p:xfrm>
          <a:off x="414712" y="1259977"/>
          <a:ext cx="5404338" cy="5362459"/>
        </p:xfrm>
        <a:graphic>
          <a:graphicData uri="http://schemas.openxmlformats.org/drawingml/2006/table">
            <a:tbl>
              <a:tblPr firstRow="1" firstCol="1" bandRow="1"/>
              <a:tblGrid>
                <a:gridCol w="839053">
                  <a:extLst>
                    <a:ext uri="{9D8B030D-6E8A-4147-A177-3AD203B41FA5}">
                      <a16:colId xmlns:a16="http://schemas.microsoft.com/office/drawing/2014/main" val="3995517451"/>
                    </a:ext>
                  </a:extLst>
                </a:gridCol>
                <a:gridCol w="2441542">
                  <a:extLst>
                    <a:ext uri="{9D8B030D-6E8A-4147-A177-3AD203B41FA5}">
                      <a16:colId xmlns:a16="http://schemas.microsoft.com/office/drawing/2014/main" val="3743729468"/>
                    </a:ext>
                  </a:extLst>
                </a:gridCol>
                <a:gridCol w="2123743">
                  <a:extLst>
                    <a:ext uri="{9D8B030D-6E8A-4147-A177-3AD203B41FA5}">
                      <a16:colId xmlns:a16="http://schemas.microsoft.com/office/drawing/2014/main" val="3856445692"/>
                    </a:ext>
                  </a:extLst>
                </a:gridCol>
              </a:tblGrid>
              <a:tr h="455407">
                <a:tc>
                  <a:txBody>
                    <a:bodyPr/>
                    <a:lstStyle/>
                    <a:p>
                      <a:pPr algn="ctr">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ML Алгоритм</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Переваги</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Обмеження</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97187238"/>
                  </a:ext>
                </a:extLst>
              </a:tr>
              <a:tr h="215733">
                <a:tc>
                  <a:txBody>
                    <a:bodyPr/>
                    <a:lstStyle/>
                    <a:p>
                      <a:pPr algn="ctr">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01659111"/>
                  </a:ext>
                </a:extLst>
              </a:tr>
              <a:tr h="1099445">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CNN (Convolutional Neural Network)</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Чудовий аналіз зображень і відео, виділення локальних ознак, просторових зв'язків, стійкість до шуму та інваріантність перекладу</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Велика кількість параметрів, висока обчислювальна вартість, обмежена інтерпретованість</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39033620"/>
                  </a:ext>
                </a:extLst>
              </a:tr>
              <a:tr h="1174431">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LSTM (Long Short-Term Memory)</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Ефективно фіксує довгострокові залежності, обробляє послідовності змінної довжини, стійкий до проблеми зникаючого/вибухаючого градієнта</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Обчислювальна складність, час навчання, обмежена інтерпретованість</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25717054"/>
                  </a:ext>
                </a:extLst>
              </a:tr>
              <a:tr h="1099445">
                <a:tc>
                  <a:txBody>
                    <a:bodyPr/>
                    <a:lstStyle/>
                    <a:p>
                      <a:pPr algn="just">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SVM (Support Vector Machine)</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Хороші показники узагальнення, стійкість до шуму, здатність обробляти дані високої розмірності</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Чутливий до вибору ядра та параметрів, проблеми з масштабуванням, не ідеальний для великих наборів даних</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2707323"/>
                  </a:ext>
                </a:extLst>
              </a:tr>
              <a:tr h="1317998">
                <a:tc>
                  <a:txBody>
                    <a:bodyPr/>
                    <a:lstStyle/>
                    <a:p>
                      <a:pPr algn="just">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MIL (Multiple-Instance Learning)</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Працює зі слабко маркованими даними, добре навчається на позитивних і негативних пакетах, добре адаптується до незбалансованих наборів даних</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Залежить від якості представлення пакетів, чутливий до шуму та викидів</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880" marR="378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46570249"/>
                  </a:ext>
                </a:extLst>
              </a:tr>
            </a:tbl>
          </a:graphicData>
        </a:graphic>
      </p:graphicFrame>
      <p:sp>
        <p:nvSpPr>
          <p:cNvPr id="35" name="Rectangle 2">
            <a:extLst>
              <a:ext uri="{FF2B5EF4-FFF2-40B4-BE49-F238E27FC236}">
                <a16:creationId xmlns:a16="http://schemas.microsoft.com/office/drawing/2014/main" id="{4BB03095-3388-A422-405B-2AE33F39B496}"/>
              </a:ext>
            </a:extLst>
          </p:cNvPr>
          <p:cNvSpPr>
            <a:spLocks noChangeArrowheads="1"/>
          </p:cNvSpPr>
          <p:nvPr/>
        </p:nvSpPr>
        <p:spPr bwMode="auto">
          <a:xfrm>
            <a:off x="414712" y="913930"/>
            <a:ext cx="52976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uk-UA" altLang="de-DE"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Таблиця 2 – Переваги та обмеження алгоритмів машинного навчання</a:t>
            </a:r>
            <a:endParaRPr kumimoji="0" lang="de-DE" altLang="de-DE"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9" name="Table 38">
            <a:extLst>
              <a:ext uri="{FF2B5EF4-FFF2-40B4-BE49-F238E27FC236}">
                <a16:creationId xmlns:a16="http://schemas.microsoft.com/office/drawing/2014/main" id="{1CF5EE07-8A04-25CE-F8F1-880594DC3DFC}"/>
              </a:ext>
            </a:extLst>
          </p:cNvPr>
          <p:cNvGraphicFramePr>
            <a:graphicFrameLocks noGrp="1"/>
          </p:cNvGraphicFramePr>
          <p:nvPr>
            <p:extLst>
              <p:ext uri="{D42A27DB-BD31-4B8C-83A1-F6EECF244321}">
                <p14:modId xmlns:p14="http://schemas.microsoft.com/office/powerpoint/2010/main" val="2976962874"/>
              </p:ext>
            </p:extLst>
          </p:nvPr>
        </p:nvGraphicFramePr>
        <p:xfrm>
          <a:off x="6372952" y="1264975"/>
          <a:ext cx="5266186" cy="5362460"/>
        </p:xfrm>
        <a:graphic>
          <a:graphicData uri="http://schemas.openxmlformats.org/drawingml/2006/table">
            <a:tbl>
              <a:tblPr firstRow="1" firstCol="1" bandRow="1"/>
              <a:tblGrid>
                <a:gridCol w="1107831">
                  <a:extLst>
                    <a:ext uri="{9D8B030D-6E8A-4147-A177-3AD203B41FA5}">
                      <a16:colId xmlns:a16="http://schemas.microsoft.com/office/drawing/2014/main" val="533931839"/>
                    </a:ext>
                  </a:extLst>
                </a:gridCol>
                <a:gridCol w="1740172">
                  <a:extLst>
                    <a:ext uri="{9D8B030D-6E8A-4147-A177-3AD203B41FA5}">
                      <a16:colId xmlns:a16="http://schemas.microsoft.com/office/drawing/2014/main" val="1005899708"/>
                    </a:ext>
                  </a:extLst>
                </a:gridCol>
                <a:gridCol w="2418183">
                  <a:extLst>
                    <a:ext uri="{9D8B030D-6E8A-4147-A177-3AD203B41FA5}">
                      <a16:colId xmlns:a16="http://schemas.microsoft.com/office/drawing/2014/main" val="281913988"/>
                    </a:ext>
                  </a:extLst>
                </a:gridCol>
              </a:tblGrid>
              <a:tr h="211382">
                <a:tc>
                  <a:txBody>
                    <a:bodyPr/>
                    <a:lstStyle/>
                    <a:p>
                      <a:pPr algn="ctr">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09947203"/>
                  </a:ext>
                </a:extLst>
              </a:tr>
              <a:tr h="1150745">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GAN (Generative Adversarial Network)</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Потужні генеративні моделі, здатні генерувати реалістичні зразки, неконтрольоване навчання</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Збій режиму, нестабільність під час тренувань, складність у вимірюванні продуктивності, обмежена інтерпретованість</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40949733"/>
                  </a:ext>
                </a:extLst>
              </a:tr>
              <a:tr h="1150745">
                <a:tc>
                  <a:txBody>
                    <a:bodyPr/>
                    <a:lstStyle/>
                    <a:p>
                      <a:pPr algn="just">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HTM (Hierarchical Temporal Memory)</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Добре запам'ятовує послідовності, часові патерни та прогнозування, стійкий до шуму</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Обмеженість досліджень і застосувань у виявленні аномалій, висока вартість обчислень</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6351596"/>
                  </a:ext>
                </a:extLst>
              </a:tr>
              <a:tr h="1385586">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RNN (Recurrent Neural Network)</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Добре моделює часові послідовності, обробляє послідовності змінної довжини</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a:effectLst/>
                          <a:latin typeface="Times New Roman" panose="02020603050405020304" pitchFamily="18" charset="0"/>
                          <a:ea typeface="Times New Roman" panose="02020603050405020304" pitchFamily="18" charset="0"/>
                          <a:cs typeface="Times New Roman" panose="02020603050405020304" pitchFamily="18" charset="0"/>
                        </a:rPr>
                        <a:t>Труднощі з фіксацією довгострокових залежностей, проблема зникаючого/вибухового градієнта, високі обчислювальні витрати, обмежена інтерпретованість</a:t>
                      </a:r>
                      <a:endParaRPr lang="de-DE"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29337613"/>
                  </a:ext>
                </a:extLst>
              </a:tr>
              <a:tr h="1415808">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Автоенкодери</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Добре вивчає латентні репрезентації, зменшення розмірності, неконтрольоване навчання</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30000"/>
                        </a:lnSpc>
                      </a:pPr>
                      <a:r>
                        <a:rPr lang="uk-UA" sz="1200" dirty="0">
                          <a:effectLst/>
                          <a:latin typeface="Times New Roman" panose="02020603050405020304" pitchFamily="18" charset="0"/>
                          <a:ea typeface="Times New Roman" panose="02020603050405020304" pitchFamily="18" charset="0"/>
                          <a:cs typeface="Times New Roman" panose="02020603050405020304" pitchFamily="18" charset="0"/>
                        </a:rPr>
                        <a:t>Труднощі у визначенні відповідного розміру латентного простору, обмежена інтерпретованість, може не охоплювати всі релевантні ознаки в даних</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188" marR="42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55971337"/>
                  </a:ext>
                </a:extLst>
              </a:tr>
            </a:tbl>
          </a:graphicData>
        </a:graphic>
      </p:graphicFrame>
      <p:sp>
        <p:nvSpPr>
          <p:cNvPr id="40" name="Rectangle 2">
            <a:extLst>
              <a:ext uri="{FF2B5EF4-FFF2-40B4-BE49-F238E27FC236}">
                <a16:creationId xmlns:a16="http://schemas.microsoft.com/office/drawing/2014/main" id="{E9EAB265-98E8-AB41-820F-D34BEBCEC110}"/>
              </a:ext>
            </a:extLst>
          </p:cNvPr>
          <p:cNvSpPr>
            <a:spLocks noChangeArrowheads="1"/>
          </p:cNvSpPr>
          <p:nvPr/>
        </p:nvSpPr>
        <p:spPr bwMode="auto">
          <a:xfrm>
            <a:off x="6479621" y="913930"/>
            <a:ext cx="22188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uk-UA" altLang="de-DE"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Продовження таблиці 2.</a:t>
            </a:r>
            <a:endParaRPr kumimoji="0" lang="de-DE" altLang="de-DE"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Title 1">
            <a:extLst>
              <a:ext uri="{FF2B5EF4-FFF2-40B4-BE49-F238E27FC236}">
                <a16:creationId xmlns:a16="http://schemas.microsoft.com/office/drawing/2014/main" id="{584711C4-6460-46A9-C572-E376D882FCF4}"/>
              </a:ext>
            </a:extLst>
          </p:cNvPr>
          <p:cNvSpPr>
            <a:spLocks noGrp="1"/>
          </p:cNvSpPr>
          <p:nvPr>
            <p:ph type="title"/>
          </p:nvPr>
        </p:nvSpPr>
        <p:spPr>
          <a:xfrm>
            <a:off x="477051" y="213063"/>
            <a:ext cx="11162087" cy="459390"/>
          </a:xfrm>
        </p:spPr>
        <p:txBody>
          <a:bodyPr anchor="b">
            <a:noAutofit/>
          </a:bodyPr>
          <a:lstStyle/>
          <a:p>
            <a:pPr algn="ctr"/>
            <a:br>
              <a:rPr lang="uk-UA" sz="2000" dirty="0">
                <a:solidFill>
                  <a:schemeClr val="tx1"/>
                </a:solidFill>
                <a:latin typeface="Times New Roman" panose="02020603050405020304" pitchFamily="18" charset="0"/>
                <a:cs typeface="Times New Roman" panose="02020603050405020304" pitchFamily="18" charset="0"/>
              </a:rPr>
            </a:br>
            <a:br>
              <a:rPr lang="uk-UA" sz="2000" dirty="0">
                <a:solidFill>
                  <a:schemeClr val="tx1"/>
                </a:solidFill>
                <a:latin typeface="Times New Roman" panose="02020603050405020304" pitchFamily="18" charset="0"/>
                <a:cs typeface="Times New Roman" panose="02020603050405020304" pitchFamily="18" charset="0"/>
              </a:rPr>
            </a:br>
            <a:r>
              <a:rPr lang="ru-RU" sz="2000" dirty="0">
                <a:solidFill>
                  <a:schemeClr val="tx1"/>
                </a:solidFill>
                <a:latin typeface="Times New Roman" panose="02020603050405020304" pitchFamily="18" charset="0"/>
                <a:cs typeface="Times New Roman" panose="02020603050405020304" pitchFamily="18" charset="0"/>
              </a:rPr>
              <a:t>Алгоритми машинного навчання для виявлення аномалій</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graphicFrame>
        <p:nvGraphicFramePr>
          <p:cNvPr id="12" name="Table 11">
            <a:extLst>
              <a:ext uri="{FF2B5EF4-FFF2-40B4-BE49-F238E27FC236}">
                <a16:creationId xmlns:a16="http://schemas.microsoft.com/office/drawing/2014/main" id="{83A97349-1ABA-9D44-3B2C-F766136944ED}"/>
              </a:ext>
            </a:extLst>
          </p:cNvPr>
          <p:cNvGraphicFramePr>
            <a:graphicFrameLocks noGrp="1"/>
          </p:cNvGraphicFramePr>
          <p:nvPr>
            <p:extLst>
              <p:ext uri="{D42A27DB-BD31-4B8C-83A1-F6EECF244321}">
                <p14:modId xmlns:p14="http://schemas.microsoft.com/office/powerpoint/2010/main" val="1861036841"/>
              </p:ext>
            </p:extLst>
          </p:nvPr>
        </p:nvGraphicFramePr>
        <p:xfrm>
          <a:off x="2512546" y="1844764"/>
          <a:ext cx="7166906" cy="4348246"/>
        </p:xfrm>
        <a:graphic>
          <a:graphicData uri="http://schemas.openxmlformats.org/drawingml/2006/table">
            <a:tbl>
              <a:tblPr firstRow="1" firstCol="1" bandRow="1"/>
              <a:tblGrid>
                <a:gridCol w="1733192">
                  <a:extLst>
                    <a:ext uri="{9D8B030D-6E8A-4147-A177-3AD203B41FA5}">
                      <a16:colId xmlns:a16="http://schemas.microsoft.com/office/drawing/2014/main" val="4247372802"/>
                    </a:ext>
                  </a:extLst>
                </a:gridCol>
                <a:gridCol w="1515571">
                  <a:extLst>
                    <a:ext uri="{9D8B030D-6E8A-4147-A177-3AD203B41FA5}">
                      <a16:colId xmlns:a16="http://schemas.microsoft.com/office/drawing/2014/main" val="3504980118"/>
                    </a:ext>
                  </a:extLst>
                </a:gridCol>
                <a:gridCol w="1152224">
                  <a:extLst>
                    <a:ext uri="{9D8B030D-6E8A-4147-A177-3AD203B41FA5}">
                      <a16:colId xmlns:a16="http://schemas.microsoft.com/office/drawing/2014/main" val="2279467247"/>
                    </a:ext>
                  </a:extLst>
                </a:gridCol>
                <a:gridCol w="1514030">
                  <a:extLst>
                    <a:ext uri="{9D8B030D-6E8A-4147-A177-3AD203B41FA5}">
                      <a16:colId xmlns:a16="http://schemas.microsoft.com/office/drawing/2014/main" val="2543299289"/>
                    </a:ext>
                  </a:extLst>
                </a:gridCol>
                <a:gridCol w="1251889">
                  <a:extLst>
                    <a:ext uri="{9D8B030D-6E8A-4147-A177-3AD203B41FA5}">
                      <a16:colId xmlns:a16="http://schemas.microsoft.com/office/drawing/2014/main" val="3390046457"/>
                    </a:ext>
                  </a:extLst>
                </a:gridCol>
              </a:tblGrid>
              <a:tr h="608958">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Набір даних</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Тривалість</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Кадри</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Роздільна здатність</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Аномалії</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4138536248"/>
                  </a:ext>
                </a:extLst>
              </a:tr>
              <a:tr h="393072">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UCF-crime</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128 годин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∼13.8M</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320×240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3802105953"/>
                  </a:ext>
                </a:extLst>
              </a:tr>
              <a:tr h="419467">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UCSD Ped 1</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5 хвилин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14,000</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238×158</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4047057199"/>
                  </a:ext>
                </a:extLst>
              </a:tr>
              <a:tr h="394595">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UCSD Ped 2</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5 хвилин</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4,560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360×240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3116656782"/>
                  </a:ext>
                </a:extLst>
              </a:tr>
              <a:tr h="39307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Subway entrance</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1,5 годин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144,249</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512×384</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2458625006"/>
                  </a:ext>
                </a:extLst>
              </a:tr>
              <a:tr h="28850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Subway exit</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43 хвилин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64,900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512×384</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713884097"/>
                  </a:ext>
                </a:extLst>
              </a:tr>
              <a:tr h="28850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UMN</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5 хвилин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∼7,700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320×240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1225672375"/>
                  </a:ext>
                </a:extLst>
              </a:tr>
              <a:tr h="39307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CUHK avenue</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30 хвилин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35,240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640×360</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1456400157"/>
                  </a:ext>
                </a:extLst>
              </a:tr>
              <a:tr h="39307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Shanghai tech</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317,398</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856×480</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130</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1678266497"/>
                  </a:ext>
                </a:extLst>
              </a:tr>
              <a:tr h="288502">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LV</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3,93 годин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декілька</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3098706911"/>
                  </a:ext>
                </a:extLst>
              </a:tr>
              <a:tr h="288502">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UCF Crowd</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11 хвилин</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∼16,320</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декілька</a:t>
                      </a:r>
                      <a:endParaRPr lang="de-D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tc>
                  <a:txBody>
                    <a:bodyPr/>
                    <a:lstStyle/>
                    <a:p>
                      <a:pPr algn="ctr">
                        <a:lnSpc>
                          <a:spcPct val="130000"/>
                        </a:lnSpc>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de-D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11" marR="569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EF"/>
                    </a:solidFill>
                  </a:tcPr>
                </a:tc>
                <a:extLst>
                  <a:ext uri="{0D108BD9-81ED-4DB2-BD59-A6C34878D82A}">
                    <a16:rowId xmlns:a16="http://schemas.microsoft.com/office/drawing/2014/main" val="1550241405"/>
                  </a:ext>
                </a:extLst>
              </a:tr>
            </a:tbl>
          </a:graphicData>
        </a:graphic>
      </p:graphicFrame>
      <p:sp>
        <p:nvSpPr>
          <p:cNvPr id="13" name="Title 1">
            <a:extLst>
              <a:ext uri="{FF2B5EF4-FFF2-40B4-BE49-F238E27FC236}">
                <a16:creationId xmlns:a16="http://schemas.microsoft.com/office/drawing/2014/main" id="{4DACBBAB-858F-C84F-58A0-783FFAE35825}"/>
              </a:ext>
            </a:extLst>
          </p:cNvPr>
          <p:cNvSpPr>
            <a:spLocks noGrp="1"/>
          </p:cNvSpPr>
          <p:nvPr>
            <p:ph type="title"/>
          </p:nvPr>
        </p:nvSpPr>
        <p:spPr>
          <a:xfrm>
            <a:off x="514955" y="575815"/>
            <a:ext cx="11162087" cy="459390"/>
          </a:xfrm>
        </p:spPr>
        <p:txBody>
          <a:bodyPr anchor="b">
            <a:noAutofit/>
          </a:bodyPr>
          <a:lstStyle/>
          <a:p>
            <a:pPr algn="ctr"/>
            <a:r>
              <a:rPr lang="uk-UA" sz="2000" dirty="0">
                <a:solidFill>
                  <a:schemeClr val="tx1"/>
                </a:solidFill>
                <a:latin typeface="Times New Roman" panose="02020603050405020304" pitchFamily="18" charset="0"/>
                <a:cs typeface="Times New Roman" panose="02020603050405020304" pitchFamily="18" charset="0"/>
              </a:rPr>
              <a:t>ХАРАКТЕРИСТИКИ НАБОРІВ ДАНИХ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8661197-32A4-D0FA-A953-8ED262C1B861}"/>
              </a:ext>
            </a:extLst>
          </p:cNvPr>
          <p:cNvSpPr txBox="1"/>
          <p:nvPr/>
        </p:nvSpPr>
        <p:spPr>
          <a:xfrm>
            <a:off x="2512546" y="1346570"/>
            <a:ext cx="6136848" cy="416524"/>
          </a:xfrm>
          <a:prstGeom prst="rect">
            <a:avLst/>
          </a:prstGeom>
          <a:noFill/>
        </p:spPr>
        <p:txBody>
          <a:bodyPr wrap="square">
            <a:spAutoFit/>
          </a:bodyPr>
          <a:lstStyle/>
          <a:p>
            <a:pPr indent="450215" algn="just">
              <a:lnSpc>
                <a:spcPct val="130000"/>
              </a:lnSpc>
            </a:pPr>
            <a:r>
              <a:rPr lang="uk-UA" sz="1800" dirty="0">
                <a:effectLst/>
                <a:latin typeface="Times New Roman" panose="02020603050405020304" pitchFamily="18" charset="0"/>
                <a:ea typeface="Times New Roman" panose="02020603050405020304" pitchFamily="18" charset="0"/>
              </a:rPr>
              <a:t>Таблиця </a:t>
            </a:r>
            <a:r>
              <a:rPr lang="uk-UA" dirty="0">
                <a:latin typeface="Times New Roman" panose="02020603050405020304" pitchFamily="18" charset="0"/>
                <a:ea typeface="Times New Roman" panose="02020603050405020304" pitchFamily="18" charset="0"/>
              </a:rPr>
              <a:t>3</a:t>
            </a:r>
            <a:r>
              <a:rPr lang="uk-UA" sz="1800" dirty="0">
                <a:effectLst/>
                <a:latin typeface="Times New Roman" panose="02020603050405020304" pitchFamily="18" charset="0"/>
                <a:ea typeface="Times New Roman" panose="02020603050405020304" pitchFamily="18" charset="0"/>
              </a:rPr>
              <a:t> – Характеристики наборів даних</a:t>
            </a:r>
            <a:endParaRPr lang="de-D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380013" y="370347"/>
            <a:ext cx="5431971" cy="515773"/>
          </a:xfrm>
        </p:spPr>
        <p:txBody>
          <a:bodyPr>
            <a:normAutofit/>
          </a:bodyPr>
          <a:lstStyle/>
          <a:p>
            <a:pPr algn="ctr"/>
            <a:r>
              <a:rPr lang="uk-UA" sz="2000" dirty="0">
                <a:solidFill>
                  <a:schemeClr val="tx1"/>
                </a:solidFill>
                <a:effectLst/>
                <a:latin typeface="Times New Roman" panose="02020603050405020304" pitchFamily="18" charset="0"/>
                <a:ea typeface="Times New Roman" panose="02020603050405020304" pitchFamily="18" charset="0"/>
              </a:rPr>
              <a:t>Попередня обробка даних</a:t>
            </a:r>
            <a:endParaRPr lang="en-ZA" sz="2000" dirty="0">
              <a:solidFill>
                <a:schemeClr val="tx1"/>
              </a:solidFill>
            </a:endParaRP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7</a:t>
            </a:fld>
            <a:endParaRPr lang="en-ZA" dirty="0"/>
          </a:p>
        </p:txBody>
      </p:sp>
      <p:pic>
        <p:nvPicPr>
          <p:cNvPr id="3074" name="Picture 2" descr="Sample Frames From UCF-Crime Dataset indicating Assault, Fighting and... |  Download Scientific Diagram">
            <a:extLst>
              <a:ext uri="{FF2B5EF4-FFF2-40B4-BE49-F238E27FC236}">
                <a16:creationId xmlns:a16="http://schemas.microsoft.com/office/drawing/2014/main" id="{9C627C9B-B738-41F1-D444-CB84CAF0E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33" y="1459653"/>
            <a:ext cx="5401769" cy="352068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A55B7D4-CAC3-FAE0-1DC4-18F4460271F6}"/>
              </a:ext>
            </a:extLst>
          </p:cNvPr>
          <p:cNvSpPr txBox="1"/>
          <p:nvPr/>
        </p:nvSpPr>
        <p:spPr>
          <a:xfrm>
            <a:off x="5825767" y="1002140"/>
            <a:ext cx="6014300" cy="5097806"/>
          </a:xfrm>
          <a:prstGeom prst="rect">
            <a:avLst/>
          </a:prstGeom>
          <a:noFill/>
        </p:spPr>
        <p:txBody>
          <a:bodyPr wrap="square">
            <a:spAutoFit/>
          </a:bodyPr>
          <a:lstStyle/>
          <a:p>
            <a:pPr indent="448056" algn="just">
              <a:lnSpc>
                <a:spcPct val="130000"/>
              </a:lnSpc>
            </a:pPr>
            <a:r>
              <a:rPr lang="ru-RU" dirty="0">
                <a:latin typeface="Times New Roman" panose="02020603050405020304" pitchFamily="18" charset="0"/>
                <a:cs typeface="Times New Roman" panose="02020603050405020304" pitchFamily="18" charset="0"/>
              </a:rPr>
              <a:t>Н</a:t>
            </a:r>
            <a:r>
              <a:rPr lang="ru-RU" b="0" i="0" dirty="0">
                <a:effectLst/>
                <a:latin typeface="Times New Roman" panose="02020603050405020304" pitchFamily="18" charset="0"/>
                <a:cs typeface="Times New Roman" panose="02020603050405020304" pitchFamily="18" charset="0"/>
              </a:rPr>
              <a:t>абір даних </a:t>
            </a:r>
            <a:r>
              <a:rPr lang="de-DE" b="0" i="0" dirty="0">
                <a:effectLst/>
                <a:latin typeface="Times New Roman" panose="02020603050405020304" pitchFamily="18" charset="0"/>
                <a:cs typeface="Times New Roman" panose="02020603050405020304" pitchFamily="18" charset="0"/>
              </a:rPr>
              <a:t>UCF-Crime, </a:t>
            </a:r>
            <a:r>
              <a:rPr lang="ru-RU" b="0" i="0" dirty="0">
                <a:effectLst/>
                <a:latin typeface="Times New Roman" panose="02020603050405020304" pitchFamily="18" charset="0"/>
                <a:cs typeface="Times New Roman" panose="02020603050405020304" pitchFamily="18" charset="0"/>
              </a:rPr>
              <a:t>включає відеозаписи  з аномаліями: насильство, арешт, підпал, напад, ДТП, крадіжка, вибух, бійка, пограбування, стрілянина, крадіжка в магазині, вандалізм.</a:t>
            </a:r>
            <a:endParaRPr lang="ru-RU" dirty="0">
              <a:latin typeface="Times New Roman" panose="02020603050405020304" pitchFamily="18" charset="0"/>
              <a:cs typeface="Times New Roman" panose="02020603050405020304" pitchFamily="18" charset="0"/>
            </a:endParaRPr>
          </a:p>
          <a:p>
            <a:pPr indent="448056" algn="just">
              <a:lnSpc>
                <a:spcPct val="130000"/>
              </a:lnSpc>
            </a:pPr>
            <a:r>
              <a:rPr lang="ru-RU" dirty="0">
                <a:latin typeface="Times New Roman" panose="02020603050405020304" pitchFamily="18" charset="0"/>
                <a:cs typeface="Times New Roman" panose="02020603050405020304" pitchFamily="18" charset="0"/>
              </a:rPr>
              <a:t>Етапи попередньо</a:t>
            </a:r>
            <a:r>
              <a:rPr lang="uk-UA" dirty="0">
                <a:latin typeface="Times New Roman" panose="02020603050405020304" pitchFamily="18" charset="0"/>
                <a:cs typeface="Times New Roman" panose="02020603050405020304" pitchFamily="18" charset="0"/>
              </a:rPr>
              <a:t>ї обробки:</a:t>
            </a:r>
            <a:endParaRPr lang="ru-RU" dirty="0">
              <a:latin typeface="Times New Roman" panose="02020603050405020304" pitchFamily="18" charset="0"/>
              <a:cs typeface="Times New Roman" panose="02020603050405020304" pitchFamily="18" charset="0"/>
            </a:endParaRPr>
          </a:p>
          <a:p>
            <a:pPr indent="448056" algn="just">
              <a:lnSpc>
                <a:spcPct val="130000"/>
              </a:lnSpc>
              <a:buFont typeface="Symbol" panose="05050102010706020507" pitchFamily="18" charset="2"/>
              <a:buChar char="-"/>
            </a:pPr>
            <a:r>
              <a:rPr lang="ru-RU" b="0" i="0" dirty="0">
                <a:effectLst/>
                <a:latin typeface="Times New Roman" panose="02020603050405020304" pitchFamily="18" charset="0"/>
                <a:cs typeface="Times New Roman" panose="02020603050405020304" pitchFamily="18" charset="0"/>
              </a:rPr>
              <a:t>завантаження набору даних;</a:t>
            </a:r>
          </a:p>
          <a:p>
            <a:pPr indent="448056" algn="just">
              <a:lnSpc>
                <a:spcPct val="130000"/>
              </a:lnSpc>
              <a:buFont typeface="Symbol" panose="05050102010706020507" pitchFamily="18" charset="2"/>
              <a:buChar char="-"/>
            </a:pPr>
            <a:r>
              <a:rPr lang="ru-RU" b="0" i="0" dirty="0">
                <a:effectLst/>
                <a:latin typeface="Times New Roman" panose="02020603050405020304" pitchFamily="18" charset="0"/>
                <a:cs typeface="Times New Roman" panose="02020603050405020304" pitchFamily="18" charset="0"/>
              </a:rPr>
              <a:t>вилучення кадрів з кожного відео;</a:t>
            </a:r>
          </a:p>
          <a:p>
            <a:pPr indent="448056" algn="just">
              <a:lnSpc>
                <a:spcPct val="130000"/>
              </a:lnSpc>
              <a:buFont typeface="Symbol" panose="05050102010706020507" pitchFamily="18" charset="2"/>
              <a:buChar char="-"/>
            </a:pPr>
            <a:r>
              <a:rPr lang="ru-RU" b="0" i="0" dirty="0">
                <a:effectLst/>
                <a:latin typeface="Times New Roman" panose="02020603050405020304" pitchFamily="18" charset="0"/>
                <a:cs typeface="Times New Roman" panose="02020603050405020304" pitchFamily="18" charset="0"/>
              </a:rPr>
              <a:t>перетворення кадрів у відтінки сірого та зміна розміру до 64x64 пікселів;</a:t>
            </a:r>
          </a:p>
          <a:p>
            <a:pPr indent="448056" algn="just">
              <a:lnSpc>
                <a:spcPct val="130000"/>
              </a:lnSpc>
              <a:buFont typeface="Symbol" panose="05050102010706020507" pitchFamily="18" charset="2"/>
              <a:buChar char="-"/>
            </a:pPr>
            <a:r>
              <a:rPr lang="uk-UA" dirty="0">
                <a:latin typeface="Times New Roman" panose="02020603050405020304" pitchFamily="18" charset="0"/>
                <a:cs typeface="Times New Roman" panose="02020603050405020304" pitchFamily="18" charset="0"/>
              </a:rPr>
              <a:t>встановлення </a:t>
            </a:r>
            <a:r>
              <a:rPr lang="ru-RU" b="0" i="0" dirty="0">
                <a:effectLst/>
                <a:latin typeface="Times New Roman" panose="02020603050405020304" pitchFamily="18" charset="0"/>
                <a:cs typeface="Times New Roman" panose="02020603050405020304" pitchFamily="18" charset="0"/>
              </a:rPr>
              <a:t>міток: 1 – нормальна поведінка, 0 – аномальна;</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розбиття набору даних: 80% для навчання, 20% для тестування;</a:t>
            </a:r>
          </a:p>
          <a:p>
            <a:pPr indent="448056" algn="just">
              <a:lnSpc>
                <a:spcPct val="130000"/>
              </a:lnSpc>
              <a:buFont typeface="Symbol" panose="05050102010706020507" pitchFamily="18" charset="2"/>
              <a:buChar char="-"/>
            </a:pPr>
            <a:r>
              <a:rPr lang="ru-RU" dirty="0">
                <a:latin typeface="Times New Roman" panose="02020603050405020304" pitchFamily="18" charset="0"/>
                <a:cs typeface="Times New Roman" panose="02020603050405020304" pitchFamily="18" charset="0"/>
              </a:rPr>
              <a:t>нормалізація пікселів до діапазону [0, 1].</a:t>
            </a:r>
          </a:p>
        </p:txBody>
      </p:sp>
      <p:sp>
        <p:nvSpPr>
          <p:cNvPr id="25" name="TextBox 24">
            <a:extLst>
              <a:ext uri="{FF2B5EF4-FFF2-40B4-BE49-F238E27FC236}">
                <a16:creationId xmlns:a16="http://schemas.microsoft.com/office/drawing/2014/main" id="{618F8526-0D87-A35C-8AAC-6270A36631D2}"/>
              </a:ext>
            </a:extLst>
          </p:cNvPr>
          <p:cNvSpPr txBox="1"/>
          <p:nvPr/>
        </p:nvSpPr>
        <p:spPr>
          <a:xfrm>
            <a:off x="351932" y="5063675"/>
            <a:ext cx="5401769" cy="416524"/>
          </a:xfrm>
          <a:prstGeom prst="rect">
            <a:avLst/>
          </a:prstGeom>
          <a:noFill/>
        </p:spPr>
        <p:txBody>
          <a:bodyPr wrap="square">
            <a:spAutoFit/>
          </a:bodyPr>
          <a:lstStyle/>
          <a:p>
            <a:pPr algn="ctr">
              <a:lnSpc>
                <a:spcPct val="130000"/>
              </a:lnSpc>
            </a:pPr>
            <a:r>
              <a:rPr lang="ru-RU" dirty="0">
                <a:latin typeface="Times New Roman" panose="02020603050405020304" pitchFamily="18" charset="0"/>
                <a:cs typeface="Times New Roman" panose="02020603050405020304" pitchFamily="18" charset="0"/>
              </a:rPr>
              <a:t>Рисунок 1 – Кадри із набору даних </a:t>
            </a:r>
            <a:r>
              <a:rPr lang="en-US" dirty="0">
                <a:latin typeface="Times New Roman" panose="02020603050405020304" pitchFamily="18" charset="0"/>
                <a:cs typeface="Times New Roman" panose="02020603050405020304" pitchFamily="18" charset="0"/>
              </a:rPr>
              <a:t>UCF-crime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146066" y="550387"/>
            <a:ext cx="7899867" cy="572678"/>
          </a:xfrm>
        </p:spPr>
        <p:txBody>
          <a:bodyPr>
            <a:normAutofit/>
          </a:bodyPr>
          <a:lstStyle/>
          <a:p>
            <a:r>
              <a:rPr lang="uk-UA" sz="2000" dirty="0">
                <a:solidFill>
                  <a:schemeClr val="tx1"/>
                </a:solidFill>
                <a:effectLst/>
                <a:latin typeface="Times New Roman" panose="02020603050405020304" pitchFamily="18" charset="0"/>
                <a:ea typeface="Times New Roman" panose="02020603050405020304" pitchFamily="18" charset="0"/>
              </a:rPr>
              <a:t>Згорткові нейронні мережі </a:t>
            </a:r>
            <a:endParaRPr lang="en-US" sz="2000" dirty="0">
              <a:solidFill>
                <a:schemeClr val="tx1"/>
              </a:solidFill>
            </a:endParaRP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24" name="Rectangle 2">
            <a:extLst>
              <a:ext uri="{FF2B5EF4-FFF2-40B4-BE49-F238E27FC236}">
                <a16:creationId xmlns:a16="http://schemas.microsoft.com/office/drawing/2014/main" id="{37502409-2C1D-7606-70BC-E90DAB84A1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4097" name="Picture 1">
            <a:extLst>
              <a:ext uri="{FF2B5EF4-FFF2-40B4-BE49-F238E27FC236}">
                <a16:creationId xmlns:a16="http://schemas.microsoft.com/office/drawing/2014/main" id="{C2C188A9-7FE9-270A-915A-0F727C360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174" y="1624149"/>
            <a:ext cx="6429307" cy="317409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75161372-8641-85CB-3CA7-A4804B4C930F}"/>
              </a:ext>
            </a:extLst>
          </p:cNvPr>
          <p:cNvSpPr>
            <a:spLocks noChangeArrowheads="1"/>
          </p:cNvSpPr>
          <p:nvPr/>
        </p:nvSpPr>
        <p:spPr bwMode="auto">
          <a:xfrm>
            <a:off x="6000680" y="4998480"/>
            <a:ext cx="55193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de-DE"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Рисунок 2 – Рівні архітектури </a:t>
            </a:r>
            <a:r>
              <a:rPr kumimoji="0" lang="ru-RU" altLang="de-DE"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з</a:t>
            </a:r>
            <a:r>
              <a:rPr kumimoji="0" lang="uk-UA" altLang="de-DE"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горткових нейронних мереж</a:t>
            </a:r>
            <a:endParaRPr kumimoji="0" lang="uk-UA" altLang="de-D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3D23451-F37A-D72B-BBB6-28854E76C193}"/>
              </a:ext>
            </a:extLst>
          </p:cNvPr>
          <p:cNvSpPr txBox="1"/>
          <p:nvPr/>
        </p:nvSpPr>
        <p:spPr>
          <a:xfrm>
            <a:off x="725863" y="1722194"/>
            <a:ext cx="4223209" cy="4022833"/>
          </a:xfrm>
          <a:prstGeom prst="rect">
            <a:avLst/>
          </a:prstGeom>
          <a:noFill/>
        </p:spPr>
        <p:txBody>
          <a:bodyPr wrap="square">
            <a:spAutoFit/>
          </a:bodyPr>
          <a:lstStyle/>
          <a:p>
            <a:pPr indent="450215" algn="just">
              <a:lnSpc>
                <a:spcPct val="130000"/>
              </a:lnSpc>
              <a:spcAft>
                <a:spcPts val="800"/>
              </a:spcAft>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CNN – це клас моделей глибокого навчання, призначених для обробки сіткоподібних даних, таких як зображення або відео. CNN особливо підходять для цього дослідження завдяки їхній здатності автоматично вивчати просторові ієрархії ознак на основі вхідних даних. Основними структурними елементами CNN є згорнуті шари, об'єднані шари та повністю з'єднані шари.</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C2525FDA-3226-4D8C-853C-CC09C954F8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844" y="1567437"/>
            <a:ext cx="5734638" cy="3902602"/>
          </a:xfrm>
          <a:prstGeom prst="rect">
            <a:avLst/>
          </a:prstGeom>
          <a:noFill/>
          <a:ln>
            <a:noFill/>
          </a:ln>
        </p:spPr>
      </p:pic>
      <p:sp>
        <p:nvSpPr>
          <p:cNvPr id="8" name="Title 3">
            <a:extLst>
              <a:ext uri="{FF2B5EF4-FFF2-40B4-BE49-F238E27FC236}">
                <a16:creationId xmlns:a16="http://schemas.microsoft.com/office/drawing/2014/main" id="{98E2746C-7971-116D-172C-B1508E245C9A}"/>
              </a:ext>
            </a:extLst>
          </p:cNvPr>
          <p:cNvSpPr txBox="1">
            <a:spLocks/>
          </p:cNvSpPr>
          <p:nvPr/>
        </p:nvSpPr>
        <p:spPr>
          <a:xfrm>
            <a:off x="1413918" y="611338"/>
            <a:ext cx="9364164" cy="6729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ru-RU" sz="2000" dirty="0">
                <a:solidFill>
                  <a:schemeClr val="tx1"/>
                </a:solidFill>
                <a:latin typeface="Times New Roman" panose="02020603050405020304" pitchFamily="18" charset="0"/>
                <a:ea typeface="Times New Roman" panose="02020603050405020304" pitchFamily="18" charset="0"/>
              </a:rPr>
              <a:t>Мережі з довготривалою та короткочасною пам'яттю</a:t>
            </a:r>
            <a:endParaRPr lang="ru-RU" sz="2000" dirty="0">
              <a:solidFill>
                <a:schemeClr val="tx1"/>
              </a:solidFill>
            </a:endParaRPr>
          </a:p>
        </p:txBody>
      </p:sp>
      <p:sp>
        <p:nvSpPr>
          <p:cNvPr id="29" name="TextBox 28">
            <a:extLst>
              <a:ext uri="{FF2B5EF4-FFF2-40B4-BE49-F238E27FC236}">
                <a16:creationId xmlns:a16="http://schemas.microsoft.com/office/drawing/2014/main" id="{7FFC0434-D724-350E-76A9-85615E36C227}"/>
              </a:ext>
            </a:extLst>
          </p:cNvPr>
          <p:cNvSpPr txBox="1"/>
          <p:nvPr/>
        </p:nvSpPr>
        <p:spPr>
          <a:xfrm>
            <a:off x="7154944" y="1752031"/>
            <a:ext cx="4201212" cy="4017510"/>
          </a:xfrm>
          <a:prstGeom prst="rect">
            <a:avLst/>
          </a:prstGeom>
          <a:noFill/>
        </p:spPr>
        <p:txBody>
          <a:bodyPr wrap="square">
            <a:spAutoFit/>
          </a:bodyPr>
          <a:lstStyle/>
          <a:p>
            <a:pPr indent="450215" algn="just">
              <a:lnSpc>
                <a:spcPct val="130000"/>
              </a:lnSpc>
            </a:pPr>
            <a:r>
              <a:rPr lang="uk-UA" sz="1800" dirty="0">
                <a:effectLst/>
                <a:latin typeface="Times New Roman" panose="02020603050405020304" pitchFamily="18" charset="0"/>
                <a:ea typeface="Times New Roman" panose="02020603050405020304" pitchFamily="18" charset="0"/>
              </a:rPr>
              <a:t>LSTM – це тип архітектури рекурентних нейронних мереж RNN, що спеціально розроблені для обробки довготривалих залежностей у послідовних даних. LSTM-мережі підходять для аналізу даних з камер спостереження, оскільки вони можуть фіксувати часові патерни та залежності у відеопослідовності, які є важливими для виявлення аномальної поведінки людини.</a:t>
            </a:r>
            <a:endParaRPr lang="de-DE" sz="1600" dirty="0">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5502680F-7AE3-1CE0-7A53-5627C7CDA738}"/>
              </a:ext>
            </a:extLst>
          </p:cNvPr>
          <p:cNvSpPr txBox="1"/>
          <p:nvPr/>
        </p:nvSpPr>
        <p:spPr>
          <a:xfrm>
            <a:off x="835844" y="5470039"/>
            <a:ext cx="5482471" cy="776623"/>
          </a:xfrm>
          <a:prstGeom prst="rect">
            <a:avLst/>
          </a:prstGeom>
          <a:noFill/>
        </p:spPr>
        <p:txBody>
          <a:bodyPr wrap="square">
            <a:spAutoFit/>
          </a:bodyPr>
          <a:lstStyle/>
          <a:p>
            <a:pPr algn="ctr">
              <a:lnSpc>
                <a:spcPct val="130000"/>
              </a:lnSpc>
            </a:pPr>
            <a:r>
              <a:rPr lang="uk-UA" sz="1800" dirty="0">
                <a:effectLst/>
                <a:latin typeface="Times New Roman" panose="02020603050405020304" pitchFamily="18" charset="0"/>
                <a:ea typeface="Times New Roman" panose="02020603050405020304" pitchFamily="18" charset="0"/>
              </a:rPr>
              <a:t>Рисунок 3 – Структура архітектури </a:t>
            </a:r>
            <a:r>
              <a:rPr lang="ru-RU" sz="1800" dirty="0">
                <a:effectLst/>
                <a:latin typeface="Times New Roman" panose="02020603050405020304" pitchFamily="18" charset="0"/>
                <a:ea typeface="Times New Roman" panose="02020603050405020304" pitchFamily="18" charset="0"/>
              </a:rPr>
              <a:t>м</a:t>
            </a:r>
            <a:r>
              <a:rPr lang="uk-UA" sz="1800" dirty="0">
                <a:effectLst/>
                <a:latin typeface="Times New Roman" panose="02020603050405020304" pitchFamily="18" charset="0"/>
                <a:ea typeface="Times New Roman" panose="02020603050405020304" pitchFamily="18" charset="0"/>
              </a:rPr>
              <a:t>ереж з довготривалою та короткочасною пам'яттю</a:t>
            </a:r>
            <a:endParaRPr lang="de-D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 id="{fd1c0902-ed92-4fed-896d-2e7725de02d4}" enabled="1" method="Standard" siteId="{d6b0bbee-7cd9-4d60-bce6-4a67b543e2ae}" contentBits="2"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0</TotalTime>
  <Words>1726</Words>
  <Application>Microsoft Office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Symbol</vt:lpstr>
      <vt:lpstr>Tenorite</vt:lpstr>
      <vt:lpstr>Times New Roman</vt:lpstr>
      <vt:lpstr>Monoline</vt:lpstr>
      <vt:lpstr>Дослідження методів виявлення аномалій за допомогою відеоаналітики на основі штучного інтелекту у комплексних системах безпеки </vt:lpstr>
      <vt:lpstr>PowerPoint Presentation</vt:lpstr>
      <vt:lpstr>Завдання систем відеоспостереження</vt:lpstr>
      <vt:lpstr>аномаліЇ в системах відеоспостереження</vt:lpstr>
      <vt:lpstr>  Алгоритми машинного навчання для виявлення аномалій</vt:lpstr>
      <vt:lpstr>ХАРАКТЕРИСТИКИ НАБОРІВ ДАНИХ </vt:lpstr>
      <vt:lpstr>Попередня обробка даних</vt:lpstr>
      <vt:lpstr>Згорткові нейронні мережі </vt:lpstr>
      <vt:lpstr>PowerPoint Presentation</vt:lpstr>
      <vt:lpstr>Мережі з довготривалою та короткочасною пам'яттю</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Дослідження методів виявлення аномалій за допомогою відеоаналітики на основі штучного інтелекту у комплексних системах безпеки </dc:title>
  <dc:creator>SEMERENSKA Viktoriia (renexter)</dc:creator>
  <cp:lastModifiedBy>SEMERENSKA Viktoriia (renexter)</cp:lastModifiedBy>
  <cp:revision>1</cp:revision>
  <dcterms:created xsi:type="dcterms:W3CDTF">2023-05-15T13:46:52Z</dcterms:created>
  <dcterms:modified xsi:type="dcterms:W3CDTF">2023-05-15T18:03:10Z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FooterLocations">
    <vt:lpwstr>Monoline:8</vt:lpwstr>
  </property>
  <property fmtid="{D5CDD505-2E9C-101B-9397-08002B2CF9AE}" pid="4" name="ClassificationContentMarkingFooterText">
    <vt:lpwstr>Confidential C</vt:lpwstr>
  </property>
</Properties>
</file>