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0" r:id="rId3"/>
    <p:sldId id="282" r:id="rId4"/>
    <p:sldId id="278" r:id="rId5"/>
    <p:sldId id="288" r:id="rId6"/>
    <p:sldId id="289" r:id="rId7"/>
    <p:sldId id="263" r:id="rId8"/>
    <p:sldId id="291" r:id="rId9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1"/>
    </p:embeddedFon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E29A4-B320-401A-BD95-1C95EA60FD31}" v="106" dt="2022-08-22T09:55:01.481"/>
  </p1510:revLst>
</p1510:revInfo>
</file>

<file path=ppt/tableStyles.xml><?xml version="1.0" encoding="utf-8"?>
<a:tblStyleLst xmlns:a="http://schemas.openxmlformats.org/drawingml/2006/main" def="{BB4C2380-4A70-421E-8D33-FDC860D2176E}">
  <a:tblStyle styleId="{BB4C2380-4A70-421E-8D33-FDC860D21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6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gs" Target="tags/tag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Orlov" userId="989cfd0c8e20da6b" providerId="LiveId" clId="{18CE29A4-B320-401A-BD95-1C95EA60FD31}"/>
    <pc:docChg chg="undo custSel delSld modSld">
      <pc:chgData name="Viktor Orlov" userId="989cfd0c8e20da6b" providerId="LiveId" clId="{18CE29A4-B320-401A-BD95-1C95EA60FD31}" dt="2022-08-22T09:55:01.466" v="228" actId="1035"/>
      <pc:docMkLst>
        <pc:docMk/>
      </pc:docMkLst>
      <pc:sldChg chg="addSp delSp modSp mod">
        <pc:chgData name="Viktor Orlov" userId="989cfd0c8e20da6b" providerId="LiveId" clId="{18CE29A4-B320-401A-BD95-1C95EA60FD31}" dt="2022-08-22T09:04:55.241" v="119" actId="3064"/>
        <pc:sldMkLst>
          <pc:docMk/>
          <pc:sldMk cId="0" sldId="256"/>
        </pc:sldMkLst>
        <pc:spChg chg="add del mod">
          <ac:chgData name="Viktor Orlov" userId="989cfd0c8e20da6b" providerId="LiveId" clId="{18CE29A4-B320-401A-BD95-1C95EA60FD31}" dt="2022-08-22T08:57:53.555" v="30" actId="478"/>
          <ac:spMkLst>
            <pc:docMk/>
            <pc:sldMk cId="0" sldId="256"/>
            <ac:spMk id="7" creationId="{DF1778DE-06A4-3C9D-F720-4D50935D8F0A}"/>
          </ac:spMkLst>
        </pc:spChg>
        <pc:spChg chg="add del mod">
          <ac:chgData name="Viktor Orlov" userId="989cfd0c8e20da6b" providerId="LiveId" clId="{18CE29A4-B320-401A-BD95-1C95EA60FD31}" dt="2022-08-22T09:04:55.241" v="119" actId="3064"/>
          <ac:spMkLst>
            <pc:docMk/>
            <pc:sldMk cId="0" sldId="256"/>
            <ac:spMk id="43" creationId="{5ABA7EDF-166F-4263-ABA5-D553A83F22BF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56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57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59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60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61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63" creationId="{00000000-0000-0000-0000-000000000000}"/>
          </ac:spMkLst>
        </pc:spChg>
        <pc:spChg chg="del mod">
          <ac:chgData name="Viktor Orlov" userId="989cfd0c8e20da6b" providerId="LiveId" clId="{18CE29A4-B320-401A-BD95-1C95EA60FD31}" dt="2022-08-22T08:57:50.737" v="29" actId="478"/>
          <ac:spMkLst>
            <pc:docMk/>
            <pc:sldMk cId="0" sldId="256"/>
            <ac:spMk id="64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3:43.719" v="98" actId="1076"/>
          <ac:spMkLst>
            <pc:docMk/>
            <pc:sldMk cId="0" sldId="256"/>
            <ac:spMk id="65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67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68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69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70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71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72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73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74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75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77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78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79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80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81" creationId="{00000000-0000-0000-0000-000000000000}"/>
          </ac:spMkLst>
        </pc:spChg>
        <pc:spChg chg="mod topLvl">
          <ac:chgData name="Viktor Orlov" userId="989cfd0c8e20da6b" providerId="LiveId" clId="{18CE29A4-B320-401A-BD95-1C95EA60FD31}" dt="2022-08-22T09:01:28.672" v="61" actId="338"/>
          <ac:spMkLst>
            <pc:docMk/>
            <pc:sldMk cId="0" sldId="256"/>
            <ac:spMk id="82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84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86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87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88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89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90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91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92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93" creationId="{00000000-0000-0000-0000-000000000000}"/>
          </ac:spMkLst>
        </pc:spChg>
        <pc:spChg chg="mod">
          <ac:chgData name="Viktor Orlov" userId="989cfd0c8e20da6b" providerId="LiveId" clId="{18CE29A4-B320-401A-BD95-1C95EA60FD31}" dt="2022-08-22T09:01:39.730" v="63" actId="164"/>
          <ac:spMkLst>
            <pc:docMk/>
            <pc:sldMk cId="0" sldId="256"/>
            <ac:spMk id="94" creationId="{00000000-0000-0000-0000-000000000000}"/>
          </ac:spMkLst>
        </pc:spChg>
        <pc:grpChg chg="add mod">
          <ac:chgData name="Viktor Orlov" userId="989cfd0c8e20da6b" providerId="LiveId" clId="{18CE29A4-B320-401A-BD95-1C95EA60FD31}" dt="2022-08-22T09:01:31.470" v="62" actId="164"/>
          <ac:grpSpMkLst>
            <pc:docMk/>
            <pc:sldMk cId="0" sldId="256"/>
            <ac:grpSpMk id="8" creationId="{15FC8A2F-E671-6ECE-B549-90119085066D}"/>
          </ac:grpSpMkLst>
        </pc:grpChg>
        <pc:grpChg chg="add mod">
          <ac:chgData name="Viktor Orlov" userId="989cfd0c8e20da6b" providerId="LiveId" clId="{18CE29A4-B320-401A-BD95-1C95EA60FD31}" dt="2022-08-22T09:01:31.470" v="62" actId="164"/>
          <ac:grpSpMkLst>
            <pc:docMk/>
            <pc:sldMk cId="0" sldId="256"/>
            <ac:grpSpMk id="9" creationId="{2CA1AC7D-6915-E66A-EB8C-36DC3444EA55}"/>
          </ac:grpSpMkLst>
        </pc:grpChg>
        <pc:grpChg chg="add mod">
          <ac:chgData name="Viktor Orlov" userId="989cfd0c8e20da6b" providerId="LiveId" clId="{18CE29A4-B320-401A-BD95-1C95EA60FD31}" dt="2022-08-22T09:01:42.843" v="64" actId="164"/>
          <ac:grpSpMkLst>
            <pc:docMk/>
            <pc:sldMk cId="0" sldId="256"/>
            <ac:grpSpMk id="10" creationId="{D3550F59-E76E-6E5C-1F29-577B44600D4F}"/>
          </ac:grpSpMkLst>
        </pc:grpChg>
        <pc:grpChg chg="add mod">
          <ac:chgData name="Viktor Orlov" userId="989cfd0c8e20da6b" providerId="LiveId" clId="{18CE29A4-B320-401A-BD95-1C95EA60FD31}" dt="2022-08-22T09:01:42.843" v="64" actId="164"/>
          <ac:grpSpMkLst>
            <pc:docMk/>
            <pc:sldMk cId="0" sldId="256"/>
            <ac:grpSpMk id="11" creationId="{70CDFC97-523B-078E-3CB8-5E1EBA2A7099}"/>
          </ac:grpSpMkLst>
        </pc:grpChg>
        <pc:grpChg chg="add mod">
          <ac:chgData name="Viktor Orlov" userId="989cfd0c8e20da6b" providerId="LiveId" clId="{18CE29A4-B320-401A-BD95-1C95EA60FD31}" dt="2022-08-22T09:02:03.085" v="72" actId="1035"/>
          <ac:grpSpMkLst>
            <pc:docMk/>
            <pc:sldMk cId="0" sldId="256"/>
            <ac:grpSpMk id="12" creationId="{43AFAAC6-59E7-2728-84A3-2DF73304FBB0}"/>
          </ac:grpSpMkLst>
        </pc:grpChg>
        <pc:grpChg chg="del">
          <ac:chgData name="Viktor Orlov" userId="989cfd0c8e20da6b" providerId="LiveId" clId="{18CE29A4-B320-401A-BD95-1C95EA60FD31}" dt="2022-08-22T09:01:19.338" v="60" actId="165"/>
          <ac:grpSpMkLst>
            <pc:docMk/>
            <pc:sldMk cId="0" sldId="256"/>
            <ac:grpSpMk id="55" creationId="{00000000-0000-0000-0000-000000000000}"/>
          </ac:grpSpMkLst>
        </pc:grpChg>
        <pc:grpChg chg="del">
          <ac:chgData name="Viktor Orlov" userId="989cfd0c8e20da6b" providerId="LiveId" clId="{18CE29A4-B320-401A-BD95-1C95EA60FD31}" dt="2022-08-22T09:01:19.338" v="60" actId="165"/>
          <ac:grpSpMkLst>
            <pc:docMk/>
            <pc:sldMk cId="0" sldId="256"/>
            <ac:grpSpMk id="76" creationId="{00000000-0000-0000-0000-000000000000}"/>
          </ac:grpSpMkLst>
        </pc:grpChg>
        <pc:picChg chg="add mod">
          <ac:chgData name="Viktor Orlov" userId="989cfd0c8e20da6b" providerId="LiveId" clId="{18CE29A4-B320-401A-BD95-1C95EA60FD31}" dt="2022-08-22T08:56:44.749" v="22" actId="1076"/>
          <ac:picMkLst>
            <pc:docMk/>
            <pc:sldMk cId="0" sldId="256"/>
            <ac:picMk id="3" creationId="{D71EA7A1-1350-86A5-1E57-0DEADB33F01F}"/>
          </ac:picMkLst>
        </pc:picChg>
        <pc:picChg chg="add mod">
          <ac:chgData name="Viktor Orlov" userId="989cfd0c8e20da6b" providerId="LiveId" clId="{18CE29A4-B320-401A-BD95-1C95EA60FD31}" dt="2022-08-22T08:57:28.770" v="27" actId="1076"/>
          <ac:picMkLst>
            <pc:docMk/>
            <pc:sldMk cId="0" sldId="256"/>
            <ac:picMk id="4" creationId="{176A0E86-F799-B201-D0EF-86F12FE306EC}"/>
          </ac:picMkLst>
        </pc:picChg>
        <pc:picChg chg="add mod">
          <ac:chgData name="Viktor Orlov" userId="989cfd0c8e20da6b" providerId="LiveId" clId="{18CE29A4-B320-401A-BD95-1C95EA60FD31}" dt="2022-08-22T08:56:40.123" v="21" actId="1076"/>
          <ac:picMkLst>
            <pc:docMk/>
            <pc:sldMk cId="0" sldId="256"/>
            <ac:picMk id="5" creationId="{24B0B152-7072-96D2-FF71-2D5359932DAE}"/>
          </ac:picMkLst>
        </pc:picChg>
      </pc:sldChg>
      <pc:sldChg chg="del">
        <pc:chgData name="Viktor Orlov" userId="989cfd0c8e20da6b" providerId="LiveId" clId="{18CE29A4-B320-401A-BD95-1C95EA60FD31}" dt="2022-08-22T09:51:13.215" v="136" actId="47"/>
        <pc:sldMkLst>
          <pc:docMk/>
          <pc:sldMk cId="2555790160" sldId="287"/>
        </pc:sldMkLst>
      </pc:sldChg>
      <pc:sldChg chg="addSp delSp modSp mod">
        <pc:chgData name="Viktor Orlov" userId="989cfd0c8e20da6b" providerId="LiveId" clId="{18CE29A4-B320-401A-BD95-1C95EA60FD31}" dt="2022-08-22T09:50:22.344" v="135" actId="14100"/>
        <pc:sldMkLst>
          <pc:docMk/>
          <pc:sldMk cId="1955943111" sldId="288"/>
        </pc:sldMkLst>
        <pc:spChg chg="mod ord">
          <ac:chgData name="Viktor Orlov" userId="989cfd0c8e20da6b" providerId="LiveId" clId="{18CE29A4-B320-401A-BD95-1C95EA60FD31}" dt="2022-08-22T09:50:22.344" v="135" actId="14100"/>
          <ac:spMkLst>
            <pc:docMk/>
            <pc:sldMk cId="1955943111" sldId="288"/>
            <ac:spMk id="9" creationId="{06CD447B-2F28-4966-B9E6-5430CE05907C}"/>
          </ac:spMkLst>
        </pc:spChg>
        <pc:picChg chg="add mod">
          <ac:chgData name="Viktor Orlov" userId="989cfd0c8e20da6b" providerId="LiveId" clId="{18CE29A4-B320-401A-BD95-1C95EA60FD31}" dt="2022-08-22T09:43:34.376" v="126" actId="1076"/>
          <ac:picMkLst>
            <pc:docMk/>
            <pc:sldMk cId="1955943111" sldId="288"/>
            <ac:picMk id="1026" creationId="{62E319F2-EED5-D52C-9C9C-326F837A4801}"/>
          </ac:picMkLst>
        </pc:picChg>
        <pc:picChg chg="del mod">
          <ac:chgData name="Viktor Orlov" userId="989cfd0c8e20da6b" providerId="LiveId" clId="{18CE29A4-B320-401A-BD95-1C95EA60FD31}" dt="2022-08-22T09:43:21.615" v="124" actId="478"/>
          <ac:picMkLst>
            <pc:docMk/>
            <pc:sldMk cId="1955943111" sldId="288"/>
            <ac:picMk id="5124" creationId="{D6B916D6-5C4B-4D9C-A71B-1C6132DCBC50}"/>
          </ac:picMkLst>
        </pc:picChg>
      </pc:sldChg>
      <pc:sldChg chg="addSp delSp modSp mod">
        <pc:chgData name="Viktor Orlov" userId="989cfd0c8e20da6b" providerId="LiveId" clId="{18CE29A4-B320-401A-BD95-1C95EA60FD31}" dt="2022-08-22T09:55:01.466" v="228" actId="1035"/>
        <pc:sldMkLst>
          <pc:docMk/>
          <pc:sldMk cId="1469904514" sldId="289"/>
        </pc:sldMkLst>
        <pc:spChg chg="mod">
          <ac:chgData name="Viktor Orlov" userId="989cfd0c8e20da6b" providerId="LiveId" clId="{18CE29A4-B320-401A-BD95-1C95EA60FD31}" dt="2022-08-22T09:53:49.099" v="161" actId="122"/>
          <ac:spMkLst>
            <pc:docMk/>
            <pc:sldMk cId="1469904514" sldId="289"/>
            <ac:spMk id="14" creationId="{9729D62F-80A8-4123-A026-8A4CC9B22A20}"/>
          </ac:spMkLst>
        </pc:spChg>
        <pc:spChg chg="mod">
          <ac:chgData name="Viktor Orlov" userId="989cfd0c8e20da6b" providerId="LiveId" clId="{18CE29A4-B320-401A-BD95-1C95EA60FD31}" dt="2022-08-22T09:53:59.005" v="164" actId="122"/>
          <ac:spMkLst>
            <pc:docMk/>
            <pc:sldMk cId="1469904514" sldId="289"/>
            <ac:spMk id="21" creationId="{1DA89F3E-CB02-4452-A02A-AA1A0DF23C60}"/>
          </ac:spMkLst>
        </pc:spChg>
        <pc:spChg chg="mod">
          <ac:chgData name="Viktor Orlov" userId="989cfd0c8e20da6b" providerId="LiveId" clId="{18CE29A4-B320-401A-BD95-1C95EA60FD31}" dt="2022-08-22T09:54:15.386" v="168" actId="122"/>
          <ac:spMkLst>
            <pc:docMk/>
            <pc:sldMk cId="1469904514" sldId="289"/>
            <ac:spMk id="22" creationId="{16C95964-CA28-436D-BF43-88E4DE53112D}"/>
          </ac:spMkLst>
        </pc:spChg>
        <pc:picChg chg="add mod">
          <ac:chgData name="Viktor Orlov" userId="989cfd0c8e20da6b" providerId="LiveId" clId="{18CE29A4-B320-401A-BD95-1C95EA60FD31}" dt="2022-08-22T09:54:49.814" v="225" actId="167"/>
          <ac:picMkLst>
            <pc:docMk/>
            <pc:sldMk cId="1469904514" sldId="289"/>
            <ac:picMk id="2050" creationId="{CCD79465-F476-0BD0-274D-43F527174B2A}"/>
          </ac:picMkLst>
        </pc:picChg>
        <pc:picChg chg="add mod">
          <ac:chgData name="Viktor Orlov" userId="989cfd0c8e20da6b" providerId="LiveId" clId="{18CE29A4-B320-401A-BD95-1C95EA60FD31}" dt="2022-08-22T09:55:01.466" v="228" actId="1035"/>
          <ac:picMkLst>
            <pc:docMk/>
            <pc:sldMk cId="1469904514" sldId="289"/>
            <ac:picMk id="2052" creationId="{506667BD-AAD0-046C-B5D5-40734C1022F8}"/>
          </ac:picMkLst>
        </pc:picChg>
        <pc:picChg chg="add mod">
          <ac:chgData name="Viktor Orlov" userId="989cfd0c8e20da6b" providerId="LiveId" clId="{18CE29A4-B320-401A-BD95-1C95EA60FD31}" dt="2022-08-22T09:54:19.480" v="173" actId="1036"/>
          <ac:picMkLst>
            <pc:docMk/>
            <pc:sldMk cId="1469904514" sldId="289"/>
            <ac:picMk id="2054" creationId="{128DD60A-359D-A2B9-EE80-23490D311615}"/>
          </ac:picMkLst>
        </pc:picChg>
        <pc:picChg chg="del">
          <ac:chgData name="Viktor Orlov" userId="989cfd0c8e20da6b" providerId="LiveId" clId="{18CE29A4-B320-401A-BD95-1C95EA60FD31}" dt="2022-08-22T09:52:15.958" v="137" actId="478"/>
          <ac:picMkLst>
            <pc:docMk/>
            <pc:sldMk cId="1469904514" sldId="289"/>
            <ac:picMk id="6154" creationId="{868F4270-18D4-46FC-B5BD-7F7491AA988B}"/>
          </ac:picMkLst>
        </pc:picChg>
        <pc:picChg chg="del">
          <ac:chgData name="Viktor Orlov" userId="989cfd0c8e20da6b" providerId="LiveId" clId="{18CE29A4-B320-401A-BD95-1C95EA60FD31}" dt="2022-08-22T09:52:52.581" v="151" actId="478"/>
          <ac:picMkLst>
            <pc:docMk/>
            <pc:sldMk cId="1469904514" sldId="289"/>
            <ac:picMk id="6156" creationId="{A89CDF49-9157-46E9-9638-3B1C62A12864}"/>
          </ac:picMkLst>
        </pc:picChg>
        <pc:picChg chg="del">
          <ac:chgData name="Viktor Orlov" userId="989cfd0c8e20da6b" providerId="LiveId" clId="{18CE29A4-B320-401A-BD95-1C95EA60FD31}" dt="2022-08-22T09:53:15.105" v="155" actId="478"/>
          <ac:picMkLst>
            <pc:docMk/>
            <pc:sldMk cId="1469904514" sldId="289"/>
            <ac:picMk id="6158" creationId="{7E0E472F-50FD-4241-AA99-ED450EB844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784e8a4504_0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784e8a4504_0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784e8a4504_0_2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784e8a4504_0_2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ac9eb79a83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ac9eb79a83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87500" y="1403700"/>
            <a:ext cx="45690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7400" y="2688000"/>
            <a:ext cx="26892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5FFCB3F-BB66-4C81-83BF-4A19962086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202679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73" imgH="476" progId="TCLayout.ActiveDocument.1">
                  <p:embed/>
                </p:oleObj>
              </mc:Choice>
              <mc:Fallback>
                <p:oleObj name="think-cell Slide" r:id="rId13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5FFCB3F-BB66-4C81-83BF-4A19962086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32BB7BA-5F9E-41E4-9934-9805DF8297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357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32BB7BA-5F9E-41E4-9934-9805DF8297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Google Shape;62;p15"/>
          <p:cNvSpPr/>
          <p:nvPr/>
        </p:nvSpPr>
        <p:spPr>
          <a:xfrm>
            <a:off x="1445950" y="3290550"/>
            <a:ext cx="556800" cy="55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5300420" y="418729"/>
            <a:ext cx="3386380" cy="2759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600" dirty="0">
                <a:solidFill>
                  <a:srgbClr val="2E3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604020202020204" charset="0"/>
              </a:rPr>
              <a:t>A/B-</a:t>
            </a:r>
            <a:r>
              <a:rPr lang="ru-RU" sz="9600" dirty="0">
                <a:solidFill>
                  <a:srgbClr val="2E3A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604020202020204" charset="0"/>
              </a:rPr>
              <a:t>тест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1480528" y="3382975"/>
            <a:ext cx="4878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765225" y="3290550"/>
            <a:ext cx="556800" cy="55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99803" y="3382975"/>
            <a:ext cx="4878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3AFAAC6-59E7-2728-84A3-2DF73304FBB0}"/>
              </a:ext>
            </a:extLst>
          </p:cNvPr>
          <p:cNvGrpSpPr/>
          <p:nvPr/>
        </p:nvGrpSpPr>
        <p:grpSpPr>
          <a:xfrm>
            <a:off x="525742" y="1551069"/>
            <a:ext cx="4048186" cy="3120228"/>
            <a:chOff x="859973" y="1011625"/>
            <a:chExt cx="4048186" cy="3120228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3550F59-E76E-6E5C-1F29-577B44600D4F}"/>
                </a:ext>
              </a:extLst>
            </p:cNvPr>
            <p:cNvGrpSpPr/>
            <p:nvPr/>
          </p:nvGrpSpPr>
          <p:grpSpPr>
            <a:xfrm>
              <a:off x="859973" y="2398345"/>
              <a:ext cx="4048186" cy="1733508"/>
              <a:chOff x="859973" y="2398345"/>
              <a:chExt cx="4048186" cy="1733508"/>
            </a:xfrm>
          </p:grpSpPr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2CA1AC7D-6915-E66A-EB8C-36DC3444EA55}"/>
                  </a:ext>
                </a:extLst>
              </p:cNvPr>
              <p:cNvGrpSpPr/>
              <p:nvPr/>
            </p:nvGrpSpPr>
            <p:grpSpPr>
              <a:xfrm>
                <a:off x="859973" y="2398345"/>
                <a:ext cx="1728911" cy="1733508"/>
                <a:chOff x="859973" y="2398345"/>
                <a:chExt cx="1728911" cy="1733508"/>
              </a:xfrm>
            </p:grpSpPr>
            <p:sp>
              <p:nvSpPr>
                <p:cNvPr id="56" name="Google Shape;56;p15"/>
                <p:cNvSpPr/>
                <p:nvPr/>
              </p:nvSpPr>
              <p:spPr>
                <a:xfrm>
                  <a:off x="859973" y="2398345"/>
                  <a:ext cx="1728911" cy="173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15"/>
                <p:cNvSpPr/>
                <p:nvPr/>
              </p:nvSpPr>
              <p:spPr>
                <a:xfrm>
                  <a:off x="1056177" y="2594549"/>
                  <a:ext cx="107668" cy="10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15"/>
                <p:cNvSpPr/>
                <p:nvPr/>
              </p:nvSpPr>
              <p:spPr>
                <a:xfrm>
                  <a:off x="1261725" y="2594549"/>
                  <a:ext cx="102922" cy="10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15"/>
                <p:cNvSpPr/>
                <p:nvPr/>
              </p:nvSpPr>
              <p:spPr>
                <a:xfrm>
                  <a:off x="1467272" y="2594549"/>
                  <a:ext cx="103070" cy="10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15"/>
                <p:cNvSpPr/>
                <p:nvPr/>
              </p:nvSpPr>
              <p:spPr>
                <a:xfrm>
                  <a:off x="1663624" y="2594549"/>
                  <a:ext cx="714967" cy="10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15"/>
                <p:cNvSpPr/>
                <p:nvPr/>
              </p:nvSpPr>
              <p:spPr>
                <a:xfrm>
                  <a:off x="1467272" y="3318859"/>
                  <a:ext cx="504822" cy="504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15FC8A2F-E671-6ECE-B549-90119085066D}"/>
                  </a:ext>
                </a:extLst>
              </p:cNvPr>
              <p:cNvGrpSpPr/>
              <p:nvPr/>
            </p:nvGrpSpPr>
            <p:grpSpPr>
              <a:xfrm>
                <a:off x="3179248" y="2398345"/>
                <a:ext cx="1728911" cy="1733508"/>
                <a:chOff x="3179248" y="2398345"/>
                <a:chExt cx="1728911" cy="1733508"/>
              </a:xfrm>
            </p:grpSpPr>
            <p:sp>
              <p:nvSpPr>
                <p:cNvPr id="77" name="Google Shape;77;p15"/>
                <p:cNvSpPr/>
                <p:nvPr/>
              </p:nvSpPr>
              <p:spPr>
                <a:xfrm>
                  <a:off x="3179248" y="2398345"/>
                  <a:ext cx="1728911" cy="173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3375452" y="2594549"/>
                  <a:ext cx="107668" cy="10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3581000" y="2594549"/>
                  <a:ext cx="102922" cy="10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3786547" y="2594549"/>
                  <a:ext cx="103070" cy="10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3982899" y="2594549"/>
                  <a:ext cx="714967" cy="10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3786547" y="3318859"/>
                  <a:ext cx="504822" cy="504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70CDFC97-523B-078E-3CB8-5E1EBA2A7099}"/>
                </a:ext>
              </a:extLst>
            </p:cNvPr>
            <p:cNvGrpSpPr/>
            <p:nvPr/>
          </p:nvGrpSpPr>
          <p:grpSpPr>
            <a:xfrm>
              <a:off x="1772775" y="1011625"/>
              <a:ext cx="2913875" cy="1352175"/>
              <a:chOff x="1772775" y="1011625"/>
              <a:chExt cx="2913875" cy="1352175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1772775" y="2256100"/>
                <a:ext cx="594600" cy="107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1772775" y="2117825"/>
                <a:ext cx="594600" cy="107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1772775" y="1979550"/>
                <a:ext cx="594600" cy="107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772775" y="1841275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772775" y="1703000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772775" y="1564725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1772775" y="1426450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1772775" y="1288175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772775" y="1149900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1772775" y="1011625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092050" y="2256100"/>
                <a:ext cx="594600" cy="107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092050" y="2117825"/>
                <a:ext cx="594600" cy="107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092050" y="1979550"/>
                <a:ext cx="594600" cy="107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092050" y="1841275"/>
                <a:ext cx="594600" cy="107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092050" y="1703000"/>
                <a:ext cx="594600" cy="107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092050" y="1564725"/>
                <a:ext cx="594600" cy="107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4092050" y="1426450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092050" y="1288175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092050" y="1149900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092050" y="1011625"/>
                <a:ext cx="594600" cy="10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64;p15">
            <a:extLst>
              <a:ext uri="{FF2B5EF4-FFF2-40B4-BE49-F238E27FC236}">
                <a16:creationId xmlns:a16="http://schemas.microsoft.com/office/drawing/2014/main" id="{5ABA7EDF-166F-4263-ABA5-D553A83F22BF}"/>
              </a:ext>
            </a:extLst>
          </p:cNvPr>
          <p:cNvSpPr txBox="1">
            <a:spLocks/>
          </p:cNvSpPr>
          <p:nvPr/>
        </p:nvSpPr>
        <p:spPr>
          <a:xfrm>
            <a:off x="5300420" y="3178235"/>
            <a:ext cx="3386380" cy="154653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</a:pP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Анна Ле,</a:t>
            </a:r>
            <a:b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Виктор Орлов,</a:t>
            </a:r>
            <a:b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Ирина Перепелкина,</a:t>
            </a:r>
            <a:b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Артём Ходорович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1EA7A1-1350-86A5-1E57-0DEADB33F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874" y="694655"/>
            <a:ext cx="729674" cy="11574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76A0E86-F799-B201-D0EF-86F12FE30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838613"/>
            <a:ext cx="730348" cy="73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B0B152-7072-96D2-FF71-2D5359932D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420075"/>
            <a:ext cx="730348" cy="240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2133DCCE-CC96-444F-8D7C-4999C7CFD22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7948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2133DCCE-CC96-444F-8D7C-4999C7CFD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B49D63-BB7B-413C-BF20-D3127A4A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Google Shape;2326;p37">
            <a:extLst>
              <a:ext uri="{FF2B5EF4-FFF2-40B4-BE49-F238E27FC236}">
                <a16:creationId xmlns:a16="http://schemas.microsoft.com/office/drawing/2014/main" id="{A19BA59B-23A2-4782-B457-CA39F383A67B}"/>
              </a:ext>
            </a:extLst>
          </p:cNvPr>
          <p:cNvSpPr txBox="1"/>
          <p:nvPr/>
        </p:nvSpPr>
        <p:spPr>
          <a:xfrm>
            <a:off x="2450631" y="2000257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Задача теста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2327;p37">
            <a:extLst>
              <a:ext uri="{FF2B5EF4-FFF2-40B4-BE49-F238E27FC236}">
                <a16:creationId xmlns:a16="http://schemas.microsoft.com/office/drawing/2014/main" id="{F752C14B-311B-4DA4-BF31-5AD4C307A260}"/>
              </a:ext>
            </a:extLst>
          </p:cNvPr>
          <p:cNvSpPr txBox="1"/>
          <p:nvPr/>
        </p:nvSpPr>
        <p:spPr>
          <a:xfrm>
            <a:off x="2599961" y="235387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Исследовать  эффективность двух вариантов акций</a:t>
            </a:r>
            <a:endParaRPr sz="1200" dirty="0">
              <a:solidFill>
                <a:srgbClr val="000000"/>
              </a:solidFill>
              <a:latin typeface="Fira San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346;p37">
            <a:extLst>
              <a:ext uri="{FF2B5EF4-FFF2-40B4-BE49-F238E27FC236}">
                <a16:creationId xmlns:a16="http://schemas.microsoft.com/office/drawing/2014/main" id="{19DF557C-D437-4814-9A3E-3D5637600502}"/>
              </a:ext>
            </a:extLst>
          </p:cNvPr>
          <p:cNvSpPr/>
          <p:nvPr/>
        </p:nvSpPr>
        <p:spPr>
          <a:xfrm>
            <a:off x="3103061" y="1091593"/>
            <a:ext cx="683700" cy="6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353;p37">
            <a:extLst>
              <a:ext uri="{FF2B5EF4-FFF2-40B4-BE49-F238E27FC236}">
                <a16:creationId xmlns:a16="http://schemas.microsoft.com/office/drawing/2014/main" id="{1D59625E-D817-43BE-B7E8-1AB05EA11A42}"/>
              </a:ext>
            </a:extLst>
          </p:cNvPr>
          <p:cNvGrpSpPr/>
          <p:nvPr/>
        </p:nvGrpSpPr>
        <p:grpSpPr>
          <a:xfrm>
            <a:off x="3275314" y="1263820"/>
            <a:ext cx="339200" cy="339271"/>
            <a:chOff x="5049725" y="2027900"/>
            <a:chExt cx="481750" cy="481850"/>
          </a:xfrm>
        </p:grpSpPr>
        <p:sp>
          <p:nvSpPr>
            <p:cNvPr id="7" name="Google Shape;2354;p37">
              <a:extLst>
                <a:ext uri="{FF2B5EF4-FFF2-40B4-BE49-F238E27FC236}">
                  <a16:creationId xmlns:a16="http://schemas.microsoft.com/office/drawing/2014/main" id="{B615B51B-7073-437E-8A96-3BE77341954F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2355;p37">
              <a:extLst>
                <a:ext uri="{FF2B5EF4-FFF2-40B4-BE49-F238E27FC236}">
                  <a16:creationId xmlns:a16="http://schemas.microsoft.com/office/drawing/2014/main" id="{923968BB-F0BC-4134-B15F-91BADCBB6C46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2356;p37">
              <a:extLst>
                <a:ext uri="{FF2B5EF4-FFF2-40B4-BE49-F238E27FC236}">
                  <a16:creationId xmlns:a16="http://schemas.microsoft.com/office/drawing/2014/main" id="{2115486E-C2D3-468D-98C8-426A9939F70A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2357;p37">
              <a:extLst>
                <a:ext uri="{FF2B5EF4-FFF2-40B4-BE49-F238E27FC236}">
                  <a16:creationId xmlns:a16="http://schemas.microsoft.com/office/drawing/2014/main" id="{241B414E-4584-4C60-97EE-CA6794538607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2358;p37">
              <a:extLst>
                <a:ext uri="{FF2B5EF4-FFF2-40B4-BE49-F238E27FC236}">
                  <a16:creationId xmlns:a16="http://schemas.microsoft.com/office/drawing/2014/main" id="{0303F01D-D040-4F32-92E1-A72E82F1154A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2359;p37">
              <a:extLst>
                <a:ext uri="{FF2B5EF4-FFF2-40B4-BE49-F238E27FC236}">
                  <a16:creationId xmlns:a16="http://schemas.microsoft.com/office/drawing/2014/main" id="{3DB5F716-464D-4F9B-833D-676663D18611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2360;p37">
              <a:extLst>
                <a:ext uri="{FF2B5EF4-FFF2-40B4-BE49-F238E27FC236}">
                  <a16:creationId xmlns:a16="http://schemas.microsoft.com/office/drawing/2014/main" id="{ADDDB373-E87D-46A5-8C13-D3315DAA0F97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2361;p37">
              <a:extLst>
                <a:ext uri="{FF2B5EF4-FFF2-40B4-BE49-F238E27FC236}">
                  <a16:creationId xmlns:a16="http://schemas.microsoft.com/office/drawing/2014/main" id="{C611676D-25F7-400B-AFEC-CAF36DA7811B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" name="Google Shape;2321;p37">
            <a:extLst>
              <a:ext uri="{FF2B5EF4-FFF2-40B4-BE49-F238E27FC236}">
                <a16:creationId xmlns:a16="http://schemas.microsoft.com/office/drawing/2014/main" id="{5AFEEC2D-E6C4-4B2A-A755-C91598B8E8CB}"/>
              </a:ext>
            </a:extLst>
          </p:cNvPr>
          <p:cNvSpPr txBox="1"/>
          <p:nvPr/>
        </p:nvSpPr>
        <p:spPr>
          <a:xfrm>
            <a:off x="4572000" y="2066778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Количество наблюдений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" name="Google Shape;2323;p37">
            <a:extLst>
              <a:ext uri="{FF2B5EF4-FFF2-40B4-BE49-F238E27FC236}">
                <a16:creationId xmlns:a16="http://schemas.microsoft.com/office/drawing/2014/main" id="{34AAED5F-A722-4D17-94C9-8D4AA2DD775C}"/>
              </a:ext>
            </a:extLst>
          </p:cNvPr>
          <p:cNvSpPr txBox="1"/>
          <p:nvPr/>
        </p:nvSpPr>
        <p:spPr>
          <a:xfrm>
            <a:off x="4717200" y="2520267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5000"/>
              </a:lnSpc>
              <a:buNone/>
              <a:defRPr sz="1200">
                <a:latin typeface="Fira Sans" panose="020B0604020202020204" charset="0"/>
                <a:ea typeface="Roboto"/>
                <a:cs typeface="Roboto"/>
              </a:defRPr>
            </a:lvl1pPr>
          </a:lstStyle>
          <a:p>
            <a:r>
              <a:rPr lang="ru-RU" dirty="0">
                <a:sym typeface="Roboto"/>
              </a:rPr>
              <a:t>Было протестировано </a:t>
            </a:r>
            <a:r>
              <a:rPr lang="ru-RU" dirty="0"/>
              <a:t>10840 записи</a:t>
            </a:r>
            <a:endParaRPr dirty="0">
              <a:sym typeface="Roboto"/>
            </a:endParaRPr>
          </a:p>
        </p:txBody>
      </p:sp>
      <p:sp>
        <p:nvSpPr>
          <p:cNvPr id="18" name="Google Shape;2347;p37">
            <a:extLst>
              <a:ext uri="{FF2B5EF4-FFF2-40B4-BE49-F238E27FC236}">
                <a16:creationId xmlns:a16="http://schemas.microsoft.com/office/drawing/2014/main" id="{0F84DD1E-95BB-4DA0-B198-886D393FBEFC}"/>
              </a:ext>
            </a:extLst>
          </p:cNvPr>
          <p:cNvSpPr/>
          <p:nvPr/>
        </p:nvSpPr>
        <p:spPr>
          <a:xfrm>
            <a:off x="5220300" y="1091593"/>
            <a:ext cx="683700" cy="68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2362;p37">
            <a:extLst>
              <a:ext uri="{FF2B5EF4-FFF2-40B4-BE49-F238E27FC236}">
                <a16:creationId xmlns:a16="http://schemas.microsoft.com/office/drawing/2014/main" id="{99D01B1E-426F-4659-9834-9D36420F6CBF}"/>
              </a:ext>
            </a:extLst>
          </p:cNvPr>
          <p:cNvGrpSpPr/>
          <p:nvPr/>
        </p:nvGrpSpPr>
        <p:grpSpPr>
          <a:xfrm>
            <a:off x="5364793" y="1258576"/>
            <a:ext cx="394713" cy="421927"/>
            <a:chOff x="-2312225" y="3238300"/>
            <a:chExt cx="274125" cy="293025"/>
          </a:xfrm>
        </p:grpSpPr>
        <p:sp>
          <p:nvSpPr>
            <p:cNvPr id="20" name="Google Shape;2363;p37">
              <a:extLst>
                <a:ext uri="{FF2B5EF4-FFF2-40B4-BE49-F238E27FC236}">
                  <a16:creationId xmlns:a16="http://schemas.microsoft.com/office/drawing/2014/main" id="{D69CAF2F-52BD-4024-AD07-47E4769DD1AF}"/>
                </a:ext>
              </a:extLst>
            </p:cNvPr>
            <p:cNvSpPr/>
            <p:nvPr/>
          </p:nvSpPr>
          <p:spPr>
            <a:xfrm>
              <a:off x="-2241325" y="3289500"/>
              <a:ext cx="203225" cy="241825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4;p37">
              <a:extLst>
                <a:ext uri="{FF2B5EF4-FFF2-40B4-BE49-F238E27FC236}">
                  <a16:creationId xmlns:a16="http://schemas.microsoft.com/office/drawing/2014/main" id="{5F2BDAB2-5600-4E15-918E-81F6DDB13488}"/>
                </a:ext>
              </a:extLst>
            </p:cNvPr>
            <p:cNvSpPr/>
            <p:nvPr/>
          </p:nvSpPr>
          <p:spPr>
            <a:xfrm>
              <a:off x="-2312225" y="3238300"/>
              <a:ext cx="241825" cy="241050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264;p24">
            <a:extLst>
              <a:ext uri="{FF2B5EF4-FFF2-40B4-BE49-F238E27FC236}">
                <a16:creationId xmlns:a16="http://schemas.microsoft.com/office/drawing/2014/main" id="{F2B027FD-E03F-4FD9-A6E4-434CBF797D61}"/>
              </a:ext>
            </a:extLst>
          </p:cNvPr>
          <p:cNvSpPr/>
          <p:nvPr/>
        </p:nvSpPr>
        <p:spPr>
          <a:xfrm>
            <a:off x="3924300" y="3580219"/>
            <a:ext cx="1295400" cy="12954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77;p24">
            <a:extLst>
              <a:ext uri="{FF2B5EF4-FFF2-40B4-BE49-F238E27FC236}">
                <a16:creationId xmlns:a16="http://schemas.microsoft.com/office/drawing/2014/main" id="{B7F3689D-5EFC-46FF-9639-F9EB0569D607}"/>
              </a:ext>
            </a:extLst>
          </p:cNvPr>
          <p:cNvSpPr txBox="1"/>
          <p:nvPr/>
        </p:nvSpPr>
        <p:spPr>
          <a:xfrm>
            <a:off x="225357" y="3978882"/>
            <a:ext cx="1795986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ru-RU" sz="1200" dirty="0">
                <a:latin typeface="Fira Sans" panose="020B0604020202020204" charset="0"/>
              </a:rPr>
              <a:t>Клиент может получить дополнительные баллы лояльности за покупку, совершенную в течение ограниченного периода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282;p24">
            <a:extLst>
              <a:ext uri="{FF2B5EF4-FFF2-40B4-BE49-F238E27FC236}">
                <a16:creationId xmlns:a16="http://schemas.microsoft.com/office/drawing/2014/main" id="{FAFD4CC2-71CC-45D8-95C1-E5F324ECB25F}"/>
              </a:ext>
            </a:extLst>
          </p:cNvPr>
          <p:cNvSpPr txBox="1"/>
          <p:nvPr/>
        </p:nvSpPr>
        <p:spPr>
          <a:xfrm>
            <a:off x="5518017" y="4063076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2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Сумма покупки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5" name="Google Shape;1289;p24">
            <a:extLst>
              <a:ext uri="{FF2B5EF4-FFF2-40B4-BE49-F238E27FC236}">
                <a16:creationId xmlns:a16="http://schemas.microsoft.com/office/drawing/2014/main" id="{83A63C4E-1FAE-4252-A36F-7701B27D54E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813417" y="4227926"/>
            <a:ext cx="2982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6" name="Google Shape;1291;p24">
            <a:extLst>
              <a:ext uri="{FF2B5EF4-FFF2-40B4-BE49-F238E27FC236}">
                <a16:creationId xmlns:a16="http://schemas.microsoft.com/office/drawing/2014/main" id="{EEC7258C-DCEA-4C32-9AA3-7E91070A7419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625929" y="4227926"/>
            <a:ext cx="2985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7" name="Google Shape;1292;p24">
            <a:extLst>
              <a:ext uri="{FF2B5EF4-FFF2-40B4-BE49-F238E27FC236}">
                <a16:creationId xmlns:a16="http://schemas.microsoft.com/office/drawing/2014/main" id="{4F90EC4A-5AAF-4E54-9B3C-59BEADDEEE80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>
            <a:off x="5219817" y="4227926"/>
            <a:ext cx="2982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8" name="Google Shape;1295;p24">
            <a:extLst>
              <a:ext uri="{FF2B5EF4-FFF2-40B4-BE49-F238E27FC236}">
                <a16:creationId xmlns:a16="http://schemas.microsoft.com/office/drawing/2014/main" id="{3B9D1EBD-6236-4E38-8B30-2E9B6D7F799C}"/>
              </a:ext>
            </a:extLst>
          </p:cNvPr>
          <p:cNvSpPr txBox="1"/>
          <p:nvPr/>
        </p:nvSpPr>
        <p:spPr>
          <a:xfrm>
            <a:off x="4056953" y="4032427"/>
            <a:ext cx="1026026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Условия акции</a:t>
            </a:r>
            <a:endParaRPr sz="1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9" name="Google Shape;1286;p24">
            <a:extLst>
              <a:ext uri="{FF2B5EF4-FFF2-40B4-BE49-F238E27FC236}">
                <a16:creationId xmlns:a16="http://schemas.microsoft.com/office/drawing/2014/main" id="{430A82B5-4182-4237-90E2-A0B7A7E06DB5}"/>
              </a:ext>
            </a:extLst>
          </p:cNvPr>
          <p:cNvCxnSpPr/>
          <p:nvPr/>
        </p:nvCxnSpPr>
        <p:spPr>
          <a:xfrm flipH="1">
            <a:off x="2014416" y="4227326"/>
            <a:ext cx="35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DF7366-E068-41F8-AB72-0CD9277727BA}"/>
              </a:ext>
            </a:extLst>
          </p:cNvPr>
          <p:cNvSpPr/>
          <p:nvPr/>
        </p:nvSpPr>
        <p:spPr>
          <a:xfrm>
            <a:off x="2389596" y="4042392"/>
            <a:ext cx="121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800" dirty="0">
                <a:solidFill>
                  <a:schemeClr val="accent1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Период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6F8F7A-AD25-48C4-9EC6-ED6596BADEE5}"/>
              </a:ext>
            </a:extLst>
          </p:cNvPr>
          <p:cNvSpPr/>
          <p:nvPr/>
        </p:nvSpPr>
        <p:spPr>
          <a:xfrm>
            <a:off x="7109640" y="3856590"/>
            <a:ext cx="1739052" cy="77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dirty="0">
                <a:latin typeface="Fira Sans" panose="020B0604020202020204" charset="0"/>
                <a:sym typeface="Roboto"/>
              </a:rPr>
              <a:t>Тестовой группе предлагается в два раза больше баллов лояльности за покупку от 100 рублей</a:t>
            </a:r>
            <a:endParaRPr lang="ru-RU" sz="1200" dirty="0">
              <a:latin typeface="Fira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5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4E60B44-D31C-47B7-A9E6-A503A8DD2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6103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4E60B44-D31C-47B7-A9E6-A503A8DD2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0" name="Google Shape;248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Fira Sans" panose="020B0604020202020204" charset="0"/>
              </a:rPr>
              <a:t>Разделение клиентов на группы</a:t>
            </a:r>
            <a:endParaRPr dirty="0">
              <a:solidFill>
                <a:schemeClr val="dk1"/>
              </a:solidFill>
              <a:latin typeface="Fira Sans" panose="020B0604020202020204" charset="0"/>
            </a:endParaRPr>
          </a:p>
        </p:txBody>
      </p:sp>
      <p:sp>
        <p:nvSpPr>
          <p:cNvPr id="2481" name="Google Shape;2481;p41"/>
          <p:cNvSpPr/>
          <p:nvPr/>
        </p:nvSpPr>
        <p:spPr>
          <a:xfrm>
            <a:off x="3983100" y="1830450"/>
            <a:ext cx="1177800" cy="11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1"/>
          <p:cNvSpPr/>
          <p:nvPr/>
        </p:nvSpPr>
        <p:spPr>
          <a:xfrm>
            <a:off x="882312" y="1215588"/>
            <a:ext cx="2407500" cy="2407500"/>
          </a:xfrm>
          <a:prstGeom prst="arc">
            <a:avLst>
              <a:gd name="adj1" fmla="val 16200000"/>
              <a:gd name="adj2" fmla="val 16193819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1"/>
          <p:cNvSpPr/>
          <p:nvPr/>
        </p:nvSpPr>
        <p:spPr>
          <a:xfrm>
            <a:off x="882312" y="1215588"/>
            <a:ext cx="2407500" cy="2407500"/>
          </a:xfrm>
          <a:prstGeom prst="arc">
            <a:avLst>
              <a:gd name="adj1" fmla="val 16213389"/>
              <a:gd name="adj2" fmla="val 5385913"/>
            </a:avLst>
          </a:prstGeom>
          <a:noFill/>
          <a:ln w="2286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1"/>
          <p:cNvSpPr txBox="1"/>
          <p:nvPr/>
        </p:nvSpPr>
        <p:spPr>
          <a:xfrm>
            <a:off x="1245669" y="1954637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1000</a:t>
            </a:r>
            <a:endParaRPr sz="4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6" name="Google Shape;2486;p41"/>
          <p:cNvSpPr txBox="1"/>
          <p:nvPr/>
        </p:nvSpPr>
        <p:spPr>
          <a:xfrm>
            <a:off x="1110327" y="4044878"/>
            <a:ext cx="1895241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Классическая акция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7" name="Google Shape;2487;p41"/>
          <p:cNvSpPr/>
          <p:nvPr/>
        </p:nvSpPr>
        <p:spPr>
          <a:xfrm>
            <a:off x="5822112" y="1215588"/>
            <a:ext cx="2407500" cy="2407500"/>
          </a:xfrm>
          <a:prstGeom prst="arc">
            <a:avLst>
              <a:gd name="adj1" fmla="val 16200000"/>
              <a:gd name="adj2" fmla="val 16193819"/>
            </a:avLst>
          </a:prstGeom>
          <a:noFill/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1"/>
          <p:cNvSpPr/>
          <p:nvPr/>
        </p:nvSpPr>
        <p:spPr>
          <a:xfrm>
            <a:off x="5822112" y="1215588"/>
            <a:ext cx="2407500" cy="2407500"/>
          </a:xfrm>
          <a:prstGeom prst="arc">
            <a:avLst>
              <a:gd name="adj1" fmla="val 5388388"/>
              <a:gd name="adj2" fmla="val 5385913"/>
            </a:avLst>
          </a:prstGeom>
          <a:noFill/>
          <a:ln w="2286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1"/>
          <p:cNvSpPr txBox="1"/>
          <p:nvPr/>
        </p:nvSpPr>
        <p:spPr>
          <a:xfrm>
            <a:off x="3727050" y="2054850"/>
            <a:ext cx="1689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4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3" name="Google Shape;2493;p41"/>
          <p:cNvSpPr txBox="1"/>
          <p:nvPr/>
        </p:nvSpPr>
        <p:spPr>
          <a:xfrm>
            <a:off x="1166556" y="2785543"/>
            <a:ext cx="1839012" cy="22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баллов лояльности за покупку от 100 рублей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" name="Google Shape;2484;p41">
            <a:extLst>
              <a:ext uri="{FF2B5EF4-FFF2-40B4-BE49-F238E27FC236}">
                <a16:creationId xmlns:a16="http://schemas.microsoft.com/office/drawing/2014/main" id="{E47EB6D3-C122-42D3-930A-D67E9D3E6F89}"/>
              </a:ext>
            </a:extLst>
          </p:cNvPr>
          <p:cNvSpPr txBox="1"/>
          <p:nvPr/>
        </p:nvSpPr>
        <p:spPr>
          <a:xfrm>
            <a:off x="6180912" y="1954637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2000</a:t>
            </a:r>
            <a:endParaRPr sz="4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2493;p41">
            <a:extLst>
              <a:ext uri="{FF2B5EF4-FFF2-40B4-BE49-F238E27FC236}">
                <a16:creationId xmlns:a16="http://schemas.microsoft.com/office/drawing/2014/main" id="{0E013541-456C-486F-8010-B6C732D9BAC9}"/>
              </a:ext>
            </a:extLst>
          </p:cNvPr>
          <p:cNvSpPr txBox="1"/>
          <p:nvPr/>
        </p:nvSpPr>
        <p:spPr>
          <a:xfrm>
            <a:off x="6078162" y="2783850"/>
            <a:ext cx="1839012" cy="22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баллов лояльности за покупку от 100 рублей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2486;p41">
            <a:extLst>
              <a:ext uri="{FF2B5EF4-FFF2-40B4-BE49-F238E27FC236}">
                <a16:creationId xmlns:a16="http://schemas.microsoft.com/office/drawing/2014/main" id="{E0F139B4-E01C-4ABB-A824-589B9B7BCDF3}"/>
              </a:ext>
            </a:extLst>
          </p:cNvPr>
          <p:cNvSpPr txBox="1"/>
          <p:nvPr/>
        </p:nvSpPr>
        <p:spPr>
          <a:xfrm>
            <a:off x="6138432" y="3998551"/>
            <a:ext cx="1895241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Тестовая акция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D95516D-C5E5-4ED9-B51F-EBD6EEDB20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1748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D95516D-C5E5-4ED9-B51F-EBD6EEDB2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8" name="Google Shape;2318;p37"/>
          <p:cNvSpPr/>
          <p:nvPr/>
        </p:nvSpPr>
        <p:spPr>
          <a:xfrm>
            <a:off x="2723588" y="3011840"/>
            <a:ext cx="683700" cy="68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Структура данных в разрезе торговых точек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20" name="Google Shape;2320;p37"/>
          <p:cNvSpPr txBox="1"/>
          <p:nvPr/>
        </p:nvSpPr>
        <p:spPr>
          <a:xfrm>
            <a:off x="194883" y="1995642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ru-RU" dirty="0"/>
              <a:t>Торговая точка 11</a:t>
            </a:r>
            <a:r>
              <a:rPr lang="en-US" dirty="0"/>
              <a:t>7</a:t>
            </a:r>
            <a:r>
              <a:rPr lang="ru-RU" dirty="0"/>
              <a:t>8</a:t>
            </a:r>
          </a:p>
        </p:txBody>
      </p:sp>
      <p:sp>
        <p:nvSpPr>
          <p:cNvPr id="2321" name="Google Shape;2321;p37"/>
          <p:cNvSpPr txBox="1"/>
          <p:nvPr/>
        </p:nvSpPr>
        <p:spPr>
          <a:xfrm>
            <a:off x="3761549" y="2003878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ru-RU" dirty="0"/>
              <a:t>Торговая точка 11</a:t>
            </a:r>
            <a:r>
              <a:rPr lang="en-US" dirty="0"/>
              <a:t>82</a:t>
            </a:r>
            <a:endParaRPr lang="ru-RU" dirty="0"/>
          </a:p>
        </p:txBody>
      </p:sp>
      <p:sp>
        <p:nvSpPr>
          <p:cNvPr id="2322" name="Google Shape;2322;p37"/>
          <p:cNvSpPr txBox="1"/>
          <p:nvPr/>
        </p:nvSpPr>
        <p:spPr>
          <a:xfrm>
            <a:off x="340083" y="228273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latin typeface="Roboto" panose="020B0604020202020204" charset="0"/>
              </a:rPr>
              <a:t>control     2403</a:t>
            </a:r>
          </a:p>
          <a:p>
            <a:pPr algn="ctr"/>
            <a:r>
              <a:rPr lang="en-US" sz="1200" dirty="0">
                <a:latin typeface="Roboto" panose="020B0604020202020204" charset="0"/>
              </a:rPr>
              <a:t>test          2400</a:t>
            </a:r>
          </a:p>
        </p:txBody>
      </p:sp>
      <p:sp>
        <p:nvSpPr>
          <p:cNvPr id="2323" name="Google Shape;2323;p37"/>
          <p:cNvSpPr txBox="1"/>
          <p:nvPr/>
        </p:nvSpPr>
        <p:spPr>
          <a:xfrm>
            <a:off x="3906749" y="229097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     1023</a:t>
            </a:r>
          </a:p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        987</a:t>
            </a:r>
          </a:p>
        </p:txBody>
      </p:sp>
      <p:sp>
        <p:nvSpPr>
          <p:cNvPr id="2326" name="Google Shape;2326;p37"/>
          <p:cNvSpPr txBox="1"/>
          <p:nvPr/>
        </p:nvSpPr>
        <p:spPr>
          <a:xfrm>
            <a:off x="2049700" y="2003878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ru-RU" dirty="0"/>
              <a:t>Торговая точка 11</a:t>
            </a:r>
            <a:r>
              <a:rPr lang="en-US" dirty="0"/>
              <a:t>79</a:t>
            </a:r>
            <a:endParaRPr lang="ru-RU" dirty="0"/>
          </a:p>
        </p:txBody>
      </p:sp>
      <p:sp>
        <p:nvSpPr>
          <p:cNvPr id="2327" name="Google Shape;2327;p37"/>
          <p:cNvSpPr txBox="1"/>
          <p:nvPr/>
        </p:nvSpPr>
        <p:spPr>
          <a:xfrm>
            <a:off x="2194906" y="229097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latin typeface="Roboto" panose="020B0604020202020204" charset="0"/>
              </a:rPr>
              <a:t>control     1716</a:t>
            </a:r>
          </a:p>
          <a:p>
            <a:pPr algn="ctr"/>
            <a:r>
              <a:rPr lang="en-US" sz="1200" dirty="0">
                <a:latin typeface="Roboto" panose="020B0604020202020204" charset="0"/>
              </a:rPr>
              <a:t>test          1755</a:t>
            </a:r>
          </a:p>
        </p:txBody>
      </p:sp>
      <p:sp>
        <p:nvSpPr>
          <p:cNvPr id="2329" name="Google Shape;2329;p37"/>
          <p:cNvSpPr txBox="1"/>
          <p:nvPr/>
        </p:nvSpPr>
        <p:spPr>
          <a:xfrm>
            <a:off x="188360" y="4020196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Торговая точка 1199</a:t>
            </a:r>
          </a:p>
        </p:txBody>
      </p:sp>
      <p:sp>
        <p:nvSpPr>
          <p:cNvPr id="2330" name="Google Shape;2330;p37"/>
          <p:cNvSpPr txBox="1"/>
          <p:nvPr/>
        </p:nvSpPr>
        <p:spPr>
          <a:xfrm>
            <a:off x="2215353" y="4315519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control     23</a:t>
            </a:r>
          </a:p>
          <a:p>
            <a:pPr lvl="0" algn="ctr">
              <a:lnSpc>
                <a:spcPct val="11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test          40</a:t>
            </a:r>
          </a:p>
        </p:txBody>
      </p:sp>
      <p:sp>
        <p:nvSpPr>
          <p:cNvPr id="2332" name="Google Shape;2332;p37"/>
          <p:cNvSpPr txBox="1"/>
          <p:nvPr/>
        </p:nvSpPr>
        <p:spPr>
          <a:xfrm>
            <a:off x="3781996" y="4028419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1100"/>
              <a:def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ru-RU" dirty="0">
                <a:sym typeface="Fira Sans Extra Condensed"/>
              </a:rPr>
              <a:t>Торговая точка 118</a:t>
            </a:r>
            <a:r>
              <a:rPr lang="en-US" dirty="0">
                <a:sym typeface="Fira Sans Extra Condensed"/>
              </a:rPr>
              <a:t>8</a:t>
            </a:r>
            <a:endParaRPr lang="ru-RU" dirty="0">
              <a:sym typeface="Fira Sans Extra Condensed"/>
            </a:endParaRPr>
          </a:p>
        </p:txBody>
      </p:sp>
      <p:sp>
        <p:nvSpPr>
          <p:cNvPr id="2333" name="Google Shape;2333;p37"/>
          <p:cNvSpPr txBox="1"/>
          <p:nvPr/>
        </p:nvSpPr>
        <p:spPr>
          <a:xfrm>
            <a:off x="3927196" y="4315519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control      6</a:t>
            </a:r>
          </a:p>
          <a:p>
            <a:pPr lvl="0" algn="ctr">
              <a:lnSpc>
                <a:spcPct val="11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test           4</a:t>
            </a:r>
          </a:p>
        </p:txBody>
      </p:sp>
      <p:grpSp>
        <p:nvGrpSpPr>
          <p:cNvPr id="2335" name="Google Shape;2335;p37"/>
          <p:cNvGrpSpPr/>
          <p:nvPr/>
        </p:nvGrpSpPr>
        <p:grpSpPr>
          <a:xfrm>
            <a:off x="2890650" y="3201702"/>
            <a:ext cx="339306" cy="251698"/>
            <a:chOff x="2678275" y="2090100"/>
            <a:chExt cx="481900" cy="357475"/>
          </a:xfrm>
        </p:grpSpPr>
        <p:sp>
          <p:nvSpPr>
            <p:cNvPr id="2336" name="Google Shape;2336;p37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41" name="Google Shape;2341;p37"/>
          <p:cNvSpPr/>
          <p:nvPr/>
        </p:nvSpPr>
        <p:spPr>
          <a:xfrm>
            <a:off x="4430284" y="3000484"/>
            <a:ext cx="683700" cy="683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2" name="Google Shape;2342;p37"/>
          <p:cNvGrpSpPr/>
          <p:nvPr/>
        </p:nvGrpSpPr>
        <p:grpSpPr>
          <a:xfrm>
            <a:off x="4612144" y="3132446"/>
            <a:ext cx="319874" cy="419623"/>
            <a:chOff x="-3365275" y="3253275"/>
            <a:chExt cx="222150" cy="291425"/>
          </a:xfrm>
        </p:grpSpPr>
        <p:sp>
          <p:nvSpPr>
            <p:cNvPr id="2343" name="Google Shape;2343;p37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37"/>
          <p:cNvSpPr/>
          <p:nvPr/>
        </p:nvSpPr>
        <p:spPr>
          <a:xfrm>
            <a:off x="843183" y="1020470"/>
            <a:ext cx="683700" cy="68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37"/>
          <p:cNvSpPr/>
          <p:nvPr/>
        </p:nvSpPr>
        <p:spPr>
          <a:xfrm>
            <a:off x="2698006" y="1028693"/>
            <a:ext cx="683700" cy="6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37"/>
          <p:cNvSpPr/>
          <p:nvPr/>
        </p:nvSpPr>
        <p:spPr>
          <a:xfrm>
            <a:off x="4409849" y="1028693"/>
            <a:ext cx="683700" cy="68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8" name="Google Shape;2348;p37"/>
          <p:cNvGrpSpPr/>
          <p:nvPr/>
        </p:nvGrpSpPr>
        <p:grpSpPr>
          <a:xfrm>
            <a:off x="1002384" y="1192678"/>
            <a:ext cx="342580" cy="339271"/>
            <a:chOff x="5049725" y="1435050"/>
            <a:chExt cx="486550" cy="481850"/>
          </a:xfrm>
        </p:grpSpPr>
        <p:sp>
          <p:nvSpPr>
            <p:cNvPr id="2349" name="Google Shape;2349;p37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3" name="Google Shape;2353;p37"/>
          <p:cNvGrpSpPr/>
          <p:nvPr/>
        </p:nvGrpSpPr>
        <p:grpSpPr>
          <a:xfrm>
            <a:off x="2870259" y="1200920"/>
            <a:ext cx="339200" cy="339271"/>
            <a:chOff x="5049725" y="2027900"/>
            <a:chExt cx="481750" cy="481850"/>
          </a:xfrm>
        </p:grpSpPr>
        <p:sp>
          <p:nvSpPr>
            <p:cNvPr id="2354" name="Google Shape;2354;p3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2" name="Google Shape;2362;p37"/>
          <p:cNvGrpSpPr/>
          <p:nvPr/>
        </p:nvGrpSpPr>
        <p:grpSpPr>
          <a:xfrm>
            <a:off x="4554347" y="1159589"/>
            <a:ext cx="394713" cy="421927"/>
            <a:chOff x="-2312225" y="3238300"/>
            <a:chExt cx="274125" cy="293025"/>
          </a:xfrm>
        </p:grpSpPr>
        <p:sp>
          <p:nvSpPr>
            <p:cNvPr id="2363" name="Google Shape;2363;p37"/>
            <p:cNvSpPr/>
            <p:nvPr/>
          </p:nvSpPr>
          <p:spPr>
            <a:xfrm>
              <a:off x="-2241325" y="3289500"/>
              <a:ext cx="203225" cy="241825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-2312225" y="3238300"/>
              <a:ext cx="241825" cy="241050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2318;p37">
            <a:extLst>
              <a:ext uri="{FF2B5EF4-FFF2-40B4-BE49-F238E27FC236}">
                <a16:creationId xmlns:a16="http://schemas.microsoft.com/office/drawing/2014/main" id="{9C4CA5A7-5F9A-414E-8E6B-B026A4D06125}"/>
              </a:ext>
            </a:extLst>
          </p:cNvPr>
          <p:cNvSpPr/>
          <p:nvPr/>
        </p:nvSpPr>
        <p:spPr>
          <a:xfrm>
            <a:off x="850578" y="2971804"/>
            <a:ext cx="683700" cy="68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330;p37">
            <a:extLst>
              <a:ext uri="{FF2B5EF4-FFF2-40B4-BE49-F238E27FC236}">
                <a16:creationId xmlns:a16="http://schemas.microsoft.com/office/drawing/2014/main" id="{FACD225E-18B0-40A2-A571-DCEFCD246BBB}"/>
              </a:ext>
            </a:extLst>
          </p:cNvPr>
          <p:cNvSpPr txBox="1"/>
          <p:nvPr/>
        </p:nvSpPr>
        <p:spPr>
          <a:xfrm>
            <a:off x="333559" y="4319541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test          476</a:t>
            </a:r>
          </a:p>
        </p:txBody>
      </p:sp>
      <p:grpSp>
        <p:nvGrpSpPr>
          <p:cNvPr id="52" name="Google Shape;2335;p37">
            <a:extLst>
              <a:ext uri="{FF2B5EF4-FFF2-40B4-BE49-F238E27FC236}">
                <a16:creationId xmlns:a16="http://schemas.microsoft.com/office/drawing/2014/main" id="{FDCCF782-8B78-466F-9364-83505F6BF0E5}"/>
              </a:ext>
            </a:extLst>
          </p:cNvPr>
          <p:cNvGrpSpPr/>
          <p:nvPr/>
        </p:nvGrpSpPr>
        <p:grpSpPr>
          <a:xfrm>
            <a:off x="1008857" y="3165920"/>
            <a:ext cx="339306" cy="251698"/>
            <a:chOff x="2678275" y="2090100"/>
            <a:chExt cx="481900" cy="357475"/>
          </a:xfrm>
        </p:grpSpPr>
        <p:sp>
          <p:nvSpPr>
            <p:cNvPr id="53" name="Google Shape;2336;p37">
              <a:extLst>
                <a:ext uri="{FF2B5EF4-FFF2-40B4-BE49-F238E27FC236}">
                  <a16:creationId xmlns:a16="http://schemas.microsoft.com/office/drawing/2014/main" id="{8F025470-96FA-4127-940F-B5A89F10EC27}"/>
                </a:ext>
              </a:extLst>
            </p:cNvPr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2337;p37">
              <a:extLst>
                <a:ext uri="{FF2B5EF4-FFF2-40B4-BE49-F238E27FC236}">
                  <a16:creationId xmlns:a16="http://schemas.microsoft.com/office/drawing/2014/main" id="{655FC791-9F3F-4F5F-8C9A-D2E86F96262A}"/>
                </a:ext>
              </a:extLst>
            </p:cNvPr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2338;p37">
              <a:extLst>
                <a:ext uri="{FF2B5EF4-FFF2-40B4-BE49-F238E27FC236}">
                  <a16:creationId xmlns:a16="http://schemas.microsoft.com/office/drawing/2014/main" id="{966DFC8A-64CF-4114-BEBD-881C7C6D624D}"/>
                </a:ext>
              </a:extLst>
            </p:cNvPr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2339;p37">
              <a:extLst>
                <a:ext uri="{FF2B5EF4-FFF2-40B4-BE49-F238E27FC236}">
                  <a16:creationId xmlns:a16="http://schemas.microsoft.com/office/drawing/2014/main" id="{47AAFB27-CBBE-484B-998C-A93C267866F1}"/>
                </a:ext>
              </a:extLst>
            </p:cNvPr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2340;p37">
              <a:extLst>
                <a:ext uri="{FF2B5EF4-FFF2-40B4-BE49-F238E27FC236}">
                  <a16:creationId xmlns:a16="http://schemas.microsoft.com/office/drawing/2014/main" id="{F54A7E6F-AFD2-4A22-8B6C-B3BE8588485B}"/>
                </a:ext>
              </a:extLst>
            </p:cNvPr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" name="Google Shape;2329;p37">
            <a:extLst>
              <a:ext uri="{FF2B5EF4-FFF2-40B4-BE49-F238E27FC236}">
                <a16:creationId xmlns:a16="http://schemas.microsoft.com/office/drawing/2014/main" id="{CA90EB3E-D6A6-48F4-AD76-72E71F9A7954}"/>
              </a:ext>
            </a:extLst>
          </p:cNvPr>
          <p:cNvSpPr txBox="1"/>
          <p:nvPr/>
        </p:nvSpPr>
        <p:spPr>
          <a:xfrm>
            <a:off x="2043182" y="4040664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Торговая точка 11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86</a:t>
            </a:r>
            <a:endParaRPr lang="ru-RU"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" name="Google Shape;1160;p22">
            <a:extLst>
              <a:ext uri="{FF2B5EF4-FFF2-40B4-BE49-F238E27FC236}">
                <a16:creationId xmlns:a16="http://schemas.microsoft.com/office/drawing/2014/main" id="{07A5F9D4-101A-4714-89E5-795C937043A8}"/>
              </a:ext>
            </a:extLst>
          </p:cNvPr>
          <p:cNvSpPr/>
          <p:nvPr/>
        </p:nvSpPr>
        <p:spPr>
          <a:xfrm>
            <a:off x="6019516" y="1386538"/>
            <a:ext cx="2723018" cy="273424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164;p22">
            <a:extLst>
              <a:ext uri="{FF2B5EF4-FFF2-40B4-BE49-F238E27FC236}">
                <a16:creationId xmlns:a16="http://schemas.microsoft.com/office/drawing/2014/main" id="{C909CA20-C0E8-4880-8216-646F7C4D34BB}"/>
              </a:ext>
            </a:extLst>
          </p:cNvPr>
          <p:cNvSpPr txBox="1"/>
          <p:nvPr/>
        </p:nvSpPr>
        <p:spPr>
          <a:xfrm>
            <a:off x="6333216" y="1374759"/>
            <a:ext cx="1376978" cy="64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Выводы</a:t>
            </a:r>
            <a:endParaRPr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166;p22">
            <a:extLst>
              <a:ext uri="{FF2B5EF4-FFF2-40B4-BE49-F238E27FC236}">
                <a16:creationId xmlns:a16="http://schemas.microsoft.com/office/drawing/2014/main" id="{A950D8CC-6403-405F-A540-8DB8E9EC53A5}"/>
              </a:ext>
            </a:extLst>
          </p:cNvPr>
          <p:cNvSpPr txBox="1"/>
          <p:nvPr/>
        </p:nvSpPr>
        <p:spPr>
          <a:xfrm>
            <a:off x="6334599" y="2398952"/>
            <a:ext cx="2323703" cy="128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ru-RU" dirty="0">
                <a:latin typeface="Fira Sans" panose="020B0604020202020204" charset="0"/>
              </a:rPr>
              <a:t>Торговые точки 1188, 1189, 1199 – исключаются из дальнейшего исследования ввиду того, что:</a:t>
            </a:r>
          </a:p>
          <a:p>
            <a:pPr lvl="0">
              <a:lnSpc>
                <a:spcPct val="70000"/>
              </a:lnSpc>
            </a:pPr>
            <a:endParaRPr lang="ru-RU" dirty="0">
              <a:latin typeface="Fira Sans" panose="020B0604020202020204" charset="0"/>
            </a:endParaRPr>
          </a:p>
          <a:p>
            <a:pPr marL="342900" lvl="0" indent="-342900">
              <a:lnSpc>
                <a:spcPct val="70000"/>
              </a:lnSpc>
              <a:buAutoNum type="arabicPeriod"/>
            </a:pPr>
            <a:r>
              <a:rPr lang="ru-RU" dirty="0">
                <a:latin typeface="Fira Sans" panose="020B0604020202020204" charset="0"/>
              </a:rPr>
              <a:t>Количество наблюдений для тестирования недостаточно в точках 1186 и 1188</a:t>
            </a:r>
          </a:p>
          <a:p>
            <a:pPr marL="342900" lvl="0" indent="-342900">
              <a:lnSpc>
                <a:spcPct val="70000"/>
              </a:lnSpc>
              <a:buAutoNum type="arabicPeriod"/>
            </a:pPr>
            <a:r>
              <a:rPr lang="ru-RU" dirty="0">
                <a:latin typeface="Fira Sans" panose="020B0604020202020204" charset="0"/>
              </a:rPr>
              <a:t>торговая точка 1199 «не сформировала» контрольную группу</a:t>
            </a:r>
          </a:p>
          <a:p>
            <a:pPr lvl="0">
              <a:lnSpc>
                <a:spcPct val="70000"/>
              </a:lnSpc>
            </a:pPr>
            <a:endParaRPr lang="ru-RU" dirty="0">
              <a:latin typeface="Fira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0FAD95C-B980-42BE-A447-17C33B8F618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25522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0FAD95C-B980-42BE-A447-17C33B8F61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360B4-6DDB-49DE-9505-4ECA2080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 dirty="0"/>
              <a:t>Результаты эксперимента в целом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319F2-EED5-D52C-9C9C-326F837A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42375"/>
            <a:ext cx="79533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123;p20">
            <a:extLst>
              <a:ext uri="{FF2B5EF4-FFF2-40B4-BE49-F238E27FC236}">
                <a16:creationId xmlns:a16="http://schemas.microsoft.com/office/drawing/2014/main" id="{06CD447B-2F28-4966-B9E6-5430CE05907C}"/>
              </a:ext>
            </a:extLst>
          </p:cNvPr>
          <p:cNvSpPr txBox="1"/>
          <p:nvPr/>
        </p:nvSpPr>
        <p:spPr>
          <a:xfrm>
            <a:off x="4974956" y="1470581"/>
            <a:ext cx="3711844" cy="183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По данным графика, можем сделать вывод о том, что результаты классической и тестовой акции </a:t>
            </a:r>
            <a:r>
              <a:rPr lang="ru-RU" sz="1200" b="1" dirty="0">
                <a:solidFill>
                  <a:schemeClr val="dk1"/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не равны</a:t>
            </a:r>
            <a:r>
              <a:rPr lang="ru-RU" sz="1200" dirty="0">
                <a:solidFill>
                  <a:schemeClr val="dk1"/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. Количество клиентов совершивших покупку на тестовых условия больше, чем клиентов покупающих по классическим условиям.</a:t>
            </a:r>
            <a:endParaRPr sz="1200" dirty="0">
              <a:latin typeface="Fira Sans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59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D79465-F476-0BD0-274D-43F527174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7" y="918265"/>
            <a:ext cx="3960000" cy="20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6667BD-AAD0-046C-B5D5-40734C10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4" y="918719"/>
            <a:ext cx="3960000" cy="20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8DD60A-359D-A2B9-EE80-23490D31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4" y="3074592"/>
            <a:ext cx="3960000" cy="20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1A60D7-7236-4A3F-81E2-94F20ACFA2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9035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6" progId="TCLayout.ActiveDocument.1">
                  <p:embed/>
                </p:oleObj>
              </mc:Choice>
              <mc:Fallback>
                <p:oleObj name="think-cell Slide" r:id="rId6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1A60D7-7236-4A3F-81E2-94F20ACFA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9F3BAD-C477-46D2-A232-301E904F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 sz="2800" dirty="0"/>
              <a:t>Результаты эксперимента в разрезе торговых точек</a:t>
            </a:r>
          </a:p>
        </p:txBody>
      </p:sp>
      <p:sp>
        <p:nvSpPr>
          <p:cNvPr id="14" name="Google Shape;1123;p20">
            <a:extLst>
              <a:ext uri="{FF2B5EF4-FFF2-40B4-BE49-F238E27FC236}">
                <a16:creationId xmlns:a16="http://schemas.microsoft.com/office/drawing/2014/main" id="{9729D62F-80A8-4123-A026-8A4CC9B22A20}"/>
              </a:ext>
            </a:extLst>
          </p:cNvPr>
          <p:cNvSpPr txBox="1"/>
          <p:nvPr/>
        </p:nvSpPr>
        <p:spPr>
          <a:xfrm>
            <a:off x="457200" y="661624"/>
            <a:ext cx="4051617" cy="4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Торговая точка №1178</a:t>
            </a:r>
            <a:endParaRPr sz="1200" b="1" dirty="0">
              <a:solidFill>
                <a:schemeClr val="bg1">
                  <a:lumMod val="65000"/>
                </a:schemeClr>
              </a:solidFill>
              <a:latin typeface="Fira San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123;p20">
            <a:extLst>
              <a:ext uri="{FF2B5EF4-FFF2-40B4-BE49-F238E27FC236}">
                <a16:creationId xmlns:a16="http://schemas.microsoft.com/office/drawing/2014/main" id="{1DA89F3E-CB02-4452-A02A-AA1A0DF23C60}"/>
              </a:ext>
            </a:extLst>
          </p:cNvPr>
          <p:cNvSpPr txBox="1"/>
          <p:nvPr/>
        </p:nvSpPr>
        <p:spPr>
          <a:xfrm>
            <a:off x="4635182" y="661624"/>
            <a:ext cx="3959999" cy="4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Торговая точка №1179</a:t>
            </a:r>
            <a:endParaRPr sz="1200" b="1" dirty="0">
              <a:solidFill>
                <a:schemeClr val="bg1">
                  <a:lumMod val="65000"/>
                </a:schemeClr>
              </a:solidFill>
              <a:latin typeface="Fira San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123;p20">
            <a:extLst>
              <a:ext uri="{FF2B5EF4-FFF2-40B4-BE49-F238E27FC236}">
                <a16:creationId xmlns:a16="http://schemas.microsoft.com/office/drawing/2014/main" id="{16C95964-CA28-436D-BF43-88E4DE53112D}"/>
              </a:ext>
            </a:extLst>
          </p:cNvPr>
          <p:cNvSpPr txBox="1"/>
          <p:nvPr/>
        </p:nvSpPr>
        <p:spPr>
          <a:xfrm>
            <a:off x="4621620" y="2822092"/>
            <a:ext cx="3959999" cy="4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Торговая точка №1182</a:t>
            </a:r>
            <a:endParaRPr sz="1200" b="1" dirty="0">
              <a:solidFill>
                <a:schemeClr val="bg1">
                  <a:lumMod val="65000"/>
                </a:schemeClr>
              </a:solidFill>
              <a:latin typeface="Fira San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123;p20">
            <a:extLst>
              <a:ext uri="{FF2B5EF4-FFF2-40B4-BE49-F238E27FC236}">
                <a16:creationId xmlns:a16="http://schemas.microsoft.com/office/drawing/2014/main" id="{EB8798FA-866D-4718-B809-A57D091D3D2E}"/>
              </a:ext>
            </a:extLst>
          </p:cNvPr>
          <p:cNvSpPr txBox="1"/>
          <p:nvPr/>
        </p:nvSpPr>
        <p:spPr>
          <a:xfrm>
            <a:off x="232222" y="3153875"/>
            <a:ext cx="4389398" cy="179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chemeClr val="dk1"/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По данным графика, можем сделать вывод о том, результаты по точкам 1178 и 1179 сопоставимы и введение новых условий акций не повлияли на увеличение продаж.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chemeClr val="dk1"/>
                </a:solidFill>
                <a:latin typeface="Fira Sans" panose="020B0604020202020204" charset="0"/>
                <a:ea typeface="Roboto"/>
                <a:cs typeface="Roboto"/>
                <a:sym typeface="Roboto"/>
              </a:rPr>
              <a:t>В тоже время, по торговой точке 1182 заметна разница, но незначительна. Клиенты попавшие в тестовую группу совершали покупок больше, но сумма покупки была в диапазоне от 2 тыс. до 5 тыс. </a:t>
            </a:r>
          </a:p>
          <a:p>
            <a:pPr lvl="0"/>
            <a:r>
              <a:rPr lang="ru-RU" sz="1100" dirty="0">
                <a:latin typeface="Fira Sans" panose="020B0604020202020204" charset="0"/>
                <a:ea typeface="Roboto"/>
                <a:cs typeface="Roboto"/>
                <a:sym typeface="Roboto"/>
              </a:rPr>
              <a:t>В целом, считаем, что </a:t>
            </a:r>
            <a:r>
              <a:rPr lang="en-US" sz="1100" dirty="0">
                <a:latin typeface="Fira Sans" panose="020B0604020202020204" charset="0"/>
                <a:ea typeface="Roboto"/>
                <a:cs typeface="Roboto"/>
                <a:sym typeface="Roboto"/>
              </a:rPr>
              <a:t>A/B</a:t>
            </a:r>
            <a:r>
              <a:rPr lang="ru-RU" sz="1100" dirty="0">
                <a:latin typeface="Fira Sans" panose="020B0604020202020204" charset="0"/>
                <a:ea typeface="Roboto"/>
                <a:cs typeface="Roboto"/>
                <a:sym typeface="Roboto"/>
              </a:rPr>
              <a:t> не удался. Данные статистически различны только в одной торговой точке, и она не выходит на безубыточность теста, если принять метрику как значение среднего минус 1000, получается минус 92 у.е., то есть даже в этой точке у нас общий убыток. </a:t>
            </a:r>
            <a:endParaRPr sz="1100" dirty="0">
              <a:latin typeface="Fira Sans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990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D3F62DD-1DE8-428C-9925-FCCD7BE7DA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1616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D3F62DD-1DE8-428C-9925-FCCD7BE7D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" name="Google Shape;1157;p22"/>
          <p:cNvSpPr/>
          <p:nvPr/>
        </p:nvSpPr>
        <p:spPr>
          <a:xfrm>
            <a:off x="770900" y="1175725"/>
            <a:ext cx="2308500" cy="3556200"/>
          </a:xfrm>
          <a:prstGeom prst="roundRect">
            <a:avLst>
              <a:gd name="adj" fmla="val 1094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2"/>
          <p:cNvSpPr/>
          <p:nvPr/>
        </p:nvSpPr>
        <p:spPr>
          <a:xfrm>
            <a:off x="3757600" y="3271063"/>
            <a:ext cx="1980300" cy="146101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2"/>
          <p:cNvSpPr/>
          <p:nvPr/>
        </p:nvSpPr>
        <p:spPr>
          <a:xfrm>
            <a:off x="6307660" y="1899708"/>
            <a:ext cx="1980300" cy="195178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2"/>
          <p:cNvSpPr/>
          <p:nvPr/>
        </p:nvSpPr>
        <p:spPr>
          <a:xfrm>
            <a:off x="3757600" y="1175724"/>
            <a:ext cx="1980300" cy="195178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</a:rPr>
              <a:t>Вывод по результатам теста в разрезе торговых точек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164" name="Google Shape;1164;p22"/>
          <p:cNvSpPr txBox="1"/>
          <p:nvPr/>
        </p:nvSpPr>
        <p:spPr>
          <a:xfrm>
            <a:off x="3987993" y="1162499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Причина</a:t>
            </a: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1</a:t>
            </a:r>
            <a:endParaRPr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6" name="Google Shape;1166;p22"/>
          <p:cNvSpPr txBox="1"/>
          <p:nvPr/>
        </p:nvSpPr>
        <p:spPr>
          <a:xfrm>
            <a:off x="3975766" y="201357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ru-RU" dirty="0" err="1">
                <a:latin typeface="Fira Sans" panose="020B0604020202020204" charset="0"/>
              </a:rPr>
              <a:t>Региональность</a:t>
            </a:r>
            <a:r>
              <a:rPr lang="ru-RU" dirty="0">
                <a:latin typeface="Fira Sans" panose="020B0604020202020204" charset="0"/>
              </a:rPr>
              <a:t> торговой точки</a:t>
            </a:r>
          </a:p>
          <a:p>
            <a:pPr lvl="0">
              <a:lnSpc>
                <a:spcPct val="70000"/>
              </a:lnSpc>
            </a:pPr>
            <a:endParaRPr lang="ru-RU" dirty="0">
              <a:latin typeface="Fira Sans" panose="020B0604020202020204" charset="0"/>
            </a:endParaRPr>
          </a:p>
          <a:p>
            <a:pPr lvl="0">
              <a:lnSpc>
                <a:spcPct val="70000"/>
              </a:lnSpc>
            </a:pPr>
            <a:r>
              <a:rPr lang="ru-RU" dirty="0">
                <a:latin typeface="Fira Sans" panose="020B0604020202020204" charset="0"/>
              </a:rPr>
              <a:t>- На сколько товар востребован в данном регионе?</a:t>
            </a:r>
          </a:p>
          <a:p>
            <a:pPr lvl="0">
              <a:lnSpc>
                <a:spcPct val="70000"/>
              </a:lnSpc>
            </a:pPr>
            <a:endParaRPr lang="ru-RU" dirty="0">
              <a:latin typeface="Fira Sans" panose="020B0604020202020204" charset="0"/>
            </a:endParaRPr>
          </a:p>
          <a:p>
            <a:pPr lvl="0">
              <a:lnSpc>
                <a:spcPct val="70000"/>
              </a:lnSpc>
            </a:pPr>
            <a:r>
              <a:rPr lang="ru-RU" dirty="0">
                <a:latin typeface="Fira Sans" panose="020B0604020202020204" charset="0"/>
              </a:rPr>
              <a:t>- Уровень платежеспособности клиентов в данном регионе?</a:t>
            </a:r>
          </a:p>
          <a:p>
            <a:pPr lvl="0">
              <a:lnSpc>
                <a:spcPct val="70000"/>
              </a:lnSpc>
            </a:pPr>
            <a:endParaRPr sz="1200" dirty="0">
              <a:solidFill>
                <a:srgbClr val="000000"/>
              </a:solidFill>
              <a:latin typeface="Fira San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22"/>
          <p:cNvSpPr/>
          <p:nvPr/>
        </p:nvSpPr>
        <p:spPr>
          <a:xfrm>
            <a:off x="3440775" y="1441775"/>
            <a:ext cx="571800" cy="57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2"/>
          <p:cNvGrpSpPr/>
          <p:nvPr/>
        </p:nvGrpSpPr>
        <p:grpSpPr>
          <a:xfrm>
            <a:off x="3548859" y="1559558"/>
            <a:ext cx="355641" cy="340151"/>
            <a:chOff x="5049750" y="832600"/>
            <a:chExt cx="505100" cy="483100"/>
          </a:xfrm>
        </p:grpSpPr>
        <p:sp>
          <p:nvSpPr>
            <p:cNvPr id="1176" name="Google Shape;1176;p22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8" name="Google Shape;1178;p22"/>
          <p:cNvSpPr/>
          <p:nvPr/>
        </p:nvSpPr>
        <p:spPr>
          <a:xfrm>
            <a:off x="6064600" y="2014967"/>
            <a:ext cx="571800" cy="57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2"/>
          <p:cNvSpPr/>
          <p:nvPr/>
        </p:nvSpPr>
        <p:spPr>
          <a:xfrm>
            <a:off x="3443558" y="3523550"/>
            <a:ext cx="571800" cy="57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22"/>
          <p:cNvSpPr/>
          <p:nvPr/>
        </p:nvSpPr>
        <p:spPr>
          <a:xfrm>
            <a:off x="6215724" y="2122558"/>
            <a:ext cx="356602" cy="356617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22"/>
          <p:cNvSpPr/>
          <p:nvPr/>
        </p:nvSpPr>
        <p:spPr>
          <a:xfrm>
            <a:off x="3551146" y="3631145"/>
            <a:ext cx="356602" cy="356609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2"/>
          <p:cNvSpPr txBox="1"/>
          <p:nvPr/>
        </p:nvSpPr>
        <p:spPr>
          <a:xfrm>
            <a:off x="770900" y="2466450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b="1" dirty="0">
                <a:latin typeface="Fira Sans" panose="020B0604020202020204" charset="0"/>
              </a:rPr>
              <a:t>Эксперимент показал, что изменение условий рекламной акции в исследуемых торговых точек не дало положительного результата</a:t>
            </a:r>
          </a:p>
        </p:txBody>
      </p:sp>
      <p:sp>
        <p:nvSpPr>
          <p:cNvPr id="50" name="Google Shape;1164;p22">
            <a:extLst>
              <a:ext uri="{FF2B5EF4-FFF2-40B4-BE49-F238E27FC236}">
                <a16:creationId xmlns:a16="http://schemas.microsoft.com/office/drawing/2014/main" id="{68C0BE1B-BD8C-4BAC-93BA-8BB0D69F8914}"/>
              </a:ext>
            </a:extLst>
          </p:cNvPr>
          <p:cNvSpPr txBox="1"/>
          <p:nvPr/>
        </p:nvSpPr>
        <p:spPr>
          <a:xfrm>
            <a:off x="4071300" y="3259285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Причина</a:t>
            </a: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u-RU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166;p22">
            <a:extLst>
              <a:ext uri="{FF2B5EF4-FFF2-40B4-BE49-F238E27FC236}">
                <a16:creationId xmlns:a16="http://schemas.microsoft.com/office/drawing/2014/main" id="{2A5FA6AF-E176-46D0-84D7-E446034CD4F5}"/>
              </a:ext>
            </a:extLst>
          </p:cNvPr>
          <p:cNvSpPr txBox="1"/>
          <p:nvPr/>
        </p:nvSpPr>
        <p:spPr>
          <a:xfrm>
            <a:off x="4026450" y="371744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ru-RU" dirty="0">
                <a:latin typeface="Fira Sans" panose="020B0604020202020204" charset="0"/>
              </a:rPr>
              <a:t>Возрастная категория клиентов </a:t>
            </a:r>
            <a:r>
              <a:rPr lang="ru-RU" dirty="0">
                <a:latin typeface="Fira Sans" panose="020B0604020202020204" charset="0"/>
                <a:ea typeface="Roboto"/>
                <a:sym typeface="Roboto"/>
              </a:rPr>
              <a:t>по месту нахождения торговой точки</a:t>
            </a:r>
            <a:endParaRPr lang="ru-RU" dirty="0">
              <a:latin typeface="Fira Sans" panose="020B0604020202020204" charset="0"/>
            </a:endParaRPr>
          </a:p>
        </p:txBody>
      </p:sp>
      <p:sp>
        <p:nvSpPr>
          <p:cNvPr id="52" name="Google Shape;1164;p22">
            <a:extLst>
              <a:ext uri="{FF2B5EF4-FFF2-40B4-BE49-F238E27FC236}">
                <a16:creationId xmlns:a16="http://schemas.microsoft.com/office/drawing/2014/main" id="{29B45545-AA5D-467E-8504-65FDA3F8B5CA}"/>
              </a:ext>
            </a:extLst>
          </p:cNvPr>
          <p:cNvSpPr txBox="1"/>
          <p:nvPr/>
        </p:nvSpPr>
        <p:spPr>
          <a:xfrm>
            <a:off x="6735276" y="1899709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Причина</a:t>
            </a: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u-RU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" name="Google Shape;1166;p22">
            <a:extLst>
              <a:ext uri="{FF2B5EF4-FFF2-40B4-BE49-F238E27FC236}">
                <a16:creationId xmlns:a16="http://schemas.microsoft.com/office/drawing/2014/main" id="{0F08D904-24E4-4553-BD1C-A9F2BC3942AC}"/>
              </a:ext>
            </a:extLst>
          </p:cNvPr>
          <p:cNvSpPr txBox="1"/>
          <p:nvPr/>
        </p:nvSpPr>
        <p:spPr>
          <a:xfrm>
            <a:off x="6723049" y="275078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ru-RU" dirty="0">
                <a:latin typeface="Fira Sans" panose="020B0604020202020204" charset="0"/>
              </a:rPr>
              <a:t>Наличие предложений конкурентов</a:t>
            </a:r>
          </a:p>
          <a:p>
            <a:pPr lvl="0">
              <a:lnSpc>
                <a:spcPct val="70000"/>
              </a:lnSpc>
            </a:pPr>
            <a:r>
              <a:rPr lang="ru-RU" dirty="0">
                <a:latin typeface="Fira Sans" panose="020B0604020202020204" charset="0"/>
              </a:rPr>
              <a:t>- Переизбыток предложений товара</a:t>
            </a:r>
          </a:p>
          <a:p>
            <a:pPr lvl="0">
              <a:lnSpc>
                <a:spcPct val="70000"/>
              </a:lnSpc>
            </a:pPr>
            <a:endParaRPr lang="ru-RU" dirty="0">
              <a:latin typeface="Fira Sans" panose="020B0604020202020204" charset="0"/>
            </a:endParaRPr>
          </a:p>
          <a:p>
            <a:pPr lvl="0">
              <a:lnSpc>
                <a:spcPct val="70000"/>
              </a:lnSpc>
            </a:pPr>
            <a:r>
              <a:rPr lang="ru-RU" dirty="0">
                <a:latin typeface="Fira Sans" panose="020B0604020202020204" charset="0"/>
              </a:rPr>
              <a:t>- Более привлекательные условия у конкурентов</a:t>
            </a:r>
          </a:p>
          <a:p>
            <a:pPr lvl="0">
              <a:lnSpc>
                <a:spcPct val="70000"/>
              </a:lnSpc>
            </a:pPr>
            <a:endParaRPr sz="1200" dirty="0">
              <a:solidFill>
                <a:srgbClr val="000000"/>
              </a:solidFill>
              <a:latin typeface="Fira Sans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28B09A3-1945-42C7-A6AC-8EFAB095CB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6326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28B09A3-1945-42C7-A6AC-8EFAB095C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C31711B-09F8-415E-A259-2D38C5FE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ru-RU" sz="2400" dirty="0"/>
              <a:t>Зависимость между выплаченной суммой и длительностью регистрации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673B0C7-B9A8-4682-BC98-F8CBB106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901486"/>
            <a:ext cx="6743700" cy="33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60;p22">
            <a:extLst>
              <a:ext uri="{FF2B5EF4-FFF2-40B4-BE49-F238E27FC236}">
                <a16:creationId xmlns:a16="http://schemas.microsoft.com/office/drawing/2014/main" id="{598B3152-82DA-45AC-B12E-4B5DE1645BF7}"/>
              </a:ext>
            </a:extLst>
          </p:cNvPr>
          <p:cNvSpPr/>
          <p:nvPr/>
        </p:nvSpPr>
        <p:spPr>
          <a:xfrm>
            <a:off x="1290084" y="4289242"/>
            <a:ext cx="6705600" cy="74658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66;p22">
            <a:extLst>
              <a:ext uri="{FF2B5EF4-FFF2-40B4-BE49-F238E27FC236}">
                <a16:creationId xmlns:a16="http://schemas.microsoft.com/office/drawing/2014/main" id="{D4A058BD-A4EB-465F-A812-86AD0430F85C}"/>
              </a:ext>
            </a:extLst>
          </p:cNvPr>
          <p:cNvSpPr txBox="1"/>
          <p:nvPr/>
        </p:nvSpPr>
        <p:spPr>
          <a:xfrm>
            <a:off x="1481470" y="4443951"/>
            <a:ext cx="6372446" cy="43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ru-RU" dirty="0">
                <a:solidFill>
                  <a:schemeClr val="tx2">
                    <a:lumMod val="25000"/>
                  </a:schemeClr>
                </a:solidFill>
              </a:rPr>
              <a:t>Согласно графику, видно, распределение значение в выборке. Чем больше длительность регистрации, тем больше сумма покупки клиента.</a:t>
            </a:r>
            <a:endParaRPr lang="ru-RU" dirty="0">
              <a:solidFill>
                <a:schemeClr val="tx2">
                  <a:lumMod val="25000"/>
                </a:schemeClr>
              </a:solidFill>
              <a:latin typeface="Fira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3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/B Testing Infographics by Slidesgo">
  <a:themeElements>
    <a:clrScheme name="Simple Light">
      <a:dk1>
        <a:srgbClr val="000000"/>
      </a:dk1>
      <a:lt1>
        <a:srgbClr val="FFFFFF"/>
      </a:lt1>
      <a:dk2>
        <a:srgbClr val="2E323C"/>
      </a:dk2>
      <a:lt2>
        <a:srgbClr val="EEEEED"/>
      </a:lt2>
      <a:accent1>
        <a:srgbClr val="2EC5FF"/>
      </a:accent1>
      <a:accent2>
        <a:srgbClr val="38B4FE"/>
      </a:accent2>
      <a:accent3>
        <a:srgbClr val="42A4FC"/>
      </a:accent3>
      <a:accent4>
        <a:srgbClr val="4B93FB"/>
      </a:accent4>
      <a:accent5>
        <a:srgbClr val="5583F9"/>
      </a:accent5>
      <a:accent6>
        <a:srgbClr val="5F72F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459</Words>
  <Application>Microsoft Office PowerPoint</Application>
  <PresentationFormat>Экран (16:9)</PresentationFormat>
  <Paragraphs>71</Paragraphs>
  <Slides>8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Fira Sans</vt:lpstr>
      <vt:lpstr>Fira Sans Extra Condensed</vt:lpstr>
      <vt:lpstr>Fira Sans Extra Condensed Medium</vt:lpstr>
      <vt:lpstr>Arial</vt:lpstr>
      <vt:lpstr>Arial Unicode MS</vt:lpstr>
      <vt:lpstr>Roboto</vt:lpstr>
      <vt:lpstr>A/B Testing Infographics by Slidesgo</vt:lpstr>
      <vt:lpstr>think-cell Slide</vt:lpstr>
      <vt:lpstr>A/B-тест</vt:lpstr>
      <vt:lpstr>Общая информация</vt:lpstr>
      <vt:lpstr>Разделение клиентов на группы</vt:lpstr>
      <vt:lpstr>Структура данных в разрезе торговых точек</vt:lpstr>
      <vt:lpstr>Результаты эксперимента в целом</vt:lpstr>
      <vt:lpstr>Результаты эксперимента в разрезе торговых точек</vt:lpstr>
      <vt:lpstr>Вывод по результатам теста в разрезе торговых точек</vt:lpstr>
      <vt:lpstr>Зависимость между выплаченной суммой и длительностью регистрации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 Infographics</dc:title>
  <dc:creator>Anna Le</dc:creator>
  <cp:lastModifiedBy>Viktor Orlov</cp:lastModifiedBy>
  <cp:revision>21</cp:revision>
  <dcterms:modified xsi:type="dcterms:W3CDTF">2022-08-22T09:55:08Z</dcterms:modified>
</cp:coreProperties>
</file>