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319" r:id="rId3"/>
    <p:sldId id="318" r:id="rId4"/>
    <p:sldId id="32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279" r:id="rId15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Raleway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B2BA"/>
    <a:srgbClr val="5A5A5A"/>
    <a:srgbClr val="D30F0F"/>
    <a:srgbClr val="99A3AD"/>
    <a:srgbClr val="4278D6"/>
    <a:srgbClr val="BCE5EC"/>
    <a:srgbClr val="D5EFF9"/>
    <a:srgbClr val="E7E8E8"/>
    <a:srgbClr val="F2F1F2"/>
    <a:srgbClr val="4A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A637341-D141-4087-860C-8BC39113FFEF}">
  <a:tblStyle styleId="{6A637341-D141-4087-860C-8BC39113FFE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72951" autoAdjust="0"/>
  </p:normalViewPr>
  <p:slideViewPr>
    <p:cSldViewPr snapToGrid="0">
      <p:cViewPr varScale="1">
        <p:scale>
          <a:sx n="83" d="100"/>
          <a:sy n="83" d="100"/>
        </p:scale>
        <p:origin x="27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811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Utterance</a:t>
            </a:r>
            <a:r>
              <a:rPr lang="de-DE" dirty="0"/>
              <a:t> dt. Äußerung.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Intent</a:t>
            </a:r>
            <a:r>
              <a:rPr lang="de-DE" dirty="0"/>
              <a:t> dt. Absicht.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Utterance</a:t>
            </a:r>
            <a:r>
              <a:rPr lang="de-DE" dirty="0"/>
              <a:t> Definitionen lösen gesprochene Worte zu </a:t>
            </a:r>
            <a:r>
              <a:rPr lang="de-DE" dirty="0" err="1"/>
              <a:t>Intents</a:t>
            </a:r>
            <a:r>
              <a:rPr lang="de-DE" dirty="0"/>
              <a:t> auf. Die Definition wird dem Online-</a:t>
            </a:r>
            <a:r>
              <a:rPr lang="de-DE" dirty="0" err="1"/>
              <a:t>Skill</a:t>
            </a:r>
            <a:r>
              <a:rPr lang="de-DE" dirty="0"/>
              <a:t>-Interface hinzugefügt.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Äußerung des Benutzers wird mit einem Satz von Beispiel-Äußerungsdefinitionen verglichen, die im </a:t>
            </a:r>
            <a:r>
              <a:rPr lang="de-DE" dirty="0" err="1"/>
              <a:t>alexa</a:t>
            </a:r>
            <a:r>
              <a:rPr lang="de-DE" dirty="0"/>
              <a:t> </a:t>
            </a:r>
            <a:r>
              <a:rPr lang="de-DE" dirty="0" err="1"/>
              <a:t>skill</a:t>
            </a:r>
            <a:r>
              <a:rPr lang="de-DE" dirty="0"/>
              <a:t>-Interface registriert sind.</a:t>
            </a:r>
          </a:p>
        </p:txBody>
      </p:sp>
    </p:spTree>
    <p:extLst>
      <p:ext uri="{BB962C8B-B14F-4D97-AF65-F5344CB8AC3E}">
        <p14:creationId xmlns:p14="http://schemas.microsoft.com/office/powerpoint/2010/main" val="415211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DEUTSCH BAHN SKILL: Alexa, frage Deutsche Bahn nach den nächsten Abfahrten von Wiesbaden Hauptbahnhof.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Die Äußerung wird mit einem Satz von Beispiel-Äußerungsdefinitionen verglichen, die in der </a:t>
            </a:r>
            <a:r>
              <a:rPr lang="de-DE" dirty="0" err="1"/>
              <a:t>alexa</a:t>
            </a:r>
            <a:r>
              <a:rPr lang="de-DE" dirty="0"/>
              <a:t>-</a:t>
            </a:r>
            <a:r>
              <a:rPr lang="de-DE" dirty="0" err="1"/>
              <a:t>Skill</a:t>
            </a:r>
            <a:r>
              <a:rPr lang="de-DE" dirty="0"/>
              <a:t>-Interface registriert sind.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Diese Definitionen werden wiederum verwendet, um die Worte eines Benutzers an eine </a:t>
            </a:r>
            <a:r>
              <a:rPr lang="de-DE" dirty="0" err="1"/>
              <a:t>Intent</a:t>
            </a:r>
            <a:r>
              <a:rPr lang="de-DE" dirty="0"/>
              <a:t> (Absicht) anzupassen und ihre Wörter in einen Slot zu legen, so dass er in einem </a:t>
            </a:r>
            <a:r>
              <a:rPr lang="de-DE" dirty="0" err="1"/>
              <a:t>Intent</a:t>
            </a:r>
            <a:r>
              <a:rPr lang="de-DE" dirty="0"/>
              <a:t> </a:t>
            </a:r>
            <a:r>
              <a:rPr lang="de-DE" dirty="0" err="1"/>
              <a:t>handler</a:t>
            </a:r>
            <a:r>
              <a:rPr lang="de-DE" dirty="0"/>
              <a:t> verwendet werden kann.</a:t>
            </a:r>
          </a:p>
        </p:txBody>
      </p:sp>
    </p:spTree>
    <p:extLst>
      <p:ext uri="{BB962C8B-B14F-4D97-AF65-F5344CB8AC3E}">
        <p14:creationId xmlns:p14="http://schemas.microsoft.com/office/powerpoint/2010/main" val="3521426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7069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Die </a:t>
            </a:r>
            <a:r>
              <a:rPr lang="de-DE" dirty="0" err="1"/>
              <a:t>Skill</a:t>
            </a:r>
            <a:r>
              <a:rPr lang="de-DE" dirty="0"/>
              <a:t>-Interface setzt auch anwendbare Wörter in einen "Slot", so dass sie als Parameter in einem Programm verwendet werden können.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 Slot nimmt ein gesprochenes Wort und ordnet es in eine Variable, die dann in der Absicht Handler in der </a:t>
            </a:r>
            <a:r>
              <a:rPr lang="de-DE" dirty="0" err="1"/>
              <a:t>Skill</a:t>
            </a:r>
            <a:r>
              <a:rPr lang="de-DE" dirty="0"/>
              <a:t>-Service abgerufen wird.</a:t>
            </a:r>
          </a:p>
          <a:p>
            <a:pPr marL="171450" indent="-171450">
              <a:buFontTx/>
              <a:buChar char="-"/>
            </a:pPr>
            <a:r>
              <a:rPr lang="de-DE" dirty="0"/>
              <a:t>Slots werden in den Äußerungsmustern angegeben, die in der </a:t>
            </a:r>
            <a:r>
              <a:rPr lang="de-DE" dirty="0" err="1"/>
              <a:t>Skill</a:t>
            </a:r>
            <a:r>
              <a:rPr lang="de-DE" dirty="0"/>
              <a:t>-Interface konfiguriert sind.</a:t>
            </a:r>
          </a:p>
        </p:txBody>
      </p:sp>
    </p:spTree>
    <p:extLst>
      <p:ext uri="{BB962C8B-B14F-4D97-AF65-F5344CB8AC3E}">
        <p14:creationId xmlns:p14="http://schemas.microsoft.com/office/powerpoint/2010/main" val="141490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Das </a:t>
            </a:r>
            <a:r>
              <a:rPr lang="de-DE" dirty="0" err="1"/>
              <a:t>Intent</a:t>
            </a:r>
            <a:r>
              <a:rPr lang="de-DE" dirty="0"/>
              <a:t>-Schema ist, wo Sie definieren die Slots, die in einer Äußerung und ihre Art verwendet werden können</a:t>
            </a:r>
          </a:p>
          <a:p>
            <a:pPr marL="171450" indent="-171450">
              <a:buFontTx/>
              <a:buChar char="-"/>
            </a:pPr>
            <a:r>
              <a:rPr lang="de-DE" dirty="0"/>
              <a:t>Und liste die Absicht, die der </a:t>
            </a:r>
            <a:r>
              <a:rPr lang="de-DE" dirty="0" err="1"/>
              <a:t>Skill</a:t>
            </a:r>
            <a:r>
              <a:rPr lang="de-DE" dirty="0"/>
              <a:t> Service implementiert.</a:t>
            </a:r>
          </a:p>
          <a:p>
            <a:pPr marL="171450" indent="-171450">
              <a:buFontTx/>
              <a:buChar char="-"/>
            </a:pPr>
            <a:r>
              <a:rPr lang="de-DE" dirty="0"/>
              <a:t>Das </a:t>
            </a:r>
            <a:r>
              <a:rPr lang="de-DE" dirty="0" err="1"/>
              <a:t>Intent</a:t>
            </a:r>
            <a:r>
              <a:rPr lang="de-DE" dirty="0"/>
              <a:t>-Schema ist in der </a:t>
            </a:r>
            <a:r>
              <a:rPr lang="de-DE" dirty="0" err="1"/>
              <a:t>Skill</a:t>
            </a:r>
            <a:r>
              <a:rPr lang="de-DE" dirty="0"/>
              <a:t>-Interface unter </a:t>
            </a:r>
            <a:r>
              <a:rPr lang="de-DE" dirty="0" err="1"/>
              <a:t>Skill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im Alexa Developer Portal registriert.</a:t>
            </a:r>
          </a:p>
          <a:p>
            <a:pPr marL="171450" indent="-171450">
              <a:buFontTx/>
              <a:buChar char="-"/>
            </a:pPr>
            <a:r>
              <a:rPr lang="de-DE" dirty="0"/>
              <a:t>Hier haben wir einen Slot namens BAHNHOF vom Typ HBF definiert.</a:t>
            </a:r>
          </a:p>
        </p:txBody>
      </p:sp>
    </p:spTree>
    <p:extLst>
      <p:ext uri="{BB962C8B-B14F-4D97-AF65-F5344CB8AC3E}">
        <p14:creationId xmlns:p14="http://schemas.microsoft.com/office/powerpoint/2010/main" val="3631850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z="1100" dirty="0"/>
              <a:t>Amazon bietet uns einige Standard-Slot-Typen, aber manchmal braucht man seine eigenen.</a:t>
            </a:r>
          </a:p>
          <a:p>
            <a:pPr marL="171450" indent="-171450">
              <a:buFontTx/>
              <a:buChar char="-"/>
            </a:pPr>
            <a:r>
              <a:rPr lang="de-DE" sz="1100" dirty="0"/>
              <a:t>Eigene Slot-Typen machen Alexa wirklich zu einer organischeren und lebendigeren Plattform.</a:t>
            </a:r>
          </a:p>
          <a:p>
            <a:pPr marL="171450" indent="-171450">
              <a:buFontTx/>
              <a:buChar char="-"/>
            </a:pPr>
            <a:r>
              <a:rPr lang="de-DE" sz="1100" dirty="0"/>
              <a:t>Amazon hat Entwicklern eine Schnittstelle zur Verfügung gestellt, um benutzerdefinierte Slot-Typen zu erstellen.</a:t>
            </a:r>
          </a:p>
          <a:p>
            <a:pPr marL="171450" indent="-171450">
              <a:buFontTx/>
              <a:buChar char="-"/>
            </a:pPr>
            <a:r>
              <a:rPr lang="de-DE" sz="1100" dirty="0"/>
              <a:t>Ein benutzerdefinierter Slot wird immer dann verwendet, wenn die Benutzereingabe erforderlich ist, die nicht zu den Amazon-vorgesehenen Slot-Typen gehört.</a:t>
            </a:r>
          </a:p>
          <a:p>
            <a:pPr marL="171450" indent="-171450">
              <a:buFontTx/>
              <a:buChar char="-"/>
            </a:pPr>
            <a:r>
              <a:rPr lang="de-DE" sz="1100" dirty="0"/>
              <a:t>Sie legen eine Liste der möglichen Werte und den Datentypnamen in der </a:t>
            </a:r>
            <a:r>
              <a:rPr lang="de-DE" sz="1100" dirty="0" err="1"/>
              <a:t>Skill</a:t>
            </a:r>
            <a:r>
              <a:rPr lang="de-DE" sz="1100" dirty="0"/>
              <a:t>-Interface fest.</a:t>
            </a:r>
          </a:p>
          <a:p>
            <a:pPr marL="171450" indent="-171450">
              <a:buFontTx/>
              <a:buChar char="-"/>
            </a:pPr>
            <a:r>
              <a:rPr lang="de-DE" sz="1100" dirty="0"/>
              <a:t>Dann ist der neue Typ verfügbar, um im </a:t>
            </a:r>
            <a:r>
              <a:rPr lang="de-DE" sz="1100" dirty="0" err="1"/>
              <a:t>Intent</a:t>
            </a:r>
            <a:r>
              <a:rPr lang="de-DE" sz="1100" dirty="0"/>
              <a:t> Schema zugeordnet zu werden.</a:t>
            </a:r>
          </a:p>
        </p:txBody>
      </p:sp>
    </p:spTree>
    <p:extLst>
      <p:ext uri="{BB962C8B-B14F-4D97-AF65-F5344CB8AC3E}">
        <p14:creationId xmlns:p14="http://schemas.microsoft.com/office/powerpoint/2010/main" val="3917072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0A4645-8396-4E55-8D69-3193712181F3}" type="slidenum">
              <a:rPr lang="de-DE" smtClean="0"/>
              <a:pPr/>
              <a:t>‹Nr.›</a:t>
            </a:fld>
            <a:r>
              <a:rPr lang="de-DE" dirty="0"/>
              <a:t> von 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0A4645-8396-4E55-8D69-3193712181F3}" type="slidenum">
              <a:rPr lang="de-DE" smtClean="0"/>
              <a:pPr/>
              <a:t>‹Nr.›</a:t>
            </a:fld>
            <a:r>
              <a:rPr lang="de-DE" dirty="0"/>
              <a:t> von 14</a:t>
            </a:r>
          </a:p>
        </p:txBody>
      </p:sp>
    </p:spTree>
    <p:extLst>
      <p:ext uri="{BB962C8B-B14F-4D97-AF65-F5344CB8AC3E}">
        <p14:creationId xmlns:p14="http://schemas.microsoft.com/office/powerpoint/2010/main" val="239436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589725" y="6356350"/>
            <a:ext cx="5777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60402020202020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604020202020204" charset="0"/>
              </a:defRPr>
            </a:lvl1pPr>
          </a:lstStyle>
          <a:p>
            <a:fld id="{630A4645-8396-4E55-8D69-3193712181F3}" type="slidenum">
              <a:rPr lang="de-DE" smtClean="0"/>
              <a:pPr/>
              <a:t>‹Nr.›</a:t>
            </a:fld>
            <a:r>
              <a:rPr lang="de-DE" dirty="0"/>
              <a:t> von 14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57" r:id="rId5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362825" y="5141913"/>
            <a:ext cx="1781175" cy="1716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89338" y="5378175"/>
            <a:ext cx="7565325" cy="12226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-DE" sz="3600" dirty="0"/>
              <a:t>EINFÜRHUNG IN DIE </a:t>
            </a:r>
            <a:br>
              <a:rPr lang="de-DE" sz="3600" dirty="0"/>
            </a:br>
            <a:r>
              <a:rPr lang="de-DE" sz="3600" b="1" dirty="0"/>
              <a:t>ALEXA SKILL </a:t>
            </a:r>
            <a:r>
              <a:rPr lang="de-DE" sz="3600" dirty="0"/>
              <a:t>ENTWICKLUNG</a:t>
            </a:r>
            <a:endParaRPr lang="en" sz="3600" dirty="0"/>
          </a:p>
        </p:txBody>
      </p:sp>
      <p:pic>
        <p:nvPicPr>
          <p:cNvPr id="1050" name="Picture 26" descr="Ähnliches F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Einen Slot definieren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/>
              <a:t>Intent</a:t>
            </a:r>
            <a:r>
              <a:rPr lang="de-DE" dirty="0"/>
              <a:t> Schema: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sz="1800" dirty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de-DE" sz="1800" dirty="0">
                <a:latin typeface="Consolas" panose="020B0609020204030204" pitchFamily="49" charset="0"/>
              </a:rPr>
              <a:t>  "</a:t>
            </a:r>
            <a:r>
              <a:rPr lang="de-DE" sz="1800" dirty="0" err="1">
                <a:latin typeface="Consolas" panose="020B0609020204030204" pitchFamily="49" charset="0"/>
              </a:rPr>
              <a:t>intents</a:t>
            </a:r>
            <a:r>
              <a:rPr lang="de-DE" sz="1800" dirty="0">
                <a:latin typeface="Consolas" panose="020B0609020204030204" pitchFamily="49" charset="0"/>
              </a:rPr>
              <a:t>": [</a:t>
            </a:r>
          </a:p>
          <a:p>
            <a:pPr>
              <a:buNone/>
            </a:pPr>
            <a:r>
              <a:rPr lang="de-DE" sz="1800" dirty="0">
                <a:latin typeface="Consolas" panose="020B0609020204030204" pitchFamily="49" charset="0"/>
              </a:rPr>
              <a:t>    {</a:t>
            </a:r>
          </a:p>
          <a:p>
            <a:pPr>
              <a:buNone/>
            </a:pPr>
            <a:r>
              <a:rPr lang="de-DE" sz="1800" dirty="0">
                <a:latin typeface="Consolas" panose="020B0609020204030204" pitchFamily="49" charset="0"/>
              </a:rPr>
              <a:t>      "</a:t>
            </a:r>
            <a:r>
              <a:rPr lang="de-DE" sz="1800" dirty="0" err="1">
                <a:latin typeface="Consolas" panose="020B0609020204030204" pitchFamily="49" charset="0"/>
              </a:rPr>
              <a:t>intent</a:t>
            </a:r>
            <a:r>
              <a:rPr lang="de-DE" sz="1800" dirty="0">
                <a:latin typeface="Consolas" panose="020B0609020204030204" pitchFamily="49" charset="0"/>
              </a:rPr>
              <a:t>": „</a:t>
            </a:r>
            <a:r>
              <a:rPr lang="de-DE" sz="1800" dirty="0" err="1">
                <a:latin typeface="Consolas" panose="020B0609020204030204" pitchFamily="49" charset="0"/>
              </a:rPr>
              <a:t>dbInfoIntent</a:t>
            </a:r>
            <a:r>
              <a:rPr lang="de-DE" sz="1800" dirty="0">
                <a:latin typeface="Consolas" panose="020B0609020204030204" pitchFamily="49" charset="0"/>
              </a:rPr>
              <a:t>",</a:t>
            </a:r>
          </a:p>
          <a:p>
            <a:pPr>
              <a:buNone/>
            </a:pPr>
            <a:r>
              <a:rPr lang="de-DE" sz="1800" dirty="0">
                <a:latin typeface="Consolas" panose="020B0609020204030204" pitchFamily="49" charset="0"/>
              </a:rPr>
              <a:t>      "</a:t>
            </a:r>
            <a:r>
              <a:rPr lang="de-DE" sz="1800" dirty="0" err="1">
                <a:latin typeface="Consolas" panose="020B0609020204030204" pitchFamily="49" charset="0"/>
              </a:rPr>
              <a:t>slots</a:t>
            </a:r>
            <a:r>
              <a:rPr lang="de-DE" sz="1800" dirty="0">
                <a:latin typeface="Consolas" panose="020B0609020204030204" pitchFamily="49" charset="0"/>
              </a:rPr>
              <a:t>": [</a:t>
            </a:r>
          </a:p>
          <a:p>
            <a:pPr>
              <a:buNone/>
            </a:pPr>
            <a:r>
              <a:rPr lang="de-DE" sz="1800" dirty="0">
                <a:latin typeface="Consolas" panose="020B0609020204030204" pitchFamily="49" charset="0"/>
              </a:rPr>
              <a:t>         {</a:t>
            </a:r>
          </a:p>
          <a:p>
            <a:pPr>
              <a:buNone/>
            </a:pPr>
            <a:r>
              <a:rPr lang="de-DE" sz="1800" dirty="0">
                <a:latin typeface="Consolas" panose="020B0609020204030204" pitchFamily="49" charset="0"/>
              </a:rPr>
              <a:t>           "</a:t>
            </a:r>
            <a:r>
              <a:rPr lang="de-DE" sz="1800" dirty="0" err="1">
                <a:latin typeface="Consolas" panose="020B0609020204030204" pitchFamily="49" charset="0"/>
              </a:rPr>
              <a:t>name</a:t>
            </a:r>
            <a:r>
              <a:rPr lang="de-DE" sz="1800" dirty="0">
                <a:latin typeface="Consolas" panose="020B0609020204030204" pitchFamily="49" charset="0"/>
              </a:rPr>
              <a:t>": „Bahnhof",</a:t>
            </a:r>
          </a:p>
          <a:p>
            <a:pPr>
              <a:buNone/>
            </a:pPr>
            <a:r>
              <a:rPr lang="de-DE" sz="1800" dirty="0">
                <a:latin typeface="Consolas" panose="020B0609020204030204" pitchFamily="49" charset="0"/>
              </a:rPr>
              <a:t>           "type": „HBF"</a:t>
            </a:r>
          </a:p>
          <a:p>
            <a:pPr>
              <a:buNone/>
            </a:pPr>
            <a:r>
              <a:rPr lang="de-DE" sz="1800" dirty="0">
                <a:latin typeface="Consolas" panose="020B0609020204030204" pitchFamily="49" charset="0"/>
              </a:rPr>
              <a:t>        }</a:t>
            </a:r>
          </a:p>
          <a:p>
            <a:pPr>
              <a:buNone/>
            </a:pPr>
            <a:r>
              <a:rPr lang="de-DE" sz="1800" dirty="0">
                <a:latin typeface="Consolas" panose="020B0609020204030204" pitchFamily="49" charset="0"/>
              </a:rPr>
              <a:t>      ]</a:t>
            </a:r>
          </a:p>
          <a:p>
            <a:pPr>
              <a:buNone/>
            </a:pPr>
            <a:r>
              <a:rPr lang="de-DE" sz="1800" dirty="0"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de-DE" sz="1800" dirty="0">
                <a:latin typeface="Consolas" panose="020B0609020204030204" pitchFamily="49" charset="0"/>
              </a:rPr>
              <a:t>  ]</a:t>
            </a:r>
          </a:p>
          <a:p>
            <a:pPr>
              <a:buNone/>
            </a:pPr>
            <a:r>
              <a:rPr lang="de-DE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0A4645-8396-4E55-8D69-3193712181F3}" type="slidenum">
              <a:rPr lang="de-DE" smtClean="0"/>
              <a:pPr/>
              <a:t>10</a:t>
            </a:fld>
            <a:r>
              <a:rPr lang="de-DE" dirty="0"/>
              <a:t> von 14</a:t>
            </a:r>
          </a:p>
        </p:txBody>
      </p:sp>
    </p:spTree>
    <p:extLst>
      <p:ext uri="{BB962C8B-B14F-4D97-AF65-F5344CB8AC3E}">
        <p14:creationId xmlns:p14="http://schemas.microsoft.com/office/powerpoint/2010/main" val="215283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Amazon‘s</a:t>
            </a:r>
            <a:r>
              <a:rPr lang="de-DE" dirty="0"/>
              <a:t> Slot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AMAZON.DATE</a:t>
            </a:r>
          </a:p>
          <a:p>
            <a:r>
              <a:rPr lang="de-DE" dirty="0"/>
              <a:t>AMAZON.DURATION</a:t>
            </a:r>
          </a:p>
          <a:p>
            <a:r>
              <a:rPr lang="de-DE" dirty="0"/>
              <a:t>AMAZON.TIME</a:t>
            </a:r>
          </a:p>
          <a:p>
            <a:r>
              <a:rPr lang="de-DE" dirty="0"/>
              <a:t>AMAZON.NUMBER</a:t>
            </a:r>
          </a:p>
          <a:p>
            <a:r>
              <a:rPr lang="de-DE" dirty="0"/>
              <a:t>AMAZON.TIME</a:t>
            </a:r>
          </a:p>
          <a:p>
            <a:r>
              <a:rPr lang="de-DE" dirty="0"/>
              <a:t>AMAZON.DE_FIRST_NAME</a:t>
            </a:r>
          </a:p>
          <a:p>
            <a:r>
              <a:rPr lang="de-DE" dirty="0"/>
              <a:t>AMAZON.DE_CITY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0A4645-8396-4E55-8D69-3193712181F3}" type="slidenum">
              <a:rPr lang="de-DE" smtClean="0"/>
              <a:pPr/>
              <a:t>11</a:t>
            </a:fld>
            <a:r>
              <a:rPr lang="de-DE" dirty="0"/>
              <a:t> von 14</a:t>
            </a:r>
          </a:p>
        </p:txBody>
      </p:sp>
    </p:spTree>
    <p:extLst>
      <p:ext uri="{BB962C8B-B14F-4D97-AF65-F5344CB8AC3E}">
        <p14:creationId xmlns:p14="http://schemas.microsoft.com/office/powerpoint/2010/main" val="245982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: abgerundete Ecken 12"/>
          <p:cNvSpPr/>
          <p:nvPr/>
        </p:nvSpPr>
        <p:spPr>
          <a:xfrm>
            <a:off x="5235379" y="3021602"/>
            <a:ext cx="2369188" cy="4092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0" dirty="0">
                <a:solidFill>
                  <a:srgbClr val="5A5A5A"/>
                </a:solidFill>
                <a:latin typeface="Raleway" panose="020B0604020202020204" charset="0"/>
                <a:cs typeface="Arial"/>
              </a:rPr>
              <a:t>Wiesbaden </a:t>
            </a:r>
            <a:r>
              <a:rPr lang="de-DE" sz="1800" dirty="0" err="1">
                <a:solidFill>
                  <a:srgbClr val="5A5A5A"/>
                </a:solidFill>
                <a:latin typeface="Raleway" panose="020B0604020202020204" charset="0"/>
                <a:cs typeface="Arial"/>
              </a:rPr>
              <a:t>Hbf</a:t>
            </a:r>
            <a:endParaRPr lang="de-DE" sz="1800" dirty="0">
              <a:solidFill>
                <a:srgbClr val="5A5A5A"/>
              </a:solidFill>
              <a:latin typeface="Raleway" panose="020B0604020202020204" charset="0"/>
              <a:cs typeface="Arial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Slot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0A4645-8396-4E55-8D69-3193712181F3}" type="slidenum">
              <a:rPr lang="de-DE" smtClean="0"/>
              <a:pPr/>
              <a:t>12</a:t>
            </a:fld>
            <a:r>
              <a:rPr lang="de-DE" dirty="0"/>
              <a:t> von 14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924705" y="2257063"/>
            <a:ext cx="6934712" cy="812326"/>
            <a:chOff x="4406787" y="2664951"/>
            <a:chExt cx="3452630" cy="404438"/>
          </a:xfrm>
        </p:grpSpPr>
        <p:sp>
          <p:nvSpPr>
            <p:cNvPr id="10" name="Rechteck 9"/>
            <p:cNvSpPr/>
            <p:nvPr/>
          </p:nvSpPr>
          <p:spPr>
            <a:xfrm>
              <a:off x="6401007" y="2664951"/>
              <a:ext cx="1458410" cy="4044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b="1" dirty="0">
                  <a:solidFill>
                    <a:srgbClr val="5A5A5A"/>
                  </a:solidFill>
                  <a:latin typeface="Raleway" panose="020B0604020202020204" charset="0"/>
                  <a:cs typeface="Arial"/>
                </a:rPr>
                <a:t>{Bahnhof}</a:t>
              </a:r>
              <a:endParaRPr lang="de-DE" sz="28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801653" y="2686273"/>
              <a:ext cx="1508564" cy="321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>
                  <a:solidFill>
                    <a:schemeClr val="accent2">
                      <a:lumMod val="75000"/>
                    </a:schemeClr>
                  </a:solidFill>
                  <a:latin typeface="Raleway" panose="020B0604020202020204" charset="0"/>
                </a:rPr>
                <a:t>Abfahrten für</a:t>
              </a:r>
            </a:p>
          </p:txBody>
        </p:sp>
        <p:graphicFrame>
          <p:nvGraphicFramePr>
            <p:cNvPr id="12" name="Objek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8693648"/>
                </p:ext>
              </p:extLst>
            </p:nvPr>
          </p:nvGraphicFramePr>
          <p:xfrm>
            <a:off x="4406787" y="2664951"/>
            <a:ext cx="42386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Image" r:id="rId3" imgW="423360" imgH="380880" progId="Photoshop.Image.18">
                    <p:embed/>
                  </p:oleObj>
                </mc:Choice>
                <mc:Fallback>
                  <p:oleObj name="Image" r:id="rId3" imgW="423360" imgH="380880" progId="Photoshop.Image.18">
                    <p:embed/>
                    <p:pic>
                      <p:nvPicPr>
                        <p:cNvPr id="12" name="Objekt 1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06787" y="2664951"/>
                          <a:ext cx="423863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Rechteck: abgerundete Ecken 21"/>
          <p:cNvSpPr/>
          <p:nvPr/>
        </p:nvSpPr>
        <p:spPr>
          <a:xfrm>
            <a:off x="5235379" y="3553955"/>
            <a:ext cx="2369188" cy="4092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0" dirty="0">
                <a:solidFill>
                  <a:srgbClr val="5A5A5A"/>
                </a:solidFill>
                <a:latin typeface="Raleway" panose="020B0604020202020204" charset="0"/>
                <a:cs typeface="Arial"/>
              </a:rPr>
              <a:t>Mainz </a:t>
            </a:r>
            <a:r>
              <a:rPr lang="de-DE" sz="1800" dirty="0" err="1">
                <a:solidFill>
                  <a:srgbClr val="5A5A5A"/>
                </a:solidFill>
                <a:latin typeface="Raleway" panose="020B0604020202020204" charset="0"/>
                <a:cs typeface="Arial"/>
              </a:rPr>
              <a:t>Hbf</a:t>
            </a:r>
            <a:endParaRPr lang="de-DE" sz="1800" dirty="0">
              <a:solidFill>
                <a:srgbClr val="5A5A5A"/>
              </a:solidFill>
              <a:latin typeface="Raleway" panose="020B0604020202020204" charset="0"/>
              <a:cs typeface="Arial"/>
            </a:endParaRPr>
          </a:p>
        </p:txBody>
      </p:sp>
      <p:sp>
        <p:nvSpPr>
          <p:cNvPr id="23" name="Rechteck: abgerundete Ecken 22"/>
          <p:cNvSpPr/>
          <p:nvPr/>
        </p:nvSpPr>
        <p:spPr>
          <a:xfrm>
            <a:off x="5235379" y="4086308"/>
            <a:ext cx="2369188" cy="4092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0" dirty="0">
                <a:solidFill>
                  <a:srgbClr val="5A5A5A"/>
                </a:solidFill>
                <a:latin typeface="Raleway" panose="020B0604020202020204" charset="0"/>
                <a:cs typeface="Arial"/>
              </a:rPr>
              <a:t>Köln </a:t>
            </a:r>
            <a:r>
              <a:rPr lang="de-DE" sz="1800" dirty="0" err="1">
                <a:solidFill>
                  <a:srgbClr val="5A5A5A"/>
                </a:solidFill>
                <a:latin typeface="Raleway" panose="020B0604020202020204" charset="0"/>
                <a:cs typeface="Arial"/>
              </a:rPr>
              <a:t>Hbf</a:t>
            </a:r>
            <a:endParaRPr lang="de-DE" sz="1800" dirty="0">
              <a:solidFill>
                <a:srgbClr val="5A5A5A"/>
              </a:solidFill>
              <a:latin typeface="Raleway" panose="020B0604020202020204" charset="0"/>
              <a:cs typeface="Arial"/>
            </a:endParaRPr>
          </a:p>
        </p:txBody>
      </p:sp>
      <p:sp>
        <p:nvSpPr>
          <p:cNvPr id="24" name="Rechteck: abgerundete Ecken 23"/>
          <p:cNvSpPr/>
          <p:nvPr/>
        </p:nvSpPr>
        <p:spPr>
          <a:xfrm>
            <a:off x="5235379" y="4618661"/>
            <a:ext cx="2369188" cy="4092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0" dirty="0">
                <a:solidFill>
                  <a:srgbClr val="5A5A5A"/>
                </a:solidFill>
                <a:latin typeface="Raleway" panose="020B0604020202020204" charset="0"/>
                <a:cs typeface="Arial"/>
              </a:rPr>
              <a:t>Berlin </a:t>
            </a:r>
            <a:r>
              <a:rPr lang="de-DE" sz="1800" dirty="0" err="1">
                <a:solidFill>
                  <a:srgbClr val="5A5A5A"/>
                </a:solidFill>
                <a:latin typeface="Raleway" panose="020B0604020202020204" charset="0"/>
                <a:cs typeface="Arial"/>
              </a:rPr>
              <a:t>Hbf</a:t>
            </a:r>
            <a:endParaRPr lang="de-DE" sz="1800" dirty="0">
              <a:solidFill>
                <a:srgbClr val="5A5A5A"/>
              </a:solidFill>
              <a:latin typeface="Raleway" panose="020B0604020202020204" charset="0"/>
              <a:cs typeface="Arial"/>
            </a:endParaRPr>
          </a:p>
        </p:txBody>
      </p:sp>
      <p:sp>
        <p:nvSpPr>
          <p:cNvPr id="25" name="Rechteck: abgerundete Ecken 24"/>
          <p:cNvSpPr/>
          <p:nvPr/>
        </p:nvSpPr>
        <p:spPr>
          <a:xfrm>
            <a:off x="5235379" y="5151014"/>
            <a:ext cx="2369188" cy="4092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0" dirty="0">
                <a:solidFill>
                  <a:srgbClr val="5A5A5A"/>
                </a:solidFill>
                <a:latin typeface="Raleway" panose="020B0604020202020204" charset="0"/>
                <a:cs typeface="Arial"/>
              </a:rPr>
              <a:t>Stuttgart </a:t>
            </a:r>
            <a:r>
              <a:rPr lang="de-DE" sz="1800" dirty="0" err="1">
                <a:solidFill>
                  <a:srgbClr val="5A5A5A"/>
                </a:solidFill>
                <a:latin typeface="Raleway" panose="020B0604020202020204" charset="0"/>
                <a:cs typeface="Arial"/>
              </a:rPr>
              <a:t>Hbf</a:t>
            </a:r>
            <a:endParaRPr lang="de-DE" sz="1800" dirty="0">
              <a:solidFill>
                <a:srgbClr val="5A5A5A"/>
              </a:solidFill>
              <a:latin typeface="Raleway" panose="020B0604020202020204" charset="0"/>
              <a:cs typeface="Arial"/>
            </a:endParaRPr>
          </a:p>
        </p:txBody>
      </p:sp>
      <p:sp>
        <p:nvSpPr>
          <p:cNvPr id="26" name="Rechteck: abgerundete Ecken 25"/>
          <p:cNvSpPr/>
          <p:nvPr/>
        </p:nvSpPr>
        <p:spPr>
          <a:xfrm>
            <a:off x="5235379" y="5681313"/>
            <a:ext cx="2369188" cy="4092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0" dirty="0">
                <a:solidFill>
                  <a:srgbClr val="5A5A5A"/>
                </a:solidFill>
                <a:latin typeface="Raleway" panose="020B0604020202020204" charset="0"/>
                <a:cs typeface="Arial"/>
              </a:rPr>
              <a:t>Bremen </a:t>
            </a:r>
            <a:r>
              <a:rPr lang="de-DE" sz="1800" dirty="0" err="1">
                <a:solidFill>
                  <a:srgbClr val="5A5A5A"/>
                </a:solidFill>
                <a:latin typeface="Raleway" panose="020B0604020202020204" charset="0"/>
                <a:cs typeface="Arial"/>
              </a:rPr>
              <a:t>Hbf</a:t>
            </a:r>
            <a:endParaRPr lang="de-DE" sz="1800" dirty="0">
              <a:solidFill>
                <a:srgbClr val="5A5A5A"/>
              </a:solidFill>
              <a:latin typeface="Raleway" panose="020B060402020202020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237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Slot Typen anlegen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0A4645-8396-4E55-8D69-3193712181F3}" type="slidenum">
              <a:rPr lang="de-DE" smtClean="0"/>
              <a:pPr/>
              <a:t>13</a:t>
            </a:fld>
            <a:r>
              <a:rPr lang="de-DE" dirty="0"/>
              <a:t> von 14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16753" r="15822" b="31983"/>
          <a:stretch/>
        </p:blipFill>
        <p:spPr>
          <a:xfrm>
            <a:off x="1713052" y="1556546"/>
            <a:ext cx="5492777" cy="4664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0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sz="6000" dirty="0">
                <a:solidFill>
                  <a:srgbClr val="7ECEFD"/>
                </a:solidFill>
              </a:rPr>
              <a:t>Fragen?</a:t>
            </a:r>
            <a:endParaRPr lang="en" sz="6000" dirty="0">
              <a:solidFill>
                <a:srgbClr val="7ECEFD"/>
              </a:solidFill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4800" b="1" dirty="0">
              <a:solidFill>
                <a:srgbClr val="FFFFFF"/>
              </a:solidFill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1425" y="3785246"/>
            <a:ext cx="6883142" cy="1546500"/>
          </a:xfrm>
        </p:spPr>
        <p:txBody>
          <a:bodyPr/>
          <a:lstStyle/>
          <a:p>
            <a:r>
              <a:rPr lang="de-DE" dirty="0"/>
              <a:t>Teil 2: Slots, Slot </a:t>
            </a:r>
            <a:r>
              <a:rPr lang="de-DE" dirty="0" err="1"/>
              <a:t>Types</a:t>
            </a:r>
            <a:r>
              <a:rPr lang="de-DE" dirty="0"/>
              <a:t> und </a:t>
            </a:r>
            <a:r>
              <a:rPr lang="de-DE" dirty="0" err="1"/>
              <a:t>Utterances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37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rgbClr val="AAB2BA"/>
                </a:solidFill>
              </a:rPr>
              <a:t>Teil 1: Hallo Alexa</a:t>
            </a:r>
            <a:endParaRPr lang="de-DE" dirty="0"/>
          </a:p>
          <a:p>
            <a:r>
              <a:rPr lang="de-DE" dirty="0"/>
              <a:t>Teil 2: Slots, Slot </a:t>
            </a:r>
            <a:r>
              <a:rPr lang="de-DE" dirty="0" err="1"/>
              <a:t>Types</a:t>
            </a:r>
            <a:r>
              <a:rPr lang="de-DE" dirty="0"/>
              <a:t> und </a:t>
            </a:r>
            <a:r>
              <a:rPr lang="de-DE" dirty="0" err="1"/>
              <a:t>Utterances</a:t>
            </a:r>
            <a:endParaRPr lang="de-DE" dirty="0"/>
          </a:p>
          <a:p>
            <a:r>
              <a:rPr lang="de-DE" dirty="0"/>
              <a:t>Teil 3: Sessions und Voice User Interfaces</a:t>
            </a:r>
          </a:p>
          <a:p>
            <a:r>
              <a:rPr lang="de-DE" dirty="0"/>
              <a:t>Teil 4: Ausblick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0A4645-8396-4E55-8D69-3193712181F3}" type="slidenum">
              <a:rPr lang="de-DE" smtClean="0"/>
              <a:pPr/>
              <a:t>3</a:t>
            </a:fld>
            <a:r>
              <a:rPr lang="de-DE" dirty="0"/>
              <a:t> von 14</a:t>
            </a:r>
          </a:p>
        </p:txBody>
      </p:sp>
    </p:spTree>
    <p:extLst>
      <p:ext uri="{BB962C8B-B14F-4D97-AF65-F5344CB8AC3E}">
        <p14:creationId xmlns:p14="http://schemas.microsoft.com/office/powerpoint/2010/main" val="194828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Teil 2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3000" dirty="0" err="1"/>
              <a:t>Utterances</a:t>
            </a:r>
            <a:endParaRPr lang="de-DE" sz="3000" dirty="0"/>
          </a:p>
          <a:p>
            <a:pPr marL="514350" indent="-514350">
              <a:buFont typeface="+mj-lt"/>
              <a:buAutoNum type="arabicPeriod"/>
            </a:pPr>
            <a:r>
              <a:rPr lang="de-DE" sz="3000" dirty="0"/>
              <a:t>Slots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0A4645-8396-4E55-8D69-3193712181F3}" type="slidenum">
              <a:rPr lang="de-DE" smtClean="0"/>
              <a:pPr/>
              <a:t>4</a:t>
            </a:fld>
            <a:r>
              <a:rPr lang="de-DE" dirty="0"/>
              <a:t> von 14</a:t>
            </a:r>
          </a:p>
        </p:txBody>
      </p:sp>
    </p:spTree>
    <p:extLst>
      <p:ext uri="{BB962C8B-B14F-4D97-AF65-F5344CB8AC3E}">
        <p14:creationId xmlns:p14="http://schemas.microsoft.com/office/powerpoint/2010/main" val="233749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de-DE" dirty="0" err="1"/>
              <a:t>Utterances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9792143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Utterances</a:t>
            </a:r>
            <a:r>
              <a:rPr lang="de-DE" dirty="0"/>
              <a:t> verstehen 1|2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0A4645-8396-4E55-8D69-3193712181F3}" type="slidenum">
              <a:rPr lang="de-DE" smtClean="0"/>
              <a:pPr/>
              <a:t>6</a:t>
            </a:fld>
            <a:r>
              <a:rPr lang="de-DE" dirty="0"/>
              <a:t> von 14</a:t>
            </a:r>
          </a:p>
        </p:txBody>
      </p:sp>
      <p:sp>
        <p:nvSpPr>
          <p:cNvPr id="6" name="Rechteck 5"/>
          <p:cNvSpPr/>
          <p:nvPr/>
        </p:nvSpPr>
        <p:spPr>
          <a:xfrm>
            <a:off x="1175878" y="3564612"/>
            <a:ext cx="6345007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de-DE" sz="2300" b="1" dirty="0">
                <a:solidFill>
                  <a:srgbClr val="5A5A5A"/>
                </a:solidFill>
                <a:latin typeface="Raleway" panose="020B0604020202020204" charset="0"/>
              </a:rPr>
              <a:t>Deutsche Bahn</a:t>
            </a:r>
            <a:r>
              <a:rPr lang="de-DE" sz="2300" dirty="0">
                <a:solidFill>
                  <a:srgbClr val="5A5A5A"/>
                </a:solidFill>
                <a:latin typeface="Raleway" panose="020B0604020202020204" charset="0"/>
              </a:rPr>
              <a:t> nach Abfahrten für {Bahnhof}</a:t>
            </a:r>
          </a:p>
        </p:txBody>
      </p:sp>
      <p:sp>
        <p:nvSpPr>
          <p:cNvPr id="7" name="Rechteck: abgerundete Ecken 6"/>
          <p:cNvSpPr/>
          <p:nvPr/>
        </p:nvSpPr>
        <p:spPr>
          <a:xfrm>
            <a:off x="1289263" y="2870655"/>
            <a:ext cx="2048687" cy="4514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latin typeface="Lato" panose="020B0604020202020204" charset="0"/>
              </a:rPr>
              <a:t>Intent</a:t>
            </a:r>
            <a:r>
              <a:rPr lang="de-DE" sz="2400" dirty="0">
                <a:latin typeface="Lato" panose="020B0604020202020204" charset="0"/>
              </a:rPr>
              <a:t> Name</a:t>
            </a:r>
          </a:p>
        </p:txBody>
      </p:sp>
      <p:sp>
        <p:nvSpPr>
          <p:cNvPr id="8" name="Rechteck: abgerundete Ecken 7"/>
          <p:cNvSpPr/>
          <p:nvPr/>
        </p:nvSpPr>
        <p:spPr>
          <a:xfrm>
            <a:off x="4433505" y="2870654"/>
            <a:ext cx="1191390" cy="45141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Lato" panose="020B0604020202020204" charset="0"/>
              </a:rPr>
              <a:t>Satz</a:t>
            </a:r>
            <a:endParaRPr lang="de-DE" sz="1800" dirty="0">
              <a:latin typeface="Lato" panose="020B0604020202020204" charset="0"/>
            </a:endParaRPr>
          </a:p>
        </p:txBody>
      </p:sp>
      <p:sp>
        <p:nvSpPr>
          <p:cNvPr id="9" name="Rechteck: abgerundete Ecken 8"/>
          <p:cNvSpPr/>
          <p:nvPr/>
        </p:nvSpPr>
        <p:spPr>
          <a:xfrm>
            <a:off x="6276250" y="2870655"/>
            <a:ext cx="1032012" cy="45141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Lato" panose="020B0604020202020204" charset="0"/>
              </a:rPr>
              <a:t>Slot</a:t>
            </a:r>
            <a:endParaRPr lang="de-DE" sz="1800" dirty="0">
              <a:latin typeface="Lato" panose="020B0604020202020204" charset="0"/>
            </a:endParaRPr>
          </a:p>
        </p:txBody>
      </p:sp>
      <p:sp>
        <p:nvSpPr>
          <p:cNvPr id="10" name="Rechteck: abgerundete Ecken 9"/>
          <p:cNvSpPr/>
          <p:nvPr/>
        </p:nvSpPr>
        <p:spPr>
          <a:xfrm>
            <a:off x="1175878" y="3448863"/>
            <a:ext cx="2275459" cy="671724"/>
          </a:xfrm>
          <a:custGeom>
            <a:avLst/>
            <a:gdLst>
              <a:gd name="connsiteX0" fmla="*/ 0 w 2551089"/>
              <a:gd name="connsiteY0" fmla="*/ 146616 h 879676"/>
              <a:gd name="connsiteX1" fmla="*/ 146616 w 2551089"/>
              <a:gd name="connsiteY1" fmla="*/ 0 h 879676"/>
              <a:gd name="connsiteX2" fmla="*/ 2404473 w 2551089"/>
              <a:gd name="connsiteY2" fmla="*/ 0 h 879676"/>
              <a:gd name="connsiteX3" fmla="*/ 2551089 w 2551089"/>
              <a:gd name="connsiteY3" fmla="*/ 146616 h 879676"/>
              <a:gd name="connsiteX4" fmla="*/ 2551089 w 2551089"/>
              <a:gd name="connsiteY4" fmla="*/ 733060 h 879676"/>
              <a:gd name="connsiteX5" fmla="*/ 2404473 w 2551089"/>
              <a:gd name="connsiteY5" fmla="*/ 879676 h 879676"/>
              <a:gd name="connsiteX6" fmla="*/ 146616 w 2551089"/>
              <a:gd name="connsiteY6" fmla="*/ 879676 h 879676"/>
              <a:gd name="connsiteX7" fmla="*/ 0 w 2551089"/>
              <a:gd name="connsiteY7" fmla="*/ 733060 h 879676"/>
              <a:gd name="connsiteX8" fmla="*/ 0 w 2551089"/>
              <a:gd name="connsiteY8" fmla="*/ 146616 h 879676"/>
              <a:gd name="connsiteX0" fmla="*/ 0 w 2630538"/>
              <a:gd name="connsiteY0" fmla="*/ 146616 h 879676"/>
              <a:gd name="connsiteX1" fmla="*/ 146616 w 2630538"/>
              <a:gd name="connsiteY1" fmla="*/ 0 h 879676"/>
              <a:gd name="connsiteX2" fmla="*/ 2404473 w 2630538"/>
              <a:gd name="connsiteY2" fmla="*/ 0 h 879676"/>
              <a:gd name="connsiteX3" fmla="*/ 2551089 w 2630538"/>
              <a:gd name="connsiteY3" fmla="*/ 733060 h 879676"/>
              <a:gd name="connsiteX4" fmla="*/ 2404473 w 2630538"/>
              <a:gd name="connsiteY4" fmla="*/ 879676 h 879676"/>
              <a:gd name="connsiteX5" fmla="*/ 146616 w 2630538"/>
              <a:gd name="connsiteY5" fmla="*/ 879676 h 879676"/>
              <a:gd name="connsiteX6" fmla="*/ 0 w 2630538"/>
              <a:gd name="connsiteY6" fmla="*/ 733060 h 879676"/>
              <a:gd name="connsiteX7" fmla="*/ 0 w 2630538"/>
              <a:gd name="connsiteY7" fmla="*/ 146616 h 879676"/>
              <a:gd name="connsiteX0" fmla="*/ 0 w 2686705"/>
              <a:gd name="connsiteY0" fmla="*/ 146616 h 879676"/>
              <a:gd name="connsiteX1" fmla="*/ 146616 w 2686705"/>
              <a:gd name="connsiteY1" fmla="*/ 0 h 879676"/>
              <a:gd name="connsiteX2" fmla="*/ 2404473 w 2686705"/>
              <a:gd name="connsiteY2" fmla="*/ 0 h 879676"/>
              <a:gd name="connsiteX3" fmla="*/ 2404473 w 2686705"/>
              <a:gd name="connsiteY3" fmla="*/ 879676 h 879676"/>
              <a:gd name="connsiteX4" fmla="*/ 146616 w 2686705"/>
              <a:gd name="connsiteY4" fmla="*/ 879676 h 879676"/>
              <a:gd name="connsiteX5" fmla="*/ 0 w 2686705"/>
              <a:gd name="connsiteY5" fmla="*/ 733060 h 879676"/>
              <a:gd name="connsiteX6" fmla="*/ 0 w 2686705"/>
              <a:gd name="connsiteY6" fmla="*/ 146616 h 879676"/>
              <a:gd name="connsiteX0" fmla="*/ 2404473 w 2699324"/>
              <a:gd name="connsiteY0" fmla="*/ 879676 h 971116"/>
              <a:gd name="connsiteX1" fmla="*/ 146616 w 2699324"/>
              <a:gd name="connsiteY1" fmla="*/ 879676 h 971116"/>
              <a:gd name="connsiteX2" fmla="*/ 0 w 2699324"/>
              <a:gd name="connsiteY2" fmla="*/ 733060 h 971116"/>
              <a:gd name="connsiteX3" fmla="*/ 0 w 2699324"/>
              <a:gd name="connsiteY3" fmla="*/ 146616 h 971116"/>
              <a:gd name="connsiteX4" fmla="*/ 146616 w 2699324"/>
              <a:gd name="connsiteY4" fmla="*/ 0 h 971116"/>
              <a:gd name="connsiteX5" fmla="*/ 2404473 w 2699324"/>
              <a:gd name="connsiteY5" fmla="*/ 0 h 971116"/>
              <a:gd name="connsiteX6" fmla="*/ 2495913 w 2699324"/>
              <a:gd name="connsiteY6" fmla="*/ 971116 h 971116"/>
              <a:gd name="connsiteX0" fmla="*/ 2404473 w 2404473"/>
              <a:gd name="connsiteY0" fmla="*/ 879676 h 879676"/>
              <a:gd name="connsiteX1" fmla="*/ 146616 w 2404473"/>
              <a:gd name="connsiteY1" fmla="*/ 879676 h 879676"/>
              <a:gd name="connsiteX2" fmla="*/ 0 w 2404473"/>
              <a:gd name="connsiteY2" fmla="*/ 733060 h 879676"/>
              <a:gd name="connsiteX3" fmla="*/ 0 w 2404473"/>
              <a:gd name="connsiteY3" fmla="*/ 146616 h 879676"/>
              <a:gd name="connsiteX4" fmla="*/ 146616 w 2404473"/>
              <a:gd name="connsiteY4" fmla="*/ 0 h 879676"/>
              <a:gd name="connsiteX5" fmla="*/ 2404473 w 2404473"/>
              <a:gd name="connsiteY5" fmla="*/ 0 h 87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4473" h="879676">
                <a:moveTo>
                  <a:pt x="2404473" y="879676"/>
                </a:moveTo>
                <a:lnTo>
                  <a:pt x="146616" y="879676"/>
                </a:lnTo>
                <a:cubicBezTo>
                  <a:pt x="65642" y="879676"/>
                  <a:pt x="0" y="814034"/>
                  <a:pt x="0" y="733060"/>
                </a:cubicBezTo>
                <a:lnTo>
                  <a:pt x="0" y="146616"/>
                </a:lnTo>
                <a:cubicBezTo>
                  <a:pt x="0" y="65642"/>
                  <a:pt x="65642" y="0"/>
                  <a:pt x="146616" y="0"/>
                </a:cubicBezTo>
                <a:lnTo>
                  <a:pt x="2404473" y="0"/>
                </a:lnTo>
              </a:path>
            </a:pathLst>
          </a:cu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: abgerundete Ecken 9"/>
          <p:cNvSpPr/>
          <p:nvPr/>
        </p:nvSpPr>
        <p:spPr>
          <a:xfrm flipH="1">
            <a:off x="6024083" y="3448863"/>
            <a:ext cx="1536347" cy="671723"/>
          </a:xfrm>
          <a:custGeom>
            <a:avLst/>
            <a:gdLst>
              <a:gd name="connsiteX0" fmla="*/ 0 w 2551089"/>
              <a:gd name="connsiteY0" fmla="*/ 146616 h 879676"/>
              <a:gd name="connsiteX1" fmla="*/ 146616 w 2551089"/>
              <a:gd name="connsiteY1" fmla="*/ 0 h 879676"/>
              <a:gd name="connsiteX2" fmla="*/ 2404473 w 2551089"/>
              <a:gd name="connsiteY2" fmla="*/ 0 h 879676"/>
              <a:gd name="connsiteX3" fmla="*/ 2551089 w 2551089"/>
              <a:gd name="connsiteY3" fmla="*/ 146616 h 879676"/>
              <a:gd name="connsiteX4" fmla="*/ 2551089 w 2551089"/>
              <a:gd name="connsiteY4" fmla="*/ 733060 h 879676"/>
              <a:gd name="connsiteX5" fmla="*/ 2404473 w 2551089"/>
              <a:gd name="connsiteY5" fmla="*/ 879676 h 879676"/>
              <a:gd name="connsiteX6" fmla="*/ 146616 w 2551089"/>
              <a:gd name="connsiteY6" fmla="*/ 879676 h 879676"/>
              <a:gd name="connsiteX7" fmla="*/ 0 w 2551089"/>
              <a:gd name="connsiteY7" fmla="*/ 733060 h 879676"/>
              <a:gd name="connsiteX8" fmla="*/ 0 w 2551089"/>
              <a:gd name="connsiteY8" fmla="*/ 146616 h 879676"/>
              <a:gd name="connsiteX0" fmla="*/ 0 w 2630538"/>
              <a:gd name="connsiteY0" fmla="*/ 146616 h 879676"/>
              <a:gd name="connsiteX1" fmla="*/ 146616 w 2630538"/>
              <a:gd name="connsiteY1" fmla="*/ 0 h 879676"/>
              <a:gd name="connsiteX2" fmla="*/ 2404473 w 2630538"/>
              <a:gd name="connsiteY2" fmla="*/ 0 h 879676"/>
              <a:gd name="connsiteX3" fmla="*/ 2551089 w 2630538"/>
              <a:gd name="connsiteY3" fmla="*/ 733060 h 879676"/>
              <a:gd name="connsiteX4" fmla="*/ 2404473 w 2630538"/>
              <a:gd name="connsiteY4" fmla="*/ 879676 h 879676"/>
              <a:gd name="connsiteX5" fmla="*/ 146616 w 2630538"/>
              <a:gd name="connsiteY5" fmla="*/ 879676 h 879676"/>
              <a:gd name="connsiteX6" fmla="*/ 0 w 2630538"/>
              <a:gd name="connsiteY6" fmla="*/ 733060 h 879676"/>
              <a:gd name="connsiteX7" fmla="*/ 0 w 2630538"/>
              <a:gd name="connsiteY7" fmla="*/ 146616 h 879676"/>
              <a:gd name="connsiteX0" fmla="*/ 0 w 2686705"/>
              <a:gd name="connsiteY0" fmla="*/ 146616 h 879676"/>
              <a:gd name="connsiteX1" fmla="*/ 146616 w 2686705"/>
              <a:gd name="connsiteY1" fmla="*/ 0 h 879676"/>
              <a:gd name="connsiteX2" fmla="*/ 2404473 w 2686705"/>
              <a:gd name="connsiteY2" fmla="*/ 0 h 879676"/>
              <a:gd name="connsiteX3" fmla="*/ 2404473 w 2686705"/>
              <a:gd name="connsiteY3" fmla="*/ 879676 h 879676"/>
              <a:gd name="connsiteX4" fmla="*/ 146616 w 2686705"/>
              <a:gd name="connsiteY4" fmla="*/ 879676 h 879676"/>
              <a:gd name="connsiteX5" fmla="*/ 0 w 2686705"/>
              <a:gd name="connsiteY5" fmla="*/ 733060 h 879676"/>
              <a:gd name="connsiteX6" fmla="*/ 0 w 2686705"/>
              <a:gd name="connsiteY6" fmla="*/ 146616 h 879676"/>
              <a:gd name="connsiteX0" fmla="*/ 2404473 w 2699324"/>
              <a:gd name="connsiteY0" fmla="*/ 879676 h 971116"/>
              <a:gd name="connsiteX1" fmla="*/ 146616 w 2699324"/>
              <a:gd name="connsiteY1" fmla="*/ 879676 h 971116"/>
              <a:gd name="connsiteX2" fmla="*/ 0 w 2699324"/>
              <a:gd name="connsiteY2" fmla="*/ 733060 h 971116"/>
              <a:gd name="connsiteX3" fmla="*/ 0 w 2699324"/>
              <a:gd name="connsiteY3" fmla="*/ 146616 h 971116"/>
              <a:gd name="connsiteX4" fmla="*/ 146616 w 2699324"/>
              <a:gd name="connsiteY4" fmla="*/ 0 h 971116"/>
              <a:gd name="connsiteX5" fmla="*/ 2404473 w 2699324"/>
              <a:gd name="connsiteY5" fmla="*/ 0 h 971116"/>
              <a:gd name="connsiteX6" fmla="*/ 2495913 w 2699324"/>
              <a:gd name="connsiteY6" fmla="*/ 971116 h 971116"/>
              <a:gd name="connsiteX0" fmla="*/ 2404473 w 2404473"/>
              <a:gd name="connsiteY0" fmla="*/ 879676 h 879676"/>
              <a:gd name="connsiteX1" fmla="*/ 146616 w 2404473"/>
              <a:gd name="connsiteY1" fmla="*/ 879676 h 879676"/>
              <a:gd name="connsiteX2" fmla="*/ 0 w 2404473"/>
              <a:gd name="connsiteY2" fmla="*/ 733060 h 879676"/>
              <a:gd name="connsiteX3" fmla="*/ 0 w 2404473"/>
              <a:gd name="connsiteY3" fmla="*/ 146616 h 879676"/>
              <a:gd name="connsiteX4" fmla="*/ 146616 w 2404473"/>
              <a:gd name="connsiteY4" fmla="*/ 0 h 879676"/>
              <a:gd name="connsiteX5" fmla="*/ 2404473 w 2404473"/>
              <a:gd name="connsiteY5" fmla="*/ 0 h 87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4473" h="879676">
                <a:moveTo>
                  <a:pt x="2404473" y="879676"/>
                </a:moveTo>
                <a:lnTo>
                  <a:pt x="146616" y="879676"/>
                </a:lnTo>
                <a:cubicBezTo>
                  <a:pt x="65642" y="879676"/>
                  <a:pt x="0" y="814034"/>
                  <a:pt x="0" y="733060"/>
                </a:cubicBezTo>
                <a:lnTo>
                  <a:pt x="0" y="146616"/>
                </a:lnTo>
                <a:cubicBezTo>
                  <a:pt x="0" y="65642"/>
                  <a:pt x="65642" y="0"/>
                  <a:pt x="146616" y="0"/>
                </a:cubicBezTo>
                <a:lnTo>
                  <a:pt x="2404473" y="0"/>
                </a:lnTo>
              </a:path>
            </a:pathLst>
          </a:cu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r Verbinder 13"/>
          <p:cNvCxnSpPr>
            <a:cxnSpLocks/>
          </p:cNvCxnSpPr>
          <p:nvPr/>
        </p:nvCxnSpPr>
        <p:spPr>
          <a:xfrm>
            <a:off x="3507129" y="3454657"/>
            <a:ext cx="2488557" cy="0"/>
          </a:xfrm>
          <a:prstGeom prst="line">
            <a:avLst/>
          </a:prstGeom>
          <a:ln w="28575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cxnSpLocks/>
          </p:cNvCxnSpPr>
          <p:nvPr/>
        </p:nvCxnSpPr>
        <p:spPr>
          <a:xfrm flipV="1">
            <a:off x="3507129" y="4120586"/>
            <a:ext cx="2488557" cy="5656"/>
          </a:xfrm>
          <a:prstGeom prst="line">
            <a:avLst/>
          </a:prstGeom>
          <a:ln w="28575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21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Utterances</a:t>
            </a:r>
            <a:r>
              <a:rPr lang="de-DE" dirty="0"/>
              <a:t> verstehen 2|2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0A4645-8396-4E55-8D69-3193712181F3}" type="slidenum">
              <a:rPr lang="de-DE" smtClean="0"/>
              <a:pPr/>
              <a:t>7</a:t>
            </a:fld>
            <a:r>
              <a:rPr lang="de-DE" dirty="0"/>
              <a:t> von 14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45" y="1963071"/>
            <a:ext cx="915921" cy="915921"/>
          </a:xfrm>
          <a:prstGeom prst="rect">
            <a:avLst/>
          </a:prstGeom>
        </p:spPr>
      </p:pic>
      <p:sp>
        <p:nvSpPr>
          <p:cNvPr id="6" name="Sprechblase: rechteckig mit abgerundeten Ecken 5"/>
          <p:cNvSpPr/>
          <p:nvPr/>
        </p:nvSpPr>
        <p:spPr>
          <a:xfrm>
            <a:off x="2254535" y="1963071"/>
            <a:ext cx="5398508" cy="870011"/>
          </a:xfrm>
          <a:prstGeom prst="wedgeRoundRectCallout">
            <a:avLst>
              <a:gd name="adj1" fmla="val -53930"/>
              <a:gd name="adj2" fmla="val 16581"/>
              <a:gd name="adj3" fmla="val 16667"/>
            </a:avLst>
          </a:prstGeom>
          <a:solidFill>
            <a:srgbClr val="F2F1F2"/>
          </a:solidFill>
          <a:ln>
            <a:solidFill>
              <a:srgbClr val="E7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endParaRPr lang="de-DE" sz="1800" dirty="0">
              <a:solidFill>
                <a:srgbClr val="5A5A5A"/>
              </a:solidFill>
              <a:latin typeface="Raleway" panose="020B0604020202020204" charset="0"/>
              <a:cs typeface="Arial"/>
            </a:endParaRPr>
          </a:p>
        </p:txBody>
      </p:sp>
      <p:sp>
        <p:nvSpPr>
          <p:cNvPr id="8" name="Rechteck: abgerundete Ecken 7"/>
          <p:cNvSpPr/>
          <p:nvPr/>
        </p:nvSpPr>
        <p:spPr>
          <a:xfrm>
            <a:off x="6067356" y="2013914"/>
            <a:ext cx="1111894" cy="3439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393706" y="1916544"/>
            <a:ext cx="573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de-DE" sz="1800" dirty="0">
                <a:solidFill>
                  <a:srgbClr val="5A5A5A"/>
                </a:solidFill>
                <a:latin typeface="Raleway" panose="020B0604020202020204" charset="0"/>
              </a:rPr>
              <a:t>Alexa, frage </a:t>
            </a:r>
            <a:r>
              <a:rPr lang="de-DE" sz="1800" b="1" dirty="0">
                <a:solidFill>
                  <a:srgbClr val="5A5A5A"/>
                </a:solidFill>
                <a:latin typeface="Raleway" panose="020B0604020202020204" charset="0"/>
              </a:rPr>
              <a:t>Deutsche Bahn </a:t>
            </a:r>
            <a:r>
              <a:rPr lang="de-DE" sz="1800" dirty="0">
                <a:solidFill>
                  <a:srgbClr val="5A5A5A"/>
                </a:solidFill>
                <a:latin typeface="Raleway" panose="020B0604020202020204" charset="0"/>
              </a:rPr>
              <a:t>nach Abfahrten für Wiesbaden Hauptbahnhof.</a:t>
            </a:r>
          </a:p>
        </p:txBody>
      </p:sp>
      <p:sp>
        <p:nvSpPr>
          <p:cNvPr id="9" name="Rechteck: abgerundete Ecken 8"/>
          <p:cNvSpPr/>
          <p:nvPr/>
        </p:nvSpPr>
        <p:spPr>
          <a:xfrm>
            <a:off x="2441506" y="2398076"/>
            <a:ext cx="2927350" cy="3439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366149" y="3251199"/>
            <a:ext cx="6411703" cy="26171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456951" y="3066533"/>
            <a:ext cx="22300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800" dirty="0" err="1">
                <a:solidFill>
                  <a:srgbClr val="5A5A5A"/>
                </a:solidFill>
                <a:latin typeface="Raleway" panose="020B0604020202020204" charset="0"/>
              </a:rPr>
              <a:t>Interaktions</a:t>
            </a:r>
            <a:r>
              <a:rPr lang="de-DE" sz="1800" dirty="0">
                <a:solidFill>
                  <a:srgbClr val="5A5A5A"/>
                </a:solidFill>
                <a:latin typeface="Raleway" panose="020B0604020202020204" charset="0"/>
              </a:rPr>
              <a:t> Modell</a:t>
            </a:r>
          </a:p>
        </p:txBody>
      </p:sp>
      <p:sp>
        <p:nvSpPr>
          <p:cNvPr id="13" name="Rechteck: abgerundete Ecken 12"/>
          <p:cNvSpPr/>
          <p:nvPr/>
        </p:nvSpPr>
        <p:spPr>
          <a:xfrm>
            <a:off x="1490957" y="5116008"/>
            <a:ext cx="6162086" cy="6134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rgbClr val="5A5A5A"/>
                </a:solidFill>
                <a:latin typeface="Raleway" panose="020B0604020202020204" charset="0"/>
                <a:cs typeface="Arial"/>
              </a:rPr>
              <a:t>Deutsche Bahn </a:t>
            </a:r>
            <a:r>
              <a:rPr lang="de-DE" sz="1800" dirty="0">
                <a:solidFill>
                  <a:srgbClr val="5A5A5A"/>
                </a:solidFill>
                <a:latin typeface="Raleway" panose="020B0604020202020204" charset="0"/>
                <a:cs typeface="Arial"/>
              </a:rPr>
              <a:t>nach Abfahrtszeiten für </a:t>
            </a:r>
            <a:r>
              <a:rPr lang="de-DE" sz="1800" dirty="0">
                <a:solidFill>
                  <a:srgbClr val="5A5A5A"/>
                </a:solidFill>
                <a:latin typeface="Raleway" panose="020B0604020202020204" charset="0"/>
              </a:rPr>
              <a:t>{Bahnhof}</a:t>
            </a:r>
            <a:endParaRPr lang="de-DE" sz="1800" b="1" dirty="0">
              <a:solidFill>
                <a:srgbClr val="5A5A5A"/>
              </a:solidFill>
              <a:latin typeface="Raleway" panose="020B0604020202020204" charset="0"/>
              <a:cs typeface="Arial"/>
            </a:endParaRPr>
          </a:p>
        </p:txBody>
      </p:sp>
      <p:sp>
        <p:nvSpPr>
          <p:cNvPr id="14" name="Rechteck: abgerundete Ecken 13"/>
          <p:cNvSpPr/>
          <p:nvPr/>
        </p:nvSpPr>
        <p:spPr>
          <a:xfrm>
            <a:off x="1490957" y="4379932"/>
            <a:ext cx="6162086" cy="6134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rgbClr val="5A5A5A"/>
                </a:solidFill>
                <a:latin typeface="Raleway" panose="020B0604020202020204" charset="0"/>
                <a:cs typeface="Arial"/>
              </a:rPr>
              <a:t>Deutsche Bahn </a:t>
            </a:r>
            <a:r>
              <a:rPr lang="de-DE" sz="1800" dirty="0">
                <a:solidFill>
                  <a:srgbClr val="5A5A5A"/>
                </a:solidFill>
                <a:latin typeface="Raleway" panose="020B0604020202020204" charset="0"/>
                <a:cs typeface="Arial"/>
              </a:rPr>
              <a:t>nach Abfahrten für </a:t>
            </a:r>
            <a:r>
              <a:rPr lang="de-DE" sz="1800" dirty="0">
                <a:solidFill>
                  <a:srgbClr val="5A5A5A"/>
                </a:solidFill>
                <a:latin typeface="Raleway" panose="020B0604020202020204" charset="0"/>
              </a:rPr>
              <a:t>{Bahnhof}</a:t>
            </a:r>
            <a:endParaRPr lang="de-DE" sz="1800" b="1" dirty="0">
              <a:solidFill>
                <a:srgbClr val="5A5A5A"/>
              </a:solidFill>
              <a:latin typeface="Raleway" panose="020B0604020202020204" charset="0"/>
              <a:cs typeface="Arial"/>
            </a:endParaRPr>
          </a:p>
        </p:txBody>
      </p:sp>
      <p:sp>
        <p:nvSpPr>
          <p:cNvPr id="15" name="Rechteck: abgerundete Ecken 14"/>
          <p:cNvSpPr/>
          <p:nvPr/>
        </p:nvSpPr>
        <p:spPr>
          <a:xfrm>
            <a:off x="1490957" y="3627577"/>
            <a:ext cx="6162086" cy="6134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rgbClr val="5A5A5A"/>
                </a:solidFill>
                <a:latin typeface="Raleway" panose="020B0604020202020204" charset="0"/>
                <a:cs typeface="Arial"/>
              </a:rPr>
              <a:t>Deutsche Bahn </a:t>
            </a:r>
            <a:r>
              <a:rPr lang="de-DE" sz="1800" dirty="0">
                <a:solidFill>
                  <a:srgbClr val="5A5A5A"/>
                </a:solidFill>
                <a:latin typeface="Raleway" panose="020B0604020202020204" charset="0"/>
                <a:cs typeface="Arial"/>
              </a:rPr>
              <a:t>Auskunft für </a:t>
            </a:r>
            <a:r>
              <a:rPr lang="de-DE" sz="1800" dirty="0">
                <a:solidFill>
                  <a:srgbClr val="5A5A5A"/>
                </a:solidFill>
                <a:latin typeface="Raleway" panose="020B0604020202020204" charset="0"/>
              </a:rPr>
              <a:t>{Bahnhof}</a:t>
            </a:r>
            <a:endParaRPr lang="de-DE" sz="1800" b="1" dirty="0">
              <a:solidFill>
                <a:srgbClr val="5A5A5A"/>
              </a:solidFill>
              <a:latin typeface="Raleway" panose="020B0604020202020204" charset="0"/>
              <a:cs typeface="Arial"/>
            </a:endParaRPr>
          </a:p>
        </p:txBody>
      </p:sp>
      <p:sp>
        <p:nvSpPr>
          <p:cNvPr id="16" name="Rechteck: abgerundete Ecken 15"/>
          <p:cNvSpPr/>
          <p:nvPr/>
        </p:nvSpPr>
        <p:spPr>
          <a:xfrm>
            <a:off x="4456253" y="4517680"/>
            <a:ext cx="1122744" cy="3439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/>
          <p:cNvSpPr/>
          <p:nvPr/>
        </p:nvSpPr>
        <p:spPr>
          <a:xfrm>
            <a:off x="5937813" y="4517680"/>
            <a:ext cx="1076445" cy="3439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Bogen 17"/>
          <p:cNvSpPr/>
          <p:nvPr/>
        </p:nvSpPr>
        <p:spPr>
          <a:xfrm>
            <a:off x="7130837" y="2357816"/>
            <a:ext cx="1041719" cy="2315607"/>
          </a:xfrm>
          <a:prstGeom prst="arc">
            <a:avLst>
              <a:gd name="adj1" fmla="val 16200000"/>
              <a:gd name="adj2" fmla="val 544328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48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de-DE" dirty="0"/>
              <a:t>Slots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84381253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Slots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0A4645-8396-4E55-8D69-3193712181F3}" type="slidenum">
              <a:rPr lang="de-DE" smtClean="0"/>
              <a:pPr/>
              <a:t>9</a:t>
            </a:fld>
            <a:r>
              <a:rPr lang="de-DE" dirty="0"/>
              <a:t> von 14</a:t>
            </a:r>
          </a:p>
        </p:txBody>
      </p:sp>
      <p:grpSp>
        <p:nvGrpSpPr>
          <p:cNvPr id="13" name="Gruppieren 12"/>
          <p:cNvGrpSpPr/>
          <p:nvPr/>
        </p:nvGrpSpPr>
        <p:grpSpPr>
          <a:xfrm>
            <a:off x="1284584" y="2664951"/>
            <a:ext cx="6574833" cy="1528098"/>
            <a:chOff x="1341527" y="2155219"/>
            <a:chExt cx="6574833" cy="1528098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1527" y="2763764"/>
              <a:ext cx="915921" cy="915921"/>
            </a:xfrm>
            <a:prstGeom prst="rect">
              <a:avLst/>
            </a:prstGeom>
          </p:spPr>
        </p:pic>
        <p:sp>
          <p:nvSpPr>
            <p:cNvPr id="6" name="Sprechblase: rechteckig mit abgerundeten Ecken 5"/>
            <p:cNvSpPr/>
            <p:nvPr/>
          </p:nvSpPr>
          <p:spPr>
            <a:xfrm>
              <a:off x="2576816" y="2763764"/>
              <a:ext cx="5120347" cy="870011"/>
            </a:xfrm>
            <a:prstGeom prst="wedgeRoundRectCallout">
              <a:avLst>
                <a:gd name="adj1" fmla="val -55297"/>
                <a:gd name="adj2" fmla="val 15251"/>
                <a:gd name="adj3" fmla="val 16667"/>
              </a:avLst>
            </a:prstGeom>
            <a:solidFill>
              <a:srgbClr val="F2F1F2"/>
            </a:solidFill>
            <a:ln>
              <a:solidFill>
                <a:srgbClr val="E7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endParaRPr lang="de-DE" sz="1800" dirty="0">
                <a:solidFill>
                  <a:srgbClr val="5A5A5A"/>
                </a:solidFill>
                <a:latin typeface="Raleway" panose="020B0604020202020204" charset="0"/>
              </a:endParaRPr>
            </a:p>
          </p:txBody>
        </p:sp>
        <p:sp>
          <p:nvSpPr>
            <p:cNvPr id="9" name="Rechteck: abgerundete Ecken 8"/>
            <p:cNvSpPr/>
            <p:nvPr/>
          </p:nvSpPr>
          <p:spPr>
            <a:xfrm>
              <a:off x="3113591" y="3194612"/>
              <a:ext cx="3136738" cy="40443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2657838" y="2759987"/>
              <a:ext cx="49698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de-DE" sz="1800" dirty="0">
                  <a:solidFill>
                    <a:srgbClr val="5A5A5A"/>
                  </a:solidFill>
                  <a:latin typeface="Raleway" panose="020B0604020202020204" charset="0"/>
                </a:rPr>
                <a:t>Alexa, frage Deutsche Bahn nach </a:t>
              </a:r>
              <a:r>
                <a:rPr lang="de-DE" sz="1800" dirty="0">
                  <a:solidFill>
                    <a:schemeClr val="accent2">
                      <a:lumMod val="75000"/>
                    </a:schemeClr>
                  </a:solidFill>
                  <a:latin typeface="Raleway" panose="020B0604020202020204" charset="0"/>
                </a:rPr>
                <a:t>Abfahrten für</a:t>
              </a:r>
              <a:r>
                <a:rPr lang="de-DE" sz="1800" dirty="0">
                  <a:solidFill>
                    <a:srgbClr val="5A5A5A"/>
                  </a:solidFill>
                  <a:latin typeface="Raleway" panose="020B0604020202020204" charset="0"/>
                </a:rPr>
                <a:t>   </a:t>
              </a:r>
              <a:r>
                <a:rPr lang="de-DE" sz="1800" b="1" dirty="0">
                  <a:solidFill>
                    <a:srgbClr val="5A5A5A"/>
                  </a:solidFill>
                  <a:latin typeface="Raleway" panose="020B0604020202020204" charset="0"/>
                </a:rPr>
                <a:t>Wiesbaden Hauptbahnhof</a:t>
              </a:r>
              <a:r>
                <a:rPr lang="de-DE" dirty="0">
                  <a:solidFill>
                    <a:srgbClr val="5A5A5A"/>
                  </a:solidFill>
                  <a:latin typeface="Raleway" panose="020B0604020202020204" charset="0"/>
                </a:rPr>
                <a:t>.</a:t>
              </a:r>
            </a:p>
          </p:txBody>
        </p:sp>
        <p:sp>
          <p:nvSpPr>
            <p:cNvPr id="10" name="Rechteck: abgerundete Ecken 9"/>
            <p:cNvSpPr/>
            <p:nvPr/>
          </p:nvSpPr>
          <p:spPr>
            <a:xfrm>
              <a:off x="6457950" y="2155219"/>
              <a:ext cx="1458410" cy="40443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>
                  <a:solidFill>
                    <a:srgbClr val="5A5A5A"/>
                  </a:solidFill>
                  <a:latin typeface="Raleway" panose="020B0604020202020204" charset="0"/>
                  <a:cs typeface="Arial"/>
                </a:rPr>
                <a:t>{Bahnhof}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858596" y="2176541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800" dirty="0">
                  <a:solidFill>
                    <a:schemeClr val="accent2">
                      <a:lumMod val="75000"/>
                    </a:schemeClr>
                  </a:solidFill>
                  <a:latin typeface="Raleway" panose="020B0604020202020204" charset="0"/>
                </a:rPr>
                <a:t>Abfahrten für</a:t>
              </a:r>
            </a:p>
          </p:txBody>
        </p:sp>
        <p:graphicFrame>
          <p:nvGraphicFramePr>
            <p:cNvPr id="12" name="Objek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9110699"/>
                </p:ext>
              </p:extLst>
            </p:nvPr>
          </p:nvGraphicFramePr>
          <p:xfrm>
            <a:off x="4463730" y="2155219"/>
            <a:ext cx="42386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Image" r:id="rId5" imgW="423360" imgH="380880" progId="Photoshop.Image.18">
                    <p:embed/>
                  </p:oleObj>
                </mc:Choice>
                <mc:Fallback>
                  <p:oleObj name="Image" r:id="rId5" imgW="423360" imgH="380880" progId="Photoshop.Image.18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63730" y="2155219"/>
                          <a:ext cx="423863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06765227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Microsoft Office PowerPoint</Application>
  <PresentationFormat>Bildschirmpräsentation (4:3)</PresentationFormat>
  <Paragraphs>94</Paragraphs>
  <Slides>14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Consolas</vt:lpstr>
      <vt:lpstr>Lato</vt:lpstr>
      <vt:lpstr>Raleway</vt:lpstr>
      <vt:lpstr>Antonio template</vt:lpstr>
      <vt:lpstr>Image</vt:lpstr>
      <vt:lpstr>EINFÜRHUNG IN DIE  ALEXA SKILL ENTWICKLUNG</vt:lpstr>
      <vt:lpstr>Teil 2: Slots, Slot Types und Utterances</vt:lpstr>
      <vt:lpstr>Übersicht</vt:lpstr>
      <vt:lpstr>Übersicht Teil 2</vt:lpstr>
      <vt:lpstr>2. Utterances</vt:lpstr>
      <vt:lpstr>Utterances verstehen 1|2</vt:lpstr>
      <vt:lpstr>Utterances verstehen 2|2</vt:lpstr>
      <vt:lpstr>3. Slots</vt:lpstr>
      <vt:lpstr>Slots</vt:lpstr>
      <vt:lpstr>Einen Slot definieren</vt:lpstr>
      <vt:lpstr>Amazon‘s Slot Types</vt:lpstr>
      <vt:lpstr>Eigene Slot Types</vt:lpstr>
      <vt:lpstr>Eigene Slot Typen anlegen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EINFÜRHUNG IN DIE ALEXA SKILLS ENTWICKLUNG</dc:title>
  <dc:creator>vmiller</dc:creator>
  <cp:lastModifiedBy>vmiller</cp:lastModifiedBy>
  <cp:revision>185</cp:revision>
  <dcterms:modified xsi:type="dcterms:W3CDTF">2017-05-31T00:32:58Z</dcterms:modified>
</cp:coreProperties>
</file>