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256" r:id="rId2"/>
    <p:sldId id="319" r:id="rId3"/>
    <p:sldId id="318" r:id="rId4"/>
    <p:sldId id="322" r:id="rId5"/>
    <p:sldId id="259" r:id="rId6"/>
    <p:sldId id="323" r:id="rId7"/>
    <p:sldId id="324" r:id="rId8"/>
    <p:sldId id="325" r:id="rId9"/>
    <p:sldId id="291" r:id="rId10"/>
    <p:sldId id="294" r:id="rId11"/>
    <p:sldId id="303" r:id="rId12"/>
    <p:sldId id="304" r:id="rId13"/>
    <p:sldId id="326" r:id="rId14"/>
    <p:sldId id="328" r:id="rId15"/>
    <p:sldId id="310" r:id="rId16"/>
    <p:sldId id="329" r:id="rId17"/>
    <p:sldId id="330" r:id="rId18"/>
    <p:sldId id="331" r:id="rId19"/>
    <p:sldId id="332" r:id="rId20"/>
    <p:sldId id="333" r:id="rId21"/>
    <p:sldId id="334" r:id="rId22"/>
    <p:sldId id="315" r:id="rId23"/>
    <p:sldId id="316" r:id="rId24"/>
    <p:sldId id="279" r:id="rId25"/>
  </p:sldIdLst>
  <p:sldSz cx="9144000" cy="6858000" type="screen4x3"/>
  <p:notesSz cx="6858000" cy="9144000"/>
  <p:embeddedFontLst>
    <p:embeddedFont>
      <p:font typeface="Raleway" panose="020B060402020202020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La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0F0F"/>
    <a:srgbClr val="AAB2BA"/>
    <a:srgbClr val="5A5A5A"/>
    <a:srgbClr val="99A3AD"/>
    <a:srgbClr val="4278D6"/>
    <a:srgbClr val="BCE5EC"/>
    <a:srgbClr val="D5EFF9"/>
    <a:srgbClr val="E7E8E8"/>
    <a:srgbClr val="F2F1F2"/>
    <a:srgbClr val="4A4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A637341-D141-4087-860C-8BC39113FFEF}">
  <a:tblStyle styleId="{6A637341-D141-4087-860C-8BC39113FFE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72951" autoAdjust="0"/>
  </p:normalViewPr>
  <p:slideViewPr>
    <p:cSldViewPr snapToGrid="0">
      <p:cViewPr varScale="1">
        <p:scale>
          <a:sx n="83" d="100"/>
          <a:sy n="83" d="100"/>
        </p:scale>
        <p:origin x="27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endParaRPr lang="de-DE" dirty="0"/>
          </a:p>
        </p:txBody>
      </p:sp>
    </p:spTree>
    <p:extLst>
      <p:ext uri="{BB962C8B-B14F-4D97-AF65-F5344CB8AC3E}">
        <p14:creationId xmlns:p14="http://schemas.microsoft.com/office/powerpoint/2010/main" val="2056217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Amazon bietet auch "eingebaute" </a:t>
            </a:r>
            <a:r>
              <a:rPr lang="de-DE" dirty="0" err="1"/>
              <a:t>Intent</a:t>
            </a:r>
            <a:r>
              <a:rPr lang="de-DE" dirty="0"/>
              <a:t> Handler für die Umsetzung gemeinsamer Interaktionen.</a:t>
            </a:r>
          </a:p>
          <a:p>
            <a:pPr marL="171450" lvl="0" indent="-171450">
              <a:spcBef>
                <a:spcPts val="0"/>
              </a:spcBef>
              <a:buFontTx/>
              <a:buChar char="-"/>
            </a:pPr>
            <a:r>
              <a:rPr lang="de-DE" dirty="0"/>
              <a:t>Eine solche eingebaute </a:t>
            </a:r>
            <a:r>
              <a:rPr lang="de-DE" dirty="0" err="1"/>
              <a:t>Intent</a:t>
            </a:r>
            <a:r>
              <a:rPr lang="de-DE" dirty="0"/>
              <a:t> ist </a:t>
            </a:r>
            <a:r>
              <a:rPr lang="de-DE" dirty="0" err="1"/>
              <a:t>AMAZON.HelpIntent</a:t>
            </a:r>
            <a:r>
              <a:rPr lang="de-DE" dirty="0"/>
              <a:t>.</a:t>
            </a:r>
          </a:p>
          <a:p>
            <a:pPr marL="171450" lvl="0" indent="-171450">
              <a:spcBef>
                <a:spcPts val="0"/>
              </a:spcBef>
              <a:buFontTx/>
              <a:buChar char="-"/>
            </a:pPr>
            <a:r>
              <a:rPr lang="de-DE" dirty="0"/>
              <a:t>Wir werden diese </a:t>
            </a:r>
            <a:r>
              <a:rPr lang="de-DE" dirty="0" err="1"/>
              <a:t>Intent</a:t>
            </a:r>
            <a:r>
              <a:rPr lang="de-DE" dirty="0"/>
              <a:t> der </a:t>
            </a:r>
            <a:r>
              <a:rPr lang="de-DE" dirty="0" err="1"/>
              <a:t>Intent</a:t>
            </a:r>
            <a:r>
              <a:rPr lang="de-DE" dirty="0"/>
              <a:t>-Schema-Definition auf der </a:t>
            </a:r>
            <a:r>
              <a:rPr lang="de-DE" dirty="0" err="1"/>
              <a:t>Skill</a:t>
            </a:r>
            <a:r>
              <a:rPr lang="de-DE" dirty="0"/>
              <a:t>-Interface hinzufügen und einen Handler für den </a:t>
            </a:r>
            <a:r>
              <a:rPr lang="de-DE" dirty="0" err="1"/>
              <a:t>Skill</a:t>
            </a:r>
            <a:r>
              <a:rPr lang="de-DE" dirty="0"/>
              <a:t>-Service implementieren.</a:t>
            </a:r>
          </a:p>
          <a:p>
            <a:pPr marL="171450" lvl="0" indent="-171450">
              <a:spcBef>
                <a:spcPts val="0"/>
              </a:spcBef>
              <a:buFontTx/>
              <a:buChar char="-"/>
            </a:pPr>
            <a:r>
              <a:rPr lang="de-DE" dirty="0"/>
              <a:t>Um eine prägnante Erfahrung zu bieten, die für die Benutzer einfach zu folgen ist, befolgt die Anweisungen, die der </a:t>
            </a:r>
            <a:r>
              <a:rPr lang="de-DE" dirty="0" err="1"/>
              <a:t>AMAZON.NoIntent</a:t>
            </a:r>
            <a:r>
              <a:rPr lang="de-DE" dirty="0"/>
              <a:t> Handler kurz und auf den Punkt zurückgibt.</a:t>
            </a:r>
          </a:p>
          <a:p>
            <a:pPr marL="171450" lvl="0" indent="-171450">
              <a:spcBef>
                <a:spcPts val="0"/>
              </a:spcBef>
              <a:buFontTx/>
              <a:buChar char="-"/>
            </a:pPr>
            <a:r>
              <a:rPr lang="de-DE" dirty="0"/>
              <a:t>Wie bei allen Aufforderungen im Voice User Interface Design ist es am besten, wenn die Zeit, die ein Benutzer für eine Aufforderung ausgeben muss, sorgfältig berücksichtigt und während der Interaktion auf ein Minimum reduziert wird.</a:t>
            </a:r>
          </a:p>
          <a:p>
            <a:pPr marL="171450" lvl="0" indent="-171450">
              <a:spcBef>
                <a:spcPts val="0"/>
              </a:spcBef>
              <a:buFontTx/>
              <a:buChar char="-"/>
            </a:pPr>
            <a:r>
              <a:rPr lang="de-DE" dirty="0"/>
              <a:t>Um zusätzliche Hilfe für eine komplexere Fertigkeit hinzuzufügen, werden Wir ein Hilfesystem implementieren, das es Benutzern ermöglicht, zusätzliche Details über eine bestimmte </a:t>
            </a:r>
            <a:r>
              <a:rPr lang="de-DE" dirty="0" err="1"/>
              <a:t>Intent</a:t>
            </a:r>
            <a:r>
              <a:rPr lang="de-DE" dirty="0"/>
              <a:t> oder Funktion zu erhalten.</a:t>
            </a:r>
          </a:p>
          <a:p>
            <a:pPr marL="171450" lvl="0" indent="-171450">
              <a:spcBef>
                <a:spcPts val="0"/>
              </a:spcBef>
              <a:buFontTx/>
              <a:buChar char="-"/>
            </a:pPr>
            <a:r>
              <a:rPr lang="de-DE" dirty="0"/>
              <a:t>Die Implementierung eines </a:t>
            </a:r>
            <a:r>
              <a:rPr lang="de-DE" dirty="0" err="1"/>
              <a:t>HelpIntents</a:t>
            </a:r>
            <a:r>
              <a:rPr lang="de-DE" dirty="0"/>
              <a:t> ist für jede </a:t>
            </a:r>
            <a:r>
              <a:rPr lang="de-DE" dirty="0" err="1"/>
              <a:t>Skill</a:t>
            </a:r>
            <a:r>
              <a:rPr lang="de-DE" dirty="0"/>
              <a:t> erforderlich, die auf den Alexa Skills veröffentlicht wird.</a:t>
            </a:r>
          </a:p>
          <a:p>
            <a:pPr marL="171450" lvl="0" indent="-171450">
              <a:spcBef>
                <a:spcPts val="0"/>
              </a:spcBef>
              <a:buFontTx/>
              <a:buChar char="-"/>
            </a:pPr>
            <a:endParaRPr lang="de-DE" dirty="0"/>
          </a:p>
          <a:p>
            <a:pPr marL="171450" lvl="0" indent="-171450">
              <a:spcBef>
                <a:spcPts val="0"/>
              </a:spcBef>
              <a:buFontTx/>
              <a:buChar char="-"/>
            </a:pPr>
            <a:r>
              <a:rPr lang="de-DE" dirty="0"/>
              <a:t>Die Implementierung eines Hilfesystems ist eine Zertifizierungsanforderung, die in den Voice User Interface Richtlinien beschrieben ist.</a:t>
            </a:r>
          </a:p>
          <a:p>
            <a:pPr marL="171450" lvl="0" indent="-171450">
              <a:spcBef>
                <a:spcPts val="0"/>
              </a:spcBef>
              <a:buFontTx/>
              <a:buChar char="-"/>
            </a:pPr>
            <a:r>
              <a:rPr lang="de-DE" dirty="0"/>
              <a:t>Wir erweitern die Funktionalität des </a:t>
            </a:r>
            <a:r>
              <a:rPr lang="de-DE" dirty="0" err="1"/>
              <a:t>AMAZON.HelpIntent</a:t>
            </a:r>
            <a:r>
              <a:rPr lang="de-DE" dirty="0"/>
              <a:t> Handlers, wenn Wir mehr Funktionen für die Fertigkeiten implementieren.</a:t>
            </a:r>
          </a:p>
          <a:p>
            <a:pPr marL="171450" lvl="0" indent="-171450">
              <a:spcBef>
                <a:spcPts val="0"/>
              </a:spcBef>
              <a:buFontTx/>
              <a:buChar char="-"/>
            </a:pPr>
            <a:r>
              <a:rPr lang="de-DE" dirty="0"/>
              <a:t>Der </a:t>
            </a:r>
            <a:r>
              <a:rPr lang="de-DE" dirty="0" err="1"/>
              <a:t>AMAZON.HelpIntent</a:t>
            </a:r>
            <a:r>
              <a:rPr lang="de-DE" dirty="0"/>
              <a:t>-Handler reagiert mit einer Nachricht, die Benutzer über die Grundlagen der Verwendung von Lückentext </a:t>
            </a:r>
            <a:r>
              <a:rPr lang="de-DE" dirty="0" err="1"/>
              <a:t>Builder</a:t>
            </a:r>
            <a:r>
              <a:rPr lang="de-DE" dirty="0"/>
              <a:t> führt.</a:t>
            </a:r>
          </a:p>
          <a:p>
            <a:pPr marL="171450" lvl="0" indent="-171450">
              <a:spcBef>
                <a:spcPts val="0"/>
              </a:spcBef>
              <a:buFontTx/>
              <a:buChar char="-"/>
            </a:pPr>
            <a:r>
              <a:rPr lang="de-DE" dirty="0"/>
              <a:t>Beachten Wir, dass der Name des </a:t>
            </a:r>
            <a:r>
              <a:rPr lang="de-DE" dirty="0" err="1"/>
              <a:t>AMAZON.HelpIntent</a:t>
            </a:r>
            <a:r>
              <a:rPr lang="de-DE" dirty="0"/>
              <a:t>-Handlers mit einem AMAZON-Präfix definiert ist. Das AMAZON-Präfix zeigt an, dass es eine besondere Art von </a:t>
            </a:r>
            <a:r>
              <a:rPr lang="de-DE" dirty="0" err="1"/>
              <a:t>Intent</a:t>
            </a:r>
            <a:r>
              <a:rPr lang="de-DE" dirty="0"/>
              <a:t> ist, die eine eingebaute </a:t>
            </a:r>
            <a:r>
              <a:rPr lang="de-DE" dirty="0" err="1"/>
              <a:t>Intent</a:t>
            </a:r>
            <a:r>
              <a:rPr lang="de-DE" dirty="0"/>
              <a:t> genannt wird.</a:t>
            </a:r>
          </a:p>
          <a:p>
            <a:pPr marL="171450" lvl="0" indent="-171450">
              <a:spcBef>
                <a:spcPts val="0"/>
              </a:spcBef>
              <a:buFontTx/>
              <a:buChar char="-"/>
            </a:pPr>
            <a:r>
              <a:rPr lang="de-DE" dirty="0"/>
              <a:t>Es besteht keine Voraussetzung, um Äußerungen in den Interaktionsmodell-Einstellungen zu definieren, um gesprochene Wörter auf diese spezielle Art von </a:t>
            </a:r>
            <a:r>
              <a:rPr lang="de-DE" dirty="0" err="1"/>
              <a:t>Intent</a:t>
            </a:r>
            <a:r>
              <a:rPr lang="de-DE" dirty="0"/>
              <a:t> innerhalb der </a:t>
            </a:r>
            <a:r>
              <a:rPr lang="de-DE" dirty="0" err="1"/>
              <a:t>Skill</a:t>
            </a:r>
            <a:r>
              <a:rPr lang="de-DE" dirty="0"/>
              <a:t>-Interface zu lösen.</a:t>
            </a:r>
          </a:p>
          <a:p>
            <a:pPr marL="171450" lvl="0" indent="-171450">
              <a:spcBef>
                <a:spcPts val="0"/>
              </a:spcBef>
              <a:buFontTx/>
              <a:buChar char="-"/>
            </a:pPr>
            <a:r>
              <a:rPr lang="de-DE" dirty="0"/>
              <a:t>Die gesprochenen Äußerungen eines Benutzers wie "Hilfe" oder "Helfen Wir mir" werden die </a:t>
            </a:r>
            <a:r>
              <a:rPr lang="de-DE" dirty="0" err="1"/>
              <a:t>Intent</a:t>
            </a:r>
            <a:r>
              <a:rPr lang="de-DE" dirty="0"/>
              <a:t> beheben und an den </a:t>
            </a:r>
            <a:r>
              <a:rPr lang="de-DE" dirty="0" err="1"/>
              <a:t>Skill</a:t>
            </a:r>
            <a:r>
              <a:rPr lang="de-DE" dirty="0"/>
              <a:t>-Service weitergegeben, ohne dass eine Konfiguration erforderlich ist.</a:t>
            </a:r>
          </a:p>
        </p:txBody>
      </p:sp>
    </p:spTree>
    <p:extLst>
      <p:ext uri="{BB962C8B-B14F-4D97-AF65-F5344CB8AC3E}">
        <p14:creationId xmlns:p14="http://schemas.microsoft.com/office/powerpoint/2010/main" val="153806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err="1"/>
              <a:t>Momentatn</a:t>
            </a:r>
            <a:r>
              <a:rPr lang="de-DE" dirty="0"/>
              <a:t> gibt es 15 </a:t>
            </a:r>
            <a:r>
              <a:rPr lang="de-DE" dirty="0" err="1"/>
              <a:t>Built</a:t>
            </a:r>
            <a:r>
              <a:rPr lang="de-DE" dirty="0"/>
              <a:t>-in </a:t>
            </a:r>
            <a:r>
              <a:rPr lang="de-DE" dirty="0" err="1"/>
              <a:t>Intents</a:t>
            </a:r>
            <a:endParaRPr lang="de-DE" dirty="0"/>
          </a:p>
          <a:p>
            <a:pPr marL="171450" indent="-171450">
              <a:buFontTx/>
              <a:buChar char="-"/>
            </a:pPr>
            <a:endParaRPr lang="de-DE" dirty="0"/>
          </a:p>
          <a:p>
            <a:pPr marL="171450" indent="-171450">
              <a:buFontTx/>
              <a:buChar char="-"/>
            </a:pPr>
            <a:r>
              <a:rPr lang="de-DE" dirty="0"/>
              <a:t>Ihre </a:t>
            </a:r>
            <a:r>
              <a:rPr lang="de-DE" dirty="0" err="1"/>
              <a:t>Skill</a:t>
            </a:r>
            <a:r>
              <a:rPr lang="de-DE" dirty="0"/>
              <a:t> müssen zusätzliche Voice User Interface Richtlinien implementieren, damit sie von Amazon für die Verteilung an Alexa-fähige Geräte akzeptiert werden können.</a:t>
            </a:r>
          </a:p>
          <a:p>
            <a:pPr marL="171450" indent="-171450">
              <a:buFontTx/>
              <a:buChar char="-"/>
            </a:pPr>
            <a:r>
              <a:rPr lang="de-DE" dirty="0"/>
              <a:t>Für Lückentext </a:t>
            </a:r>
            <a:r>
              <a:rPr lang="de-DE" dirty="0" err="1"/>
              <a:t>Builder</a:t>
            </a:r>
            <a:r>
              <a:rPr lang="de-DE" dirty="0"/>
              <a:t>, um die Richtlinien zu erfüllen, müssen Wir zusätzliche eingebaute </a:t>
            </a:r>
            <a:r>
              <a:rPr lang="de-DE" dirty="0" err="1"/>
              <a:t>Intent</a:t>
            </a:r>
            <a:r>
              <a:rPr lang="de-DE" dirty="0"/>
              <a:t> behandeln.</a:t>
            </a:r>
          </a:p>
          <a:p>
            <a:pPr marL="171450" indent="-171450">
              <a:buFontTx/>
              <a:buChar char="-"/>
            </a:pPr>
            <a:r>
              <a:rPr lang="de-DE" dirty="0"/>
              <a:t>Eine akzeptable Sprachbenutzeroberfläche für Lückentext </a:t>
            </a:r>
            <a:r>
              <a:rPr lang="de-DE" dirty="0" err="1"/>
              <a:t>Builder</a:t>
            </a:r>
            <a:r>
              <a:rPr lang="de-DE" dirty="0"/>
              <a:t> implementiert </a:t>
            </a:r>
            <a:r>
              <a:rPr lang="de-DE" dirty="0" err="1"/>
              <a:t>AMAZON.HelpIntent</a:t>
            </a:r>
            <a:r>
              <a:rPr lang="de-DE" dirty="0"/>
              <a:t>, wie Wir es getan haben, und wird auch </a:t>
            </a:r>
            <a:r>
              <a:rPr lang="de-DE" dirty="0" err="1"/>
              <a:t>AMAZON.StopIntent</a:t>
            </a:r>
            <a:r>
              <a:rPr lang="de-DE" dirty="0"/>
              <a:t> und </a:t>
            </a:r>
            <a:r>
              <a:rPr lang="de-DE" dirty="0" err="1"/>
              <a:t>AMAZON.CancelIntent</a:t>
            </a:r>
            <a:r>
              <a:rPr lang="de-DE" dirty="0"/>
              <a:t> enthalten.</a:t>
            </a:r>
          </a:p>
          <a:p>
            <a:pPr marL="171450" indent="-171450">
              <a:buFontTx/>
              <a:buChar char="-"/>
            </a:pPr>
            <a:r>
              <a:rPr lang="de-DE" dirty="0"/>
              <a:t>Handler für den </a:t>
            </a:r>
            <a:r>
              <a:rPr lang="de-DE" dirty="0" err="1"/>
              <a:t>StopIntent</a:t>
            </a:r>
            <a:r>
              <a:rPr lang="de-DE" dirty="0"/>
              <a:t> und </a:t>
            </a:r>
            <a:r>
              <a:rPr lang="de-DE" dirty="0" err="1"/>
              <a:t>CancelIntent</a:t>
            </a:r>
            <a:r>
              <a:rPr lang="de-DE" dirty="0"/>
              <a:t> werden benötigt, da Ihre </a:t>
            </a:r>
            <a:r>
              <a:rPr lang="de-DE" dirty="0" err="1"/>
              <a:t>Skill</a:t>
            </a:r>
            <a:r>
              <a:rPr lang="de-DE" dirty="0"/>
              <a:t> einen langwierigen Prozess implementieren, den Benutzer vielleicht zu einem bestimmten Zeitpunkt abbrechen oder stoppen möchten.</a:t>
            </a:r>
          </a:p>
          <a:p>
            <a:pPr marL="171450" indent="-171450">
              <a:buFontTx/>
              <a:buChar char="-"/>
            </a:pPr>
            <a:r>
              <a:rPr lang="de-DE" dirty="0"/>
              <a:t>Die Benutzererfahrung von </a:t>
            </a:r>
            <a:r>
              <a:rPr lang="de-DE" dirty="0" err="1"/>
              <a:t>LückentextBuilder</a:t>
            </a:r>
            <a:r>
              <a:rPr lang="de-DE" dirty="0"/>
              <a:t> würde nicht leicht verwendbar sein, ohne Handler für </a:t>
            </a:r>
            <a:r>
              <a:rPr lang="de-DE" dirty="0" err="1"/>
              <a:t>StopIntent</a:t>
            </a:r>
            <a:r>
              <a:rPr lang="de-DE" dirty="0"/>
              <a:t> und </a:t>
            </a:r>
            <a:r>
              <a:rPr lang="de-DE" dirty="0" err="1"/>
              <a:t>CancelIntent</a:t>
            </a:r>
            <a:r>
              <a:rPr lang="de-DE" dirty="0"/>
              <a:t> zu implementieren, da Benutzer das Stoppen oder Abbrechen des Workflows verlangen und ignoriert werden können.</a:t>
            </a:r>
          </a:p>
          <a:p>
            <a:pPr marL="171450" indent="-171450">
              <a:buFontTx/>
              <a:buChar char="-"/>
            </a:pPr>
            <a:endParaRPr lang="de-DE" dirty="0"/>
          </a:p>
          <a:p>
            <a:pPr marL="171450" indent="-171450">
              <a:buFontTx/>
              <a:buChar char="-"/>
            </a:pPr>
            <a:r>
              <a:rPr lang="de-DE" dirty="0"/>
              <a:t>Wir werden nun Handler für die </a:t>
            </a:r>
            <a:r>
              <a:rPr lang="de-DE" dirty="0" err="1"/>
              <a:t>AMAZON.StopIntent</a:t>
            </a:r>
            <a:r>
              <a:rPr lang="de-DE" dirty="0"/>
              <a:t> und </a:t>
            </a:r>
            <a:r>
              <a:rPr lang="de-DE" dirty="0" err="1"/>
              <a:t>AMAZON.CancelIntent</a:t>
            </a:r>
            <a:r>
              <a:rPr lang="de-DE" dirty="0"/>
              <a:t> implementieren. Fügen Wir den folgenden Code hinzu, um die Ereignisse direkt über dem </a:t>
            </a:r>
            <a:r>
              <a:rPr lang="de-DE" dirty="0" err="1"/>
              <a:t>AMAZON.HelpIntent</a:t>
            </a:r>
            <a:r>
              <a:rPr lang="de-DE" dirty="0"/>
              <a:t>-Handler zu behandeln:</a:t>
            </a:r>
          </a:p>
        </p:txBody>
      </p:sp>
    </p:spTree>
    <p:extLst>
      <p:ext uri="{BB962C8B-B14F-4D97-AF65-F5344CB8AC3E}">
        <p14:creationId xmlns:p14="http://schemas.microsoft.com/office/powerpoint/2010/main" val="1044966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endParaRPr lang="de-DE" dirty="0"/>
          </a:p>
        </p:txBody>
      </p:sp>
    </p:spTree>
    <p:extLst>
      <p:ext uri="{BB962C8B-B14F-4D97-AF65-F5344CB8AC3E}">
        <p14:creationId xmlns:p14="http://schemas.microsoft.com/office/powerpoint/2010/main" val="1502683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Wir werden nun die Äußerungen definieren, die den </a:t>
            </a:r>
            <a:r>
              <a:rPr lang="de-DE" dirty="0" err="1"/>
              <a:t>lueckentextIntent</a:t>
            </a:r>
            <a:r>
              <a:rPr lang="de-DE" dirty="0"/>
              <a:t> auslösen werden. Wir definieren auch einen neuen Slot namens STEPVALUE, der einen Slot-Typ namens STEPVALUE verwendet, den Wir später mit der </a:t>
            </a:r>
            <a:r>
              <a:rPr lang="de-DE" dirty="0" err="1"/>
              <a:t>Skill</a:t>
            </a:r>
            <a:r>
              <a:rPr lang="de-DE" dirty="0"/>
              <a:t>-Interface registrieren. </a:t>
            </a:r>
          </a:p>
          <a:p>
            <a:pPr marL="171450" lvl="0" indent="-171450">
              <a:spcBef>
                <a:spcPts val="0"/>
              </a:spcBef>
              <a:buFontTx/>
              <a:buChar char="-"/>
            </a:pPr>
            <a:r>
              <a:rPr lang="de-DE" dirty="0"/>
              <a:t>Der STEPVALUE wird verwendet, um die Antwort eines Benutzers auf jeden </a:t>
            </a:r>
            <a:r>
              <a:rPr lang="de-DE" dirty="0" err="1"/>
              <a:t>lueckentext</a:t>
            </a:r>
            <a:r>
              <a:rPr lang="de-DE" dirty="0"/>
              <a:t>-Schritt abzurufen.</a:t>
            </a:r>
          </a:p>
        </p:txBody>
      </p:sp>
    </p:spTree>
    <p:extLst>
      <p:ext uri="{BB962C8B-B14F-4D97-AF65-F5344CB8AC3E}">
        <p14:creationId xmlns:p14="http://schemas.microsoft.com/office/powerpoint/2010/main" val="2779478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Der </a:t>
            </a:r>
            <a:r>
              <a:rPr lang="de-DE" dirty="0" err="1"/>
              <a:t>lueckentextIntent</a:t>
            </a:r>
            <a:r>
              <a:rPr lang="de-DE" dirty="0"/>
              <a:t>-Handler sollte den Zustand der Schrittwerte speichern.</a:t>
            </a:r>
          </a:p>
          <a:p>
            <a:pPr marL="171450" lvl="0" indent="-171450">
              <a:spcBef>
                <a:spcPts val="0"/>
              </a:spcBef>
              <a:buFontTx/>
              <a:buChar char="-"/>
            </a:pPr>
            <a:r>
              <a:rPr lang="de-DE" dirty="0"/>
              <a:t>Wenn Wir die Datei lueckentext_helper.js inspizieren, sehen Wir, dass die mit einem </a:t>
            </a:r>
            <a:r>
              <a:rPr lang="de-DE" dirty="0" err="1"/>
              <a:t>lueckentext</a:t>
            </a:r>
            <a:r>
              <a:rPr lang="de-DE" dirty="0"/>
              <a:t> verknüpften Schrittwerte mit der Methode </a:t>
            </a:r>
            <a:r>
              <a:rPr lang="de-DE" dirty="0" err="1"/>
              <a:t>getStep</a:t>
            </a:r>
            <a:r>
              <a:rPr lang="de-DE" dirty="0"/>
              <a:t>() abgerufen werden können.</a:t>
            </a:r>
          </a:p>
          <a:p>
            <a:pPr marL="171450" lvl="0" indent="-171450">
              <a:spcBef>
                <a:spcPts val="0"/>
              </a:spcBef>
              <a:buFontTx/>
              <a:buChar char="-"/>
            </a:pPr>
            <a:r>
              <a:rPr lang="de-DE" dirty="0"/>
              <a:t>Wir fügen Logik hinzu, um den STEPVALUE-Slot zum aktuellen </a:t>
            </a:r>
            <a:r>
              <a:rPr lang="de-DE" dirty="0" err="1"/>
              <a:t>lueckentext</a:t>
            </a:r>
            <a:r>
              <a:rPr lang="de-DE" dirty="0"/>
              <a:t>-Schritt hinzuzufügen.</a:t>
            </a:r>
          </a:p>
          <a:p>
            <a:pPr marL="171450" lvl="0" indent="-171450">
              <a:spcBef>
                <a:spcPts val="0"/>
              </a:spcBef>
              <a:buFontTx/>
              <a:buChar char="-"/>
            </a:pPr>
            <a:endParaRPr lang="de-DE" dirty="0"/>
          </a:p>
          <a:p>
            <a:pPr marL="171450" lvl="0" indent="-171450">
              <a:spcBef>
                <a:spcPts val="0"/>
              </a:spcBef>
              <a:buFontTx/>
              <a:buChar char="-"/>
            </a:pPr>
            <a:r>
              <a:rPr lang="de-DE" dirty="0"/>
              <a:t>Der Code, den Wir hinzugefügt haben, liest den STEPVALUE-Steckplatz, den Wir im Äußerungsdefinitionsabschnitt der </a:t>
            </a:r>
            <a:r>
              <a:rPr lang="de-DE" dirty="0" err="1"/>
              <a:t>Intent</a:t>
            </a:r>
            <a:r>
              <a:rPr lang="de-DE" dirty="0"/>
              <a:t> definiert haben Methode.</a:t>
            </a:r>
          </a:p>
          <a:p>
            <a:pPr marL="171450" lvl="0" indent="-171450">
              <a:spcBef>
                <a:spcPts val="0"/>
              </a:spcBef>
              <a:buFontTx/>
              <a:buChar char="-"/>
            </a:pPr>
            <a:r>
              <a:rPr lang="de-DE" dirty="0"/>
              <a:t>Wir initialisieren dann einen neuen </a:t>
            </a:r>
            <a:r>
              <a:rPr lang="de-DE" dirty="0" err="1"/>
              <a:t>LückentextHelper</a:t>
            </a:r>
            <a:r>
              <a:rPr lang="de-DE" dirty="0"/>
              <a:t> und aktualisieren die gestartete Eigenschaft auf </a:t>
            </a:r>
            <a:r>
              <a:rPr lang="de-DE" dirty="0" err="1"/>
              <a:t>true</a:t>
            </a:r>
            <a:r>
              <a:rPr lang="de-DE" dirty="0"/>
              <a:t> und deuten auf den Rest des Programms hin, das die </a:t>
            </a:r>
            <a:r>
              <a:rPr lang="de-DE" dirty="0" err="1"/>
              <a:t>lueckentext</a:t>
            </a:r>
            <a:r>
              <a:rPr lang="de-DE" dirty="0"/>
              <a:t>-Konstruktion begonnen hat.</a:t>
            </a:r>
          </a:p>
          <a:p>
            <a:pPr marL="171450" lvl="0" indent="-171450">
              <a:spcBef>
                <a:spcPts val="0"/>
              </a:spcBef>
              <a:buFontTx/>
              <a:buChar char="-"/>
            </a:pPr>
            <a:r>
              <a:rPr lang="de-DE" dirty="0"/>
              <a:t>Zum ersten Mal wird der </a:t>
            </a:r>
            <a:r>
              <a:rPr lang="de-DE" dirty="0" err="1"/>
              <a:t>lueckentextIntent</a:t>
            </a:r>
            <a:r>
              <a:rPr lang="de-DE" dirty="0"/>
              <a:t>-Handler ausgelöst, der </a:t>
            </a:r>
            <a:r>
              <a:rPr lang="de-DE" dirty="0" err="1"/>
              <a:t>stepValue</a:t>
            </a:r>
            <a:r>
              <a:rPr lang="de-DE" dirty="0"/>
              <a:t> sollte undefiniert werden, weil der Benutzer noch nicht für einen bestimmten Schritt des </a:t>
            </a:r>
            <a:r>
              <a:rPr lang="de-DE" dirty="0" err="1"/>
              <a:t>lueckentext</a:t>
            </a:r>
            <a:r>
              <a:rPr lang="de-DE" dirty="0"/>
              <a:t> aufgefordert wurde.</a:t>
            </a:r>
          </a:p>
          <a:p>
            <a:pPr marL="171450" lvl="0" indent="-171450">
              <a:spcBef>
                <a:spcPts val="0"/>
              </a:spcBef>
              <a:buFontTx/>
              <a:buChar char="-"/>
            </a:pPr>
            <a:r>
              <a:rPr lang="de-DE" dirty="0"/>
              <a:t>Wenn ein Wert im Steckplatz vorhanden ist, wird er dem Wertattribut des aktuellen Schrittes der </a:t>
            </a:r>
            <a:r>
              <a:rPr lang="de-DE" dirty="0" err="1"/>
              <a:t>LueckentextHelper</a:t>
            </a:r>
            <a:r>
              <a:rPr lang="de-DE" dirty="0"/>
              <a:t>-Instanz zugeordnet.</a:t>
            </a:r>
          </a:p>
          <a:p>
            <a:pPr marL="171450" lvl="0" indent="-171450">
              <a:spcBef>
                <a:spcPts val="0"/>
              </a:spcBef>
              <a:buFontTx/>
              <a:buChar char="-"/>
            </a:pPr>
            <a:endParaRPr lang="de-DE" dirty="0"/>
          </a:p>
          <a:p>
            <a:pPr marL="171450" lvl="0" indent="-171450">
              <a:spcBef>
                <a:spcPts val="0"/>
              </a:spcBef>
              <a:buFontTx/>
              <a:buChar char="-"/>
            </a:pPr>
            <a:r>
              <a:rPr lang="de-DE" dirty="0"/>
              <a:t>Beachten Wir, dass Wir auch die </a:t>
            </a:r>
            <a:r>
              <a:rPr lang="de-DE" dirty="0" err="1"/>
              <a:t>ifEndSession</a:t>
            </a:r>
            <a:r>
              <a:rPr lang="de-DE" dirty="0"/>
              <a:t>-Methode verwendet haben. </a:t>
            </a:r>
            <a:r>
              <a:rPr lang="de-DE" dirty="0" err="1"/>
              <a:t>ShouldEndSession</a:t>
            </a:r>
            <a:r>
              <a:rPr lang="de-DE" dirty="0"/>
              <a:t> schließt die Interaktion mit dem Benutzer umgehend ab und entfernt die Werte aus dem Session-Array, das auf dem Request-Objekt vorhanden ist, wenn Wir diese Methode übergeben.</a:t>
            </a:r>
          </a:p>
          <a:p>
            <a:pPr marL="171450" lvl="0" indent="-171450">
              <a:spcBef>
                <a:spcPts val="0"/>
              </a:spcBef>
              <a:buFontTx/>
              <a:buChar char="-"/>
            </a:pPr>
            <a:r>
              <a:rPr lang="de-DE" dirty="0"/>
              <a:t>Wenn du andererseits falsch passierst, wird das Session-Array auf den nächsten übertragen</a:t>
            </a:r>
          </a:p>
          <a:p>
            <a:pPr marL="171450" lvl="0" indent="-171450">
              <a:spcBef>
                <a:spcPts val="0"/>
              </a:spcBef>
              <a:buFontTx/>
              <a:buChar char="-"/>
            </a:pPr>
            <a:r>
              <a:rPr lang="de-DE" dirty="0"/>
              <a:t>Solange die Fertigkeit nicht explizit geschlossen oder verlassen wurde.</a:t>
            </a:r>
          </a:p>
          <a:p>
            <a:pPr marL="171450" lvl="0" indent="-171450">
              <a:spcBef>
                <a:spcPts val="0"/>
              </a:spcBef>
              <a:buFontTx/>
              <a:buChar char="-"/>
            </a:pPr>
            <a:r>
              <a:rPr lang="de-DE" dirty="0"/>
              <a:t>Denken Wir daran, es gibt nichts Magisches über die </a:t>
            </a:r>
            <a:r>
              <a:rPr lang="de-DE" dirty="0" err="1"/>
              <a:t>shouldEndSession</a:t>
            </a:r>
            <a:r>
              <a:rPr lang="de-DE" dirty="0"/>
              <a:t>-Methode.</a:t>
            </a:r>
          </a:p>
          <a:p>
            <a:pPr marL="171450" lvl="0" indent="-171450">
              <a:spcBef>
                <a:spcPts val="0"/>
              </a:spcBef>
              <a:buFontTx/>
              <a:buChar char="-"/>
            </a:pPr>
            <a:r>
              <a:rPr lang="de-DE" dirty="0"/>
              <a:t>Es fügt einfach einen zusätzlichen Teil der JSON-Nutzlast aus dem </a:t>
            </a:r>
            <a:r>
              <a:rPr lang="de-DE" dirty="0" err="1"/>
              <a:t>Skill</a:t>
            </a:r>
            <a:r>
              <a:rPr lang="de-DE" dirty="0"/>
              <a:t>-Service zu der </a:t>
            </a:r>
            <a:r>
              <a:rPr lang="de-DE" dirty="0" err="1"/>
              <a:t>Skill</a:t>
            </a:r>
            <a:r>
              <a:rPr lang="de-DE" dirty="0"/>
              <a:t>-Interface hinzu, die Alexa anweist, sich wie angewiesen zu verhalten.</a:t>
            </a:r>
          </a:p>
        </p:txBody>
      </p:sp>
    </p:spTree>
    <p:extLst>
      <p:ext uri="{BB962C8B-B14F-4D97-AF65-F5344CB8AC3E}">
        <p14:creationId xmlns:p14="http://schemas.microsoft.com/office/powerpoint/2010/main" val="2381235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spcBef>
                <a:spcPts val="0"/>
              </a:spcBef>
              <a:buFontTx/>
              <a:buNone/>
            </a:pPr>
            <a:r>
              <a:rPr lang="de-DE" dirty="0"/>
              <a:t>(S. 49)</a:t>
            </a:r>
          </a:p>
          <a:p>
            <a:pPr marL="171450" lvl="0" indent="-171450">
              <a:spcBef>
                <a:spcPts val="0"/>
              </a:spcBef>
              <a:buFontTx/>
              <a:buChar char="-"/>
            </a:pPr>
            <a:r>
              <a:rPr lang="de-DE" dirty="0"/>
              <a:t>Die nächste Aufgabe beim Schreiben von Lückentext </a:t>
            </a:r>
            <a:r>
              <a:rPr lang="de-DE" dirty="0" err="1"/>
              <a:t>Builder</a:t>
            </a:r>
            <a:r>
              <a:rPr lang="de-DE" dirty="0"/>
              <a:t> wird die Beharrlichkeit der Schritte, die ein Benutzer zwischen den Anfragen abgeschlossen hat, vorstellen. Wir verwenden den Session-Status, der auf dem </a:t>
            </a:r>
            <a:r>
              <a:rPr lang="de-DE" dirty="0" err="1"/>
              <a:t>Skill</a:t>
            </a:r>
            <a:r>
              <a:rPr lang="de-DE" dirty="0"/>
              <a:t>-Service verfügbar ist, um diese einfache Persistenz von Werten bereitzustellen.</a:t>
            </a:r>
          </a:p>
          <a:p>
            <a:pPr marL="171450" lvl="0" indent="-171450">
              <a:spcBef>
                <a:spcPts val="0"/>
              </a:spcBef>
              <a:buFontTx/>
              <a:buChar char="-"/>
            </a:pPr>
            <a:r>
              <a:rPr lang="de-DE" dirty="0"/>
              <a:t>In dem obigen Code hast du </a:t>
            </a:r>
            <a:r>
              <a:rPr lang="de-DE" dirty="0" err="1"/>
              <a:t>shouldEndSession</a:t>
            </a:r>
            <a:r>
              <a:rPr lang="de-DE" dirty="0"/>
              <a:t> mit einem falschen Wert verwendet, um auszudrücken, dass du die Session am Leben erhalten würdest und die Interaktion mit dem Benutzer fortsetzen möchte.</a:t>
            </a:r>
          </a:p>
          <a:p>
            <a:pPr marL="171450" lvl="0" indent="-171450">
              <a:spcBef>
                <a:spcPts val="0"/>
              </a:spcBef>
              <a:buFontTx/>
              <a:buChar char="-"/>
            </a:pPr>
            <a:r>
              <a:rPr lang="de-DE" dirty="0"/>
              <a:t>Da Wir diesen Wert auf </a:t>
            </a:r>
            <a:r>
              <a:rPr lang="de-DE" dirty="0" err="1"/>
              <a:t>false</a:t>
            </a:r>
            <a:r>
              <a:rPr lang="de-DE" dirty="0"/>
              <a:t> gesetzt haben, können Wir den </a:t>
            </a:r>
            <a:r>
              <a:rPr lang="de-DE" dirty="0" err="1"/>
              <a:t>LückentextHelper</a:t>
            </a:r>
            <a:r>
              <a:rPr lang="de-DE" dirty="0"/>
              <a:t> jetzt in der Session speichern und ihn jedes Mal abrufen, wenn die Anforderung für den </a:t>
            </a:r>
            <a:r>
              <a:rPr lang="de-DE" dirty="0" err="1"/>
              <a:t>lueckentextIntent</a:t>
            </a:r>
            <a:r>
              <a:rPr lang="de-DE" dirty="0"/>
              <a:t>-Handler erfolgt ist.</a:t>
            </a:r>
          </a:p>
          <a:p>
            <a:pPr marL="171450" lvl="0" indent="-171450">
              <a:spcBef>
                <a:spcPts val="0"/>
              </a:spcBef>
              <a:buFontTx/>
              <a:buChar char="-"/>
            </a:pPr>
            <a:r>
              <a:rPr lang="de-DE" dirty="0"/>
              <a:t>Fügen Wir folgendes zu index.js hinzu, kurz nachdem Wir </a:t>
            </a:r>
            <a:r>
              <a:rPr lang="de-DE" dirty="0" err="1"/>
              <a:t>LückentextHelper</a:t>
            </a:r>
            <a:r>
              <a:rPr lang="de-DE" dirty="0"/>
              <a:t> importiert haben.</a:t>
            </a:r>
          </a:p>
          <a:p>
            <a:pPr marL="171450" lvl="0" indent="-171450">
              <a:spcBef>
                <a:spcPts val="0"/>
              </a:spcBef>
              <a:buFontTx/>
              <a:buChar char="-"/>
            </a:pPr>
            <a:endParaRPr lang="de-DE" dirty="0"/>
          </a:p>
          <a:p>
            <a:pPr marL="171450" lvl="0" indent="-171450">
              <a:spcBef>
                <a:spcPts val="0"/>
              </a:spcBef>
              <a:buFontTx/>
              <a:buChar char="-"/>
            </a:pPr>
            <a:r>
              <a:rPr lang="de-DE" dirty="0"/>
              <a:t>Die </a:t>
            </a:r>
            <a:r>
              <a:rPr lang="de-DE" dirty="0" err="1"/>
              <a:t>getLückentextHelper</a:t>
            </a:r>
            <a:r>
              <a:rPr lang="de-DE" dirty="0"/>
              <a:t>-Methode, die Wir definiert haben, macht zwei Dinge.</a:t>
            </a:r>
          </a:p>
          <a:p>
            <a:pPr marL="171450" lvl="0" indent="-171450">
              <a:spcBef>
                <a:spcPts val="0"/>
              </a:spcBef>
              <a:buFontTx/>
              <a:buChar char="-"/>
            </a:pPr>
            <a:r>
              <a:rPr lang="de-DE" dirty="0"/>
              <a:t>Zuerst prüft die Methode, ob das Anforderungsobjekt, das Wir von </a:t>
            </a:r>
            <a:r>
              <a:rPr lang="de-DE" dirty="0" err="1"/>
              <a:t>lueckentextIntent</a:t>
            </a:r>
            <a:r>
              <a:rPr lang="de-DE" dirty="0"/>
              <a:t> Handler übergeben haben, ein Objekt hat, das auf seinem Session-Array unter dem Schlüssel MADLIB_BUILDER_SESSION_KEY definiert ist.</a:t>
            </a:r>
          </a:p>
          <a:p>
            <a:pPr marL="171450" lvl="0" indent="-171450">
              <a:spcBef>
                <a:spcPts val="0"/>
              </a:spcBef>
              <a:buFontTx/>
              <a:buChar char="-"/>
            </a:pPr>
            <a:r>
              <a:rPr lang="de-DE" dirty="0"/>
              <a:t>Es wird dann die Daten übergeben, wenn es zum </a:t>
            </a:r>
            <a:r>
              <a:rPr lang="de-DE" dirty="0" err="1"/>
              <a:t>LückentextHelper</a:t>
            </a:r>
            <a:r>
              <a:rPr lang="de-DE" dirty="0"/>
              <a:t>-Objekt existiert, wo sein Zustand wird</a:t>
            </a:r>
          </a:p>
          <a:p>
            <a:pPr marL="171450" lvl="0" indent="-171450">
              <a:spcBef>
                <a:spcPts val="0"/>
              </a:spcBef>
              <a:buFontTx/>
              <a:buChar char="-"/>
            </a:pPr>
            <a:r>
              <a:rPr lang="de-DE" dirty="0"/>
              <a:t>Aus den vorherigen Werten in der Sitzung gesetzt werden.</a:t>
            </a:r>
          </a:p>
        </p:txBody>
      </p:sp>
    </p:spTree>
    <p:extLst>
      <p:ext uri="{BB962C8B-B14F-4D97-AF65-F5344CB8AC3E}">
        <p14:creationId xmlns:p14="http://schemas.microsoft.com/office/powerpoint/2010/main" val="226469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spcBef>
                <a:spcPts val="0"/>
              </a:spcBef>
              <a:buFontTx/>
              <a:buNone/>
            </a:pPr>
            <a:r>
              <a:rPr lang="de-DE" dirty="0"/>
              <a:t>(S. 49)</a:t>
            </a:r>
          </a:p>
          <a:p>
            <a:pPr marL="171450" lvl="0" indent="-171450">
              <a:spcBef>
                <a:spcPts val="0"/>
              </a:spcBef>
              <a:buFontTx/>
              <a:buChar char="-"/>
            </a:pPr>
            <a:r>
              <a:rPr lang="de-DE" dirty="0"/>
              <a:t>Aktualisieren Wir die </a:t>
            </a:r>
            <a:r>
              <a:rPr lang="de-DE" dirty="0" err="1"/>
              <a:t>lueckentextIntent</a:t>
            </a:r>
            <a:r>
              <a:rPr lang="de-DE" dirty="0"/>
              <a:t>-Handler-Funktion, um die von Ihnen definierte Methode </a:t>
            </a:r>
            <a:r>
              <a:rPr lang="de-DE" dirty="0" err="1"/>
              <a:t>getLückentextHelper</a:t>
            </a:r>
            <a:r>
              <a:rPr lang="de-DE" dirty="0"/>
              <a:t> zu verwenden:</a:t>
            </a:r>
          </a:p>
          <a:p>
            <a:pPr marL="171450" lvl="0" indent="-171450">
              <a:spcBef>
                <a:spcPts val="0"/>
              </a:spcBef>
              <a:buFontTx/>
              <a:buChar char="-"/>
            </a:pPr>
            <a:endParaRPr lang="de-DE" dirty="0"/>
          </a:p>
          <a:p>
            <a:pPr marL="171450" lvl="0" indent="-171450">
              <a:spcBef>
                <a:spcPts val="0"/>
              </a:spcBef>
              <a:buFontTx/>
              <a:buChar char="-"/>
            </a:pPr>
            <a:r>
              <a:rPr lang="de-DE" dirty="0"/>
              <a:t>Die vorherigen Änderungen erhöhen den aktuellen Schritt, wenn der Schrittwert definiert ist, und setzt </a:t>
            </a:r>
            <a:r>
              <a:rPr lang="de-DE" dirty="0" err="1"/>
              <a:t>LückentextHelper</a:t>
            </a:r>
            <a:r>
              <a:rPr lang="de-DE" dirty="0"/>
              <a:t> fort, indem er ihn zur Antwort-Sitzung hinzufügt.</a:t>
            </a:r>
          </a:p>
          <a:p>
            <a:pPr marL="171450" lvl="0" indent="-171450">
              <a:spcBef>
                <a:spcPts val="0"/>
              </a:spcBef>
              <a:buFontTx/>
              <a:buChar char="-"/>
            </a:pPr>
            <a:r>
              <a:rPr lang="de-DE" dirty="0"/>
              <a:t>Wenn </a:t>
            </a:r>
            <a:r>
              <a:rPr lang="de-DE" dirty="0" err="1"/>
              <a:t>getLückentextBuilder</a:t>
            </a:r>
            <a:r>
              <a:rPr lang="de-DE" dirty="0"/>
              <a:t> mit dem Request-Objekt als Parameter aufgerufen wird, ist der </a:t>
            </a:r>
            <a:r>
              <a:rPr lang="de-DE" dirty="0" err="1"/>
              <a:t>LückentextHelper</a:t>
            </a:r>
            <a:endParaRPr lang="de-DE" dirty="0"/>
          </a:p>
          <a:p>
            <a:pPr marL="171450" lvl="0" indent="-171450">
              <a:spcBef>
                <a:spcPts val="0"/>
              </a:spcBef>
              <a:buFontTx/>
              <a:buChar char="-"/>
            </a:pPr>
            <a:r>
              <a:rPr lang="de-DE" dirty="0"/>
              <a:t>Objekt, das Wir in der vorherigen Anfrage hinzugefügt haben, können abgerufen werden, falls verfügbar.</a:t>
            </a:r>
          </a:p>
          <a:p>
            <a:pPr marL="171450" lvl="0" indent="-171450">
              <a:spcBef>
                <a:spcPts val="0"/>
              </a:spcBef>
              <a:buFontTx/>
              <a:buChar char="-"/>
            </a:pPr>
            <a:r>
              <a:rPr lang="de-DE" dirty="0"/>
              <a:t>Das Ergebnis ist, dass die Schritte der </a:t>
            </a:r>
            <a:r>
              <a:rPr lang="de-DE" dirty="0" err="1"/>
              <a:t>lueckentext</a:t>
            </a:r>
            <a:r>
              <a:rPr lang="de-DE" dirty="0"/>
              <a:t> jetzt fortgesetzt werden können, wie jede Anfrage gemacht wird.</a:t>
            </a:r>
          </a:p>
          <a:p>
            <a:pPr marL="171450" lvl="0" indent="-171450">
              <a:spcBef>
                <a:spcPts val="0"/>
              </a:spcBef>
              <a:buFontTx/>
              <a:buChar char="-"/>
            </a:pPr>
            <a:r>
              <a:rPr lang="de-DE" dirty="0"/>
              <a:t>Wenn der vorherige Zustand beibehalten wird, werden die Daten, die mit jeder Anfrage hinzugefügt werden, verwendet, wenn alle Schritte abgeschlossen sind, um das </a:t>
            </a:r>
            <a:r>
              <a:rPr lang="de-DE" dirty="0" err="1"/>
              <a:t>lueckentext</a:t>
            </a:r>
            <a:r>
              <a:rPr lang="de-DE" dirty="0"/>
              <a:t> zu erstellen.</a:t>
            </a:r>
          </a:p>
        </p:txBody>
      </p:sp>
    </p:spTree>
    <p:extLst>
      <p:ext uri="{BB962C8B-B14F-4D97-AF65-F5344CB8AC3E}">
        <p14:creationId xmlns:p14="http://schemas.microsoft.com/office/powerpoint/2010/main" val="3550592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endParaRPr lang="de-DE" dirty="0"/>
          </a:p>
        </p:txBody>
      </p:sp>
    </p:spTree>
    <p:extLst>
      <p:ext uri="{BB962C8B-B14F-4D97-AF65-F5344CB8AC3E}">
        <p14:creationId xmlns:p14="http://schemas.microsoft.com/office/powerpoint/2010/main" val="2770191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0" indent="0">
              <a:buFontTx/>
              <a:buNone/>
            </a:pPr>
            <a:endParaRPr lang="de-DE" dirty="0"/>
          </a:p>
        </p:txBody>
      </p:sp>
    </p:spTree>
    <p:extLst>
      <p:ext uri="{BB962C8B-B14F-4D97-AF65-F5344CB8AC3E}">
        <p14:creationId xmlns:p14="http://schemas.microsoft.com/office/powerpoint/2010/main" val="161479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In diesem Kapitel schreibst du eine ausführlichere Fertigkeit, Lückentext </a:t>
            </a:r>
            <a:r>
              <a:rPr lang="de-DE" dirty="0" err="1"/>
              <a:t>Builder</a:t>
            </a:r>
            <a:r>
              <a:rPr lang="de-DE" dirty="0"/>
              <a:t>. </a:t>
            </a:r>
          </a:p>
          <a:p>
            <a:pPr marL="171450" lvl="0" indent="-171450">
              <a:spcBef>
                <a:spcPts val="0"/>
              </a:spcBef>
              <a:buFontTx/>
              <a:buChar char="-"/>
            </a:pPr>
            <a:r>
              <a:rPr lang="de-DE" dirty="0"/>
              <a:t>Wir werden sich mit der Arbeit mit Session-Zuständen innerhalb der </a:t>
            </a:r>
            <a:r>
              <a:rPr lang="de-DE" dirty="0" err="1"/>
              <a:t>Skill</a:t>
            </a:r>
            <a:r>
              <a:rPr lang="de-DE" dirty="0"/>
              <a:t> vertraut machen, und Wir werden auch mehr über Voice-Benutzeroberfläche Leitlinien und Empfehlungen auf dem Weg zu lernen.</a:t>
            </a:r>
          </a:p>
        </p:txBody>
      </p:sp>
    </p:spTree>
    <p:extLst>
      <p:ext uri="{BB962C8B-B14F-4D97-AF65-F5344CB8AC3E}">
        <p14:creationId xmlns:p14="http://schemas.microsoft.com/office/powerpoint/2010/main" val="4181009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Da der Benutzer dem Lückentext </a:t>
            </a:r>
            <a:r>
              <a:rPr lang="de-DE" dirty="0" err="1"/>
              <a:t>Builder</a:t>
            </a:r>
            <a:r>
              <a:rPr lang="de-DE" dirty="0"/>
              <a:t> Wörter gibt, wenn er dazu aufgefordert wird, schreitet der Benutzer durch eine Reihe von Schritten fort, wobei die vorherigen Antworten gespeichert sind.</a:t>
            </a:r>
          </a:p>
          <a:p>
            <a:pPr marL="171450" lvl="0" indent="-171450">
              <a:spcBef>
                <a:spcPts val="0"/>
              </a:spcBef>
              <a:buFontTx/>
              <a:buChar char="-"/>
            </a:pPr>
            <a:r>
              <a:rPr lang="de-DE" dirty="0"/>
              <a:t>Wir erfahren, wie Wir die über den Session-Status gesammelten Daten über Anfragen bestehen bleiben.</a:t>
            </a:r>
          </a:p>
          <a:p>
            <a:pPr marL="171450" lvl="0" indent="-171450">
              <a:spcBef>
                <a:spcPts val="0"/>
              </a:spcBef>
              <a:buFontTx/>
              <a:buChar char="-"/>
            </a:pPr>
            <a:r>
              <a:rPr lang="de-DE" dirty="0"/>
              <a:t>Der Sitzungsstatus ist in der Anforderung und Antwort verfügbar, die ein </a:t>
            </a:r>
            <a:r>
              <a:rPr lang="de-DE" dirty="0" err="1"/>
              <a:t>Skilldienst</a:t>
            </a:r>
            <a:r>
              <a:rPr lang="de-DE" dirty="0"/>
              <a:t> verwenden kann. Dies ermöglicht es dem Fachmann, einen komplexeren Satz von Datenanforderungen in kleine Schritte zu brechen, die ein Benutzer leicht navigieren und darauf reagieren kann.</a:t>
            </a:r>
          </a:p>
          <a:p>
            <a:pPr marL="171450" lvl="0" indent="-171450">
              <a:spcBef>
                <a:spcPts val="0"/>
              </a:spcBef>
              <a:buFontTx/>
              <a:buChar char="-"/>
            </a:pPr>
            <a:endParaRPr lang="de-DE" dirty="0"/>
          </a:p>
          <a:p>
            <a:pPr marL="171450" lvl="0" indent="-171450">
              <a:spcBef>
                <a:spcPts val="0"/>
              </a:spcBef>
              <a:buFontTx/>
              <a:buChar char="-"/>
            </a:pPr>
            <a:r>
              <a:rPr lang="de-DE" dirty="0"/>
              <a:t>Beachten Wir, dass, wenn ein Benutzer jeden Schritt abschließt, sie auch Hilfe anfordern können (wie im obigen Interaktionsdiagramm gezeigt).</a:t>
            </a:r>
          </a:p>
          <a:p>
            <a:pPr marL="171450" lvl="0" indent="-171450">
              <a:spcBef>
                <a:spcPts val="0"/>
              </a:spcBef>
              <a:buFontTx/>
              <a:buChar char="-"/>
            </a:pPr>
            <a:r>
              <a:rPr lang="de-DE" dirty="0"/>
              <a:t>Dies führt dazu, dass Benutzer, die verwirrt werden können, wie man den aktuellen Schritt abschließen kann.</a:t>
            </a:r>
          </a:p>
          <a:p>
            <a:pPr marL="171450" lvl="0" indent="-171450">
              <a:spcBef>
                <a:spcPts val="0"/>
              </a:spcBef>
              <a:buFontTx/>
              <a:buChar char="-"/>
            </a:pPr>
            <a:r>
              <a:rPr lang="de-DE" dirty="0"/>
              <a:t>Als Teil der Erstellung der Lückentext </a:t>
            </a:r>
            <a:r>
              <a:rPr lang="de-DE" dirty="0" err="1"/>
              <a:t>Builder</a:t>
            </a:r>
            <a:r>
              <a:rPr lang="de-DE" dirty="0"/>
              <a:t> </a:t>
            </a:r>
            <a:r>
              <a:rPr lang="de-DE" dirty="0" err="1"/>
              <a:t>Skill</a:t>
            </a:r>
            <a:r>
              <a:rPr lang="de-DE" dirty="0"/>
              <a:t>, werden Wir auch lernen, wie man ein kontextuelles Hilfesystem implementieren, damit die Benutzer Hilfeinformationen erhalten können, die für die einzelnen Schrittbenutzer relevant sind, in einem mehrstufigen Prozess.</a:t>
            </a:r>
          </a:p>
        </p:txBody>
      </p:sp>
    </p:spTree>
    <p:extLst>
      <p:ext uri="{BB962C8B-B14F-4D97-AF65-F5344CB8AC3E}">
        <p14:creationId xmlns:p14="http://schemas.microsoft.com/office/powerpoint/2010/main" val="2363283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Der fertige Lückentext wird auch als </a:t>
            </a:r>
            <a:r>
              <a:rPr lang="de-DE" dirty="0" err="1"/>
              <a:t>home</a:t>
            </a:r>
            <a:r>
              <a:rPr lang="de-DE" dirty="0"/>
              <a:t> </a:t>
            </a:r>
            <a:r>
              <a:rPr lang="de-DE" dirty="0" err="1"/>
              <a:t>card</a:t>
            </a:r>
            <a:r>
              <a:rPr lang="de-DE" dirty="0"/>
              <a:t> an die Alexa App gesendet</a:t>
            </a:r>
          </a:p>
          <a:p>
            <a:pPr marL="171450" lvl="0" indent="-171450">
              <a:spcBef>
                <a:spcPts val="0"/>
              </a:spcBef>
              <a:buFontTx/>
              <a:buChar char="-"/>
            </a:pPr>
            <a:r>
              <a:rPr lang="de-DE" sz="1100" b="0" i="0" u="none" strike="noStrike" kern="1200" baseline="0" dirty="0">
                <a:solidFill>
                  <a:schemeClr val="tx1"/>
                </a:solidFill>
                <a:latin typeface="+mn-lt"/>
                <a:ea typeface="+mn-ea"/>
                <a:cs typeface="+mn-cs"/>
              </a:rPr>
              <a:t>http://alexa.amazon.com/#cards</a:t>
            </a:r>
            <a:endParaRPr lang="de-DE" dirty="0"/>
          </a:p>
        </p:txBody>
      </p:sp>
    </p:spTree>
    <p:extLst>
      <p:ext uri="{BB962C8B-B14F-4D97-AF65-F5344CB8AC3E}">
        <p14:creationId xmlns:p14="http://schemas.microsoft.com/office/powerpoint/2010/main" val="2021432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a:t>Eine Karte ist ein Element, das in der Alexa App angezeigt und vom Benutzer zu einem späteren Zeitpunkt überprüft werden kann. </a:t>
            </a:r>
          </a:p>
          <a:p>
            <a:pPr marL="171450" indent="-171450">
              <a:buFontTx/>
              <a:buChar char="-"/>
            </a:pPr>
            <a:r>
              <a:rPr lang="de-DE" dirty="0"/>
              <a:t>Es enthält einen Titel und Inhalt, den Wir angeben. </a:t>
            </a:r>
          </a:p>
          <a:p>
            <a:pPr marL="171450" indent="-171450">
              <a:buFontTx/>
              <a:buChar char="-"/>
            </a:pPr>
            <a:r>
              <a:rPr lang="de-DE" dirty="0"/>
              <a:t>Wir erfahren, wie man Karten in der Alexa App mit dem Alexa Skills Kit in diesem Kapitel anzeigt.</a:t>
            </a:r>
          </a:p>
        </p:txBody>
      </p:sp>
    </p:spTree>
    <p:extLst>
      <p:ext uri="{BB962C8B-B14F-4D97-AF65-F5344CB8AC3E}">
        <p14:creationId xmlns:p14="http://schemas.microsoft.com/office/powerpoint/2010/main" val="1287925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Vor dem Beginn einer schnellen Diskussion darüber, warum mit Sitzungen können eine </a:t>
            </a:r>
            <a:r>
              <a:rPr lang="de-DE" dirty="0" err="1"/>
              <a:t>Skill</a:t>
            </a:r>
            <a:r>
              <a:rPr lang="de-DE" dirty="0"/>
              <a:t>-Interaktion zu verbessern.</a:t>
            </a:r>
          </a:p>
          <a:p>
            <a:pPr marL="171450" lvl="0" indent="-171450">
              <a:spcBef>
                <a:spcPts val="0"/>
              </a:spcBef>
              <a:buFontTx/>
              <a:buChar char="-"/>
            </a:pPr>
            <a:r>
              <a:rPr lang="de-DE" dirty="0"/>
              <a:t>Betrachten Wir eine hypothetische </a:t>
            </a:r>
            <a:r>
              <a:rPr lang="de-DE" dirty="0" err="1"/>
              <a:t>Skill</a:t>
            </a:r>
            <a:r>
              <a:rPr lang="de-DE" dirty="0"/>
              <a:t>, die Benutzer benötigt, um ein Benutzerprofil abzuschließen. </a:t>
            </a:r>
          </a:p>
          <a:p>
            <a:pPr marL="171450" lvl="0" indent="-171450">
              <a:spcBef>
                <a:spcPts val="0"/>
              </a:spcBef>
              <a:buFontTx/>
              <a:buChar char="-"/>
            </a:pPr>
            <a:r>
              <a:rPr lang="de-DE" dirty="0"/>
              <a:t>Ein Benutzerprofil kann z. B. Felder für Vorname, Nachname, Benutzername, Twitter-Griff und Telefonnummer enthalten. </a:t>
            </a:r>
          </a:p>
          <a:p>
            <a:pPr marL="171450" lvl="0" indent="-171450">
              <a:spcBef>
                <a:spcPts val="0"/>
              </a:spcBef>
              <a:buFontTx/>
              <a:buChar char="-"/>
            </a:pPr>
            <a:r>
              <a:rPr lang="de-DE" dirty="0"/>
              <a:t>In einer Sprachbenutzeroberfläche, wenn alle diese Informationen mündlich in einer großen Eingabeaufforderung angefordert wurden, wäre es für Benutzer zu überwältigen.</a:t>
            </a:r>
            <a:endParaRPr dirty="0"/>
          </a:p>
        </p:txBody>
      </p:sp>
    </p:spTree>
    <p:extLst>
      <p:ext uri="{BB962C8B-B14F-4D97-AF65-F5344CB8AC3E}">
        <p14:creationId xmlns:p14="http://schemas.microsoft.com/office/powerpoint/2010/main" val="1045523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Dies ist, wo mit einer Sitzung, um die Antworten des Benutzers in einzelnen Schritten zu verfolgen, verbessert die Benutzererfahrung einer </a:t>
            </a:r>
            <a:r>
              <a:rPr lang="de-DE" dirty="0" err="1"/>
              <a:t>Skill</a:t>
            </a:r>
            <a:r>
              <a:rPr lang="de-DE" dirty="0"/>
              <a:t>. </a:t>
            </a:r>
          </a:p>
          <a:p>
            <a:pPr marL="171450" lvl="0" indent="-171450">
              <a:spcBef>
                <a:spcPts val="0"/>
              </a:spcBef>
              <a:buFontTx/>
              <a:buChar char="-"/>
            </a:pPr>
            <a:r>
              <a:rPr lang="de-DE" dirty="0"/>
              <a:t>Die Sessions-Funktion ermöglicht es, komplizierte Datenströme in eine Reihe von kleineren, </a:t>
            </a:r>
            <a:r>
              <a:rPr lang="de-DE" dirty="0" err="1"/>
              <a:t>fokussierteren</a:t>
            </a:r>
            <a:r>
              <a:rPr lang="de-DE" dirty="0"/>
              <a:t> Schritten zu brechen, so dass die Benutzer leicht folgen können. </a:t>
            </a:r>
          </a:p>
          <a:p>
            <a:pPr marL="171450" lvl="0" indent="-171450">
              <a:spcBef>
                <a:spcPts val="0"/>
              </a:spcBef>
              <a:buFontTx/>
              <a:buChar char="-"/>
            </a:pPr>
            <a:r>
              <a:rPr lang="de-DE" dirty="0"/>
              <a:t>Sessions bieten die Fähigkeit, Daten über Wechselwirkungen für den fortgesetzten Gebrauch innerhalb der </a:t>
            </a:r>
            <a:r>
              <a:rPr lang="de-DE" dirty="0" err="1"/>
              <a:t>Skill</a:t>
            </a:r>
            <a:r>
              <a:rPr lang="de-DE" dirty="0"/>
              <a:t> zu halten. </a:t>
            </a:r>
          </a:p>
          <a:p>
            <a:pPr marL="171450" lvl="0" indent="-171450">
              <a:spcBef>
                <a:spcPts val="0"/>
              </a:spcBef>
              <a:buFontTx/>
              <a:buChar char="-"/>
            </a:pPr>
            <a:r>
              <a:rPr lang="de-DE" dirty="0"/>
              <a:t>Das Standardverhalten ist, dass die Daten über den </a:t>
            </a:r>
            <a:r>
              <a:rPr lang="de-DE" dirty="0" err="1"/>
              <a:t>Skill</a:t>
            </a:r>
            <a:r>
              <a:rPr lang="de-DE" dirty="0"/>
              <a:t> Service nach jeder Kundeninteraktion entfernt werden - Daten wie </a:t>
            </a:r>
            <a:r>
              <a:rPr lang="de-DE" dirty="0" err="1"/>
              <a:t>zB</a:t>
            </a:r>
            <a:r>
              <a:rPr lang="de-DE" dirty="0"/>
              <a:t> der Zustand des </a:t>
            </a:r>
            <a:r>
              <a:rPr lang="de-DE" dirty="0" err="1"/>
              <a:t>lueckentext</a:t>
            </a:r>
            <a:r>
              <a:rPr lang="de-DE" dirty="0"/>
              <a:t>, den der Kunde abschließt.</a:t>
            </a:r>
          </a:p>
          <a:p>
            <a:pPr marL="171450" lvl="0" indent="-171450">
              <a:spcBef>
                <a:spcPts val="0"/>
              </a:spcBef>
              <a:buFontTx/>
              <a:buChar char="-"/>
            </a:pPr>
            <a:endParaRPr lang="de-DE" dirty="0"/>
          </a:p>
          <a:p>
            <a:pPr marL="171450" lvl="0" indent="-171450">
              <a:spcBef>
                <a:spcPts val="0"/>
              </a:spcBef>
              <a:buFontTx/>
              <a:buChar char="-"/>
            </a:pPr>
            <a:r>
              <a:rPr lang="de-DE" dirty="0"/>
              <a:t>Stattdessen können wir die Daten in der Session-Antwort JSON speichern, die aus dem </a:t>
            </a:r>
            <a:r>
              <a:rPr lang="de-DE" dirty="0" err="1"/>
              <a:t>Skill</a:t>
            </a:r>
            <a:r>
              <a:rPr lang="de-DE" dirty="0"/>
              <a:t>-Service gesendet wird, und sie wird auf die Anfrage der nächsten Interaktion übertragen. </a:t>
            </a:r>
          </a:p>
          <a:p>
            <a:pPr marL="171450" lvl="0" indent="-171450">
              <a:spcBef>
                <a:spcPts val="0"/>
              </a:spcBef>
              <a:buFontTx/>
              <a:buChar char="-"/>
            </a:pPr>
            <a:r>
              <a:rPr lang="de-DE" dirty="0"/>
              <a:t>Wenn der Benutzer Lückentext </a:t>
            </a:r>
            <a:r>
              <a:rPr lang="de-DE" dirty="0" err="1"/>
              <a:t>Builder</a:t>
            </a:r>
            <a:r>
              <a:rPr lang="de-DE" dirty="0"/>
              <a:t> startet, werden wir den Zustand der Lückentext </a:t>
            </a:r>
            <a:r>
              <a:rPr lang="de-DE" dirty="0" err="1"/>
              <a:t>Builder</a:t>
            </a:r>
            <a:r>
              <a:rPr lang="de-DE" dirty="0"/>
              <a:t>-Antworten im Session-Objekt verfolgen. </a:t>
            </a:r>
          </a:p>
          <a:p>
            <a:pPr marL="171450" lvl="0" indent="-171450">
              <a:spcBef>
                <a:spcPts val="0"/>
              </a:spcBef>
              <a:buFontTx/>
              <a:buChar char="-"/>
            </a:pPr>
            <a:r>
              <a:rPr lang="de-DE" dirty="0"/>
              <a:t>Dies führt dazu, dass die Antworten des Benutzers für jede Eingabeaufforderung gehalten werden. </a:t>
            </a:r>
          </a:p>
          <a:p>
            <a:pPr marL="171450" lvl="0" indent="-171450">
              <a:spcBef>
                <a:spcPts val="0"/>
              </a:spcBef>
              <a:buFontTx/>
              <a:buChar char="-"/>
            </a:pPr>
            <a:r>
              <a:rPr lang="de-DE" dirty="0"/>
              <a:t>Antworten auf die Aufforderung werden solange aufbewahrt, wie der Stream nicht geschlossen wurde.</a:t>
            </a:r>
          </a:p>
        </p:txBody>
      </p:sp>
    </p:spTree>
    <p:extLst>
      <p:ext uri="{BB962C8B-B14F-4D97-AF65-F5344CB8AC3E}">
        <p14:creationId xmlns:p14="http://schemas.microsoft.com/office/powerpoint/2010/main" val="115612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de-DE" dirty="0"/>
              <a:t>Erstellen Wir eine neue Datei namens index.js innerhalb von </a:t>
            </a:r>
            <a:r>
              <a:rPr lang="de-DE" dirty="0" err="1"/>
              <a:t>alexa-app-erver</a:t>
            </a:r>
            <a:r>
              <a:rPr lang="de-DE" dirty="0"/>
              <a:t> / </a:t>
            </a:r>
            <a:r>
              <a:rPr lang="de-DE" dirty="0" err="1"/>
              <a:t>examples</a:t>
            </a:r>
            <a:r>
              <a:rPr lang="de-DE" dirty="0"/>
              <a:t> / </a:t>
            </a:r>
            <a:r>
              <a:rPr lang="de-DE" dirty="0" err="1"/>
              <a:t>apps</a:t>
            </a:r>
            <a:r>
              <a:rPr lang="de-DE" dirty="0"/>
              <a:t> / </a:t>
            </a:r>
            <a:r>
              <a:rPr lang="de-DE" dirty="0" err="1"/>
              <a:t>lueckentextbuilder</a:t>
            </a:r>
            <a:r>
              <a:rPr lang="de-DE" dirty="0"/>
              <a:t>. </a:t>
            </a:r>
          </a:p>
          <a:p>
            <a:pPr marL="171450" lvl="0" indent="-171450">
              <a:spcBef>
                <a:spcPts val="0"/>
              </a:spcBef>
              <a:buFontTx/>
              <a:buChar char="-"/>
            </a:pPr>
            <a:r>
              <a:rPr lang="de-DE" dirty="0"/>
              <a:t>Wie im vorherigen Kapitel gesehen, erstellen Wir den </a:t>
            </a:r>
            <a:r>
              <a:rPr lang="de-DE" dirty="0" err="1"/>
              <a:t>Skill</a:t>
            </a:r>
            <a:r>
              <a:rPr lang="de-DE" dirty="0"/>
              <a:t> Service-Teil von Lückentext </a:t>
            </a:r>
            <a:r>
              <a:rPr lang="de-DE" dirty="0" err="1"/>
              <a:t>Builder</a:t>
            </a:r>
            <a:r>
              <a:rPr lang="de-DE" dirty="0"/>
              <a:t> innerhalb einer index.js-Datei.</a:t>
            </a:r>
          </a:p>
          <a:p>
            <a:pPr marL="171450" lvl="0" indent="-171450">
              <a:spcBef>
                <a:spcPts val="0"/>
              </a:spcBef>
              <a:buFontTx/>
              <a:buChar char="-"/>
            </a:pPr>
            <a:r>
              <a:rPr lang="de-DE" dirty="0">
                <a:solidFill>
                  <a:srgbClr val="FF0000"/>
                </a:solidFill>
              </a:rPr>
              <a:t>Beginnen Wir mit der Definition einer neuen Start-Handler-Funktion. </a:t>
            </a:r>
          </a:p>
          <a:p>
            <a:pPr marL="171450" lvl="0" indent="-171450">
              <a:spcBef>
                <a:spcPts val="0"/>
              </a:spcBef>
              <a:buFontTx/>
              <a:buChar char="-"/>
            </a:pPr>
            <a:r>
              <a:rPr lang="de-DE" dirty="0"/>
              <a:t>Dies wird ausgelöst, wenn der Benutzer die Äußerung "Alexa, open {</a:t>
            </a:r>
            <a:r>
              <a:rPr lang="de-DE" dirty="0" err="1"/>
              <a:t>Invocation</a:t>
            </a:r>
            <a:r>
              <a:rPr lang="de-DE" dirty="0"/>
              <a:t> Name}" oder "Alexa, </a:t>
            </a:r>
            <a:r>
              <a:rPr lang="de-DE" dirty="0" err="1"/>
              <a:t>start</a:t>
            </a:r>
            <a:r>
              <a:rPr lang="de-DE" dirty="0"/>
              <a:t> {</a:t>
            </a:r>
            <a:r>
              <a:rPr lang="de-DE" dirty="0" err="1"/>
              <a:t>Invocation</a:t>
            </a:r>
            <a:r>
              <a:rPr lang="de-DE" dirty="0"/>
              <a:t> Name}" spricht, wobei </a:t>
            </a:r>
            <a:r>
              <a:rPr lang="de-DE" dirty="0" err="1"/>
              <a:t>Invocation</a:t>
            </a:r>
            <a:r>
              <a:rPr lang="de-DE" dirty="0"/>
              <a:t> Name mit der in der </a:t>
            </a:r>
            <a:r>
              <a:rPr lang="de-DE" dirty="0" err="1"/>
              <a:t>Skill</a:t>
            </a:r>
            <a:r>
              <a:rPr lang="de-DE" dirty="0"/>
              <a:t>-Interface-Konfiguration definierten Phrase übereinstimmt.</a:t>
            </a:r>
          </a:p>
          <a:p>
            <a:pPr marL="171450" lvl="0" indent="-171450">
              <a:spcBef>
                <a:spcPts val="0"/>
              </a:spcBef>
              <a:buFontTx/>
              <a:buChar char="-"/>
            </a:pPr>
            <a:endParaRPr lang="de-DE" dirty="0"/>
          </a:p>
          <a:p>
            <a:pPr marL="171450" lvl="0" indent="-171450">
              <a:spcBef>
                <a:spcPts val="0"/>
              </a:spcBef>
              <a:buFontTx/>
              <a:buChar char="-"/>
            </a:pPr>
            <a:r>
              <a:rPr lang="de-DE" dirty="0"/>
              <a:t>Nun, da Wir den Start-Handler definiert haben, kann der </a:t>
            </a:r>
            <a:r>
              <a:rPr lang="de-DE" dirty="0" err="1"/>
              <a:t>Skill</a:t>
            </a:r>
            <a:r>
              <a:rPr lang="de-DE" dirty="0"/>
              <a:t>-Service eine Startanforderung als Antwort auf die gesprochenen Äußerungen eines Benutzers wie "Alexa, Open Lückentexts", "Alexa Launch Lückentexts" oder "Alexa, starten Lückentexts" verarbeiten.</a:t>
            </a:r>
          </a:p>
          <a:p>
            <a:pPr marL="171450" lvl="0" indent="-171450">
              <a:spcBef>
                <a:spcPts val="0"/>
              </a:spcBef>
              <a:buFontTx/>
              <a:buChar char="-"/>
            </a:pPr>
            <a:r>
              <a:rPr lang="de-DE" dirty="0"/>
              <a:t>Wenn man aus der Perspektive des Voice User Interface Design betrachtet, wird diese Art des Aufrufs als </a:t>
            </a:r>
            <a:r>
              <a:rPr lang="de-DE" dirty="0" err="1"/>
              <a:t>No</a:t>
            </a:r>
            <a:r>
              <a:rPr lang="de-DE" dirty="0"/>
              <a:t> </a:t>
            </a:r>
            <a:r>
              <a:rPr lang="de-DE" dirty="0" err="1"/>
              <a:t>Intent</a:t>
            </a:r>
            <a:r>
              <a:rPr lang="de-DE" dirty="0"/>
              <a:t> </a:t>
            </a:r>
            <a:r>
              <a:rPr lang="de-DE" dirty="0" err="1"/>
              <a:t>Invocation</a:t>
            </a:r>
            <a:r>
              <a:rPr lang="de-DE" dirty="0"/>
              <a:t> Type bezeichnet.</a:t>
            </a:r>
          </a:p>
        </p:txBody>
      </p:sp>
    </p:spTree>
    <p:extLst>
      <p:ext uri="{BB962C8B-B14F-4D97-AF65-F5344CB8AC3E}">
        <p14:creationId xmlns:p14="http://schemas.microsoft.com/office/powerpoint/2010/main" val="91183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2" name="Fußzeilenplatzhalter 1"/>
          <p:cNvSpPr>
            <a:spLocks noGrp="1"/>
          </p:cNvSpPr>
          <p:nvPr>
            <p:ph type="ftr" sz="quarter" idx="10"/>
          </p:nvPr>
        </p:nvSpPr>
        <p:spPr/>
        <p:txBody>
          <a:bodyPr/>
          <a:lstStyle>
            <a:lvl1pPr algn="l">
              <a:defRPr/>
            </a:lvl1p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‹Nr.›</a:t>
            </a:fld>
            <a:r>
              <a:rPr lang="de-DE"/>
              <a:t> von 15</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2" name="Fußzeilenplatzhalter 1"/>
          <p:cNvSpPr>
            <a:spLocks noGrp="1"/>
          </p:cNvSpPr>
          <p:nvPr>
            <p:ph type="ftr" sz="quarter" idx="10"/>
          </p:nvPr>
        </p:nvSpPr>
        <p:spPr/>
        <p:txBody>
          <a:bodyPr/>
          <a:lstStyle>
            <a:lvl1pPr algn="l">
              <a:defRPr/>
            </a:lvl1p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‹Nr.›</a:t>
            </a:fld>
            <a:r>
              <a:rPr lang="de-DE"/>
              <a:t> von 15</a:t>
            </a:r>
            <a:endParaRPr lang="de-DE" dirty="0"/>
          </a:p>
        </p:txBody>
      </p:sp>
    </p:spTree>
    <p:extLst>
      <p:ext uri="{BB962C8B-B14F-4D97-AF65-F5344CB8AC3E}">
        <p14:creationId xmlns:p14="http://schemas.microsoft.com/office/powerpoint/2010/main" val="148381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2" name="Fußzeilenplatzhalter 1"/>
          <p:cNvSpPr>
            <a:spLocks noGrp="1"/>
          </p:cNvSpPr>
          <p:nvPr>
            <p:ph type="ftr" sz="quarter" idx="10"/>
          </p:nvPr>
        </p:nvSpPr>
        <p:spPr/>
        <p:txBody>
          <a:bodyPr/>
          <a:lstStyle/>
          <a:p>
            <a:endParaRPr lang="de-DE"/>
          </a:p>
        </p:txBody>
      </p:sp>
      <p:sp>
        <p:nvSpPr>
          <p:cNvPr id="3" name="Foliennummernplatzhalter 2"/>
          <p:cNvSpPr>
            <a:spLocks noGrp="1"/>
          </p:cNvSpPr>
          <p:nvPr>
            <p:ph type="sldNum" sz="quarter" idx="11"/>
          </p:nvPr>
        </p:nvSpPr>
        <p:spPr/>
        <p:txBody>
          <a:bodyPr/>
          <a:lstStyle/>
          <a:p>
            <a:fld id="{630A4645-8396-4E55-8D69-3193712181F3}" type="slidenum">
              <a:rPr lang="de-DE" smtClean="0"/>
              <a:pPr/>
              <a:t>‹Nr.›</a:t>
            </a:fld>
            <a:r>
              <a:rPr lang="de-DE"/>
              <a:t> von 15</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dirty="0"/>
          </a:p>
        </p:txBody>
      </p:sp>
      <p:sp>
        <p:nvSpPr>
          <p:cNvPr id="9" name="Fußzeilenplatzhalter 8"/>
          <p:cNvSpPr>
            <a:spLocks noGrp="1"/>
          </p:cNvSpPr>
          <p:nvPr>
            <p:ph type="ftr" sz="quarter" idx="3"/>
          </p:nvPr>
        </p:nvSpPr>
        <p:spPr>
          <a:xfrm>
            <a:off x="589725" y="6356350"/>
            <a:ext cx="5777824"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604020202020204" charset="0"/>
              </a:defRPr>
            </a:lvl1pPr>
          </a:lstStyle>
          <a:p>
            <a:endParaRPr lang="de-DE" dirty="0"/>
          </a:p>
        </p:txBody>
      </p:sp>
      <p:sp>
        <p:nvSpPr>
          <p:cNvPr id="10" name="Foliennummernplatzhalter 9"/>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604020202020204" charset="0"/>
              </a:defRPr>
            </a:lvl1pPr>
          </a:lstStyle>
          <a:p>
            <a:fld id="{630A4645-8396-4E55-8D69-3193712181F3}" type="slidenum">
              <a:rPr lang="de-DE" smtClean="0"/>
              <a:pPr/>
              <a:t>‹Nr.›</a:t>
            </a:fld>
            <a:r>
              <a:rPr lang="de-DE" dirty="0"/>
              <a:t> von 15</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 id="2147483656" r:id="rId5"/>
    <p:sldLayoutId id="2147483657"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mazon.com/public/solutions/alexa/alexa-skills-kit/docs/built-in-intent-ref/standard-inten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4" name="Rechteck 3"/>
          <p:cNvSpPr/>
          <p:nvPr/>
        </p:nvSpPr>
        <p:spPr>
          <a:xfrm>
            <a:off x="7362825" y="5141913"/>
            <a:ext cx="1781175" cy="1716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8" name="Shape 78"/>
          <p:cNvSpPr txBox="1">
            <a:spLocks noGrp="1"/>
          </p:cNvSpPr>
          <p:nvPr>
            <p:ph type="ctrTitle"/>
          </p:nvPr>
        </p:nvSpPr>
        <p:spPr>
          <a:xfrm>
            <a:off x="789338" y="5378175"/>
            <a:ext cx="7565325" cy="1222650"/>
          </a:xfrm>
          <a:prstGeom prst="rect">
            <a:avLst/>
          </a:prstGeom>
        </p:spPr>
        <p:txBody>
          <a:bodyPr lIns="91425" tIns="91425" rIns="91425" bIns="91425" anchor="t" anchorCtr="0">
            <a:noAutofit/>
          </a:bodyPr>
          <a:lstStyle/>
          <a:p>
            <a:pPr lvl="0" algn="ctr">
              <a:spcBef>
                <a:spcPts val="0"/>
              </a:spcBef>
              <a:buNone/>
            </a:pPr>
            <a:r>
              <a:rPr lang="de-DE" sz="3600" dirty="0"/>
              <a:t>EINFÜRHUNG IN DIE </a:t>
            </a:r>
            <a:br>
              <a:rPr lang="de-DE" sz="3600" dirty="0"/>
            </a:br>
            <a:r>
              <a:rPr lang="de-DE" sz="3600" b="1" dirty="0"/>
              <a:t>ALEXA SKILL </a:t>
            </a:r>
            <a:r>
              <a:rPr lang="de-DE" sz="3600" dirty="0"/>
              <a:t>ENTWICKLUNG</a:t>
            </a:r>
            <a:endParaRPr lang="en" sz="3600" dirty="0"/>
          </a:p>
        </p:txBody>
      </p:sp>
      <p:pic>
        <p:nvPicPr>
          <p:cNvPr id="1050" name="Picture 26" descr="Ähnliches F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endParaRPr lang="de-DE"/>
          </a:p>
        </p:txBody>
      </p:sp>
      <p:sp>
        <p:nvSpPr>
          <p:cNvPr id="6" name="Foliennummernplatzhalter 5"/>
          <p:cNvSpPr>
            <a:spLocks noGrp="1"/>
          </p:cNvSpPr>
          <p:nvPr>
            <p:ph type="sldNum" sz="quarter" idx="11"/>
          </p:nvPr>
        </p:nvSpPr>
        <p:spPr/>
        <p:txBody>
          <a:bodyPr/>
          <a:lstStyle/>
          <a:p>
            <a:fld id="{630A4645-8396-4E55-8D69-3193712181F3}" type="slidenum">
              <a:rPr lang="de-DE" smtClean="0"/>
              <a:pPr/>
              <a:t>10</a:t>
            </a:fld>
            <a:r>
              <a:rPr lang="de-DE"/>
              <a:t> von 15</a:t>
            </a:r>
            <a:endParaRPr lang="de-DE" dirty="0"/>
          </a:p>
        </p:txBody>
      </p:sp>
      <p:grpSp>
        <p:nvGrpSpPr>
          <p:cNvPr id="7" name="Gruppieren 6"/>
          <p:cNvGrpSpPr/>
          <p:nvPr/>
        </p:nvGrpSpPr>
        <p:grpSpPr>
          <a:xfrm>
            <a:off x="1178346" y="2040145"/>
            <a:ext cx="6787308" cy="2777710"/>
            <a:chOff x="1178346" y="2592729"/>
            <a:chExt cx="6787308" cy="2777710"/>
          </a:xfrm>
        </p:grpSpPr>
        <p:sp>
          <p:nvSpPr>
            <p:cNvPr id="9" name="Sprechblase: rechteckig mit abgerundeten Ecken 8"/>
            <p:cNvSpPr/>
            <p:nvPr/>
          </p:nvSpPr>
          <p:spPr>
            <a:xfrm>
              <a:off x="3171463" y="2592729"/>
              <a:ext cx="3462766" cy="1730165"/>
            </a:xfrm>
            <a:prstGeom prst="wedgeRoundRectCallout">
              <a:avLst>
                <a:gd name="adj1" fmla="val 57716"/>
                <a:gd name="adj2" fmla="val -24409"/>
                <a:gd name="adj3" fmla="val 16667"/>
              </a:avLst>
            </a:prstGeom>
            <a:solidFill>
              <a:srgbClr val="D5EFF9"/>
            </a:solidFill>
            <a:ln>
              <a:solidFill>
                <a:srgbClr val="BCE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rgbClr val="4A4B4C"/>
                  </a:solidFill>
                  <a:latin typeface="Raleway" panose="020B0604020202020204" charset="0"/>
                  <a:cs typeface="Arial"/>
                </a:rPr>
                <a:t>Bitte nenne mir deinen Vornamen, deinen Nachnamen, deinen Twitter Namen und deine Telefonnummer.</a:t>
              </a:r>
              <a:endParaRPr lang="de-DE" dirty="0">
                <a:solidFill>
                  <a:srgbClr val="4A4B4C"/>
                </a:solidFill>
                <a:latin typeface="Raleway" panose="020B0604020202020204" charset="0"/>
              </a:endParaRPr>
            </a:p>
          </p:txBody>
        </p:sp>
        <p:pic>
          <p:nvPicPr>
            <p:cNvPr id="11" name="Picture 6" descr="Bildergebnis für alexa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032" y="2592729"/>
              <a:ext cx="1176622" cy="1010790"/>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p:nvPicPr>
          <p:blipFill>
            <a:blip r:embed="rId4"/>
            <a:stretch>
              <a:fillRect/>
            </a:stretch>
          </p:blipFill>
          <p:spPr>
            <a:xfrm>
              <a:off x="1178346" y="4454518"/>
              <a:ext cx="915921" cy="915921"/>
            </a:xfrm>
            <a:prstGeom prst="rect">
              <a:avLst/>
            </a:prstGeom>
          </p:spPr>
        </p:pic>
        <p:sp>
          <p:nvSpPr>
            <p:cNvPr id="10" name="Sprechblase: rechteckig mit abgerundeten Ecken 9"/>
            <p:cNvSpPr/>
            <p:nvPr/>
          </p:nvSpPr>
          <p:spPr>
            <a:xfrm>
              <a:off x="2413636" y="4454518"/>
              <a:ext cx="1047194" cy="870011"/>
            </a:xfrm>
            <a:prstGeom prst="wedgeRoundRectCallout">
              <a:avLst>
                <a:gd name="adj1" fmla="val -76850"/>
                <a:gd name="adj2" fmla="val 16581"/>
                <a:gd name="adj3" fmla="val 16667"/>
              </a:avLst>
            </a:prstGeom>
            <a:solidFill>
              <a:srgbClr val="F2F1F2"/>
            </a:solidFill>
            <a:ln>
              <a:solidFill>
                <a:srgbClr val="E7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de-DE" sz="1800" dirty="0">
                  <a:solidFill>
                    <a:srgbClr val="5A5A5A"/>
                  </a:solidFill>
                  <a:latin typeface="Raleway" panose="020B0604020202020204" charset="0"/>
                  <a:cs typeface="Arial"/>
                </a:rPr>
                <a:t>WTF?</a:t>
              </a:r>
            </a:p>
          </p:txBody>
        </p:sp>
        <p:sp>
          <p:nvSpPr>
            <p:cNvPr id="3" name="Textfeld 2"/>
            <p:cNvSpPr txBox="1"/>
            <p:nvPr/>
          </p:nvSpPr>
          <p:spPr>
            <a:xfrm>
              <a:off x="1458950" y="3901357"/>
              <a:ext cx="475146" cy="707886"/>
            </a:xfrm>
            <a:prstGeom prst="rect">
              <a:avLst/>
            </a:prstGeom>
            <a:noFill/>
          </p:spPr>
          <p:txBody>
            <a:bodyPr wrap="square" rtlCol="0">
              <a:spAutoFit/>
            </a:bodyPr>
            <a:lstStyle/>
            <a:p>
              <a:r>
                <a:rPr lang="de-DE" sz="4000" b="1" dirty="0">
                  <a:latin typeface="Lato" panose="020B0604020202020204" charset="0"/>
                </a:rPr>
                <a:t>?</a:t>
              </a:r>
            </a:p>
          </p:txBody>
        </p:sp>
      </p:grpSp>
    </p:spTree>
    <p:extLst>
      <p:ext uri="{BB962C8B-B14F-4D97-AF65-F5344CB8AC3E}">
        <p14:creationId xmlns:p14="http://schemas.microsoft.com/office/powerpoint/2010/main" val="153851078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 dirty="0">
                <a:solidFill>
                  <a:srgbClr val="7ECEFD"/>
                </a:solidFill>
              </a:rPr>
              <a:t>3.</a:t>
            </a:r>
            <a:br>
              <a:rPr lang="de-DE" dirty="0"/>
            </a:br>
            <a:r>
              <a:rPr lang="de-DE" dirty="0"/>
              <a:t>Praktischer Teil</a:t>
            </a:r>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54667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de-DE" sz="2700" dirty="0"/>
              <a:t>Lückentext Launch Handler definieren</a:t>
            </a:r>
            <a:endParaRPr lang="en" sz="2700" dirty="0"/>
          </a:p>
        </p:txBody>
      </p:sp>
      <p:sp>
        <p:nvSpPr>
          <p:cNvPr id="112" name="Shape 112"/>
          <p:cNvSpPr txBox="1">
            <a:spLocks noGrp="1"/>
          </p:cNvSpPr>
          <p:nvPr>
            <p:ph type="body" idx="1"/>
          </p:nvPr>
        </p:nvSpPr>
        <p:spPr>
          <a:xfrm>
            <a:off x="893700" y="1831450"/>
            <a:ext cx="7621650" cy="4736399"/>
          </a:xfrm>
          <a:prstGeom prst="rect">
            <a:avLst/>
          </a:prstGeom>
        </p:spPr>
        <p:txBody>
          <a:bodyPr lIns="91425" tIns="91425" rIns="91425" bIns="91425" anchor="t" anchorCtr="0">
            <a:noAutofit/>
          </a:bodyPr>
          <a:lstStyle/>
          <a:p>
            <a:pPr>
              <a:buNone/>
            </a:pP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use</a:t>
            </a: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strict</a:t>
            </a:r>
            <a:r>
              <a:rPr lang="de-DE" sz="1800" dirty="0">
                <a:latin typeface="Consolas" panose="020B0609020204030204" pitchFamily="49" charset="0"/>
                <a:cs typeface="Courier New" panose="02070309020205020404" pitchFamily="49" charset="0"/>
              </a:rPr>
              <a:t>";</a:t>
            </a:r>
          </a:p>
          <a:p>
            <a:pPr>
              <a:buNone/>
            </a:pPr>
            <a:r>
              <a:rPr lang="de-DE" sz="1800" dirty="0" err="1">
                <a:latin typeface="Consolas" panose="020B0609020204030204" pitchFamily="49" charset="0"/>
                <a:cs typeface="Courier New" panose="02070309020205020404" pitchFamily="49" charset="0"/>
              </a:rPr>
              <a:t>module.change_code</a:t>
            </a:r>
            <a:r>
              <a:rPr lang="de-DE" sz="1800" dirty="0">
                <a:latin typeface="Consolas" panose="020B0609020204030204" pitchFamily="49" charset="0"/>
                <a:cs typeface="Courier New" panose="02070309020205020404" pitchFamily="49" charset="0"/>
              </a:rPr>
              <a:t> = 1;</a:t>
            </a:r>
          </a:p>
          <a:p>
            <a:pPr>
              <a:buNone/>
            </a:pPr>
            <a:r>
              <a:rPr lang="de-DE" sz="1800" dirty="0" err="1">
                <a:latin typeface="Consolas" panose="020B0609020204030204" pitchFamily="49" charset="0"/>
                <a:cs typeface="Courier New" panose="02070309020205020404" pitchFamily="49" charset="0"/>
              </a:rPr>
              <a:t>var</a:t>
            </a:r>
            <a:r>
              <a:rPr lang="de-DE" sz="1800" dirty="0">
                <a:latin typeface="Consolas" panose="020B0609020204030204" pitchFamily="49" charset="0"/>
                <a:cs typeface="Courier New" panose="02070309020205020404" pitchFamily="49" charset="0"/>
              </a:rPr>
              <a:t> _ = </a:t>
            </a:r>
            <a:r>
              <a:rPr lang="de-DE" sz="1800" dirty="0" err="1">
                <a:latin typeface="Consolas" panose="020B0609020204030204" pitchFamily="49" charset="0"/>
                <a:cs typeface="Courier New" panose="02070309020205020404" pitchFamily="49" charset="0"/>
              </a:rPr>
              <a:t>require</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lodash</a:t>
            </a:r>
            <a:r>
              <a:rPr lang="de-DE" sz="1800" dirty="0">
                <a:latin typeface="Consolas" panose="020B0609020204030204" pitchFamily="49" charset="0"/>
                <a:cs typeface="Courier New" panose="02070309020205020404" pitchFamily="49" charset="0"/>
              </a:rPr>
              <a:t>");</a:t>
            </a:r>
          </a:p>
          <a:p>
            <a:pPr>
              <a:buNone/>
            </a:pPr>
            <a:r>
              <a:rPr lang="de-DE" sz="1800" dirty="0" err="1">
                <a:latin typeface="Consolas" panose="020B0609020204030204" pitchFamily="49" charset="0"/>
                <a:cs typeface="Courier New" panose="02070309020205020404" pitchFamily="49" charset="0"/>
              </a:rPr>
              <a:t>var</a:t>
            </a: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Skill</a:t>
            </a:r>
            <a:r>
              <a:rPr lang="de-DE" sz="1800" dirty="0">
                <a:latin typeface="Consolas" panose="020B0609020204030204" pitchFamily="49" charset="0"/>
                <a:cs typeface="Courier New" panose="02070309020205020404" pitchFamily="49" charset="0"/>
              </a:rPr>
              <a:t> = </a:t>
            </a:r>
            <a:r>
              <a:rPr lang="de-DE" sz="1800" dirty="0" err="1">
                <a:latin typeface="Consolas" panose="020B0609020204030204" pitchFamily="49" charset="0"/>
                <a:cs typeface="Courier New" panose="02070309020205020404" pitchFamily="49" charset="0"/>
              </a:rPr>
              <a:t>require</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alexa-app</a:t>
            </a:r>
            <a:r>
              <a:rPr lang="de-DE" sz="1800" dirty="0">
                <a:latin typeface="Consolas" panose="020B0609020204030204" pitchFamily="49" charset="0"/>
                <a:cs typeface="Courier New" panose="02070309020205020404" pitchFamily="49" charset="0"/>
              </a:rPr>
              <a:t>");</a:t>
            </a:r>
          </a:p>
          <a:p>
            <a:pPr>
              <a:buNone/>
            </a:pPr>
            <a:r>
              <a:rPr lang="de-DE" sz="1800" dirty="0" err="1">
                <a:latin typeface="Consolas" panose="020B0609020204030204" pitchFamily="49" charset="0"/>
                <a:cs typeface="Courier New" panose="02070309020205020404" pitchFamily="49" charset="0"/>
              </a:rPr>
              <a:t>var</a:t>
            </a: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skillService</a:t>
            </a:r>
            <a:r>
              <a:rPr lang="de-DE" sz="1800" dirty="0">
                <a:latin typeface="Consolas" panose="020B0609020204030204" pitchFamily="49" charset="0"/>
                <a:cs typeface="Courier New" panose="02070309020205020404" pitchFamily="49" charset="0"/>
              </a:rPr>
              <a:t> = </a:t>
            </a:r>
            <a:r>
              <a:rPr lang="de-DE" sz="1800" dirty="0" err="1">
                <a:latin typeface="Consolas" panose="020B0609020204030204" pitchFamily="49" charset="0"/>
                <a:cs typeface="Courier New" panose="02070309020205020404" pitchFamily="49" charset="0"/>
              </a:rPr>
              <a:t>new</a:t>
            </a: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Skill.app</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lueckentextbuilder</a:t>
            </a:r>
            <a:r>
              <a:rPr lang="de-DE" sz="1800" dirty="0">
                <a:latin typeface="Consolas" panose="020B0609020204030204" pitchFamily="49" charset="0"/>
                <a:cs typeface="Courier New" panose="02070309020205020404" pitchFamily="49" charset="0"/>
              </a:rPr>
              <a:t>");</a:t>
            </a:r>
          </a:p>
          <a:p>
            <a:pPr>
              <a:buNone/>
            </a:pPr>
            <a:r>
              <a:rPr lang="de-DE" sz="1800" dirty="0" err="1">
                <a:latin typeface="Consolas" panose="020B0609020204030204" pitchFamily="49" charset="0"/>
                <a:cs typeface="Courier New" panose="02070309020205020404" pitchFamily="49" charset="0"/>
              </a:rPr>
              <a:t>var</a:t>
            </a: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LueckentextHelper</a:t>
            </a:r>
            <a:r>
              <a:rPr lang="de-DE" sz="1800" dirty="0">
                <a:latin typeface="Consolas" panose="020B0609020204030204" pitchFamily="49" charset="0"/>
                <a:cs typeface="Courier New" panose="02070309020205020404" pitchFamily="49" charset="0"/>
              </a:rPr>
              <a:t> = </a:t>
            </a:r>
            <a:r>
              <a:rPr lang="de-DE" sz="1800" dirty="0" err="1">
                <a:latin typeface="Consolas" panose="020B0609020204030204" pitchFamily="49" charset="0"/>
                <a:cs typeface="Courier New" panose="02070309020205020404" pitchFamily="49" charset="0"/>
              </a:rPr>
              <a:t>require</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lueckentext_helper</a:t>
            </a:r>
            <a:r>
              <a:rPr lang="de-DE" sz="1800" dirty="0">
                <a:latin typeface="Consolas" panose="020B0609020204030204" pitchFamily="49" charset="0"/>
                <a:cs typeface="Courier New" panose="02070309020205020404" pitchFamily="49" charset="0"/>
              </a:rPr>
              <a:t>");</a:t>
            </a:r>
          </a:p>
          <a:p>
            <a:pPr>
              <a:buNone/>
            </a:pPr>
            <a:endParaRPr lang="de-DE" sz="1800" dirty="0">
              <a:latin typeface="Consolas" panose="020B0609020204030204" pitchFamily="49" charset="0"/>
              <a:cs typeface="Courier New" panose="02070309020205020404" pitchFamily="49" charset="0"/>
            </a:endParaRPr>
          </a:p>
          <a:p>
            <a:pPr>
              <a:buNone/>
            </a:pPr>
            <a:r>
              <a:rPr lang="de-DE" sz="1800" dirty="0" err="1">
                <a:latin typeface="Consolas" panose="020B0609020204030204" pitchFamily="49" charset="0"/>
                <a:cs typeface="Courier New" panose="02070309020205020404" pitchFamily="49" charset="0"/>
              </a:rPr>
              <a:t>skillService.launch</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function</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request</a:t>
            </a: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response</a:t>
            </a:r>
            <a:r>
              <a:rPr lang="de-DE" sz="1800" dirty="0">
                <a:latin typeface="Consolas" panose="020B0609020204030204" pitchFamily="49" charset="0"/>
                <a:cs typeface="Courier New" panose="02070309020205020404" pitchFamily="49" charset="0"/>
              </a:rPr>
              <a:t>) {</a:t>
            </a:r>
          </a:p>
          <a:p>
            <a:pPr>
              <a:buNone/>
            </a:pP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var</a:t>
            </a:r>
            <a:r>
              <a:rPr lang="de-DE" sz="1800" dirty="0">
                <a:latin typeface="Consolas" panose="020B0609020204030204" pitchFamily="49" charset="0"/>
                <a:cs typeface="Courier New" panose="02070309020205020404" pitchFamily="49" charset="0"/>
              </a:rPr>
              <a:t> prompt = "Willkommen zu Lückentext. "</a:t>
            </a:r>
          </a:p>
          <a:p>
            <a:pPr>
              <a:buNone/>
            </a:pPr>
            <a:r>
              <a:rPr lang="de-DE" sz="1800" dirty="0">
                <a:latin typeface="Consolas" panose="020B0609020204030204" pitchFamily="49" charset="0"/>
                <a:cs typeface="Courier New" panose="02070309020205020404" pitchFamily="49" charset="0"/>
              </a:rPr>
              <a:t>    + "Um einen neuen Lückentext zu erstellen, sage erstelle einen Lückentext. ";</a:t>
            </a:r>
          </a:p>
          <a:p>
            <a:pPr>
              <a:buNone/>
            </a:pP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response.say</a:t>
            </a:r>
            <a:r>
              <a:rPr lang="de-DE" sz="1800" dirty="0">
                <a:latin typeface="Consolas" panose="020B0609020204030204" pitchFamily="49" charset="0"/>
                <a:cs typeface="Courier New" panose="02070309020205020404" pitchFamily="49" charset="0"/>
              </a:rPr>
              <a:t>(prompt).</a:t>
            </a:r>
            <a:r>
              <a:rPr lang="de-DE" sz="1800" dirty="0" err="1">
                <a:latin typeface="Consolas" panose="020B0609020204030204" pitchFamily="49" charset="0"/>
                <a:cs typeface="Courier New" panose="02070309020205020404" pitchFamily="49" charset="0"/>
              </a:rPr>
              <a:t>shouldEndSession</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false</a:t>
            </a:r>
            <a:r>
              <a:rPr lang="de-DE" sz="1800" dirty="0">
                <a:latin typeface="Consolas" panose="020B0609020204030204" pitchFamily="49" charset="0"/>
                <a:cs typeface="Courier New" panose="02070309020205020404" pitchFamily="49" charset="0"/>
              </a:rPr>
              <a:t>);</a:t>
            </a:r>
          </a:p>
          <a:p>
            <a:pPr>
              <a:buNone/>
            </a:pPr>
            <a:r>
              <a:rPr lang="de-DE" sz="1800" dirty="0">
                <a:latin typeface="Consolas" panose="020B0609020204030204" pitchFamily="49" charset="0"/>
                <a:cs typeface="Courier New" panose="02070309020205020404" pitchFamily="49" charset="0"/>
              </a:rPr>
              <a:t>});</a:t>
            </a:r>
          </a:p>
          <a:p>
            <a:pPr>
              <a:buNone/>
            </a:pPr>
            <a:endParaRPr lang="de-DE" sz="1800" dirty="0">
              <a:latin typeface="Consolas" panose="020B0609020204030204" pitchFamily="49" charset="0"/>
              <a:cs typeface="Courier New" panose="02070309020205020404" pitchFamily="49" charset="0"/>
            </a:endParaRPr>
          </a:p>
          <a:p>
            <a:pPr>
              <a:buNone/>
            </a:pPr>
            <a:r>
              <a:rPr lang="de-DE" sz="1800" dirty="0" err="1">
                <a:latin typeface="Consolas" panose="020B0609020204030204" pitchFamily="49" charset="0"/>
                <a:cs typeface="Courier New" panose="02070309020205020404" pitchFamily="49" charset="0"/>
              </a:rPr>
              <a:t>module.exports</a:t>
            </a:r>
            <a:r>
              <a:rPr lang="de-DE" sz="1800" dirty="0">
                <a:latin typeface="Consolas" panose="020B0609020204030204" pitchFamily="49" charset="0"/>
                <a:cs typeface="Courier New" panose="02070309020205020404" pitchFamily="49" charset="0"/>
              </a:rPr>
              <a:t> = </a:t>
            </a:r>
            <a:r>
              <a:rPr lang="de-DE" sz="1800" dirty="0" err="1">
                <a:latin typeface="Consolas" panose="020B0609020204030204" pitchFamily="49" charset="0"/>
                <a:cs typeface="Courier New" panose="02070309020205020404" pitchFamily="49" charset="0"/>
              </a:rPr>
              <a:t>skillService</a:t>
            </a:r>
            <a:r>
              <a:rPr lang="de-DE" sz="1800" dirty="0">
                <a:latin typeface="Consolas" panose="020B0609020204030204" pitchFamily="49" charset="0"/>
                <a:cs typeface="Courier New" panose="02070309020205020404" pitchFamily="49" charset="0"/>
              </a:rPr>
              <a:t>;</a:t>
            </a:r>
            <a:endParaRPr lang="en" sz="1800" dirty="0">
              <a:latin typeface="Consolas" panose="020B0609020204030204" pitchFamily="49" charset="0"/>
              <a:cs typeface="Courier New" panose="02070309020205020404" pitchFamily="49" charset="0"/>
            </a:endParaRPr>
          </a:p>
        </p:txBody>
      </p:sp>
      <p:sp>
        <p:nvSpPr>
          <p:cNvPr id="2" name="Fußzeilenplatzhalter 1"/>
          <p:cNvSpPr>
            <a:spLocks noGrp="1"/>
          </p:cNvSpPr>
          <p:nvPr>
            <p:ph type="ftr" sz="quarter" idx="10"/>
          </p:nvPr>
        </p:nvSpPr>
        <p:spPr/>
        <p:txBody>
          <a:body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12</a:t>
            </a:fld>
            <a:r>
              <a:rPr lang="de-DE"/>
              <a:t> von 15</a:t>
            </a:r>
            <a:endParaRPr lang="de-DE" dirty="0"/>
          </a:p>
        </p:txBody>
      </p:sp>
    </p:spTree>
    <p:extLst>
      <p:ext uri="{BB962C8B-B14F-4D97-AF65-F5344CB8AC3E}">
        <p14:creationId xmlns:p14="http://schemas.microsoft.com/office/powerpoint/2010/main" val="365128757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Invocation</a:t>
            </a:r>
            <a:r>
              <a:rPr lang="de-DE" dirty="0"/>
              <a:t> Typen</a:t>
            </a:r>
          </a:p>
        </p:txBody>
      </p:sp>
      <p:sp>
        <p:nvSpPr>
          <p:cNvPr id="3" name="Textplatzhalter 2"/>
          <p:cNvSpPr>
            <a:spLocks noGrp="1"/>
          </p:cNvSpPr>
          <p:nvPr>
            <p:ph type="body" idx="1"/>
          </p:nvPr>
        </p:nvSpPr>
        <p:spPr/>
        <p:txBody>
          <a:bodyPr/>
          <a:lstStyle/>
          <a:p>
            <a:pPr>
              <a:buNone/>
            </a:pPr>
            <a:r>
              <a:rPr lang="de-DE" sz="2400" b="1" dirty="0"/>
              <a:t>Kein </a:t>
            </a:r>
            <a:r>
              <a:rPr lang="de-DE" sz="2400" b="1" dirty="0" err="1"/>
              <a:t>Intent</a:t>
            </a:r>
            <a:endParaRPr lang="de-DE" sz="2400" b="1" dirty="0"/>
          </a:p>
          <a:p>
            <a:pPr>
              <a:buNone/>
            </a:pPr>
            <a:r>
              <a:rPr lang="de-DE" sz="1800" dirty="0"/>
              <a:t>Der Benutzer fragt Alexa, ohne weitere Details anzugeben.</a:t>
            </a:r>
          </a:p>
          <a:p>
            <a:pPr>
              <a:buNone/>
            </a:pPr>
            <a:r>
              <a:rPr lang="de-DE" sz="1800" dirty="0"/>
              <a:t>Beispiel: </a:t>
            </a:r>
            <a:r>
              <a:rPr lang="de-DE" sz="1800" i="1" dirty="0"/>
              <a:t>Alexa öffne Lückentext.</a:t>
            </a:r>
          </a:p>
          <a:p>
            <a:pPr>
              <a:buNone/>
            </a:pPr>
            <a:endParaRPr lang="de-DE" sz="1800" dirty="0"/>
          </a:p>
          <a:p>
            <a:pPr>
              <a:buNone/>
            </a:pPr>
            <a:r>
              <a:rPr lang="de-DE" sz="1800" b="1" dirty="0"/>
              <a:t>Unvollständiger </a:t>
            </a:r>
            <a:r>
              <a:rPr lang="de-DE" sz="1800" b="1" dirty="0" err="1"/>
              <a:t>Intent</a:t>
            </a:r>
            <a:endParaRPr lang="de-DE" sz="1800" b="1" dirty="0"/>
          </a:p>
          <a:p>
            <a:pPr>
              <a:buNone/>
            </a:pPr>
            <a:r>
              <a:rPr lang="de-DE" sz="1800" dirty="0"/>
              <a:t>Der Benutzer drückt nur einen Teil aus, was für ihn erforderlich ist.</a:t>
            </a:r>
          </a:p>
          <a:p>
            <a:pPr>
              <a:buNone/>
            </a:pPr>
            <a:r>
              <a:rPr lang="de-DE" sz="1800" dirty="0"/>
              <a:t>Beispiel: </a:t>
            </a:r>
            <a:r>
              <a:rPr lang="de-DE" sz="1800" i="1" dirty="0"/>
              <a:t>Alexa, frage Bahnauskunft nach Abfahrtszeiten.</a:t>
            </a:r>
            <a:br>
              <a:rPr lang="de-DE" sz="1800" i="1" dirty="0"/>
            </a:br>
            <a:r>
              <a:rPr lang="de-DE" sz="1600" dirty="0"/>
              <a:t>(benötigt genauere Informationen)</a:t>
            </a:r>
          </a:p>
          <a:p>
            <a:pPr>
              <a:buNone/>
            </a:pPr>
            <a:endParaRPr lang="de-DE" sz="1800" dirty="0"/>
          </a:p>
          <a:p>
            <a:pPr>
              <a:buNone/>
            </a:pPr>
            <a:r>
              <a:rPr lang="de-DE" sz="1800" b="1" dirty="0"/>
              <a:t>Voller </a:t>
            </a:r>
            <a:r>
              <a:rPr lang="de-DE" sz="1800" b="1" dirty="0" err="1"/>
              <a:t>Intent</a:t>
            </a:r>
            <a:endParaRPr lang="de-DE" sz="1800" b="1" dirty="0"/>
          </a:p>
          <a:p>
            <a:pPr>
              <a:buNone/>
            </a:pPr>
            <a:r>
              <a:rPr lang="de-DE" sz="1800" dirty="0"/>
              <a:t>Der Benutzer drückt alles aus, was erforderlich ist, um seine Anfrage in einer einzigen Äußerung abzuschließen.</a:t>
            </a:r>
          </a:p>
          <a:p>
            <a:pPr>
              <a:buNone/>
            </a:pPr>
            <a:r>
              <a:rPr lang="de-DE" sz="1800" dirty="0"/>
              <a:t>Beispiel: </a:t>
            </a:r>
            <a:r>
              <a:rPr lang="de-DE" sz="1800" i="1" dirty="0"/>
              <a:t>Alexa, frage Bahnauskunft  nach Abfahrtszeiten für Wiesbaden Hauptbahnhof.</a:t>
            </a:r>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630A4645-8396-4E55-8D69-3193712181F3}" type="slidenum">
              <a:rPr lang="de-DE" smtClean="0"/>
              <a:pPr/>
              <a:t>13</a:t>
            </a:fld>
            <a:r>
              <a:rPr lang="de-DE"/>
              <a:t> von 15</a:t>
            </a:r>
            <a:endParaRPr lang="de-DE" dirty="0"/>
          </a:p>
        </p:txBody>
      </p:sp>
    </p:spTree>
    <p:extLst>
      <p:ext uri="{BB962C8B-B14F-4D97-AF65-F5344CB8AC3E}">
        <p14:creationId xmlns:p14="http://schemas.microsoft.com/office/powerpoint/2010/main" val="329072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endParaRPr lang="de-DE"/>
          </a:p>
        </p:txBody>
      </p:sp>
      <p:sp>
        <p:nvSpPr>
          <p:cNvPr id="6" name="Foliennummernplatzhalter 5"/>
          <p:cNvSpPr>
            <a:spLocks noGrp="1"/>
          </p:cNvSpPr>
          <p:nvPr>
            <p:ph type="sldNum" sz="quarter" idx="11"/>
          </p:nvPr>
        </p:nvSpPr>
        <p:spPr/>
        <p:txBody>
          <a:bodyPr/>
          <a:lstStyle/>
          <a:p>
            <a:fld id="{630A4645-8396-4E55-8D69-3193712181F3}" type="slidenum">
              <a:rPr lang="de-DE" smtClean="0"/>
              <a:pPr/>
              <a:t>14</a:t>
            </a:fld>
            <a:r>
              <a:rPr lang="de-DE"/>
              <a:t> von 15</a:t>
            </a:r>
            <a:endParaRPr lang="de-DE" dirty="0"/>
          </a:p>
        </p:txBody>
      </p:sp>
      <p:grpSp>
        <p:nvGrpSpPr>
          <p:cNvPr id="3" name="Gruppieren 2"/>
          <p:cNvGrpSpPr/>
          <p:nvPr/>
        </p:nvGrpSpPr>
        <p:grpSpPr>
          <a:xfrm>
            <a:off x="1178346" y="2090831"/>
            <a:ext cx="6787308" cy="2676338"/>
            <a:chOff x="1178346" y="807642"/>
            <a:chExt cx="6787308" cy="2676338"/>
          </a:xfrm>
        </p:grpSpPr>
        <p:pic>
          <p:nvPicPr>
            <p:cNvPr id="4" name="Grafik 3"/>
            <p:cNvPicPr>
              <a:picLocks noChangeAspect="1"/>
            </p:cNvPicPr>
            <p:nvPr/>
          </p:nvPicPr>
          <p:blipFill>
            <a:blip r:embed="rId3"/>
            <a:stretch>
              <a:fillRect/>
            </a:stretch>
          </p:blipFill>
          <p:spPr>
            <a:xfrm>
              <a:off x="1178346" y="807642"/>
              <a:ext cx="915921" cy="915921"/>
            </a:xfrm>
            <a:prstGeom prst="rect">
              <a:avLst/>
            </a:prstGeom>
          </p:spPr>
        </p:pic>
        <p:sp>
          <p:nvSpPr>
            <p:cNvPr id="5" name="Sprechblase: rechteckig mit abgerundeten Ecken 4"/>
            <p:cNvSpPr/>
            <p:nvPr/>
          </p:nvSpPr>
          <p:spPr>
            <a:xfrm>
              <a:off x="2413636" y="807642"/>
              <a:ext cx="3281108" cy="870011"/>
            </a:xfrm>
            <a:prstGeom prst="wedgeRoundRectCallout">
              <a:avLst>
                <a:gd name="adj1" fmla="val -60270"/>
                <a:gd name="adj2" fmla="val 16581"/>
                <a:gd name="adj3" fmla="val 16667"/>
              </a:avLst>
            </a:prstGeom>
            <a:solidFill>
              <a:srgbClr val="F2F1F2"/>
            </a:solidFill>
            <a:ln>
              <a:solidFill>
                <a:srgbClr val="E7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de-DE" sz="1800" dirty="0">
                  <a:solidFill>
                    <a:srgbClr val="5A5A5A"/>
                  </a:solidFill>
                  <a:latin typeface="Raleway" panose="020B0604020202020204" charset="0"/>
                  <a:cs typeface="Arial"/>
                </a:rPr>
                <a:t>Alexa, starte Lückentext.</a:t>
              </a:r>
            </a:p>
          </p:txBody>
        </p:sp>
        <p:sp>
          <p:nvSpPr>
            <p:cNvPr id="9" name="Sprechblase: rechteckig mit abgerundeten Ecken 8"/>
            <p:cNvSpPr/>
            <p:nvPr/>
          </p:nvSpPr>
          <p:spPr>
            <a:xfrm>
              <a:off x="3275635" y="1809277"/>
              <a:ext cx="3358594" cy="1674703"/>
            </a:xfrm>
            <a:prstGeom prst="wedgeRoundRectCallout">
              <a:avLst>
                <a:gd name="adj1" fmla="val 60074"/>
                <a:gd name="adj2" fmla="val -16381"/>
                <a:gd name="adj3" fmla="val 16667"/>
              </a:avLst>
            </a:prstGeom>
            <a:solidFill>
              <a:srgbClr val="D5EFF9"/>
            </a:solidFill>
            <a:ln>
              <a:solidFill>
                <a:srgbClr val="BCE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800" dirty="0">
                  <a:solidFill>
                    <a:srgbClr val="4A4B4C"/>
                  </a:solidFill>
                  <a:latin typeface="Raleway" panose="020B0604020202020204" charset="0"/>
                  <a:cs typeface="Arial"/>
                </a:rPr>
                <a:t>Willkommen zu Lückentext. Um einen neuen Lückentext zu erstellen, sage erstelle einen Lückentext.</a:t>
              </a:r>
              <a:endParaRPr lang="de-DE" dirty="0">
                <a:solidFill>
                  <a:srgbClr val="4A4B4C"/>
                </a:solidFill>
                <a:latin typeface="Raleway" panose="020B0604020202020204" charset="0"/>
              </a:endParaRPr>
            </a:p>
          </p:txBody>
        </p:sp>
        <p:pic>
          <p:nvPicPr>
            <p:cNvPr id="11" name="Picture 6" descr="Bildergebnis für alexa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32" y="1752356"/>
              <a:ext cx="1176622" cy="10107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148759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de-DE" sz="2400" dirty="0" err="1"/>
              <a:t>AMAZON.HelpIntent</a:t>
            </a:r>
            <a:r>
              <a:rPr lang="de-DE" sz="2400" dirty="0"/>
              <a:t> Handler hinzufügen</a:t>
            </a:r>
            <a:endParaRPr lang="en" sz="2400" dirty="0"/>
          </a:p>
        </p:txBody>
      </p:sp>
      <p:sp>
        <p:nvSpPr>
          <p:cNvPr id="112" name="Shape 112"/>
          <p:cNvSpPr txBox="1">
            <a:spLocks noGrp="1"/>
          </p:cNvSpPr>
          <p:nvPr>
            <p:ph type="body" idx="1"/>
          </p:nvPr>
        </p:nvSpPr>
        <p:spPr>
          <a:xfrm>
            <a:off x="893700" y="1831450"/>
            <a:ext cx="7845186" cy="4736399"/>
          </a:xfrm>
          <a:prstGeom prst="rect">
            <a:avLst/>
          </a:prstGeom>
        </p:spPr>
        <p:txBody>
          <a:bodyPr lIns="91425" tIns="91425" rIns="91425" bIns="91425" anchor="t" anchorCtr="0">
            <a:noAutofit/>
          </a:bodyPr>
          <a:lstStyle/>
          <a:p>
            <a:pPr>
              <a:buNone/>
            </a:pPr>
            <a:r>
              <a:rPr lang="de-DE" sz="1400" dirty="0">
                <a:latin typeface="Consolas" panose="020B0609020204030204" pitchFamily="49" charset="0"/>
                <a:cs typeface="Courier New" panose="02070309020205020404" pitchFamily="49" charset="0"/>
              </a:rPr>
              <a:t>[…]</a:t>
            </a:r>
          </a:p>
          <a:p>
            <a:pPr>
              <a:buNone/>
            </a:pPr>
            <a:r>
              <a:rPr lang="de-DE" sz="1400" dirty="0" err="1">
                <a:latin typeface="Consolas" panose="020B0609020204030204" pitchFamily="49" charset="0"/>
                <a:cs typeface="Courier New" panose="02070309020205020404" pitchFamily="49" charset="0"/>
              </a:rPr>
              <a:t>skillService.launch</a:t>
            </a:r>
            <a:r>
              <a:rPr lang="de-DE" sz="1400" dirty="0">
                <a:latin typeface="Consolas" panose="020B0609020204030204" pitchFamily="49" charset="0"/>
                <a:cs typeface="Courier New" panose="02070309020205020404" pitchFamily="49" charset="0"/>
              </a:rPr>
              <a:t>(</a:t>
            </a:r>
            <a:r>
              <a:rPr lang="de-DE" sz="1400" dirty="0" err="1">
                <a:latin typeface="Consolas" panose="020B0609020204030204" pitchFamily="49" charset="0"/>
                <a:cs typeface="Courier New" panose="02070309020205020404" pitchFamily="49" charset="0"/>
              </a:rPr>
              <a:t>function</a:t>
            </a:r>
            <a:r>
              <a:rPr lang="de-DE" sz="1400" dirty="0">
                <a:latin typeface="Consolas" panose="020B0609020204030204" pitchFamily="49" charset="0"/>
                <a:cs typeface="Courier New" panose="02070309020205020404" pitchFamily="49" charset="0"/>
              </a:rPr>
              <a:t>(</a:t>
            </a:r>
            <a:r>
              <a:rPr lang="de-DE" sz="1400" dirty="0" err="1">
                <a:latin typeface="Consolas" panose="020B0609020204030204" pitchFamily="49" charset="0"/>
                <a:cs typeface="Courier New" panose="02070309020205020404" pitchFamily="49" charset="0"/>
              </a:rPr>
              <a:t>request</a:t>
            </a:r>
            <a:r>
              <a:rPr lang="de-DE" sz="1400" dirty="0">
                <a:latin typeface="Consolas" panose="020B0609020204030204" pitchFamily="49" charset="0"/>
                <a:cs typeface="Courier New" panose="02070309020205020404" pitchFamily="49" charset="0"/>
              </a:rPr>
              <a:t>, </a:t>
            </a:r>
            <a:r>
              <a:rPr lang="de-DE" sz="1400" dirty="0" err="1">
                <a:latin typeface="Consolas" panose="020B0609020204030204" pitchFamily="49" charset="0"/>
                <a:cs typeface="Courier New" panose="02070309020205020404" pitchFamily="49" charset="0"/>
              </a:rPr>
              <a:t>response</a:t>
            </a:r>
            <a:r>
              <a:rPr lang="de-DE" sz="1400" dirty="0">
                <a:latin typeface="Consolas" panose="020B0609020204030204" pitchFamily="49" charset="0"/>
                <a:cs typeface="Courier New" panose="02070309020205020404" pitchFamily="49" charset="0"/>
              </a:rPr>
              <a:t>) {</a:t>
            </a:r>
          </a:p>
          <a:p>
            <a:pPr>
              <a:buNone/>
            </a:pPr>
            <a:r>
              <a:rPr lang="de-DE" sz="1400" dirty="0">
                <a:latin typeface="Consolas" panose="020B0609020204030204" pitchFamily="49" charset="0"/>
                <a:cs typeface="Courier New" panose="02070309020205020404" pitchFamily="49" charset="0"/>
              </a:rPr>
              <a:t>  </a:t>
            </a:r>
            <a:r>
              <a:rPr lang="de-DE" sz="1400" dirty="0" err="1">
                <a:latin typeface="Consolas" panose="020B0609020204030204" pitchFamily="49" charset="0"/>
                <a:cs typeface="Courier New" panose="02070309020205020404" pitchFamily="49" charset="0"/>
              </a:rPr>
              <a:t>var</a:t>
            </a:r>
            <a:r>
              <a:rPr lang="de-DE" sz="1400" dirty="0">
                <a:latin typeface="Consolas" panose="020B0609020204030204" pitchFamily="49" charset="0"/>
                <a:cs typeface="Courier New" panose="02070309020205020404" pitchFamily="49" charset="0"/>
              </a:rPr>
              <a:t> prompt = "Willkommen zu Lückentext. "</a:t>
            </a:r>
          </a:p>
          <a:p>
            <a:pPr>
              <a:buNone/>
            </a:pPr>
            <a:r>
              <a:rPr lang="de-DE" sz="1400" dirty="0">
                <a:latin typeface="Consolas" panose="020B0609020204030204" pitchFamily="49" charset="0"/>
                <a:cs typeface="Courier New" panose="02070309020205020404" pitchFamily="49" charset="0"/>
              </a:rPr>
              <a:t>    + "Um einen neuen Lückentext zu erstellen, sage erstelle einen Lückentext. "; </a:t>
            </a:r>
            <a:r>
              <a:rPr lang="de-DE" sz="1400" dirty="0" err="1">
                <a:latin typeface="Consolas" panose="020B0609020204030204" pitchFamily="49" charset="0"/>
                <a:cs typeface="Courier New" panose="02070309020205020404" pitchFamily="49" charset="0"/>
              </a:rPr>
              <a:t>response.say</a:t>
            </a:r>
            <a:r>
              <a:rPr lang="de-DE" sz="1400" dirty="0">
                <a:latin typeface="Consolas" panose="020B0609020204030204" pitchFamily="49" charset="0"/>
                <a:cs typeface="Courier New" panose="02070309020205020404" pitchFamily="49" charset="0"/>
              </a:rPr>
              <a:t>(prompt).</a:t>
            </a:r>
            <a:r>
              <a:rPr lang="de-DE" sz="1400" dirty="0" err="1">
                <a:latin typeface="Consolas" panose="020B0609020204030204" pitchFamily="49" charset="0"/>
                <a:cs typeface="Courier New" panose="02070309020205020404" pitchFamily="49" charset="0"/>
              </a:rPr>
              <a:t>shouldEndSession</a:t>
            </a:r>
            <a:r>
              <a:rPr lang="de-DE" sz="1400" dirty="0">
                <a:latin typeface="Consolas" panose="020B0609020204030204" pitchFamily="49" charset="0"/>
                <a:cs typeface="Courier New" panose="02070309020205020404" pitchFamily="49" charset="0"/>
              </a:rPr>
              <a:t>(</a:t>
            </a:r>
            <a:r>
              <a:rPr lang="de-DE" sz="1400" dirty="0" err="1">
                <a:latin typeface="Consolas" panose="020B0609020204030204" pitchFamily="49" charset="0"/>
                <a:cs typeface="Courier New" panose="02070309020205020404" pitchFamily="49" charset="0"/>
              </a:rPr>
              <a:t>false</a:t>
            </a:r>
            <a:r>
              <a:rPr lang="de-DE" sz="1400" dirty="0">
                <a:latin typeface="Consolas" panose="020B0609020204030204" pitchFamily="49" charset="0"/>
                <a:cs typeface="Courier New" panose="02070309020205020404" pitchFamily="49" charset="0"/>
              </a:rPr>
              <a:t>);</a:t>
            </a:r>
          </a:p>
          <a:p>
            <a:pPr>
              <a:buNone/>
            </a:pPr>
            <a:r>
              <a:rPr lang="de-DE" sz="1400" dirty="0">
                <a:latin typeface="Consolas" panose="020B0609020204030204" pitchFamily="49" charset="0"/>
                <a:cs typeface="Courier New" panose="02070309020205020404" pitchFamily="49" charset="0"/>
              </a:rPr>
              <a:t>});</a:t>
            </a:r>
          </a:p>
          <a:p>
            <a:pPr>
              <a:buNone/>
            </a:pPr>
            <a:endParaRPr lang="de-DE" sz="1400" b="1" dirty="0">
              <a:solidFill>
                <a:srgbClr val="D30F0F"/>
              </a:solidFill>
              <a:latin typeface="Consolas" panose="020B0609020204030204" pitchFamily="49" charset="0"/>
              <a:cs typeface="Courier New" panose="02070309020205020404" pitchFamily="49" charset="0"/>
            </a:endParaRPr>
          </a:p>
          <a:p>
            <a:pPr>
              <a:buNone/>
            </a:pPr>
            <a:r>
              <a:rPr lang="en-US" sz="1400" b="1" dirty="0" err="1">
                <a:solidFill>
                  <a:srgbClr val="D30F0F"/>
                </a:solidFill>
                <a:latin typeface="Consolas" panose="020B0609020204030204" pitchFamily="49" charset="0"/>
                <a:cs typeface="Courier New" panose="02070309020205020404" pitchFamily="49" charset="0"/>
              </a:rPr>
              <a:t>skillService.intent</a:t>
            </a:r>
            <a:r>
              <a:rPr lang="en-US" sz="1400" b="1" dirty="0">
                <a:solidFill>
                  <a:srgbClr val="D30F0F"/>
                </a:solidFill>
                <a:latin typeface="Consolas" panose="020B0609020204030204" pitchFamily="49" charset="0"/>
                <a:cs typeface="Courier New" panose="02070309020205020404" pitchFamily="49" charset="0"/>
              </a:rPr>
              <a:t>("</a:t>
            </a:r>
            <a:r>
              <a:rPr lang="en-US" sz="1400" b="1" dirty="0" err="1">
                <a:solidFill>
                  <a:srgbClr val="D30F0F"/>
                </a:solidFill>
                <a:latin typeface="Consolas" panose="020B0609020204030204" pitchFamily="49" charset="0"/>
                <a:cs typeface="Courier New" panose="02070309020205020404" pitchFamily="49" charset="0"/>
              </a:rPr>
              <a:t>AMAZON.HelpIntent</a:t>
            </a:r>
            <a:r>
              <a:rPr lang="en-US" sz="1400" b="1" dirty="0">
                <a:solidFill>
                  <a:srgbClr val="D30F0F"/>
                </a:solidFill>
                <a:latin typeface="Consolas" panose="020B0609020204030204" pitchFamily="49" charset="0"/>
                <a:cs typeface="Courier New" panose="02070309020205020404" pitchFamily="49" charset="0"/>
              </a:rPr>
              <a:t>", {},</a:t>
            </a:r>
          </a:p>
          <a:p>
            <a:pPr>
              <a:buNone/>
            </a:pPr>
            <a:r>
              <a:rPr lang="en-US" sz="1400" b="1" dirty="0">
                <a:solidFill>
                  <a:srgbClr val="D30F0F"/>
                </a:solidFill>
                <a:latin typeface="Consolas" panose="020B0609020204030204" pitchFamily="49" charset="0"/>
                <a:cs typeface="Courier New" panose="02070309020205020404" pitchFamily="49" charset="0"/>
              </a:rPr>
              <a:t>  function(request, response) {</a:t>
            </a:r>
          </a:p>
          <a:p>
            <a:pPr>
              <a:buNone/>
            </a:pP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var</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lueckentextHelper</a:t>
            </a:r>
            <a:r>
              <a:rPr lang="en-US" sz="1400" b="1" dirty="0">
                <a:solidFill>
                  <a:srgbClr val="D30F0F"/>
                </a:solidFill>
                <a:latin typeface="Consolas" panose="020B0609020204030204" pitchFamily="49" charset="0"/>
                <a:cs typeface="Courier New" panose="02070309020205020404" pitchFamily="49" charset="0"/>
              </a:rPr>
              <a:t> = </a:t>
            </a:r>
            <a:r>
              <a:rPr lang="en-US" sz="1400" b="1" dirty="0" err="1">
                <a:solidFill>
                  <a:srgbClr val="D30F0F"/>
                </a:solidFill>
                <a:latin typeface="Consolas" panose="020B0609020204030204" pitchFamily="49" charset="0"/>
                <a:cs typeface="Courier New" panose="02070309020205020404" pitchFamily="49" charset="0"/>
              </a:rPr>
              <a:t>getLueckentextHelper</a:t>
            </a:r>
            <a:r>
              <a:rPr lang="en-US" sz="1400" b="1" dirty="0">
                <a:solidFill>
                  <a:srgbClr val="D30F0F"/>
                </a:solidFill>
                <a:latin typeface="Consolas" panose="020B0609020204030204" pitchFamily="49" charset="0"/>
                <a:cs typeface="Courier New" panose="02070309020205020404" pitchFamily="49" charset="0"/>
              </a:rPr>
              <a:t>(request);</a:t>
            </a:r>
          </a:p>
          <a:p>
            <a:pPr>
              <a:buNone/>
            </a:pP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var</a:t>
            </a:r>
            <a:r>
              <a:rPr lang="en-US" sz="1400" b="1" dirty="0">
                <a:solidFill>
                  <a:srgbClr val="D30F0F"/>
                </a:solidFill>
                <a:latin typeface="Consolas" panose="020B0609020204030204" pitchFamily="49" charset="0"/>
                <a:cs typeface="Courier New" panose="02070309020205020404" pitchFamily="49" charset="0"/>
              </a:rPr>
              <a:t> help = "</a:t>
            </a:r>
            <a:r>
              <a:rPr lang="en-US" sz="1400" b="1" dirty="0" err="1">
                <a:solidFill>
                  <a:srgbClr val="D30F0F"/>
                </a:solidFill>
                <a:latin typeface="Consolas" panose="020B0609020204030204" pitchFamily="49" charset="0"/>
                <a:cs typeface="Courier New" panose="02070309020205020404" pitchFamily="49" charset="0"/>
              </a:rPr>
              <a:t>Willkommen</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zu</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Lückentext</a:t>
            </a:r>
            <a:r>
              <a:rPr lang="en-US" sz="1400" b="1" dirty="0">
                <a:solidFill>
                  <a:srgbClr val="D30F0F"/>
                </a:solidFill>
                <a:latin typeface="Consolas" panose="020B0609020204030204" pitchFamily="49" charset="0"/>
                <a:cs typeface="Courier New" panose="02070309020205020404" pitchFamily="49" charset="0"/>
              </a:rPr>
              <a:t>. "</a:t>
            </a:r>
          </a:p>
          <a:p>
            <a:pPr>
              <a:buNone/>
            </a:pPr>
            <a:r>
              <a:rPr lang="en-US" sz="1400" b="1" dirty="0">
                <a:solidFill>
                  <a:srgbClr val="D30F0F"/>
                </a:solidFill>
                <a:latin typeface="Consolas" panose="020B0609020204030204" pitchFamily="49" charset="0"/>
                <a:cs typeface="Courier New" panose="02070309020205020404" pitchFamily="49" charset="0"/>
              </a:rPr>
              <a:t>      + "Um </a:t>
            </a:r>
            <a:r>
              <a:rPr lang="en-US" sz="1400" b="1" dirty="0" err="1">
                <a:solidFill>
                  <a:srgbClr val="D30F0F"/>
                </a:solidFill>
                <a:latin typeface="Consolas" panose="020B0609020204030204" pitchFamily="49" charset="0"/>
                <a:cs typeface="Courier New" panose="02070309020205020404" pitchFamily="49" charset="0"/>
              </a:rPr>
              <a:t>einen</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neuen</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Lückentext</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zu</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erstellen</a:t>
            </a:r>
            <a:r>
              <a:rPr lang="en-US" sz="1400" b="1" dirty="0">
                <a:solidFill>
                  <a:srgbClr val="D30F0F"/>
                </a:solidFill>
                <a:latin typeface="Consolas" panose="020B0609020204030204" pitchFamily="49" charset="0"/>
                <a:cs typeface="Courier New" panose="02070309020205020404" pitchFamily="49" charset="0"/>
              </a:rPr>
              <a:t>, sage </a:t>
            </a:r>
            <a:r>
              <a:rPr lang="en-US" sz="1400" b="1" dirty="0" err="1">
                <a:solidFill>
                  <a:srgbClr val="D30F0F"/>
                </a:solidFill>
                <a:latin typeface="Consolas" panose="020B0609020204030204" pitchFamily="49" charset="0"/>
                <a:cs typeface="Courier New" panose="02070309020205020404" pitchFamily="49" charset="0"/>
              </a:rPr>
              <a:t>erstelle</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einen</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Lückentext</a:t>
            </a:r>
            <a:r>
              <a:rPr lang="en-US" sz="1400" b="1" dirty="0">
                <a:solidFill>
                  <a:srgbClr val="D30F0F"/>
                </a:solidFill>
                <a:latin typeface="Consolas" panose="020B0609020204030204" pitchFamily="49" charset="0"/>
                <a:cs typeface="Courier New" panose="02070309020205020404" pitchFamily="49" charset="0"/>
              </a:rPr>
              <a:t>. "</a:t>
            </a:r>
          </a:p>
          <a:p>
            <a:pPr>
              <a:buNone/>
            </a:pPr>
            <a:r>
              <a:rPr lang="en-US" sz="1400" b="1" dirty="0">
                <a:solidFill>
                  <a:srgbClr val="D30F0F"/>
                </a:solidFill>
                <a:latin typeface="Consolas" panose="020B0609020204030204" pitchFamily="49" charset="0"/>
                <a:cs typeface="Courier New" panose="02070309020205020404" pitchFamily="49" charset="0"/>
              </a:rPr>
              <a:t>      + "Du </a:t>
            </a:r>
            <a:r>
              <a:rPr lang="en-US" sz="1400" b="1" dirty="0" err="1">
                <a:solidFill>
                  <a:srgbClr val="D30F0F"/>
                </a:solidFill>
                <a:latin typeface="Consolas" panose="020B0609020204030204" pitchFamily="49" charset="0"/>
                <a:cs typeface="Courier New" panose="02070309020205020404" pitchFamily="49" charset="0"/>
              </a:rPr>
              <a:t>kannst</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auch</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stopp</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oder</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abbrechen</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sagen</a:t>
            </a:r>
            <a:r>
              <a:rPr lang="en-US" sz="1400" b="1" dirty="0">
                <a:solidFill>
                  <a:srgbClr val="D30F0F"/>
                </a:solidFill>
                <a:latin typeface="Consolas" panose="020B0609020204030204" pitchFamily="49" charset="0"/>
                <a:cs typeface="Courier New" panose="02070309020205020404" pitchFamily="49" charset="0"/>
              </a:rPr>
              <a:t> um den Skill </a:t>
            </a:r>
            <a:r>
              <a:rPr lang="en-US" sz="1400" b="1" dirty="0" err="1">
                <a:solidFill>
                  <a:srgbClr val="D30F0F"/>
                </a:solidFill>
                <a:latin typeface="Consolas" panose="020B0609020204030204" pitchFamily="49" charset="0"/>
                <a:cs typeface="Courier New" panose="02070309020205020404" pitchFamily="49" charset="0"/>
              </a:rPr>
              <a:t>zu</a:t>
            </a: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beenden</a:t>
            </a:r>
            <a:r>
              <a:rPr lang="en-US" sz="1400" b="1" dirty="0">
                <a:solidFill>
                  <a:srgbClr val="D30F0F"/>
                </a:solidFill>
                <a:latin typeface="Consolas" panose="020B0609020204030204" pitchFamily="49" charset="0"/>
                <a:cs typeface="Courier New" panose="02070309020205020404" pitchFamily="49" charset="0"/>
              </a:rPr>
              <a:t>.";</a:t>
            </a:r>
          </a:p>
          <a:p>
            <a:pPr>
              <a:buNone/>
            </a:pPr>
            <a:r>
              <a:rPr lang="en-US" sz="1400" b="1" dirty="0">
                <a:solidFill>
                  <a:srgbClr val="D30F0F"/>
                </a:solidFill>
                <a:latin typeface="Consolas" panose="020B0609020204030204" pitchFamily="49" charset="0"/>
                <a:cs typeface="Courier New" panose="02070309020205020404" pitchFamily="49" charset="0"/>
              </a:rPr>
              <a:t>    if (</a:t>
            </a:r>
            <a:r>
              <a:rPr lang="en-US" sz="1400" b="1" dirty="0" err="1">
                <a:solidFill>
                  <a:srgbClr val="D30F0F"/>
                </a:solidFill>
                <a:latin typeface="Consolas" panose="020B0609020204030204" pitchFamily="49" charset="0"/>
                <a:cs typeface="Courier New" panose="02070309020205020404" pitchFamily="49" charset="0"/>
              </a:rPr>
              <a:t>lueckentextHelper.started</a:t>
            </a:r>
            <a:r>
              <a:rPr lang="en-US" sz="1400" b="1" dirty="0">
                <a:solidFill>
                  <a:srgbClr val="D30F0F"/>
                </a:solidFill>
                <a:latin typeface="Consolas" panose="020B0609020204030204" pitchFamily="49" charset="0"/>
                <a:cs typeface="Courier New" panose="02070309020205020404" pitchFamily="49" charset="0"/>
              </a:rPr>
              <a:t>) {</a:t>
            </a:r>
          </a:p>
          <a:p>
            <a:pPr>
              <a:buNone/>
            </a:pPr>
            <a:r>
              <a:rPr lang="en-US" sz="1400" b="1" dirty="0">
                <a:solidFill>
                  <a:srgbClr val="D30F0F"/>
                </a:solidFill>
                <a:latin typeface="Consolas" panose="020B0609020204030204" pitchFamily="49" charset="0"/>
                <a:cs typeface="Courier New" panose="02070309020205020404" pitchFamily="49" charset="0"/>
              </a:rPr>
              <a:t>      help = </a:t>
            </a:r>
            <a:r>
              <a:rPr lang="en-US" sz="1400" b="1" dirty="0" err="1">
                <a:solidFill>
                  <a:srgbClr val="D30F0F"/>
                </a:solidFill>
                <a:latin typeface="Consolas" panose="020B0609020204030204" pitchFamily="49" charset="0"/>
                <a:cs typeface="Courier New" panose="02070309020205020404" pitchFamily="49" charset="0"/>
              </a:rPr>
              <a:t>lueckentextHelper.getStep</a:t>
            </a:r>
            <a:r>
              <a:rPr lang="en-US" sz="1400" b="1" dirty="0">
                <a:solidFill>
                  <a:srgbClr val="D30F0F"/>
                </a:solidFill>
                <a:latin typeface="Consolas" panose="020B0609020204030204" pitchFamily="49" charset="0"/>
                <a:cs typeface="Courier New" panose="02070309020205020404" pitchFamily="49" charset="0"/>
              </a:rPr>
              <a:t>().help;</a:t>
            </a:r>
          </a:p>
          <a:p>
            <a:pPr>
              <a:buNone/>
            </a:pPr>
            <a:r>
              <a:rPr lang="en-US" sz="1400" b="1" dirty="0">
                <a:solidFill>
                  <a:srgbClr val="D30F0F"/>
                </a:solidFill>
                <a:latin typeface="Consolas" panose="020B0609020204030204" pitchFamily="49" charset="0"/>
                <a:cs typeface="Courier New" panose="02070309020205020404" pitchFamily="49" charset="0"/>
              </a:rPr>
              <a:t>    }</a:t>
            </a:r>
          </a:p>
          <a:p>
            <a:pPr>
              <a:buNone/>
            </a:pPr>
            <a:r>
              <a:rPr lang="en-US" sz="1400" b="1" dirty="0">
                <a:solidFill>
                  <a:srgbClr val="D30F0F"/>
                </a:solidFill>
                <a:latin typeface="Consolas" panose="020B0609020204030204" pitchFamily="49" charset="0"/>
                <a:cs typeface="Courier New" panose="02070309020205020404" pitchFamily="49" charset="0"/>
              </a:rPr>
              <a:t>    </a:t>
            </a:r>
            <a:r>
              <a:rPr lang="en-US" sz="1400" b="1" dirty="0" err="1">
                <a:solidFill>
                  <a:srgbClr val="D30F0F"/>
                </a:solidFill>
                <a:latin typeface="Consolas" panose="020B0609020204030204" pitchFamily="49" charset="0"/>
                <a:cs typeface="Courier New" panose="02070309020205020404" pitchFamily="49" charset="0"/>
              </a:rPr>
              <a:t>response.say</a:t>
            </a:r>
            <a:r>
              <a:rPr lang="en-US" sz="1400" b="1" dirty="0">
                <a:solidFill>
                  <a:srgbClr val="D30F0F"/>
                </a:solidFill>
                <a:latin typeface="Consolas" panose="020B0609020204030204" pitchFamily="49" charset="0"/>
                <a:cs typeface="Courier New" panose="02070309020205020404" pitchFamily="49" charset="0"/>
              </a:rPr>
              <a:t>(help).</a:t>
            </a:r>
            <a:r>
              <a:rPr lang="en-US" sz="1400" b="1" dirty="0" err="1">
                <a:solidFill>
                  <a:srgbClr val="D30F0F"/>
                </a:solidFill>
                <a:latin typeface="Consolas" panose="020B0609020204030204" pitchFamily="49" charset="0"/>
                <a:cs typeface="Courier New" panose="02070309020205020404" pitchFamily="49" charset="0"/>
              </a:rPr>
              <a:t>shouldEndSession</a:t>
            </a:r>
            <a:r>
              <a:rPr lang="en-US" sz="1400" b="1" dirty="0">
                <a:solidFill>
                  <a:srgbClr val="D30F0F"/>
                </a:solidFill>
                <a:latin typeface="Consolas" panose="020B0609020204030204" pitchFamily="49" charset="0"/>
                <a:cs typeface="Courier New" panose="02070309020205020404" pitchFamily="49" charset="0"/>
              </a:rPr>
              <a:t>(false);</a:t>
            </a:r>
          </a:p>
          <a:p>
            <a:pPr>
              <a:buNone/>
            </a:pPr>
            <a:r>
              <a:rPr lang="en-US" sz="1400" b="1" dirty="0">
                <a:solidFill>
                  <a:srgbClr val="D30F0F"/>
                </a:solidFill>
                <a:latin typeface="Consolas" panose="020B0609020204030204" pitchFamily="49" charset="0"/>
                <a:cs typeface="Courier New" panose="02070309020205020404" pitchFamily="49" charset="0"/>
              </a:rPr>
              <a:t>  });</a:t>
            </a:r>
          </a:p>
          <a:p>
            <a:pPr>
              <a:buNone/>
            </a:pPr>
            <a:endParaRPr lang="en-US" sz="1400" dirty="0">
              <a:latin typeface="Consolas" panose="020B0609020204030204" pitchFamily="49" charset="0"/>
              <a:cs typeface="Courier New" panose="02070309020205020404" pitchFamily="49" charset="0"/>
            </a:endParaRPr>
          </a:p>
          <a:p>
            <a:pPr>
              <a:buNone/>
            </a:pPr>
            <a:r>
              <a:rPr lang="de-DE" sz="1400" dirty="0" err="1">
                <a:latin typeface="Consolas" panose="020B0609020204030204" pitchFamily="49" charset="0"/>
                <a:cs typeface="Courier New" panose="02070309020205020404" pitchFamily="49" charset="0"/>
              </a:rPr>
              <a:t>module.exports</a:t>
            </a:r>
            <a:r>
              <a:rPr lang="de-DE" sz="1400" dirty="0">
                <a:latin typeface="Consolas" panose="020B0609020204030204" pitchFamily="49" charset="0"/>
                <a:cs typeface="Courier New" panose="02070309020205020404" pitchFamily="49" charset="0"/>
              </a:rPr>
              <a:t> = </a:t>
            </a:r>
            <a:r>
              <a:rPr lang="de-DE" sz="1400" dirty="0" err="1">
                <a:latin typeface="Consolas" panose="020B0609020204030204" pitchFamily="49" charset="0"/>
                <a:cs typeface="Courier New" panose="02070309020205020404" pitchFamily="49" charset="0"/>
              </a:rPr>
              <a:t>skillService</a:t>
            </a:r>
            <a:r>
              <a:rPr lang="de-DE" sz="1400" dirty="0">
                <a:latin typeface="Consolas" panose="020B0609020204030204" pitchFamily="49" charset="0"/>
                <a:cs typeface="Courier New" panose="02070309020205020404" pitchFamily="49" charset="0"/>
              </a:rPr>
              <a:t>;</a:t>
            </a:r>
            <a:endParaRPr lang="en" sz="1400" dirty="0">
              <a:latin typeface="Consolas" panose="020B0609020204030204" pitchFamily="49" charset="0"/>
              <a:cs typeface="Courier New" panose="02070309020205020404" pitchFamily="49" charset="0"/>
            </a:endParaRPr>
          </a:p>
        </p:txBody>
      </p:sp>
      <p:sp>
        <p:nvSpPr>
          <p:cNvPr id="2" name="Fußzeilenplatzhalter 1"/>
          <p:cNvSpPr>
            <a:spLocks noGrp="1"/>
          </p:cNvSpPr>
          <p:nvPr>
            <p:ph type="ftr" sz="quarter" idx="10"/>
          </p:nvPr>
        </p:nvSpPr>
        <p:spPr/>
        <p:txBody>
          <a:body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15</a:t>
            </a:fld>
            <a:r>
              <a:rPr lang="de-DE"/>
              <a:t> von 15</a:t>
            </a:r>
            <a:endParaRPr lang="de-DE" dirty="0"/>
          </a:p>
        </p:txBody>
      </p:sp>
    </p:spTree>
    <p:extLst>
      <p:ext uri="{BB962C8B-B14F-4D97-AF65-F5344CB8AC3E}">
        <p14:creationId xmlns:p14="http://schemas.microsoft.com/office/powerpoint/2010/main" val="1819629900"/>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Built</a:t>
            </a:r>
            <a:r>
              <a:rPr lang="de-DE" dirty="0"/>
              <a:t>-in Intents</a:t>
            </a:r>
            <a:r>
              <a:rPr lang="de-DE" baseline="30000" dirty="0"/>
              <a:t>1</a:t>
            </a:r>
          </a:p>
        </p:txBody>
      </p:sp>
      <p:sp>
        <p:nvSpPr>
          <p:cNvPr id="4" name="Fußzeilenplatzhalter 3"/>
          <p:cNvSpPr>
            <a:spLocks noGrp="1"/>
          </p:cNvSpPr>
          <p:nvPr>
            <p:ph type="ftr" sz="quarter" idx="10"/>
          </p:nvPr>
        </p:nvSpPr>
        <p:spPr/>
        <p:txBody>
          <a:bodyPr/>
          <a:lstStyle/>
          <a:p>
            <a:r>
              <a:rPr lang="de-DE" dirty="0"/>
              <a:t>1. </a:t>
            </a:r>
            <a:r>
              <a:rPr lang="de-DE" dirty="0">
                <a:hlinkClick r:id="rId3"/>
              </a:rPr>
              <a:t>https://developer.amazon.com/public/solutions/alexa/alexa-skills-kit/docs/built-in-intent-ref/standard-intents</a:t>
            </a:r>
            <a:r>
              <a:rPr lang="de-DE" dirty="0"/>
              <a:t> </a:t>
            </a:r>
          </a:p>
        </p:txBody>
      </p:sp>
      <p:sp>
        <p:nvSpPr>
          <p:cNvPr id="5" name="Foliennummernplatzhalter 4"/>
          <p:cNvSpPr>
            <a:spLocks noGrp="1"/>
          </p:cNvSpPr>
          <p:nvPr>
            <p:ph type="sldNum" sz="quarter" idx="11"/>
          </p:nvPr>
        </p:nvSpPr>
        <p:spPr/>
        <p:txBody>
          <a:bodyPr/>
          <a:lstStyle/>
          <a:p>
            <a:fld id="{630A4645-8396-4E55-8D69-3193712181F3}" type="slidenum">
              <a:rPr lang="de-DE" smtClean="0"/>
              <a:pPr/>
              <a:t>16</a:t>
            </a:fld>
            <a:r>
              <a:rPr lang="de-DE"/>
              <a:t> von 15</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003382433"/>
              </p:ext>
            </p:extLst>
          </p:nvPr>
        </p:nvGraphicFramePr>
        <p:xfrm>
          <a:off x="740297" y="1596072"/>
          <a:ext cx="7651347" cy="4485640"/>
        </p:xfrm>
        <a:graphic>
          <a:graphicData uri="http://schemas.openxmlformats.org/drawingml/2006/table">
            <a:tbl>
              <a:tblPr firstRow="1" bandRow="1">
                <a:tableStyleId>{6A637341-D141-4087-860C-8BC39113FFEF}</a:tableStyleId>
              </a:tblPr>
              <a:tblGrid>
                <a:gridCol w="2550449">
                  <a:extLst>
                    <a:ext uri="{9D8B030D-6E8A-4147-A177-3AD203B41FA5}">
                      <a16:colId xmlns:a16="http://schemas.microsoft.com/office/drawing/2014/main" val="2847228877"/>
                    </a:ext>
                  </a:extLst>
                </a:gridCol>
                <a:gridCol w="2550449">
                  <a:extLst>
                    <a:ext uri="{9D8B030D-6E8A-4147-A177-3AD203B41FA5}">
                      <a16:colId xmlns:a16="http://schemas.microsoft.com/office/drawing/2014/main" val="2425904390"/>
                    </a:ext>
                  </a:extLst>
                </a:gridCol>
                <a:gridCol w="2550449">
                  <a:extLst>
                    <a:ext uri="{9D8B030D-6E8A-4147-A177-3AD203B41FA5}">
                      <a16:colId xmlns:a16="http://schemas.microsoft.com/office/drawing/2014/main" val="3854891108"/>
                    </a:ext>
                  </a:extLst>
                </a:gridCol>
              </a:tblGrid>
              <a:tr h="370840">
                <a:tc>
                  <a:txBody>
                    <a:bodyPr/>
                    <a:lstStyle/>
                    <a:p>
                      <a:r>
                        <a:rPr lang="de-DE" sz="1800" b="1" i="0" u="none" strike="noStrike" cap="none" dirty="0" err="1">
                          <a:solidFill>
                            <a:srgbClr val="677480"/>
                          </a:solidFill>
                          <a:latin typeface="Lato"/>
                          <a:sym typeface="Lato"/>
                        </a:rPr>
                        <a:t>Intent</a:t>
                      </a:r>
                      <a:endParaRPr lang="de-DE" sz="1800" b="1" i="0" u="none" strike="noStrike" cap="none" dirty="0">
                        <a:solidFill>
                          <a:srgbClr val="677480"/>
                        </a:solidFill>
                        <a:latin typeface="Lato"/>
                        <a:sym typeface="Lato"/>
                      </a:endParaRPr>
                    </a:p>
                  </a:txBody>
                  <a:tcPr/>
                </a:tc>
                <a:tc>
                  <a:txBody>
                    <a:bodyPr/>
                    <a:lstStyle/>
                    <a:p>
                      <a:r>
                        <a:rPr lang="de-DE" sz="1800" b="1" i="0" u="none" strike="noStrike" cap="none" dirty="0">
                          <a:solidFill>
                            <a:srgbClr val="677480"/>
                          </a:solidFill>
                          <a:latin typeface="Lato"/>
                          <a:sym typeface="Lato"/>
                        </a:rPr>
                        <a:t>Erlaubte Äußerung</a:t>
                      </a:r>
                    </a:p>
                  </a:txBody>
                  <a:tcPr/>
                </a:tc>
                <a:tc>
                  <a:txBody>
                    <a:bodyPr/>
                    <a:lstStyle/>
                    <a:p>
                      <a:r>
                        <a:rPr lang="de-DE" sz="1800" b="1" i="0" u="none" strike="noStrike" cap="none" dirty="0" err="1">
                          <a:solidFill>
                            <a:srgbClr val="677480"/>
                          </a:solidFill>
                          <a:latin typeface="Lato"/>
                          <a:sym typeface="Lato"/>
                        </a:rPr>
                        <a:t>Einsatszweck</a:t>
                      </a:r>
                      <a:endParaRPr lang="de-DE" sz="1800" b="1" i="0" u="none" strike="noStrike" cap="none" dirty="0">
                        <a:solidFill>
                          <a:srgbClr val="677480"/>
                        </a:solidFill>
                        <a:latin typeface="Lato"/>
                        <a:sym typeface="Lato"/>
                      </a:endParaRPr>
                    </a:p>
                  </a:txBody>
                  <a:tcPr/>
                </a:tc>
                <a:extLst>
                  <a:ext uri="{0D108BD9-81ED-4DB2-BD59-A6C34878D82A}">
                    <a16:rowId xmlns:a16="http://schemas.microsoft.com/office/drawing/2014/main" val="1688373916"/>
                  </a:ext>
                </a:extLst>
              </a:tr>
              <a:tr h="370840">
                <a:tc>
                  <a:txBody>
                    <a:bodyPr/>
                    <a:lstStyle/>
                    <a:p>
                      <a:r>
                        <a:rPr lang="de-DE" sz="1600" b="0" i="0" u="none" strike="noStrike" cap="none" dirty="0" err="1">
                          <a:solidFill>
                            <a:srgbClr val="677480"/>
                          </a:solidFill>
                          <a:latin typeface="Lato"/>
                          <a:sym typeface="Lato"/>
                        </a:rPr>
                        <a:t>AMAZON.CancelIntent</a:t>
                      </a:r>
                      <a:endParaRPr lang="de-DE" sz="1600" b="0" i="0" u="none" strike="noStrike" cap="none" dirty="0">
                        <a:solidFill>
                          <a:srgbClr val="677480"/>
                        </a:solidFill>
                        <a:latin typeface="Lato"/>
                        <a:sym typeface="Lato"/>
                      </a:endParaRPr>
                    </a:p>
                  </a:txBody>
                  <a:tcPr/>
                </a:tc>
                <a:tc>
                  <a:txBody>
                    <a:bodyPr/>
                    <a:lstStyle/>
                    <a:p>
                      <a:r>
                        <a:rPr lang="de-DE" sz="1600" b="0" i="0" u="none" strike="noStrike" cap="none" dirty="0">
                          <a:solidFill>
                            <a:srgbClr val="677480"/>
                          </a:solidFill>
                          <a:latin typeface="Lato"/>
                          <a:sym typeface="Lato"/>
                        </a:rPr>
                        <a:t>abbrechen, abbreche, vergiss es</a:t>
                      </a:r>
                    </a:p>
                  </a:txBody>
                  <a:tcPr/>
                </a:tc>
                <a:tc>
                  <a:txBody>
                    <a:bodyPr/>
                    <a:lstStyle/>
                    <a:p>
                      <a:r>
                        <a:rPr lang="de-DE" sz="1600" b="0" i="0" u="none" strike="noStrike" cap="none" dirty="0">
                          <a:solidFill>
                            <a:srgbClr val="677480"/>
                          </a:solidFill>
                          <a:latin typeface="Lato"/>
                          <a:sym typeface="Lato"/>
                        </a:rPr>
                        <a:t>Bricht entweder eine Transaktion oder Aufgabe ab (aber bleibt noch im </a:t>
                      </a:r>
                      <a:r>
                        <a:rPr lang="de-DE" sz="1600" b="0" i="0" u="none" strike="noStrike" cap="none" dirty="0" err="1">
                          <a:solidFill>
                            <a:srgbClr val="677480"/>
                          </a:solidFill>
                          <a:latin typeface="Lato"/>
                          <a:sym typeface="Lato"/>
                        </a:rPr>
                        <a:t>Skill</a:t>
                      </a:r>
                      <a:r>
                        <a:rPr lang="de-DE" sz="1600" b="0" i="0" u="none" strike="noStrike" cap="none" dirty="0">
                          <a:solidFill>
                            <a:srgbClr val="677480"/>
                          </a:solidFill>
                          <a:latin typeface="Lato"/>
                          <a:sym typeface="Lato"/>
                        </a:rPr>
                        <a:t>) oder</a:t>
                      </a:r>
                    </a:p>
                    <a:p>
                      <a:r>
                        <a:rPr lang="de-DE" sz="1600" b="0" i="0" u="none" strike="noStrike" cap="none" dirty="0">
                          <a:solidFill>
                            <a:srgbClr val="677480"/>
                          </a:solidFill>
                          <a:latin typeface="Lato"/>
                          <a:sym typeface="Lato"/>
                        </a:rPr>
                        <a:t>schließt den </a:t>
                      </a:r>
                      <a:r>
                        <a:rPr lang="de-DE" sz="1600" b="0" i="0" u="none" strike="noStrike" cap="none" dirty="0" err="1">
                          <a:solidFill>
                            <a:srgbClr val="677480"/>
                          </a:solidFill>
                          <a:latin typeface="Lato"/>
                          <a:sym typeface="Lato"/>
                        </a:rPr>
                        <a:t>Skill</a:t>
                      </a:r>
                      <a:r>
                        <a:rPr lang="de-DE" sz="1600" b="0" i="0" u="none" strike="noStrike" cap="none" dirty="0">
                          <a:solidFill>
                            <a:srgbClr val="677480"/>
                          </a:solidFill>
                          <a:latin typeface="Lato"/>
                          <a:sym typeface="Lato"/>
                        </a:rPr>
                        <a:t> vollständig.</a:t>
                      </a:r>
                    </a:p>
                  </a:txBody>
                  <a:tcPr/>
                </a:tc>
                <a:extLst>
                  <a:ext uri="{0D108BD9-81ED-4DB2-BD59-A6C34878D82A}">
                    <a16:rowId xmlns:a16="http://schemas.microsoft.com/office/drawing/2014/main" val="1999929358"/>
                  </a:ext>
                </a:extLst>
              </a:tr>
              <a:tr h="370840">
                <a:tc>
                  <a:txBody>
                    <a:bodyPr/>
                    <a:lstStyle/>
                    <a:p>
                      <a:r>
                        <a:rPr lang="de-DE" sz="1600" b="0" i="0" u="none" strike="noStrike" cap="none" dirty="0" err="1">
                          <a:solidFill>
                            <a:srgbClr val="677480"/>
                          </a:solidFill>
                          <a:latin typeface="Lato"/>
                          <a:sym typeface="Lato"/>
                        </a:rPr>
                        <a:t>AMAZON.HelpIntent</a:t>
                      </a:r>
                      <a:endParaRPr lang="de-DE" sz="1600" b="0" i="0" u="none" strike="noStrike" cap="none" dirty="0">
                        <a:solidFill>
                          <a:srgbClr val="677480"/>
                        </a:solidFill>
                        <a:latin typeface="Lato"/>
                        <a:sym typeface="Lato"/>
                      </a:endParaRPr>
                    </a:p>
                  </a:txBody>
                  <a:tcPr/>
                </a:tc>
                <a:tc>
                  <a:txBody>
                    <a:bodyPr/>
                    <a:lstStyle/>
                    <a:p>
                      <a:r>
                        <a:rPr lang="de-DE" sz="1600" b="0" i="0" u="none" strike="noStrike" cap="none" dirty="0">
                          <a:solidFill>
                            <a:srgbClr val="677480"/>
                          </a:solidFill>
                          <a:latin typeface="Lato"/>
                          <a:sym typeface="Lato"/>
                        </a:rPr>
                        <a:t>Hilfe (bitte), Hilf mir (bitte), Kannst du mir helfen (bitte)</a:t>
                      </a:r>
                    </a:p>
                  </a:txBody>
                  <a:tcPr/>
                </a:tc>
                <a:tc>
                  <a:txBody>
                    <a:bodyPr/>
                    <a:lstStyle/>
                    <a:p>
                      <a:r>
                        <a:rPr lang="de-DE" sz="1600" b="0" i="0" u="none" strike="noStrike" cap="none" dirty="0">
                          <a:solidFill>
                            <a:srgbClr val="677480"/>
                          </a:solidFill>
                          <a:latin typeface="Lato"/>
                          <a:sym typeface="Lato"/>
                        </a:rPr>
                        <a:t>Gibt Auskunft darüber, wie man den </a:t>
                      </a:r>
                      <a:r>
                        <a:rPr lang="de-DE" sz="1600" b="0" i="0" u="none" strike="noStrike" cap="none" dirty="0" err="1">
                          <a:solidFill>
                            <a:srgbClr val="677480"/>
                          </a:solidFill>
                          <a:latin typeface="Lato"/>
                          <a:sym typeface="Lato"/>
                        </a:rPr>
                        <a:t>Skill</a:t>
                      </a:r>
                      <a:r>
                        <a:rPr lang="de-DE" sz="1600" b="0" i="0" u="none" strike="noStrike" cap="none" dirty="0">
                          <a:solidFill>
                            <a:srgbClr val="677480"/>
                          </a:solidFill>
                          <a:latin typeface="Lato"/>
                          <a:sym typeface="Lato"/>
                        </a:rPr>
                        <a:t> benutzt</a:t>
                      </a:r>
                    </a:p>
                  </a:txBody>
                  <a:tcPr/>
                </a:tc>
                <a:extLst>
                  <a:ext uri="{0D108BD9-81ED-4DB2-BD59-A6C34878D82A}">
                    <a16:rowId xmlns:a16="http://schemas.microsoft.com/office/drawing/2014/main" val="2758651946"/>
                  </a:ext>
                </a:extLst>
              </a:tr>
              <a:tr h="370840">
                <a:tc>
                  <a:txBody>
                    <a:bodyPr/>
                    <a:lstStyle/>
                    <a:p>
                      <a:r>
                        <a:rPr lang="de-DE" sz="1600" b="0" i="0" u="none" strike="noStrike" cap="none" dirty="0" err="1">
                          <a:solidFill>
                            <a:srgbClr val="677480"/>
                          </a:solidFill>
                          <a:latin typeface="Lato"/>
                          <a:sym typeface="Lato"/>
                        </a:rPr>
                        <a:t>AMAZON.NoIntent</a:t>
                      </a:r>
                      <a:endParaRPr lang="de-DE" sz="1600" b="0" i="0" u="none" strike="noStrike" cap="none" dirty="0">
                        <a:solidFill>
                          <a:srgbClr val="677480"/>
                        </a:solidFill>
                        <a:latin typeface="Lato"/>
                        <a:sym typeface="Lato"/>
                      </a:endParaRPr>
                    </a:p>
                  </a:txBody>
                  <a:tcPr/>
                </a:tc>
                <a:tc>
                  <a:txBody>
                    <a:bodyPr/>
                    <a:lstStyle/>
                    <a:p>
                      <a:r>
                        <a:rPr lang="de-DE" sz="1600" b="0" i="0" u="none" strike="noStrike" cap="none" dirty="0">
                          <a:solidFill>
                            <a:srgbClr val="677480"/>
                          </a:solidFill>
                          <a:latin typeface="Lato"/>
                          <a:sym typeface="Lato"/>
                        </a:rPr>
                        <a:t>Nein, Nein danke</a:t>
                      </a:r>
                    </a:p>
                  </a:txBody>
                  <a:tcPr/>
                </a:tc>
                <a:tc>
                  <a:txBody>
                    <a:bodyPr/>
                    <a:lstStyle/>
                    <a:p>
                      <a:r>
                        <a:rPr lang="de-DE" sz="1600" b="0" i="0" u="none" strike="noStrike" cap="none" dirty="0">
                          <a:solidFill>
                            <a:srgbClr val="677480"/>
                          </a:solidFill>
                          <a:latin typeface="Lato"/>
                          <a:sym typeface="Lato"/>
                        </a:rPr>
                        <a:t>Negative Antwort auf eine Ja/Nein Frage.</a:t>
                      </a:r>
                    </a:p>
                  </a:txBody>
                  <a:tcPr/>
                </a:tc>
                <a:extLst>
                  <a:ext uri="{0D108BD9-81ED-4DB2-BD59-A6C34878D82A}">
                    <a16:rowId xmlns:a16="http://schemas.microsoft.com/office/drawing/2014/main" val="3194923007"/>
                  </a:ext>
                </a:extLst>
              </a:tr>
              <a:tr h="370840">
                <a:tc>
                  <a:txBody>
                    <a:bodyPr/>
                    <a:lstStyle/>
                    <a:p>
                      <a:r>
                        <a:rPr lang="de-DE" sz="1600" b="0" i="0" u="none" strike="noStrike" cap="none" dirty="0" err="1">
                          <a:solidFill>
                            <a:srgbClr val="677480"/>
                          </a:solidFill>
                          <a:latin typeface="Lato"/>
                          <a:sym typeface="Lato"/>
                        </a:rPr>
                        <a:t>AMAZON.StopIntent</a:t>
                      </a:r>
                      <a:endParaRPr lang="de-DE" sz="1600" b="0" i="0" u="none" strike="noStrike" cap="none" dirty="0">
                        <a:solidFill>
                          <a:srgbClr val="677480"/>
                        </a:solidFill>
                        <a:latin typeface="Lato"/>
                        <a:sym typeface="Lato"/>
                      </a:endParaRPr>
                    </a:p>
                  </a:txBody>
                  <a:tcPr/>
                </a:tc>
                <a:tc>
                  <a:txBody>
                    <a:bodyPr/>
                    <a:lstStyle/>
                    <a:p>
                      <a:r>
                        <a:rPr lang="de-DE" sz="1600" b="0" i="0" u="none" strike="noStrike" cap="none" dirty="0">
                          <a:solidFill>
                            <a:srgbClr val="677480"/>
                          </a:solidFill>
                          <a:latin typeface="Lato"/>
                          <a:sym typeface="Lato"/>
                        </a:rPr>
                        <a:t>stopp, hör endlich auf, aufhören</a:t>
                      </a:r>
                    </a:p>
                  </a:txBody>
                  <a:tcPr/>
                </a:tc>
                <a:tc>
                  <a:txBody>
                    <a:bodyPr/>
                    <a:lstStyle/>
                    <a:p>
                      <a:r>
                        <a:rPr lang="de-DE" sz="1600" b="0" i="0" u="none" strike="noStrike" cap="none" dirty="0">
                          <a:solidFill>
                            <a:srgbClr val="677480"/>
                          </a:solidFill>
                          <a:latin typeface="Lato"/>
                          <a:sym typeface="Lato"/>
                        </a:rPr>
                        <a:t>Aktion wird gestoppt.</a:t>
                      </a:r>
                    </a:p>
                  </a:txBody>
                  <a:tcPr/>
                </a:tc>
                <a:extLst>
                  <a:ext uri="{0D108BD9-81ED-4DB2-BD59-A6C34878D82A}">
                    <a16:rowId xmlns:a16="http://schemas.microsoft.com/office/drawing/2014/main" val="3995315874"/>
                  </a:ext>
                </a:extLst>
              </a:tr>
              <a:tr h="370840">
                <a:tc>
                  <a:txBody>
                    <a:bodyPr/>
                    <a:lstStyle/>
                    <a:p>
                      <a:r>
                        <a:rPr lang="de-DE" sz="1600" b="0" i="0" u="none" strike="noStrike" cap="none" dirty="0" err="1">
                          <a:solidFill>
                            <a:srgbClr val="677480"/>
                          </a:solidFill>
                          <a:latin typeface="Lato"/>
                          <a:sym typeface="Lato"/>
                        </a:rPr>
                        <a:t>AMAZON.YesIntent</a:t>
                      </a:r>
                      <a:endParaRPr lang="de-DE" sz="1600" b="0" i="0" u="none" strike="noStrike" cap="none" dirty="0">
                        <a:solidFill>
                          <a:srgbClr val="677480"/>
                        </a:solidFill>
                        <a:latin typeface="Lato"/>
                        <a:sym typeface="Lato"/>
                      </a:endParaRPr>
                    </a:p>
                  </a:txBody>
                  <a:tcPr/>
                </a:tc>
                <a:tc>
                  <a:txBody>
                    <a:bodyPr/>
                    <a:lstStyle/>
                    <a:p>
                      <a:r>
                        <a:rPr lang="de-DE" sz="1600" b="0" i="0" u="none" strike="noStrike" cap="none" dirty="0">
                          <a:solidFill>
                            <a:srgbClr val="677480"/>
                          </a:solidFill>
                          <a:latin typeface="Lato"/>
                          <a:sym typeface="Lato"/>
                        </a:rPr>
                        <a:t>Ja, Ja bitte</a:t>
                      </a:r>
                    </a:p>
                  </a:txBody>
                  <a:tcPr/>
                </a:tc>
                <a:tc>
                  <a:txBody>
                    <a:bodyPr/>
                    <a:lstStyle/>
                    <a:p>
                      <a:r>
                        <a:rPr lang="de-DE" sz="1600" b="0" i="0" u="none" strike="noStrike" cap="none" dirty="0">
                          <a:solidFill>
                            <a:srgbClr val="677480"/>
                          </a:solidFill>
                          <a:latin typeface="Lato"/>
                          <a:sym typeface="Lato"/>
                        </a:rPr>
                        <a:t>Positive Antwort auf Ja/Nein Frage.</a:t>
                      </a:r>
                    </a:p>
                  </a:txBody>
                  <a:tcPr/>
                </a:tc>
                <a:extLst>
                  <a:ext uri="{0D108BD9-81ED-4DB2-BD59-A6C34878D82A}">
                    <a16:rowId xmlns:a16="http://schemas.microsoft.com/office/drawing/2014/main" val="2559258564"/>
                  </a:ext>
                </a:extLst>
              </a:tr>
            </a:tbl>
          </a:graphicData>
        </a:graphic>
      </p:graphicFrame>
    </p:spTree>
    <p:extLst>
      <p:ext uri="{BB962C8B-B14F-4D97-AF65-F5344CB8AC3E}">
        <p14:creationId xmlns:p14="http://schemas.microsoft.com/office/powerpoint/2010/main" val="412127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de-DE" sz="2400" dirty="0" err="1"/>
              <a:t>AMAZON.StopIntent</a:t>
            </a:r>
            <a:r>
              <a:rPr lang="de-DE" sz="2400" dirty="0"/>
              <a:t> und </a:t>
            </a:r>
            <a:r>
              <a:rPr lang="de-DE" sz="2400" dirty="0" err="1"/>
              <a:t>AMAZON.CencelIntent</a:t>
            </a:r>
            <a:r>
              <a:rPr lang="de-DE" sz="2400" dirty="0"/>
              <a:t> hinzufügen</a:t>
            </a:r>
            <a:endParaRPr lang="en" sz="2400" dirty="0"/>
          </a:p>
        </p:txBody>
      </p:sp>
      <p:sp>
        <p:nvSpPr>
          <p:cNvPr id="112" name="Shape 112"/>
          <p:cNvSpPr txBox="1">
            <a:spLocks noGrp="1"/>
          </p:cNvSpPr>
          <p:nvPr>
            <p:ph type="body" idx="1"/>
          </p:nvPr>
        </p:nvSpPr>
        <p:spPr>
          <a:xfrm>
            <a:off x="893700" y="1831450"/>
            <a:ext cx="7845186" cy="4736399"/>
          </a:xfrm>
          <a:prstGeom prst="rect">
            <a:avLst/>
          </a:prstGeom>
        </p:spPr>
        <p:txBody>
          <a:bodyPr lIns="91425" tIns="91425" rIns="91425" bIns="91425" anchor="t" anchorCtr="0">
            <a:noAutofit/>
          </a:bodyPr>
          <a:lstStyle/>
          <a:p>
            <a:pPr>
              <a:buNone/>
            </a:pPr>
            <a:r>
              <a:rPr lang="de-DE" sz="1800" dirty="0">
                <a:latin typeface="Consolas" panose="020B0609020204030204" pitchFamily="49" charset="0"/>
                <a:cs typeface="Courier New" panose="02070309020205020404" pitchFamily="49" charset="0"/>
              </a:rPr>
              <a:t>[…]</a:t>
            </a:r>
          </a:p>
          <a:p>
            <a:pPr>
              <a:buNone/>
            </a:pPr>
            <a:r>
              <a:rPr lang="de-DE" sz="1800" b="1" dirty="0" err="1">
                <a:solidFill>
                  <a:srgbClr val="D30F0F"/>
                </a:solidFill>
                <a:latin typeface="Consolas" panose="020B0609020204030204" pitchFamily="49" charset="0"/>
                <a:cs typeface="Courier New" panose="02070309020205020404" pitchFamily="49" charset="0"/>
              </a:rPr>
              <a:t>var</a:t>
            </a:r>
            <a:r>
              <a:rPr lang="de-DE" sz="1800" b="1" dirty="0">
                <a:solidFill>
                  <a:srgbClr val="D30F0F"/>
                </a:solidFill>
                <a:latin typeface="Consolas" panose="020B0609020204030204" pitchFamily="49" charset="0"/>
                <a:cs typeface="Courier New" panose="02070309020205020404" pitchFamily="49" charset="0"/>
              </a:rPr>
              <a:t> </a:t>
            </a:r>
            <a:r>
              <a:rPr lang="de-DE" sz="1800" b="1" dirty="0" err="1">
                <a:solidFill>
                  <a:srgbClr val="D30F0F"/>
                </a:solidFill>
                <a:latin typeface="Consolas" panose="020B0609020204030204" pitchFamily="49" charset="0"/>
                <a:cs typeface="Courier New" panose="02070309020205020404" pitchFamily="49" charset="0"/>
              </a:rPr>
              <a:t>cancelIntentFunction</a:t>
            </a:r>
            <a:r>
              <a:rPr lang="de-DE" sz="1800" b="1" dirty="0">
                <a:solidFill>
                  <a:srgbClr val="D30F0F"/>
                </a:solidFill>
                <a:latin typeface="Consolas" panose="020B0609020204030204" pitchFamily="49" charset="0"/>
                <a:cs typeface="Courier New" panose="02070309020205020404" pitchFamily="49" charset="0"/>
              </a:rPr>
              <a:t> = </a:t>
            </a:r>
            <a:r>
              <a:rPr lang="de-DE" sz="1800" b="1" dirty="0" err="1">
                <a:solidFill>
                  <a:srgbClr val="D30F0F"/>
                </a:solidFill>
                <a:latin typeface="Consolas" panose="020B0609020204030204" pitchFamily="49" charset="0"/>
                <a:cs typeface="Courier New" panose="02070309020205020404" pitchFamily="49" charset="0"/>
              </a:rPr>
              <a:t>function</a:t>
            </a:r>
            <a:r>
              <a:rPr lang="de-DE" sz="1800" b="1" dirty="0">
                <a:solidFill>
                  <a:srgbClr val="D30F0F"/>
                </a:solidFill>
                <a:latin typeface="Consolas" panose="020B0609020204030204" pitchFamily="49" charset="0"/>
                <a:cs typeface="Courier New" panose="02070309020205020404" pitchFamily="49" charset="0"/>
              </a:rPr>
              <a:t>(</a:t>
            </a:r>
            <a:r>
              <a:rPr lang="de-DE" sz="1800" b="1" dirty="0" err="1">
                <a:solidFill>
                  <a:srgbClr val="D30F0F"/>
                </a:solidFill>
                <a:latin typeface="Consolas" panose="020B0609020204030204" pitchFamily="49" charset="0"/>
                <a:cs typeface="Courier New" panose="02070309020205020404" pitchFamily="49" charset="0"/>
              </a:rPr>
              <a:t>request</a:t>
            </a:r>
            <a:r>
              <a:rPr lang="de-DE" sz="1800" b="1" dirty="0">
                <a:solidFill>
                  <a:srgbClr val="D30F0F"/>
                </a:solidFill>
                <a:latin typeface="Consolas" panose="020B0609020204030204" pitchFamily="49" charset="0"/>
                <a:cs typeface="Courier New" panose="02070309020205020404" pitchFamily="49" charset="0"/>
              </a:rPr>
              <a:t>, </a:t>
            </a:r>
            <a:r>
              <a:rPr lang="de-DE" sz="1800" b="1" dirty="0" err="1">
                <a:solidFill>
                  <a:srgbClr val="D30F0F"/>
                </a:solidFill>
                <a:latin typeface="Consolas" panose="020B0609020204030204" pitchFamily="49" charset="0"/>
                <a:cs typeface="Courier New" panose="02070309020205020404" pitchFamily="49" charset="0"/>
              </a:rPr>
              <a:t>response</a:t>
            </a:r>
            <a:r>
              <a:rPr lang="de-DE" sz="1800" b="1" dirty="0">
                <a:solidFill>
                  <a:srgbClr val="D30F0F"/>
                </a:solidFill>
                <a:latin typeface="Consolas" panose="020B0609020204030204" pitchFamily="49" charset="0"/>
                <a:cs typeface="Courier New" panose="02070309020205020404" pitchFamily="49" charset="0"/>
              </a:rPr>
              <a:t>) {</a:t>
            </a:r>
          </a:p>
          <a:p>
            <a:pPr>
              <a:buNone/>
            </a:pPr>
            <a:r>
              <a:rPr lang="de-DE" sz="1800" b="1" dirty="0">
                <a:solidFill>
                  <a:srgbClr val="D30F0F"/>
                </a:solidFill>
                <a:latin typeface="Consolas" panose="020B0609020204030204" pitchFamily="49" charset="0"/>
                <a:cs typeface="Courier New" panose="02070309020205020404" pitchFamily="49" charset="0"/>
              </a:rPr>
              <a:t>  </a:t>
            </a:r>
            <a:r>
              <a:rPr lang="de-DE" sz="1800" b="1" dirty="0" err="1">
                <a:solidFill>
                  <a:srgbClr val="D30F0F"/>
                </a:solidFill>
                <a:latin typeface="Consolas" panose="020B0609020204030204" pitchFamily="49" charset="0"/>
                <a:cs typeface="Courier New" panose="02070309020205020404" pitchFamily="49" charset="0"/>
              </a:rPr>
              <a:t>response.say</a:t>
            </a:r>
            <a:r>
              <a:rPr lang="de-DE" sz="1800" b="1" dirty="0">
                <a:solidFill>
                  <a:srgbClr val="D30F0F"/>
                </a:solidFill>
                <a:latin typeface="Consolas" panose="020B0609020204030204" pitchFamily="49" charset="0"/>
                <a:cs typeface="Courier New" panose="02070309020205020404" pitchFamily="49" charset="0"/>
              </a:rPr>
              <a:t>("Auf Wiedersehen!").</a:t>
            </a:r>
            <a:r>
              <a:rPr lang="de-DE" sz="1800" b="1" dirty="0" err="1">
                <a:solidFill>
                  <a:srgbClr val="D30F0F"/>
                </a:solidFill>
                <a:latin typeface="Consolas" panose="020B0609020204030204" pitchFamily="49" charset="0"/>
                <a:cs typeface="Courier New" panose="02070309020205020404" pitchFamily="49" charset="0"/>
              </a:rPr>
              <a:t>shouldEndSession</a:t>
            </a:r>
            <a:r>
              <a:rPr lang="de-DE" sz="1800" b="1" dirty="0">
                <a:solidFill>
                  <a:srgbClr val="D30F0F"/>
                </a:solidFill>
                <a:latin typeface="Consolas" panose="020B0609020204030204" pitchFamily="49" charset="0"/>
                <a:cs typeface="Courier New" panose="02070309020205020404" pitchFamily="49" charset="0"/>
              </a:rPr>
              <a:t>(</a:t>
            </a:r>
            <a:r>
              <a:rPr lang="de-DE" sz="1800" b="1" dirty="0" err="1">
                <a:solidFill>
                  <a:srgbClr val="D30F0F"/>
                </a:solidFill>
                <a:latin typeface="Consolas" panose="020B0609020204030204" pitchFamily="49" charset="0"/>
                <a:cs typeface="Courier New" panose="02070309020205020404" pitchFamily="49" charset="0"/>
              </a:rPr>
              <a:t>true</a:t>
            </a:r>
            <a:r>
              <a:rPr lang="de-DE" sz="1800" b="1" dirty="0">
                <a:solidFill>
                  <a:srgbClr val="D30F0F"/>
                </a:solidFill>
                <a:latin typeface="Consolas" panose="020B0609020204030204" pitchFamily="49" charset="0"/>
                <a:cs typeface="Courier New" panose="02070309020205020404" pitchFamily="49" charset="0"/>
              </a:rPr>
              <a:t>);</a:t>
            </a:r>
          </a:p>
          <a:p>
            <a:pPr>
              <a:buNone/>
            </a:pPr>
            <a:r>
              <a:rPr lang="de-DE" sz="1800" b="1" dirty="0">
                <a:solidFill>
                  <a:srgbClr val="D30F0F"/>
                </a:solidFill>
                <a:latin typeface="Consolas" panose="020B0609020204030204" pitchFamily="49" charset="0"/>
                <a:cs typeface="Courier New" panose="02070309020205020404" pitchFamily="49" charset="0"/>
              </a:rPr>
              <a:t>};</a:t>
            </a:r>
          </a:p>
          <a:p>
            <a:pPr>
              <a:buNone/>
            </a:pPr>
            <a:endParaRPr lang="de-DE" sz="1800" b="1" dirty="0">
              <a:solidFill>
                <a:srgbClr val="D30F0F"/>
              </a:solidFill>
              <a:latin typeface="Consolas" panose="020B0609020204030204" pitchFamily="49" charset="0"/>
              <a:cs typeface="Courier New" panose="02070309020205020404" pitchFamily="49" charset="0"/>
            </a:endParaRPr>
          </a:p>
          <a:p>
            <a:pPr>
              <a:buNone/>
            </a:pPr>
            <a:r>
              <a:rPr lang="de-DE" sz="1800" b="1" dirty="0" err="1">
                <a:solidFill>
                  <a:srgbClr val="D30F0F"/>
                </a:solidFill>
                <a:latin typeface="Consolas" panose="020B0609020204030204" pitchFamily="49" charset="0"/>
                <a:cs typeface="Courier New" panose="02070309020205020404" pitchFamily="49" charset="0"/>
              </a:rPr>
              <a:t>skillService.intent</a:t>
            </a:r>
            <a:r>
              <a:rPr lang="de-DE" sz="1800" b="1" dirty="0">
                <a:solidFill>
                  <a:srgbClr val="D30F0F"/>
                </a:solidFill>
                <a:latin typeface="Consolas" panose="020B0609020204030204" pitchFamily="49" charset="0"/>
                <a:cs typeface="Courier New" panose="02070309020205020404" pitchFamily="49" charset="0"/>
              </a:rPr>
              <a:t>("</a:t>
            </a:r>
            <a:r>
              <a:rPr lang="de-DE" sz="1800" b="1" dirty="0" err="1">
                <a:solidFill>
                  <a:srgbClr val="D30F0F"/>
                </a:solidFill>
                <a:latin typeface="Consolas" panose="020B0609020204030204" pitchFamily="49" charset="0"/>
                <a:cs typeface="Courier New" panose="02070309020205020404" pitchFamily="49" charset="0"/>
              </a:rPr>
              <a:t>AMAZON.CancelIntent</a:t>
            </a:r>
            <a:r>
              <a:rPr lang="de-DE" sz="1800" b="1" dirty="0">
                <a:solidFill>
                  <a:srgbClr val="D30F0F"/>
                </a:solidFill>
                <a:latin typeface="Consolas" panose="020B0609020204030204" pitchFamily="49" charset="0"/>
                <a:cs typeface="Courier New" panose="02070309020205020404" pitchFamily="49" charset="0"/>
              </a:rPr>
              <a:t>", {}, </a:t>
            </a:r>
            <a:r>
              <a:rPr lang="de-DE" sz="1800" b="1" dirty="0" err="1">
                <a:solidFill>
                  <a:srgbClr val="D30F0F"/>
                </a:solidFill>
                <a:latin typeface="Consolas" panose="020B0609020204030204" pitchFamily="49" charset="0"/>
                <a:cs typeface="Courier New" panose="02070309020205020404" pitchFamily="49" charset="0"/>
              </a:rPr>
              <a:t>cancelIntentFunction</a:t>
            </a:r>
            <a:r>
              <a:rPr lang="de-DE" sz="1800" b="1" dirty="0">
                <a:solidFill>
                  <a:srgbClr val="D30F0F"/>
                </a:solidFill>
                <a:latin typeface="Consolas" panose="020B0609020204030204" pitchFamily="49" charset="0"/>
                <a:cs typeface="Courier New" panose="02070309020205020404" pitchFamily="49" charset="0"/>
              </a:rPr>
              <a:t>);</a:t>
            </a:r>
          </a:p>
          <a:p>
            <a:pPr>
              <a:buNone/>
            </a:pPr>
            <a:r>
              <a:rPr lang="de-DE" sz="1800" b="1" dirty="0" err="1">
                <a:solidFill>
                  <a:srgbClr val="D30F0F"/>
                </a:solidFill>
                <a:latin typeface="Consolas" panose="020B0609020204030204" pitchFamily="49" charset="0"/>
                <a:cs typeface="Courier New" panose="02070309020205020404" pitchFamily="49" charset="0"/>
              </a:rPr>
              <a:t>skillService.intent</a:t>
            </a:r>
            <a:r>
              <a:rPr lang="de-DE" sz="1800" b="1" dirty="0">
                <a:solidFill>
                  <a:srgbClr val="D30F0F"/>
                </a:solidFill>
                <a:latin typeface="Consolas" panose="020B0609020204030204" pitchFamily="49" charset="0"/>
                <a:cs typeface="Courier New" panose="02070309020205020404" pitchFamily="49" charset="0"/>
              </a:rPr>
              <a:t>("</a:t>
            </a:r>
            <a:r>
              <a:rPr lang="de-DE" sz="1800" b="1" dirty="0" err="1">
                <a:solidFill>
                  <a:srgbClr val="D30F0F"/>
                </a:solidFill>
                <a:latin typeface="Consolas" panose="020B0609020204030204" pitchFamily="49" charset="0"/>
                <a:cs typeface="Courier New" panose="02070309020205020404" pitchFamily="49" charset="0"/>
              </a:rPr>
              <a:t>AMAZON.StopIntent</a:t>
            </a:r>
            <a:r>
              <a:rPr lang="de-DE" sz="1800" b="1" dirty="0">
                <a:solidFill>
                  <a:srgbClr val="D30F0F"/>
                </a:solidFill>
                <a:latin typeface="Consolas" panose="020B0609020204030204" pitchFamily="49" charset="0"/>
                <a:cs typeface="Courier New" panose="02070309020205020404" pitchFamily="49" charset="0"/>
              </a:rPr>
              <a:t>", {}, </a:t>
            </a:r>
            <a:r>
              <a:rPr lang="de-DE" sz="1800" b="1" dirty="0" err="1">
                <a:solidFill>
                  <a:srgbClr val="D30F0F"/>
                </a:solidFill>
                <a:latin typeface="Consolas" panose="020B0609020204030204" pitchFamily="49" charset="0"/>
                <a:cs typeface="Courier New" panose="02070309020205020404" pitchFamily="49" charset="0"/>
              </a:rPr>
              <a:t>cancelIntentFunction</a:t>
            </a:r>
            <a:r>
              <a:rPr lang="de-DE" sz="1800" b="1" dirty="0">
                <a:solidFill>
                  <a:srgbClr val="D30F0F"/>
                </a:solidFill>
                <a:latin typeface="Consolas" panose="020B0609020204030204" pitchFamily="49" charset="0"/>
                <a:cs typeface="Courier New" panose="02070309020205020404" pitchFamily="49" charset="0"/>
              </a:rPr>
              <a:t>);</a:t>
            </a:r>
          </a:p>
          <a:p>
            <a:pPr>
              <a:buNone/>
            </a:pPr>
            <a:endParaRPr lang="de-DE" sz="1800" dirty="0">
              <a:latin typeface="Consolas" panose="020B0609020204030204" pitchFamily="49" charset="0"/>
              <a:cs typeface="Courier New" panose="02070309020205020404" pitchFamily="49" charset="0"/>
            </a:endParaRPr>
          </a:p>
          <a:p>
            <a:pPr>
              <a:buNone/>
            </a:pPr>
            <a:r>
              <a:rPr lang="de-DE" sz="1800" dirty="0" err="1">
                <a:latin typeface="Consolas" panose="020B0609020204030204" pitchFamily="49" charset="0"/>
                <a:cs typeface="Courier New" panose="02070309020205020404" pitchFamily="49" charset="0"/>
              </a:rPr>
              <a:t>skillService.launch</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function</a:t>
            </a:r>
            <a:r>
              <a:rPr lang="de-DE" sz="1800" dirty="0">
                <a:latin typeface="Consolas" panose="020B0609020204030204" pitchFamily="49" charset="0"/>
                <a:cs typeface="Courier New" panose="02070309020205020404" pitchFamily="49" charset="0"/>
              </a:rPr>
              <a:t>(</a:t>
            </a:r>
            <a:r>
              <a:rPr lang="de-DE" sz="1800" dirty="0" err="1">
                <a:latin typeface="Consolas" panose="020B0609020204030204" pitchFamily="49" charset="0"/>
                <a:cs typeface="Courier New" panose="02070309020205020404" pitchFamily="49" charset="0"/>
              </a:rPr>
              <a:t>request</a:t>
            </a: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response</a:t>
            </a:r>
            <a:r>
              <a:rPr lang="de-DE" sz="1800" dirty="0">
                <a:latin typeface="Consolas" panose="020B0609020204030204" pitchFamily="49" charset="0"/>
                <a:cs typeface="Courier New" panose="02070309020205020404" pitchFamily="49" charset="0"/>
              </a:rPr>
              <a:t>) {</a:t>
            </a:r>
          </a:p>
          <a:p>
            <a:pPr>
              <a:buNone/>
            </a:pPr>
            <a:r>
              <a:rPr lang="de-DE" sz="1800" dirty="0">
                <a:latin typeface="Consolas" panose="020B0609020204030204" pitchFamily="49" charset="0"/>
                <a:cs typeface="Courier New" panose="02070309020205020404" pitchFamily="49" charset="0"/>
              </a:rPr>
              <a:t>  </a:t>
            </a:r>
            <a:r>
              <a:rPr lang="de-DE" sz="1800" dirty="0" err="1">
                <a:latin typeface="Consolas" panose="020B0609020204030204" pitchFamily="49" charset="0"/>
                <a:cs typeface="Courier New" panose="02070309020205020404" pitchFamily="49" charset="0"/>
              </a:rPr>
              <a:t>var</a:t>
            </a:r>
            <a:r>
              <a:rPr lang="de-DE" sz="1800" dirty="0">
                <a:latin typeface="Consolas" panose="020B0609020204030204" pitchFamily="49" charset="0"/>
                <a:cs typeface="Courier New" panose="02070309020205020404" pitchFamily="49" charset="0"/>
              </a:rPr>
              <a:t> prompt = "Willkommen zu Lückentext. „</a:t>
            </a:r>
          </a:p>
          <a:p>
            <a:pPr>
              <a:buNone/>
            </a:pPr>
            <a:endParaRPr lang="de-DE" sz="1800" dirty="0">
              <a:latin typeface="Consolas" panose="020B0609020204030204" pitchFamily="49" charset="0"/>
              <a:cs typeface="Courier New" panose="02070309020205020404" pitchFamily="49" charset="0"/>
            </a:endParaRPr>
          </a:p>
          <a:p>
            <a:pPr>
              <a:buNone/>
            </a:pPr>
            <a:r>
              <a:rPr lang="de-DE" sz="1800" dirty="0">
                <a:latin typeface="Consolas" panose="020B0609020204030204" pitchFamily="49" charset="0"/>
                <a:cs typeface="Courier New" panose="02070309020205020404" pitchFamily="49" charset="0"/>
              </a:rPr>
              <a:t>[…]</a:t>
            </a:r>
            <a:endParaRPr lang="en" sz="1800" dirty="0">
              <a:latin typeface="Consolas" panose="020B0609020204030204" pitchFamily="49" charset="0"/>
              <a:cs typeface="Courier New" panose="02070309020205020404" pitchFamily="49" charset="0"/>
            </a:endParaRPr>
          </a:p>
        </p:txBody>
      </p:sp>
      <p:sp>
        <p:nvSpPr>
          <p:cNvPr id="2" name="Fußzeilenplatzhalter 1"/>
          <p:cNvSpPr>
            <a:spLocks noGrp="1"/>
          </p:cNvSpPr>
          <p:nvPr>
            <p:ph type="ftr" sz="quarter" idx="10"/>
          </p:nvPr>
        </p:nvSpPr>
        <p:spPr/>
        <p:txBody>
          <a:body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17</a:t>
            </a:fld>
            <a:r>
              <a:rPr lang="de-DE"/>
              <a:t> von 15</a:t>
            </a:r>
            <a:endParaRPr lang="de-DE" dirty="0"/>
          </a:p>
        </p:txBody>
      </p:sp>
    </p:spTree>
    <p:extLst>
      <p:ext uri="{BB962C8B-B14F-4D97-AF65-F5344CB8AC3E}">
        <p14:creationId xmlns:p14="http://schemas.microsoft.com/office/powerpoint/2010/main" val="3287651069"/>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de-DE" sz="2400" dirty="0" err="1"/>
              <a:t>LueckentextIntent</a:t>
            </a:r>
            <a:r>
              <a:rPr lang="de-DE" sz="2400" dirty="0"/>
              <a:t> Handler hinzufügen</a:t>
            </a:r>
            <a:endParaRPr lang="en" sz="2400" dirty="0"/>
          </a:p>
        </p:txBody>
      </p:sp>
      <p:sp>
        <p:nvSpPr>
          <p:cNvPr id="112" name="Shape 112"/>
          <p:cNvSpPr txBox="1">
            <a:spLocks noGrp="1"/>
          </p:cNvSpPr>
          <p:nvPr>
            <p:ph type="body" idx="1"/>
          </p:nvPr>
        </p:nvSpPr>
        <p:spPr>
          <a:xfrm>
            <a:off x="893700" y="1831450"/>
            <a:ext cx="7845186" cy="4736399"/>
          </a:xfrm>
          <a:prstGeom prst="rect">
            <a:avLst/>
          </a:prstGeom>
        </p:spPr>
        <p:txBody>
          <a:bodyPr lIns="91425" tIns="91425" rIns="91425" bIns="91425" anchor="t" anchorCtr="0">
            <a:noAutofit/>
          </a:bodyPr>
          <a:lstStyle/>
          <a:p>
            <a:pPr>
              <a:buNone/>
            </a:pPr>
            <a:r>
              <a:rPr lang="de-DE" sz="1600" dirty="0">
                <a:latin typeface="Consolas" panose="020B0609020204030204" pitchFamily="49" charset="0"/>
                <a:cs typeface="Courier New" panose="02070309020205020404" pitchFamily="49" charset="0"/>
              </a:rPr>
              <a:t>[…]</a:t>
            </a:r>
          </a:p>
          <a:p>
            <a:pPr>
              <a:buNone/>
            </a:pPr>
            <a:r>
              <a:rPr lang="de-DE" sz="1600" dirty="0" err="1">
                <a:latin typeface="Consolas" panose="020B0609020204030204" pitchFamily="49" charset="0"/>
                <a:cs typeface="Courier New" panose="02070309020205020404" pitchFamily="49" charset="0"/>
              </a:rPr>
              <a:t>skillService.intent</a:t>
            </a:r>
            <a:r>
              <a:rPr lang="de-DE" sz="1600" dirty="0">
                <a:latin typeface="Consolas" panose="020B0609020204030204" pitchFamily="49" charset="0"/>
                <a:cs typeface="Courier New" panose="02070309020205020404" pitchFamily="49" charset="0"/>
              </a:rPr>
              <a:t>("</a:t>
            </a:r>
            <a:r>
              <a:rPr lang="de-DE" sz="1600" dirty="0" err="1">
                <a:latin typeface="Consolas" panose="020B0609020204030204" pitchFamily="49" charset="0"/>
                <a:cs typeface="Courier New" panose="02070309020205020404" pitchFamily="49" charset="0"/>
              </a:rPr>
              <a:t>AMAZON.HelpIntent</a:t>
            </a:r>
            <a:r>
              <a:rPr lang="de-DE" sz="1600" dirty="0">
                <a:latin typeface="Consolas" panose="020B0609020204030204" pitchFamily="49" charset="0"/>
                <a:cs typeface="Courier New" panose="02070309020205020404" pitchFamily="49" charset="0"/>
              </a:rPr>
              <a:t>", {},</a:t>
            </a:r>
          </a:p>
          <a:p>
            <a:pPr>
              <a:buNone/>
            </a:pPr>
            <a:r>
              <a:rPr lang="de-DE" sz="1600" dirty="0">
                <a:latin typeface="Consolas" panose="020B0609020204030204" pitchFamily="49" charset="0"/>
                <a:cs typeface="Courier New" panose="02070309020205020404" pitchFamily="49" charset="0"/>
              </a:rPr>
              <a:t>  </a:t>
            </a:r>
            <a:r>
              <a:rPr lang="de-DE" sz="1600" dirty="0" err="1">
                <a:latin typeface="Consolas" panose="020B0609020204030204" pitchFamily="49" charset="0"/>
                <a:cs typeface="Courier New" panose="02070309020205020404" pitchFamily="49" charset="0"/>
              </a:rPr>
              <a:t>function</a:t>
            </a:r>
            <a:r>
              <a:rPr lang="de-DE" sz="1600" dirty="0">
                <a:latin typeface="Consolas" panose="020B0609020204030204" pitchFamily="49" charset="0"/>
                <a:cs typeface="Courier New" panose="02070309020205020404" pitchFamily="49" charset="0"/>
              </a:rPr>
              <a:t>(</a:t>
            </a:r>
            <a:r>
              <a:rPr lang="de-DE" sz="1600" dirty="0" err="1">
                <a:latin typeface="Consolas" panose="020B0609020204030204" pitchFamily="49" charset="0"/>
                <a:cs typeface="Courier New" panose="02070309020205020404" pitchFamily="49" charset="0"/>
              </a:rPr>
              <a:t>request</a:t>
            </a:r>
            <a:r>
              <a:rPr lang="de-DE" sz="1600" dirty="0">
                <a:latin typeface="Consolas" panose="020B0609020204030204" pitchFamily="49" charset="0"/>
                <a:cs typeface="Courier New" panose="02070309020205020404" pitchFamily="49" charset="0"/>
              </a:rPr>
              <a:t>, </a:t>
            </a:r>
            <a:r>
              <a:rPr lang="de-DE" sz="1600" dirty="0" err="1">
                <a:latin typeface="Consolas" panose="020B0609020204030204" pitchFamily="49" charset="0"/>
                <a:cs typeface="Courier New" panose="02070309020205020404" pitchFamily="49" charset="0"/>
              </a:rPr>
              <a:t>response</a:t>
            </a:r>
            <a:r>
              <a:rPr lang="de-DE" sz="1600" dirty="0">
                <a:latin typeface="Consolas" panose="020B0609020204030204" pitchFamily="49" charset="0"/>
                <a:cs typeface="Courier New" panose="02070309020205020404" pitchFamily="49" charset="0"/>
              </a:rPr>
              <a:t>) {</a:t>
            </a:r>
          </a:p>
          <a:p>
            <a:pPr>
              <a:buNone/>
            </a:pPr>
            <a:r>
              <a:rPr lang="de-DE" sz="1600" dirty="0">
                <a:latin typeface="Consolas" panose="020B0609020204030204" pitchFamily="49" charset="0"/>
                <a:cs typeface="Courier New" panose="02070309020205020404" pitchFamily="49" charset="0"/>
              </a:rPr>
              <a:t>  …</a:t>
            </a:r>
          </a:p>
          <a:p>
            <a:pPr>
              <a:buNone/>
            </a:pPr>
            <a:r>
              <a:rPr lang="de-DE" sz="1600" dirty="0">
                <a:latin typeface="Consolas" panose="020B0609020204030204" pitchFamily="49" charset="0"/>
                <a:cs typeface="Courier New" panose="02070309020205020404" pitchFamily="49" charset="0"/>
              </a:rPr>
              <a:t>});</a:t>
            </a:r>
          </a:p>
          <a:p>
            <a:pPr>
              <a:buNone/>
            </a:pPr>
            <a:endParaRPr lang="de-DE" sz="1600" dirty="0">
              <a:latin typeface="Consolas" panose="020B0609020204030204" pitchFamily="49" charset="0"/>
              <a:cs typeface="Courier New" panose="02070309020205020404" pitchFamily="49" charset="0"/>
            </a:endParaRPr>
          </a:p>
          <a:p>
            <a:pPr>
              <a:buNone/>
            </a:pPr>
            <a:r>
              <a:rPr lang="de-DE" sz="1600" b="1" dirty="0" err="1">
                <a:solidFill>
                  <a:srgbClr val="D30F0F"/>
                </a:solidFill>
                <a:latin typeface="Consolas" panose="020B0609020204030204" pitchFamily="49" charset="0"/>
                <a:cs typeface="Courier New" panose="02070309020205020404" pitchFamily="49" charset="0"/>
              </a:rPr>
              <a:t>skillService.intent</a:t>
            </a:r>
            <a:r>
              <a:rPr lang="de-DE" sz="1600" b="1" dirty="0">
                <a:solidFill>
                  <a:srgbClr val="D30F0F"/>
                </a:solidFill>
                <a:latin typeface="Consolas" panose="020B0609020204030204" pitchFamily="49" charset="0"/>
                <a:cs typeface="Courier New" panose="02070309020205020404" pitchFamily="49" charset="0"/>
              </a:rPr>
              <a:t>("</a:t>
            </a:r>
            <a:r>
              <a:rPr lang="de-DE" sz="1600" b="1" dirty="0" err="1">
                <a:solidFill>
                  <a:srgbClr val="D30F0F"/>
                </a:solidFill>
                <a:latin typeface="Consolas" panose="020B0609020204030204" pitchFamily="49" charset="0"/>
                <a:cs typeface="Courier New" panose="02070309020205020404" pitchFamily="49" charset="0"/>
              </a:rPr>
              <a:t>lueckentextIntent</a:t>
            </a: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slots</a:t>
            </a: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    "STEPVALUE": "STEPVALUES"</a:t>
            </a:r>
          </a:p>
          <a:p>
            <a:pPr>
              <a:buNone/>
            </a:pP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utterances</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neuer|starte|erstelle|beginne|baue</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einen|den</a:t>
            </a:r>
            <a:r>
              <a:rPr lang="de-DE" sz="1600" b="1" dirty="0">
                <a:solidFill>
                  <a:srgbClr val="D30F0F"/>
                </a:solidFill>
                <a:latin typeface="Consolas" panose="020B0609020204030204" pitchFamily="49" charset="0"/>
                <a:cs typeface="Courier New" panose="02070309020205020404" pitchFamily="49" charset="0"/>
              </a:rPr>
              <a:t>} Lückentext", "{-|STEPVALUE}"]</a:t>
            </a:r>
          </a:p>
          <a:p>
            <a:pPr>
              <a:buNone/>
            </a:pPr>
            <a:r>
              <a:rPr lang="de-DE" sz="1600" b="1" dirty="0">
                <a:solidFill>
                  <a:srgbClr val="D30F0F"/>
                </a:solidFill>
                <a:latin typeface="Consolas" panose="020B0609020204030204" pitchFamily="49" charset="0"/>
                <a:cs typeface="Courier New" panose="02070309020205020404" pitchFamily="49" charset="0"/>
              </a:rPr>
              <a:t>},</a:t>
            </a:r>
          </a:p>
          <a:p>
            <a:pPr>
              <a:buNone/>
            </a:pP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function</a:t>
            </a:r>
            <a:r>
              <a:rPr lang="de-DE" sz="1600" b="1" dirty="0">
                <a:solidFill>
                  <a:srgbClr val="D30F0F"/>
                </a:solidFill>
                <a:latin typeface="Consolas" panose="020B0609020204030204" pitchFamily="49" charset="0"/>
                <a:cs typeface="Courier New" panose="02070309020205020404" pitchFamily="49" charset="0"/>
              </a:rPr>
              <a:t>(</a:t>
            </a:r>
            <a:r>
              <a:rPr lang="de-DE" sz="1600" b="1" dirty="0" err="1">
                <a:solidFill>
                  <a:srgbClr val="D30F0F"/>
                </a:solidFill>
                <a:latin typeface="Consolas" panose="020B0609020204030204" pitchFamily="49" charset="0"/>
                <a:cs typeface="Courier New" panose="02070309020205020404" pitchFamily="49" charset="0"/>
              </a:rPr>
              <a:t>request</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response</a:t>
            </a: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    //Lückentext Funktionalität!</a:t>
            </a:r>
          </a:p>
          <a:p>
            <a:pPr>
              <a:buNone/>
            </a:pP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a:t>
            </a:r>
          </a:p>
          <a:p>
            <a:pPr>
              <a:buNone/>
            </a:pPr>
            <a:r>
              <a:rPr lang="de-DE" sz="1600" dirty="0" err="1">
                <a:latin typeface="Consolas" panose="020B0609020204030204" pitchFamily="49" charset="0"/>
                <a:cs typeface="Courier New" panose="02070309020205020404" pitchFamily="49" charset="0"/>
              </a:rPr>
              <a:t>module.exports</a:t>
            </a:r>
            <a:r>
              <a:rPr lang="de-DE" sz="1600" dirty="0">
                <a:latin typeface="Consolas" panose="020B0609020204030204" pitchFamily="49" charset="0"/>
                <a:cs typeface="Courier New" panose="02070309020205020404" pitchFamily="49" charset="0"/>
              </a:rPr>
              <a:t> = </a:t>
            </a:r>
            <a:r>
              <a:rPr lang="de-DE" sz="1600" dirty="0" err="1">
                <a:latin typeface="Consolas" panose="020B0609020204030204" pitchFamily="49" charset="0"/>
                <a:cs typeface="Courier New" panose="02070309020205020404" pitchFamily="49" charset="0"/>
              </a:rPr>
              <a:t>skillService</a:t>
            </a:r>
            <a:r>
              <a:rPr lang="de-DE" sz="1600" dirty="0">
                <a:latin typeface="Consolas" panose="020B0609020204030204" pitchFamily="49" charset="0"/>
                <a:cs typeface="Courier New" panose="02070309020205020404" pitchFamily="49" charset="0"/>
              </a:rPr>
              <a:t>;</a:t>
            </a:r>
            <a:endParaRPr lang="en" sz="1600" dirty="0">
              <a:latin typeface="Consolas" panose="020B0609020204030204" pitchFamily="49" charset="0"/>
              <a:cs typeface="Courier New" panose="02070309020205020404" pitchFamily="49" charset="0"/>
            </a:endParaRPr>
          </a:p>
        </p:txBody>
      </p:sp>
      <p:sp>
        <p:nvSpPr>
          <p:cNvPr id="2" name="Fußzeilenplatzhalter 1"/>
          <p:cNvSpPr>
            <a:spLocks noGrp="1"/>
          </p:cNvSpPr>
          <p:nvPr>
            <p:ph type="ftr" sz="quarter" idx="10"/>
          </p:nvPr>
        </p:nvSpPr>
        <p:spPr/>
        <p:txBody>
          <a:body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18</a:t>
            </a:fld>
            <a:r>
              <a:rPr lang="de-DE"/>
              <a:t> von 15</a:t>
            </a:r>
            <a:endParaRPr lang="de-DE" dirty="0"/>
          </a:p>
        </p:txBody>
      </p:sp>
    </p:spTree>
    <p:extLst>
      <p:ext uri="{BB962C8B-B14F-4D97-AF65-F5344CB8AC3E}">
        <p14:creationId xmlns:p14="http://schemas.microsoft.com/office/powerpoint/2010/main" val="236040235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de-DE" sz="2400" dirty="0" err="1"/>
              <a:t>Step</a:t>
            </a:r>
            <a:r>
              <a:rPr lang="de-DE" sz="2400" dirty="0"/>
              <a:t> Values speichern</a:t>
            </a:r>
            <a:endParaRPr lang="en" sz="2400" dirty="0"/>
          </a:p>
        </p:txBody>
      </p:sp>
      <p:sp>
        <p:nvSpPr>
          <p:cNvPr id="112" name="Shape 112"/>
          <p:cNvSpPr txBox="1">
            <a:spLocks noGrp="1"/>
          </p:cNvSpPr>
          <p:nvPr>
            <p:ph type="body" idx="1"/>
          </p:nvPr>
        </p:nvSpPr>
        <p:spPr>
          <a:xfrm>
            <a:off x="589725" y="1417650"/>
            <a:ext cx="8403804" cy="5150199"/>
          </a:xfrm>
          <a:prstGeom prst="rect">
            <a:avLst/>
          </a:prstGeom>
        </p:spPr>
        <p:txBody>
          <a:bodyPr lIns="91425" tIns="91425" rIns="91425" bIns="91425" anchor="t" anchorCtr="0">
            <a:noAutofit/>
          </a:bodyPr>
          <a:lstStyle/>
          <a:p>
            <a:pPr>
              <a:buNone/>
            </a:pPr>
            <a:r>
              <a:rPr lang="de-DE" sz="1300" dirty="0">
                <a:latin typeface="Consolas" panose="020B0609020204030204" pitchFamily="49" charset="0"/>
                <a:cs typeface="Courier New" panose="02070309020205020404" pitchFamily="49" charset="0"/>
              </a:rPr>
              <a:t>[…]</a:t>
            </a:r>
          </a:p>
          <a:p>
            <a:pPr>
              <a:buNone/>
            </a:pPr>
            <a:r>
              <a:rPr lang="de-DE" sz="1300" dirty="0" err="1">
                <a:latin typeface="Consolas" panose="020B0609020204030204" pitchFamily="49" charset="0"/>
                <a:cs typeface="Courier New" panose="02070309020205020404" pitchFamily="49" charset="0"/>
              </a:rPr>
              <a:t>function</a:t>
            </a:r>
            <a:r>
              <a:rPr lang="de-DE" sz="1300" dirty="0">
                <a:latin typeface="Consolas" panose="020B0609020204030204" pitchFamily="49" charset="0"/>
                <a:cs typeface="Courier New" panose="02070309020205020404" pitchFamily="49" charset="0"/>
              </a:rPr>
              <a:t>(</a:t>
            </a:r>
            <a:r>
              <a:rPr lang="de-DE" sz="1300" dirty="0" err="1">
                <a:latin typeface="Consolas" panose="020B0609020204030204" pitchFamily="49" charset="0"/>
                <a:cs typeface="Courier New" panose="02070309020205020404" pitchFamily="49" charset="0"/>
              </a:rPr>
              <a:t>request</a:t>
            </a:r>
            <a:r>
              <a:rPr lang="de-DE" sz="1300" dirty="0">
                <a:latin typeface="Consolas" panose="020B0609020204030204" pitchFamily="49" charset="0"/>
                <a:cs typeface="Courier New" panose="02070309020205020404" pitchFamily="49" charset="0"/>
              </a:rPr>
              <a:t>, </a:t>
            </a:r>
            <a:r>
              <a:rPr lang="de-DE" sz="1300" dirty="0" err="1">
                <a:latin typeface="Consolas" panose="020B0609020204030204" pitchFamily="49" charset="0"/>
                <a:cs typeface="Courier New" panose="02070309020205020404" pitchFamily="49" charset="0"/>
              </a:rPr>
              <a:t>response</a:t>
            </a:r>
            <a:r>
              <a:rPr lang="de-DE" sz="1300" dirty="0">
                <a:latin typeface="Consolas" panose="020B0609020204030204" pitchFamily="49" charset="0"/>
                <a:cs typeface="Courier New" panose="02070309020205020404" pitchFamily="49" charset="0"/>
              </a:rPr>
              <a:t>) {</a:t>
            </a:r>
          </a:p>
          <a:p>
            <a:pPr>
              <a:buNone/>
            </a:pPr>
            <a:r>
              <a:rPr lang="de-DE" sz="1300" dirty="0">
                <a:latin typeface="Consolas" panose="020B0609020204030204" pitchFamily="49" charset="0"/>
                <a:cs typeface="Courier New" panose="02070309020205020404" pitchFamily="49" charset="0"/>
              </a:rPr>
              <a:t>    </a:t>
            </a:r>
            <a:r>
              <a:rPr lang="de-DE" sz="1300" strike="sngStrike" dirty="0">
                <a:latin typeface="Consolas" panose="020B0609020204030204" pitchFamily="49" charset="0"/>
                <a:cs typeface="Courier New" panose="02070309020205020404" pitchFamily="49" charset="0"/>
              </a:rPr>
              <a:t>//Lückentext Funktionalität!</a:t>
            </a:r>
          </a:p>
          <a:p>
            <a:pPr>
              <a:buNone/>
            </a:pPr>
            <a:r>
              <a:rPr lang="de-DE" sz="1300" dirty="0">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var</a:t>
            </a: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stepValue</a:t>
            </a:r>
            <a:r>
              <a:rPr lang="de-DE" sz="1300" b="1" dirty="0">
                <a:solidFill>
                  <a:srgbClr val="D30F0F"/>
                </a:solidFill>
                <a:latin typeface="Consolas" panose="020B0609020204030204" pitchFamily="49" charset="0"/>
                <a:cs typeface="Courier New" panose="02070309020205020404" pitchFamily="49" charset="0"/>
              </a:rPr>
              <a:t> = </a:t>
            </a:r>
            <a:r>
              <a:rPr lang="de-DE" sz="1300" b="1" dirty="0" err="1">
                <a:solidFill>
                  <a:srgbClr val="D30F0F"/>
                </a:solidFill>
                <a:latin typeface="Consolas" panose="020B0609020204030204" pitchFamily="49" charset="0"/>
                <a:cs typeface="Courier New" panose="02070309020205020404" pitchFamily="49" charset="0"/>
              </a:rPr>
              <a:t>request.slot</a:t>
            </a:r>
            <a:r>
              <a:rPr lang="de-DE" sz="1300" b="1" dirty="0">
                <a:solidFill>
                  <a:srgbClr val="D30F0F"/>
                </a:solidFill>
                <a:latin typeface="Consolas" panose="020B0609020204030204" pitchFamily="49" charset="0"/>
                <a:cs typeface="Courier New" panose="02070309020205020404" pitchFamily="49" charset="0"/>
              </a:rPr>
              <a:t>("STEPVALUE");</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var</a:t>
            </a: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lueckentextHelper</a:t>
            </a:r>
            <a:r>
              <a:rPr lang="de-DE" sz="1300" b="1" dirty="0">
                <a:solidFill>
                  <a:srgbClr val="D30F0F"/>
                </a:solidFill>
                <a:latin typeface="Consolas" panose="020B0609020204030204" pitchFamily="49" charset="0"/>
                <a:cs typeface="Courier New" panose="02070309020205020404" pitchFamily="49" charset="0"/>
              </a:rPr>
              <a:t> = </a:t>
            </a:r>
            <a:r>
              <a:rPr lang="de-DE" sz="1300" b="1" dirty="0" err="1">
                <a:solidFill>
                  <a:srgbClr val="D30F0F"/>
                </a:solidFill>
                <a:latin typeface="Consolas" panose="020B0609020204030204" pitchFamily="49" charset="0"/>
                <a:cs typeface="Courier New" panose="02070309020205020404" pitchFamily="49" charset="0"/>
              </a:rPr>
              <a:t>new</a:t>
            </a: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LueckentextHelper</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lueckentextHelper.started</a:t>
            </a:r>
            <a:r>
              <a:rPr lang="de-DE" sz="1300" b="1" dirty="0">
                <a:solidFill>
                  <a:srgbClr val="D30F0F"/>
                </a:solidFill>
                <a:latin typeface="Consolas" panose="020B0609020204030204" pitchFamily="49" charset="0"/>
                <a:cs typeface="Courier New" panose="02070309020205020404" pitchFamily="49" charset="0"/>
              </a:rPr>
              <a:t> = </a:t>
            </a:r>
            <a:r>
              <a:rPr lang="de-DE" sz="1300" b="1" dirty="0" err="1">
                <a:solidFill>
                  <a:srgbClr val="D30F0F"/>
                </a:solidFill>
                <a:latin typeface="Consolas" panose="020B0609020204030204" pitchFamily="49" charset="0"/>
                <a:cs typeface="Courier New" panose="02070309020205020404" pitchFamily="49" charset="0"/>
              </a:rPr>
              <a:t>true</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if</a:t>
            </a: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stepValue</a:t>
            </a:r>
            <a:r>
              <a:rPr lang="de-DE" sz="1300" b="1" dirty="0">
                <a:solidFill>
                  <a:srgbClr val="D30F0F"/>
                </a:solidFill>
                <a:latin typeface="Consolas" panose="020B0609020204030204" pitchFamily="49" charset="0"/>
                <a:cs typeface="Courier New" panose="02070309020205020404" pitchFamily="49" charset="0"/>
              </a:rPr>
              <a:t> !== </a:t>
            </a:r>
            <a:r>
              <a:rPr lang="de-DE" sz="1300" b="1" dirty="0" err="1">
                <a:solidFill>
                  <a:srgbClr val="D30F0F"/>
                </a:solidFill>
                <a:latin typeface="Consolas" panose="020B0609020204030204" pitchFamily="49" charset="0"/>
                <a:cs typeface="Courier New" panose="02070309020205020404" pitchFamily="49" charset="0"/>
              </a:rPr>
              <a:t>undefined</a:t>
            </a:r>
            <a:r>
              <a:rPr lang="de-DE" sz="1300" b="1" dirty="0">
                <a:solidFill>
                  <a:srgbClr val="D30F0F"/>
                </a:solidFill>
                <a:latin typeface="Consolas" panose="020B0609020204030204" pitchFamily="49" charset="0"/>
                <a:cs typeface="Courier New" panose="02070309020205020404" pitchFamily="49" charset="0"/>
              </a:rPr>
              <a:t>) {</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lueckentextHelper.getStep</a:t>
            </a:r>
            <a:r>
              <a:rPr lang="de-DE" sz="1300" b="1" dirty="0">
                <a:solidFill>
                  <a:srgbClr val="D30F0F"/>
                </a:solidFill>
                <a:latin typeface="Consolas" panose="020B0609020204030204" pitchFamily="49" charset="0"/>
                <a:cs typeface="Courier New" panose="02070309020205020404" pitchFamily="49" charset="0"/>
              </a:rPr>
              <a:t>().</a:t>
            </a:r>
            <a:r>
              <a:rPr lang="de-DE" sz="1300" b="1" dirty="0" err="1">
                <a:solidFill>
                  <a:srgbClr val="D30F0F"/>
                </a:solidFill>
                <a:latin typeface="Consolas" panose="020B0609020204030204" pitchFamily="49" charset="0"/>
                <a:cs typeface="Courier New" panose="02070309020205020404" pitchFamily="49" charset="0"/>
              </a:rPr>
              <a:t>value</a:t>
            </a:r>
            <a:r>
              <a:rPr lang="de-DE" sz="1300" b="1" dirty="0">
                <a:solidFill>
                  <a:srgbClr val="D30F0F"/>
                </a:solidFill>
                <a:latin typeface="Consolas" panose="020B0609020204030204" pitchFamily="49" charset="0"/>
                <a:cs typeface="Courier New" panose="02070309020205020404" pitchFamily="49" charset="0"/>
              </a:rPr>
              <a:t> = </a:t>
            </a:r>
            <a:r>
              <a:rPr lang="de-DE" sz="1300" b="1" dirty="0" err="1">
                <a:solidFill>
                  <a:srgbClr val="D30F0F"/>
                </a:solidFill>
                <a:latin typeface="Consolas" panose="020B0609020204030204" pitchFamily="49" charset="0"/>
                <a:cs typeface="Courier New" panose="02070309020205020404" pitchFamily="49" charset="0"/>
              </a:rPr>
              <a:t>stepValue</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if</a:t>
            </a: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lueckentextHelper.completed</a:t>
            </a:r>
            <a:r>
              <a:rPr lang="de-DE" sz="1300" b="1" dirty="0">
                <a:solidFill>
                  <a:srgbClr val="D30F0F"/>
                </a:solidFill>
                <a:latin typeface="Consolas" panose="020B0609020204030204" pitchFamily="49" charset="0"/>
                <a:cs typeface="Courier New" panose="02070309020205020404" pitchFamily="49" charset="0"/>
              </a:rPr>
              <a:t>()) {</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var</a:t>
            </a: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completedLueckentext</a:t>
            </a:r>
            <a:r>
              <a:rPr lang="de-DE" sz="1300" b="1" dirty="0">
                <a:solidFill>
                  <a:srgbClr val="D30F0F"/>
                </a:solidFill>
                <a:latin typeface="Consolas" panose="020B0609020204030204" pitchFamily="49" charset="0"/>
                <a:cs typeface="Courier New" panose="02070309020205020404" pitchFamily="49" charset="0"/>
              </a:rPr>
              <a:t> = </a:t>
            </a:r>
            <a:r>
              <a:rPr lang="de-DE" sz="1300" b="1" dirty="0" err="1">
                <a:solidFill>
                  <a:srgbClr val="D30F0F"/>
                </a:solidFill>
                <a:latin typeface="Consolas" panose="020B0609020204030204" pitchFamily="49" charset="0"/>
                <a:cs typeface="Courier New" panose="02070309020205020404" pitchFamily="49" charset="0"/>
              </a:rPr>
              <a:t>lueckentextHelper.buildLueckentext</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response.card</a:t>
            </a:r>
            <a:r>
              <a:rPr lang="de-DE" sz="1300" b="1" dirty="0">
                <a:solidFill>
                  <a:srgbClr val="D30F0F"/>
                </a:solidFill>
                <a:latin typeface="Consolas" panose="020B0609020204030204" pitchFamily="49" charset="0"/>
                <a:cs typeface="Courier New" panose="02070309020205020404" pitchFamily="49" charset="0"/>
              </a:rPr>
              <a:t>(</a:t>
            </a:r>
            <a:r>
              <a:rPr lang="de-DE" sz="1300" b="1" dirty="0" err="1">
                <a:solidFill>
                  <a:srgbClr val="D30F0F"/>
                </a:solidFill>
                <a:latin typeface="Consolas" panose="020B0609020204030204" pitchFamily="49" charset="0"/>
                <a:cs typeface="Courier New" panose="02070309020205020404" pitchFamily="49" charset="0"/>
              </a:rPr>
              <a:t>lueckentextHelper.currentLueckentext</a:t>
            </a:r>
            <a:r>
              <a:rPr lang="de-DE" sz="1300" b="1" dirty="0">
                <a:solidFill>
                  <a:srgbClr val="D30F0F"/>
                </a:solidFill>
                <a:latin typeface="Consolas" panose="020B0609020204030204" pitchFamily="49" charset="0"/>
                <a:cs typeface="Courier New" panose="02070309020205020404" pitchFamily="49" charset="0"/>
              </a:rPr>
              <a:t>().title, </a:t>
            </a:r>
            <a:r>
              <a:rPr lang="de-DE" sz="1300" b="1" dirty="0" err="1">
                <a:solidFill>
                  <a:srgbClr val="D30F0F"/>
                </a:solidFill>
                <a:latin typeface="Consolas" panose="020B0609020204030204" pitchFamily="49" charset="0"/>
                <a:cs typeface="Courier New" panose="02070309020205020404" pitchFamily="49" charset="0"/>
              </a:rPr>
              <a:t>completedLueckentext</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response.say</a:t>
            </a:r>
            <a:r>
              <a:rPr lang="de-DE" sz="1300" b="1" dirty="0">
                <a:solidFill>
                  <a:srgbClr val="D30F0F"/>
                </a:solidFill>
                <a:latin typeface="Consolas" panose="020B0609020204030204" pitchFamily="49" charset="0"/>
                <a:cs typeface="Courier New" panose="02070309020205020404" pitchFamily="49" charset="0"/>
              </a:rPr>
              <a:t>("Der Lückentext ist fertig! Ich lese ihn dir jetzt vor. " + </a:t>
            </a:r>
            <a:r>
              <a:rPr lang="de-DE" sz="1300" b="1" dirty="0" err="1">
                <a:solidFill>
                  <a:srgbClr val="D30F0F"/>
                </a:solidFill>
                <a:latin typeface="Consolas" panose="020B0609020204030204" pitchFamily="49" charset="0"/>
                <a:cs typeface="Courier New" panose="02070309020205020404" pitchFamily="49" charset="0"/>
              </a:rPr>
              <a:t>completedLueckentext</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response.shouldEndSession</a:t>
            </a:r>
            <a:r>
              <a:rPr lang="de-DE" sz="1300" b="1" dirty="0">
                <a:solidFill>
                  <a:srgbClr val="D30F0F"/>
                </a:solidFill>
                <a:latin typeface="Consolas" panose="020B0609020204030204" pitchFamily="49" charset="0"/>
                <a:cs typeface="Courier New" panose="02070309020205020404" pitchFamily="49" charset="0"/>
              </a:rPr>
              <a:t>(</a:t>
            </a:r>
            <a:r>
              <a:rPr lang="de-DE" sz="1300" b="1" dirty="0" err="1">
                <a:solidFill>
                  <a:srgbClr val="D30F0F"/>
                </a:solidFill>
                <a:latin typeface="Consolas" panose="020B0609020204030204" pitchFamily="49" charset="0"/>
                <a:cs typeface="Courier New" panose="02070309020205020404" pitchFamily="49" charset="0"/>
              </a:rPr>
              <a:t>true</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 </a:t>
            </a:r>
            <a:r>
              <a:rPr lang="de-DE" sz="1300" b="1" dirty="0" err="1">
                <a:solidFill>
                  <a:srgbClr val="D30F0F"/>
                </a:solidFill>
                <a:latin typeface="Consolas" panose="020B0609020204030204" pitchFamily="49" charset="0"/>
                <a:cs typeface="Courier New" panose="02070309020205020404" pitchFamily="49" charset="0"/>
              </a:rPr>
              <a:t>else</a:t>
            </a:r>
            <a:r>
              <a:rPr lang="de-DE" sz="1300" b="1" dirty="0">
                <a:solidFill>
                  <a:srgbClr val="D30F0F"/>
                </a:solidFill>
                <a:latin typeface="Consolas" panose="020B0609020204030204" pitchFamily="49" charset="0"/>
                <a:cs typeface="Courier New" panose="02070309020205020404" pitchFamily="49" charset="0"/>
              </a:rPr>
              <a:t> {</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response.say</a:t>
            </a:r>
            <a:r>
              <a:rPr lang="de-DE" sz="1300" b="1" dirty="0">
                <a:solidFill>
                  <a:srgbClr val="D30F0F"/>
                </a:solidFill>
                <a:latin typeface="Consolas" panose="020B0609020204030204" pitchFamily="49" charset="0"/>
                <a:cs typeface="Courier New" panose="02070309020205020404" pitchFamily="49" charset="0"/>
              </a:rPr>
              <a:t>("Nenne mir " + </a:t>
            </a:r>
            <a:r>
              <a:rPr lang="de-DE" sz="1300" b="1" dirty="0" err="1">
                <a:solidFill>
                  <a:srgbClr val="D30F0F"/>
                </a:solidFill>
                <a:latin typeface="Consolas" panose="020B0609020204030204" pitchFamily="49" charset="0"/>
                <a:cs typeface="Courier New" panose="02070309020205020404" pitchFamily="49" charset="0"/>
              </a:rPr>
              <a:t>lueckentextHelper.getPrompt</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response.reprompt</a:t>
            </a:r>
            <a:r>
              <a:rPr lang="de-DE" sz="1300" b="1" dirty="0">
                <a:solidFill>
                  <a:srgbClr val="D30F0F"/>
                </a:solidFill>
                <a:latin typeface="Consolas" panose="020B0609020204030204" pitchFamily="49" charset="0"/>
                <a:cs typeface="Courier New" panose="02070309020205020404" pitchFamily="49" charset="0"/>
              </a:rPr>
              <a:t>("Ich habe leider nichts gehört. Nenne mir " + </a:t>
            </a:r>
            <a:r>
              <a:rPr lang="de-DE" sz="1300" b="1" dirty="0" err="1">
                <a:solidFill>
                  <a:srgbClr val="D30F0F"/>
                </a:solidFill>
                <a:latin typeface="Consolas" panose="020B0609020204030204" pitchFamily="49" charset="0"/>
                <a:cs typeface="Courier New" panose="02070309020205020404" pitchFamily="49" charset="0"/>
              </a:rPr>
              <a:t>lueckentextHelper.getPrompt</a:t>
            </a:r>
            <a:r>
              <a:rPr lang="de-DE" sz="1300" b="1" dirty="0">
                <a:solidFill>
                  <a:srgbClr val="D30F0F"/>
                </a:solidFill>
                <a:latin typeface="Consolas" panose="020B0609020204030204" pitchFamily="49" charset="0"/>
                <a:cs typeface="Courier New" panose="02070309020205020404" pitchFamily="49" charset="0"/>
              </a:rPr>
              <a:t>() + " um fortzufahren.");</a:t>
            </a:r>
          </a:p>
          <a:p>
            <a:pPr>
              <a:buNone/>
            </a:pPr>
            <a:r>
              <a:rPr lang="de-DE" sz="1300" b="1" dirty="0">
                <a:solidFill>
                  <a:srgbClr val="D30F0F"/>
                </a:solidFill>
                <a:latin typeface="Consolas" panose="020B0609020204030204" pitchFamily="49" charset="0"/>
                <a:cs typeface="Courier New" panose="02070309020205020404" pitchFamily="49" charset="0"/>
              </a:rPr>
              <a:t>      </a:t>
            </a:r>
            <a:r>
              <a:rPr lang="de-DE" sz="1300" b="1" dirty="0" err="1">
                <a:solidFill>
                  <a:srgbClr val="D30F0F"/>
                </a:solidFill>
                <a:latin typeface="Consolas" panose="020B0609020204030204" pitchFamily="49" charset="0"/>
                <a:cs typeface="Courier New" panose="02070309020205020404" pitchFamily="49" charset="0"/>
              </a:rPr>
              <a:t>response.shouldEndSession</a:t>
            </a:r>
            <a:r>
              <a:rPr lang="de-DE" sz="1300" b="1" dirty="0">
                <a:solidFill>
                  <a:srgbClr val="D30F0F"/>
                </a:solidFill>
                <a:latin typeface="Consolas" panose="020B0609020204030204" pitchFamily="49" charset="0"/>
                <a:cs typeface="Courier New" panose="02070309020205020404" pitchFamily="49" charset="0"/>
              </a:rPr>
              <a:t>(</a:t>
            </a:r>
            <a:r>
              <a:rPr lang="de-DE" sz="1300" b="1" dirty="0" err="1">
                <a:solidFill>
                  <a:srgbClr val="D30F0F"/>
                </a:solidFill>
                <a:latin typeface="Consolas" panose="020B0609020204030204" pitchFamily="49" charset="0"/>
                <a:cs typeface="Courier New" panose="02070309020205020404" pitchFamily="49" charset="0"/>
              </a:rPr>
              <a:t>false</a:t>
            </a:r>
            <a:r>
              <a:rPr lang="de-DE" sz="1300" b="1" dirty="0">
                <a:solidFill>
                  <a:srgbClr val="D30F0F"/>
                </a:solidFill>
                <a:latin typeface="Consolas" panose="020B0609020204030204" pitchFamily="49" charset="0"/>
                <a:cs typeface="Courier New" panose="02070309020205020404" pitchFamily="49" charset="0"/>
              </a:rPr>
              <a:t>);</a:t>
            </a:r>
          </a:p>
          <a:p>
            <a:pPr>
              <a:buNone/>
            </a:pPr>
            <a:r>
              <a:rPr lang="de-DE" sz="1300" b="1" dirty="0">
                <a:solidFill>
                  <a:srgbClr val="D30F0F"/>
                </a:solidFill>
                <a:latin typeface="Consolas" panose="020B0609020204030204" pitchFamily="49" charset="0"/>
                <a:cs typeface="Courier New" panose="02070309020205020404" pitchFamily="49" charset="0"/>
              </a:rPr>
              <a:t>    }</a:t>
            </a:r>
          </a:p>
          <a:p>
            <a:pPr>
              <a:buNone/>
            </a:pPr>
            <a:r>
              <a:rPr lang="de-DE" sz="1300" dirty="0">
                <a:latin typeface="Consolas" panose="020B0609020204030204" pitchFamily="49" charset="0"/>
                <a:cs typeface="Courier New" panose="02070309020205020404" pitchFamily="49" charset="0"/>
              </a:rPr>
              <a:t>[…]</a:t>
            </a:r>
            <a:endParaRPr lang="en" sz="1300" dirty="0">
              <a:latin typeface="Consolas" panose="020B0609020204030204" pitchFamily="49" charset="0"/>
              <a:cs typeface="Courier New" panose="02070309020205020404" pitchFamily="49" charset="0"/>
            </a:endParaRPr>
          </a:p>
        </p:txBody>
      </p:sp>
      <p:sp>
        <p:nvSpPr>
          <p:cNvPr id="2" name="Fußzeilenplatzhalter 1"/>
          <p:cNvSpPr>
            <a:spLocks noGrp="1"/>
          </p:cNvSpPr>
          <p:nvPr>
            <p:ph type="ftr" sz="quarter" idx="10"/>
          </p:nvPr>
        </p:nvSpPr>
        <p:spPr/>
        <p:txBody>
          <a:body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19</a:t>
            </a:fld>
            <a:r>
              <a:rPr lang="de-DE"/>
              <a:t> von 15</a:t>
            </a:r>
            <a:endParaRPr lang="de-DE" dirty="0"/>
          </a:p>
        </p:txBody>
      </p:sp>
    </p:spTree>
    <p:extLst>
      <p:ext uri="{BB962C8B-B14F-4D97-AF65-F5344CB8AC3E}">
        <p14:creationId xmlns:p14="http://schemas.microsoft.com/office/powerpoint/2010/main" val="298106789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21425" y="3785246"/>
            <a:ext cx="6651648" cy="1546500"/>
          </a:xfrm>
        </p:spPr>
        <p:txBody>
          <a:bodyPr/>
          <a:lstStyle/>
          <a:p>
            <a:r>
              <a:rPr lang="de-DE" dirty="0"/>
              <a:t>Teil 3: Sessions und Voice User Interfaces</a:t>
            </a:r>
          </a:p>
        </p:txBody>
      </p:sp>
    </p:spTree>
    <p:extLst>
      <p:ext uri="{BB962C8B-B14F-4D97-AF65-F5344CB8AC3E}">
        <p14:creationId xmlns:p14="http://schemas.microsoft.com/office/powerpoint/2010/main" val="3507375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de-DE" sz="2400" dirty="0"/>
              <a:t>Den Session Status speichern und abrufen</a:t>
            </a:r>
            <a:endParaRPr lang="en" sz="2400" dirty="0"/>
          </a:p>
        </p:txBody>
      </p:sp>
      <p:sp>
        <p:nvSpPr>
          <p:cNvPr id="112" name="Shape 112"/>
          <p:cNvSpPr txBox="1">
            <a:spLocks noGrp="1"/>
          </p:cNvSpPr>
          <p:nvPr>
            <p:ph type="body" idx="1"/>
          </p:nvPr>
        </p:nvSpPr>
        <p:spPr>
          <a:xfrm>
            <a:off x="589725" y="1417650"/>
            <a:ext cx="8403804" cy="5150199"/>
          </a:xfrm>
          <a:prstGeom prst="rect">
            <a:avLst/>
          </a:prstGeom>
        </p:spPr>
        <p:txBody>
          <a:bodyPr lIns="91425" tIns="91425" rIns="91425" bIns="91425" anchor="t" anchorCtr="0">
            <a:noAutofit/>
          </a:bodyPr>
          <a:lstStyle/>
          <a:p>
            <a:pPr>
              <a:buNone/>
            </a:pPr>
            <a:r>
              <a:rPr lang="de-DE" sz="1600" dirty="0">
                <a:latin typeface="Consolas" panose="020B0609020204030204" pitchFamily="49" charset="0"/>
                <a:cs typeface="Courier New" panose="02070309020205020404" pitchFamily="49" charset="0"/>
              </a:rPr>
              <a:t>[…]</a:t>
            </a:r>
          </a:p>
          <a:p>
            <a:pPr>
              <a:buNone/>
            </a:pPr>
            <a:r>
              <a:rPr lang="de-DE" sz="1600" dirty="0" err="1">
                <a:latin typeface="Consolas" panose="020B0609020204030204" pitchFamily="49" charset="0"/>
                <a:cs typeface="Courier New" panose="02070309020205020404" pitchFamily="49" charset="0"/>
              </a:rPr>
              <a:t>var</a:t>
            </a:r>
            <a:r>
              <a:rPr lang="de-DE" sz="1600" dirty="0">
                <a:latin typeface="Consolas" panose="020B0609020204030204" pitchFamily="49" charset="0"/>
                <a:cs typeface="Courier New" panose="02070309020205020404" pitchFamily="49" charset="0"/>
              </a:rPr>
              <a:t> </a:t>
            </a:r>
            <a:r>
              <a:rPr lang="de-DE" sz="1600" dirty="0" err="1">
                <a:latin typeface="Consolas" panose="020B0609020204030204" pitchFamily="49" charset="0"/>
                <a:cs typeface="Courier New" panose="02070309020205020404" pitchFamily="49" charset="0"/>
              </a:rPr>
              <a:t>LueckentextHelper</a:t>
            </a:r>
            <a:r>
              <a:rPr lang="de-DE" sz="1600" dirty="0">
                <a:latin typeface="Consolas" panose="020B0609020204030204" pitchFamily="49" charset="0"/>
                <a:cs typeface="Courier New" panose="02070309020205020404" pitchFamily="49" charset="0"/>
              </a:rPr>
              <a:t> = </a:t>
            </a:r>
            <a:r>
              <a:rPr lang="de-DE" sz="1600" dirty="0" err="1">
                <a:latin typeface="Consolas" panose="020B0609020204030204" pitchFamily="49" charset="0"/>
                <a:cs typeface="Courier New" panose="02070309020205020404" pitchFamily="49" charset="0"/>
              </a:rPr>
              <a:t>require</a:t>
            </a:r>
            <a:r>
              <a:rPr lang="de-DE" sz="1600" dirty="0">
                <a:latin typeface="Consolas" panose="020B0609020204030204" pitchFamily="49" charset="0"/>
                <a:cs typeface="Courier New" panose="02070309020205020404" pitchFamily="49" charset="0"/>
              </a:rPr>
              <a:t>("./</a:t>
            </a:r>
            <a:r>
              <a:rPr lang="de-DE" sz="1600" dirty="0" err="1">
                <a:latin typeface="Consolas" panose="020B0609020204030204" pitchFamily="49" charset="0"/>
                <a:cs typeface="Courier New" panose="02070309020205020404" pitchFamily="49" charset="0"/>
              </a:rPr>
              <a:t>lueckentext_helper</a:t>
            </a:r>
            <a:r>
              <a:rPr lang="de-DE" sz="1600" dirty="0">
                <a:latin typeface="Consolas" panose="020B0609020204030204" pitchFamily="49" charset="0"/>
                <a:cs typeface="Courier New" panose="02070309020205020404" pitchFamily="49" charset="0"/>
              </a:rPr>
              <a:t>");</a:t>
            </a:r>
          </a:p>
          <a:p>
            <a:pPr>
              <a:buNone/>
            </a:pPr>
            <a:r>
              <a:rPr lang="de-DE" sz="1600" b="1" dirty="0" err="1">
                <a:solidFill>
                  <a:srgbClr val="D30F0F"/>
                </a:solidFill>
                <a:latin typeface="Consolas" panose="020B0609020204030204" pitchFamily="49" charset="0"/>
                <a:cs typeface="Courier New" panose="02070309020205020404" pitchFamily="49" charset="0"/>
              </a:rPr>
              <a:t>var</a:t>
            </a:r>
            <a:r>
              <a:rPr lang="de-DE" sz="1600" b="1" dirty="0">
                <a:solidFill>
                  <a:srgbClr val="D30F0F"/>
                </a:solidFill>
                <a:latin typeface="Consolas" panose="020B0609020204030204" pitchFamily="49" charset="0"/>
                <a:cs typeface="Courier New" panose="02070309020205020404" pitchFamily="49" charset="0"/>
              </a:rPr>
              <a:t> LUECKENTEXT_BUILDER_SESSION_KEY = "</a:t>
            </a:r>
            <a:r>
              <a:rPr lang="de-DE" sz="1600" b="1" dirty="0" err="1">
                <a:solidFill>
                  <a:srgbClr val="D30F0F"/>
                </a:solidFill>
                <a:latin typeface="Consolas" panose="020B0609020204030204" pitchFamily="49" charset="0"/>
                <a:cs typeface="Courier New" panose="02070309020205020404" pitchFamily="49" charset="0"/>
              </a:rPr>
              <a:t>lueckentext_builder</a:t>
            </a:r>
            <a:r>
              <a:rPr lang="de-DE" sz="1600" b="1" dirty="0">
                <a:solidFill>
                  <a:srgbClr val="D30F0F"/>
                </a:solidFill>
                <a:latin typeface="Consolas" panose="020B0609020204030204" pitchFamily="49" charset="0"/>
                <a:cs typeface="Courier New" panose="02070309020205020404" pitchFamily="49" charset="0"/>
              </a:rPr>
              <a:t>";</a:t>
            </a:r>
          </a:p>
          <a:p>
            <a:pPr>
              <a:buNone/>
            </a:pPr>
            <a:r>
              <a:rPr lang="de-DE" sz="1600" b="1" dirty="0" err="1">
                <a:solidFill>
                  <a:srgbClr val="D30F0F"/>
                </a:solidFill>
                <a:latin typeface="Consolas" panose="020B0609020204030204" pitchFamily="49" charset="0"/>
                <a:cs typeface="Courier New" panose="02070309020205020404" pitchFamily="49" charset="0"/>
              </a:rPr>
              <a:t>var</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getLueckentextHelper</a:t>
            </a:r>
            <a:r>
              <a:rPr lang="de-DE" sz="1600" b="1" dirty="0">
                <a:solidFill>
                  <a:srgbClr val="D30F0F"/>
                </a:solidFill>
                <a:latin typeface="Consolas" panose="020B0609020204030204" pitchFamily="49" charset="0"/>
                <a:cs typeface="Courier New" panose="02070309020205020404" pitchFamily="49" charset="0"/>
              </a:rPr>
              <a:t> = </a:t>
            </a:r>
            <a:r>
              <a:rPr lang="de-DE" sz="1600" b="1" dirty="0" err="1">
                <a:solidFill>
                  <a:srgbClr val="D30F0F"/>
                </a:solidFill>
                <a:latin typeface="Consolas" panose="020B0609020204030204" pitchFamily="49" charset="0"/>
                <a:cs typeface="Courier New" panose="02070309020205020404" pitchFamily="49" charset="0"/>
              </a:rPr>
              <a:t>function</a:t>
            </a:r>
            <a:r>
              <a:rPr lang="de-DE" sz="1600" b="1" dirty="0">
                <a:solidFill>
                  <a:srgbClr val="D30F0F"/>
                </a:solidFill>
                <a:latin typeface="Consolas" panose="020B0609020204030204" pitchFamily="49" charset="0"/>
                <a:cs typeface="Courier New" panose="02070309020205020404" pitchFamily="49" charset="0"/>
              </a:rPr>
              <a:t>(</a:t>
            </a:r>
            <a:r>
              <a:rPr lang="de-DE" sz="1600" b="1" dirty="0" err="1">
                <a:solidFill>
                  <a:srgbClr val="D30F0F"/>
                </a:solidFill>
                <a:latin typeface="Consolas" panose="020B0609020204030204" pitchFamily="49" charset="0"/>
                <a:cs typeface="Courier New" panose="02070309020205020404" pitchFamily="49" charset="0"/>
              </a:rPr>
              <a:t>request</a:t>
            </a: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var</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lueckentextHelperData</a:t>
            </a:r>
            <a:r>
              <a:rPr lang="de-DE" sz="1600" b="1" dirty="0">
                <a:solidFill>
                  <a:srgbClr val="D30F0F"/>
                </a:solidFill>
                <a:latin typeface="Consolas" panose="020B0609020204030204" pitchFamily="49" charset="0"/>
                <a:cs typeface="Courier New" panose="02070309020205020404" pitchFamily="49" charset="0"/>
              </a:rPr>
              <a:t> = </a:t>
            </a:r>
            <a:r>
              <a:rPr lang="de-DE" sz="1600" b="1" dirty="0" err="1">
                <a:solidFill>
                  <a:srgbClr val="D30F0F"/>
                </a:solidFill>
                <a:latin typeface="Consolas" panose="020B0609020204030204" pitchFamily="49" charset="0"/>
                <a:cs typeface="Courier New" panose="02070309020205020404" pitchFamily="49" charset="0"/>
              </a:rPr>
              <a:t>request.session</a:t>
            </a:r>
            <a:r>
              <a:rPr lang="de-DE" sz="1600" b="1" dirty="0">
                <a:solidFill>
                  <a:srgbClr val="D30F0F"/>
                </a:solidFill>
                <a:latin typeface="Consolas" panose="020B0609020204030204" pitchFamily="49" charset="0"/>
                <a:cs typeface="Courier New" panose="02070309020205020404" pitchFamily="49" charset="0"/>
              </a:rPr>
              <a:t>(LUECKENTEXT_BUILDER_SESSION_KEY);</a:t>
            </a:r>
          </a:p>
          <a:p>
            <a:pPr>
              <a:buNone/>
            </a:pP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if</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lueckentextHelperData</a:t>
            </a:r>
            <a:r>
              <a:rPr lang="de-DE" sz="1600" b="1" dirty="0">
                <a:solidFill>
                  <a:srgbClr val="D30F0F"/>
                </a:solidFill>
                <a:latin typeface="Consolas" panose="020B0609020204030204" pitchFamily="49" charset="0"/>
                <a:cs typeface="Courier New" panose="02070309020205020404" pitchFamily="49" charset="0"/>
              </a:rPr>
              <a:t> === </a:t>
            </a:r>
            <a:r>
              <a:rPr lang="de-DE" sz="1600" b="1" dirty="0" err="1">
                <a:solidFill>
                  <a:srgbClr val="D30F0F"/>
                </a:solidFill>
                <a:latin typeface="Consolas" panose="020B0609020204030204" pitchFamily="49" charset="0"/>
                <a:cs typeface="Courier New" panose="02070309020205020404" pitchFamily="49" charset="0"/>
              </a:rPr>
              <a:t>undefined</a:t>
            </a: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lueckentextHelperData</a:t>
            </a:r>
            <a:r>
              <a:rPr lang="de-DE" sz="1600" b="1" dirty="0">
                <a:solidFill>
                  <a:srgbClr val="D30F0F"/>
                </a:solidFill>
                <a:latin typeface="Consolas" panose="020B0609020204030204" pitchFamily="49" charset="0"/>
                <a:cs typeface="Courier New" panose="02070309020205020404" pitchFamily="49" charset="0"/>
              </a:rPr>
              <a:t> = {};</a:t>
            </a:r>
          </a:p>
          <a:p>
            <a:pPr>
              <a:buNone/>
            </a:pPr>
            <a:r>
              <a:rPr lang="de-DE" sz="1600" b="1" dirty="0">
                <a:solidFill>
                  <a:srgbClr val="D30F0F"/>
                </a:solidFill>
                <a:latin typeface="Consolas" panose="020B0609020204030204" pitchFamily="49" charset="0"/>
                <a:cs typeface="Courier New" panose="02070309020205020404" pitchFamily="49" charset="0"/>
              </a:rPr>
              <a:t>  }</a:t>
            </a:r>
          </a:p>
          <a:p>
            <a:pPr>
              <a:buNone/>
            </a:pP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return</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new</a:t>
            </a:r>
            <a:r>
              <a:rPr lang="de-DE" sz="1600" b="1" dirty="0">
                <a:solidFill>
                  <a:srgbClr val="D30F0F"/>
                </a:solidFill>
                <a:latin typeface="Consolas" panose="020B0609020204030204" pitchFamily="49" charset="0"/>
                <a:cs typeface="Courier New" panose="02070309020205020404" pitchFamily="49" charset="0"/>
              </a:rPr>
              <a:t> </a:t>
            </a:r>
            <a:r>
              <a:rPr lang="de-DE" sz="1600" b="1" dirty="0" err="1">
                <a:solidFill>
                  <a:srgbClr val="D30F0F"/>
                </a:solidFill>
                <a:latin typeface="Consolas" panose="020B0609020204030204" pitchFamily="49" charset="0"/>
                <a:cs typeface="Courier New" panose="02070309020205020404" pitchFamily="49" charset="0"/>
              </a:rPr>
              <a:t>LueckentextHelper</a:t>
            </a:r>
            <a:r>
              <a:rPr lang="de-DE" sz="1600" b="1" dirty="0">
                <a:solidFill>
                  <a:srgbClr val="D30F0F"/>
                </a:solidFill>
                <a:latin typeface="Consolas" panose="020B0609020204030204" pitchFamily="49" charset="0"/>
                <a:cs typeface="Courier New" panose="02070309020205020404" pitchFamily="49" charset="0"/>
              </a:rPr>
              <a:t>(</a:t>
            </a:r>
            <a:r>
              <a:rPr lang="de-DE" sz="1600" b="1" dirty="0" err="1">
                <a:solidFill>
                  <a:srgbClr val="D30F0F"/>
                </a:solidFill>
                <a:latin typeface="Consolas" panose="020B0609020204030204" pitchFamily="49" charset="0"/>
                <a:cs typeface="Courier New" panose="02070309020205020404" pitchFamily="49" charset="0"/>
              </a:rPr>
              <a:t>lueckentextHelperData</a:t>
            </a:r>
            <a:r>
              <a:rPr lang="de-DE" sz="1600" b="1" dirty="0">
                <a:solidFill>
                  <a:srgbClr val="D30F0F"/>
                </a:solidFill>
                <a:latin typeface="Consolas" panose="020B0609020204030204" pitchFamily="49" charset="0"/>
                <a:cs typeface="Courier New" panose="02070309020205020404" pitchFamily="49" charset="0"/>
              </a:rPr>
              <a:t>);</a:t>
            </a:r>
          </a:p>
          <a:p>
            <a:pPr>
              <a:buNone/>
            </a:pPr>
            <a:r>
              <a:rPr lang="de-DE" sz="1600" b="1" dirty="0">
                <a:solidFill>
                  <a:srgbClr val="D30F0F"/>
                </a:solidFill>
                <a:latin typeface="Consolas" panose="020B0609020204030204" pitchFamily="49" charset="0"/>
                <a:cs typeface="Courier New" panose="02070309020205020404" pitchFamily="49" charset="0"/>
              </a:rPr>
              <a:t>};</a:t>
            </a:r>
          </a:p>
          <a:p>
            <a:pPr>
              <a:buNone/>
            </a:pPr>
            <a:r>
              <a:rPr lang="de-DE" sz="1600" dirty="0" err="1">
                <a:latin typeface="Consolas" panose="020B0609020204030204" pitchFamily="49" charset="0"/>
                <a:cs typeface="Courier New" panose="02070309020205020404" pitchFamily="49" charset="0"/>
              </a:rPr>
              <a:t>var</a:t>
            </a:r>
            <a:r>
              <a:rPr lang="de-DE" sz="1600" dirty="0">
                <a:latin typeface="Consolas" panose="020B0609020204030204" pitchFamily="49" charset="0"/>
                <a:cs typeface="Courier New" panose="02070309020205020404" pitchFamily="49" charset="0"/>
              </a:rPr>
              <a:t> </a:t>
            </a:r>
            <a:r>
              <a:rPr lang="de-DE" sz="1600" dirty="0" err="1">
                <a:latin typeface="Consolas" panose="020B0609020204030204" pitchFamily="49" charset="0"/>
                <a:cs typeface="Courier New" panose="02070309020205020404" pitchFamily="49" charset="0"/>
              </a:rPr>
              <a:t>cancelIntentFunction</a:t>
            </a:r>
            <a:r>
              <a:rPr lang="de-DE" sz="1600" dirty="0">
                <a:latin typeface="Consolas" panose="020B0609020204030204" pitchFamily="49" charset="0"/>
                <a:cs typeface="Courier New" panose="02070309020205020404" pitchFamily="49" charset="0"/>
              </a:rPr>
              <a:t> = </a:t>
            </a:r>
            <a:r>
              <a:rPr lang="de-DE" sz="1600" dirty="0" err="1">
                <a:latin typeface="Consolas" panose="020B0609020204030204" pitchFamily="49" charset="0"/>
                <a:cs typeface="Courier New" panose="02070309020205020404" pitchFamily="49" charset="0"/>
              </a:rPr>
              <a:t>function</a:t>
            </a:r>
            <a:r>
              <a:rPr lang="de-DE" sz="1600" dirty="0">
                <a:latin typeface="Consolas" panose="020B0609020204030204" pitchFamily="49" charset="0"/>
                <a:cs typeface="Courier New" panose="02070309020205020404" pitchFamily="49" charset="0"/>
              </a:rPr>
              <a:t>(</a:t>
            </a:r>
            <a:r>
              <a:rPr lang="de-DE" sz="1600" dirty="0" err="1">
                <a:latin typeface="Consolas" panose="020B0609020204030204" pitchFamily="49" charset="0"/>
                <a:cs typeface="Courier New" panose="02070309020205020404" pitchFamily="49" charset="0"/>
              </a:rPr>
              <a:t>request</a:t>
            </a:r>
            <a:r>
              <a:rPr lang="de-DE" sz="1600" dirty="0">
                <a:latin typeface="Consolas" panose="020B0609020204030204" pitchFamily="49" charset="0"/>
                <a:cs typeface="Courier New" panose="02070309020205020404" pitchFamily="49" charset="0"/>
              </a:rPr>
              <a:t>, </a:t>
            </a:r>
            <a:r>
              <a:rPr lang="de-DE" sz="1600" dirty="0" err="1">
                <a:latin typeface="Consolas" panose="020B0609020204030204" pitchFamily="49" charset="0"/>
                <a:cs typeface="Courier New" panose="02070309020205020404" pitchFamily="49" charset="0"/>
              </a:rPr>
              <a:t>response</a:t>
            </a:r>
            <a:r>
              <a:rPr lang="de-DE" sz="1600" dirty="0">
                <a:latin typeface="Consolas" panose="020B0609020204030204" pitchFamily="49" charset="0"/>
                <a:cs typeface="Courier New" panose="02070309020205020404" pitchFamily="49" charset="0"/>
              </a:rPr>
              <a:t>) {</a:t>
            </a:r>
          </a:p>
          <a:p>
            <a:pPr>
              <a:buNone/>
            </a:pPr>
            <a:r>
              <a:rPr lang="de-DE" sz="1600" dirty="0">
                <a:latin typeface="Consolas" panose="020B0609020204030204" pitchFamily="49" charset="0"/>
                <a:cs typeface="Courier New" panose="02070309020205020404" pitchFamily="49" charset="0"/>
              </a:rPr>
              <a:t>[…]</a:t>
            </a:r>
            <a:endParaRPr lang="en" sz="1600" dirty="0">
              <a:latin typeface="Consolas" panose="020B0609020204030204" pitchFamily="49" charset="0"/>
              <a:cs typeface="Courier New" panose="02070309020205020404" pitchFamily="49" charset="0"/>
            </a:endParaRPr>
          </a:p>
        </p:txBody>
      </p:sp>
      <p:sp>
        <p:nvSpPr>
          <p:cNvPr id="2" name="Fußzeilenplatzhalter 1"/>
          <p:cNvSpPr>
            <a:spLocks noGrp="1"/>
          </p:cNvSpPr>
          <p:nvPr>
            <p:ph type="ftr" sz="quarter" idx="10"/>
          </p:nvPr>
        </p:nvSpPr>
        <p:spPr/>
        <p:txBody>
          <a:body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20</a:t>
            </a:fld>
            <a:r>
              <a:rPr lang="de-DE"/>
              <a:t> von 15</a:t>
            </a:r>
            <a:endParaRPr lang="de-DE" dirty="0"/>
          </a:p>
        </p:txBody>
      </p:sp>
    </p:spTree>
    <p:extLst>
      <p:ext uri="{BB962C8B-B14F-4D97-AF65-F5344CB8AC3E}">
        <p14:creationId xmlns:p14="http://schemas.microsoft.com/office/powerpoint/2010/main" val="2228421339"/>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93700" y="274650"/>
            <a:ext cx="6462600" cy="1143000"/>
          </a:xfrm>
          <a:prstGeom prst="rect">
            <a:avLst/>
          </a:prstGeom>
        </p:spPr>
        <p:txBody>
          <a:bodyPr lIns="91425" tIns="91425" rIns="91425" bIns="91425" anchor="b" anchorCtr="0">
            <a:noAutofit/>
          </a:bodyPr>
          <a:lstStyle/>
          <a:p>
            <a:pPr lvl="0">
              <a:spcBef>
                <a:spcPts val="0"/>
              </a:spcBef>
              <a:buNone/>
            </a:pPr>
            <a:r>
              <a:rPr lang="de-DE" sz="2400" dirty="0"/>
              <a:t>Session Status abrufen</a:t>
            </a:r>
            <a:endParaRPr lang="en" sz="2400" dirty="0"/>
          </a:p>
        </p:txBody>
      </p:sp>
      <p:sp>
        <p:nvSpPr>
          <p:cNvPr id="112" name="Shape 112"/>
          <p:cNvSpPr txBox="1">
            <a:spLocks noGrp="1"/>
          </p:cNvSpPr>
          <p:nvPr>
            <p:ph type="body" idx="1"/>
          </p:nvPr>
        </p:nvSpPr>
        <p:spPr>
          <a:xfrm>
            <a:off x="589725" y="1417650"/>
            <a:ext cx="8403804" cy="5150199"/>
          </a:xfrm>
          <a:prstGeom prst="rect">
            <a:avLst/>
          </a:prstGeom>
        </p:spPr>
        <p:txBody>
          <a:bodyPr lIns="91425" tIns="91425" rIns="91425" bIns="91425" anchor="t" anchorCtr="0">
            <a:noAutofit/>
          </a:bodyPr>
          <a:lstStyle/>
          <a:p>
            <a:pPr>
              <a:buNone/>
            </a:pP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function</a:t>
            </a:r>
            <a:r>
              <a:rPr lang="de-DE" sz="1200" dirty="0">
                <a:latin typeface="Consolas" panose="020B0609020204030204" pitchFamily="49" charset="0"/>
                <a:cs typeface="Courier New" panose="02070309020205020404" pitchFamily="49" charset="0"/>
              </a:rPr>
              <a:t>(</a:t>
            </a:r>
            <a:r>
              <a:rPr lang="de-DE" sz="1200" dirty="0" err="1">
                <a:latin typeface="Consolas" panose="020B0609020204030204" pitchFamily="49" charset="0"/>
                <a:cs typeface="Courier New" panose="02070309020205020404" pitchFamily="49" charset="0"/>
              </a:rPr>
              <a:t>request</a:t>
            </a: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response</a:t>
            </a:r>
            <a:r>
              <a:rPr lang="de-DE" sz="1200" dirty="0">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var</a:t>
            </a: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stepValue</a:t>
            </a:r>
            <a:r>
              <a:rPr lang="de-DE" sz="1200" dirty="0">
                <a:latin typeface="Consolas" panose="020B0609020204030204" pitchFamily="49" charset="0"/>
                <a:cs typeface="Courier New" panose="02070309020205020404" pitchFamily="49" charset="0"/>
              </a:rPr>
              <a:t> = </a:t>
            </a:r>
            <a:r>
              <a:rPr lang="de-DE" sz="1200" dirty="0" err="1">
                <a:latin typeface="Consolas" panose="020B0609020204030204" pitchFamily="49" charset="0"/>
                <a:cs typeface="Courier New" panose="02070309020205020404" pitchFamily="49" charset="0"/>
              </a:rPr>
              <a:t>request.slot</a:t>
            </a:r>
            <a:r>
              <a:rPr lang="de-DE" sz="1200" dirty="0">
                <a:latin typeface="Consolas" panose="020B0609020204030204" pitchFamily="49" charset="0"/>
                <a:cs typeface="Courier New" panose="02070309020205020404" pitchFamily="49" charset="0"/>
              </a:rPr>
              <a:t>("STEPVALUE");</a:t>
            </a:r>
          </a:p>
          <a:p>
            <a:pPr>
              <a:buNone/>
            </a:pPr>
            <a:r>
              <a:rPr lang="de-DE" sz="1200" dirty="0">
                <a:latin typeface="Consolas" panose="020B0609020204030204" pitchFamily="49" charset="0"/>
                <a:cs typeface="Courier New" panose="02070309020205020404" pitchFamily="49" charset="0"/>
              </a:rPr>
              <a:t>    </a:t>
            </a:r>
            <a:r>
              <a:rPr lang="de-DE" sz="1200" b="1" strike="sngStrike" dirty="0" err="1">
                <a:solidFill>
                  <a:srgbClr val="D30F0F"/>
                </a:solidFill>
                <a:latin typeface="Consolas" panose="020B0609020204030204" pitchFamily="49" charset="0"/>
                <a:cs typeface="Courier New" panose="02070309020205020404" pitchFamily="49" charset="0"/>
              </a:rPr>
              <a:t>var</a:t>
            </a:r>
            <a:r>
              <a:rPr lang="de-DE" sz="1200" b="1" strike="sngStrike" dirty="0">
                <a:solidFill>
                  <a:srgbClr val="D30F0F"/>
                </a:solidFill>
                <a:latin typeface="Consolas" panose="020B0609020204030204" pitchFamily="49" charset="0"/>
                <a:cs typeface="Courier New" panose="02070309020205020404" pitchFamily="49" charset="0"/>
              </a:rPr>
              <a:t> </a:t>
            </a:r>
            <a:r>
              <a:rPr lang="de-DE" sz="1200" b="1" strike="sngStrike" dirty="0" err="1">
                <a:solidFill>
                  <a:srgbClr val="D30F0F"/>
                </a:solidFill>
                <a:latin typeface="Consolas" panose="020B0609020204030204" pitchFamily="49" charset="0"/>
                <a:cs typeface="Courier New" panose="02070309020205020404" pitchFamily="49" charset="0"/>
              </a:rPr>
              <a:t>lueckentextHelper</a:t>
            </a:r>
            <a:r>
              <a:rPr lang="de-DE" sz="1200" b="1" strike="sngStrike" dirty="0">
                <a:solidFill>
                  <a:srgbClr val="D30F0F"/>
                </a:solidFill>
                <a:latin typeface="Consolas" panose="020B0609020204030204" pitchFamily="49" charset="0"/>
                <a:cs typeface="Courier New" panose="02070309020205020404" pitchFamily="49" charset="0"/>
              </a:rPr>
              <a:t> = </a:t>
            </a:r>
            <a:r>
              <a:rPr lang="de-DE" sz="1200" b="1" strike="sngStrike" dirty="0" err="1">
                <a:solidFill>
                  <a:srgbClr val="D30F0F"/>
                </a:solidFill>
                <a:latin typeface="Consolas" panose="020B0609020204030204" pitchFamily="49" charset="0"/>
                <a:cs typeface="Courier New" panose="02070309020205020404" pitchFamily="49" charset="0"/>
              </a:rPr>
              <a:t>new</a:t>
            </a:r>
            <a:r>
              <a:rPr lang="de-DE" sz="1200" b="1" strike="sngStrike" dirty="0">
                <a:solidFill>
                  <a:srgbClr val="D30F0F"/>
                </a:solidFill>
                <a:latin typeface="Consolas" panose="020B0609020204030204" pitchFamily="49" charset="0"/>
                <a:cs typeface="Courier New" panose="02070309020205020404" pitchFamily="49" charset="0"/>
              </a:rPr>
              <a:t> </a:t>
            </a:r>
            <a:r>
              <a:rPr lang="de-DE" sz="1200" b="1" strike="sngStrike" dirty="0" err="1">
                <a:solidFill>
                  <a:srgbClr val="D30F0F"/>
                </a:solidFill>
                <a:latin typeface="Consolas" panose="020B0609020204030204" pitchFamily="49" charset="0"/>
                <a:cs typeface="Courier New" panose="02070309020205020404" pitchFamily="49" charset="0"/>
              </a:rPr>
              <a:t>LueckentextHelper</a:t>
            </a:r>
            <a:r>
              <a:rPr lang="de-DE" sz="1200" b="1" strike="sngStrike" dirty="0">
                <a:solidFill>
                  <a:srgbClr val="D30F0F"/>
                </a:solidFill>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b="1" dirty="0" err="1">
                <a:solidFill>
                  <a:srgbClr val="D30F0F"/>
                </a:solidFill>
                <a:latin typeface="Consolas" panose="020B0609020204030204" pitchFamily="49" charset="0"/>
                <a:cs typeface="Courier New" panose="02070309020205020404" pitchFamily="49" charset="0"/>
              </a:rPr>
              <a:t>var</a:t>
            </a:r>
            <a:r>
              <a:rPr lang="de-DE" sz="1200" b="1" dirty="0">
                <a:solidFill>
                  <a:srgbClr val="D30F0F"/>
                </a:solidFill>
                <a:latin typeface="Consolas" panose="020B0609020204030204" pitchFamily="49" charset="0"/>
                <a:cs typeface="Courier New" panose="02070309020205020404" pitchFamily="49" charset="0"/>
              </a:rPr>
              <a:t> </a:t>
            </a:r>
            <a:r>
              <a:rPr lang="de-DE" sz="1200" b="1" dirty="0" err="1">
                <a:solidFill>
                  <a:srgbClr val="D30F0F"/>
                </a:solidFill>
                <a:latin typeface="Consolas" panose="020B0609020204030204" pitchFamily="49" charset="0"/>
                <a:cs typeface="Courier New" panose="02070309020205020404" pitchFamily="49" charset="0"/>
              </a:rPr>
              <a:t>lueckentextHelper</a:t>
            </a:r>
            <a:r>
              <a:rPr lang="de-DE" sz="1200" b="1" dirty="0">
                <a:solidFill>
                  <a:srgbClr val="D30F0F"/>
                </a:solidFill>
                <a:latin typeface="Consolas" panose="020B0609020204030204" pitchFamily="49" charset="0"/>
                <a:cs typeface="Courier New" panose="02070309020205020404" pitchFamily="49" charset="0"/>
              </a:rPr>
              <a:t> = </a:t>
            </a:r>
            <a:r>
              <a:rPr lang="de-DE" sz="1200" b="1" dirty="0" err="1">
                <a:solidFill>
                  <a:srgbClr val="D30F0F"/>
                </a:solidFill>
                <a:latin typeface="Consolas" panose="020B0609020204030204" pitchFamily="49" charset="0"/>
                <a:cs typeface="Courier New" panose="02070309020205020404" pitchFamily="49" charset="0"/>
              </a:rPr>
              <a:t>getLueckentextHelper</a:t>
            </a:r>
            <a:r>
              <a:rPr lang="de-DE" sz="1200" b="1" dirty="0">
                <a:solidFill>
                  <a:srgbClr val="D30F0F"/>
                </a:solidFill>
                <a:latin typeface="Consolas" panose="020B0609020204030204" pitchFamily="49" charset="0"/>
                <a:cs typeface="Courier New" panose="02070309020205020404" pitchFamily="49" charset="0"/>
              </a:rPr>
              <a:t>(</a:t>
            </a:r>
            <a:r>
              <a:rPr lang="de-DE" sz="1200" b="1" dirty="0" err="1">
                <a:solidFill>
                  <a:srgbClr val="D30F0F"/>
                </a:solidFill>
                <a:latin typeface="Consolas" panose="020B0609020204030204" pitchFamily="49" charset="0"/>
                <a:cs typeface="Courier New" panose="02070309020205020404" pitchFamily="49" charset="0"/>
              </a:rPr>
              <a:t>request</a:t>
            </a:r>
            <a:r>
              <a:rPr lang="de-DE" sz="1200" b="1" dirty="0">
                <a:solidFill>
                  <a:srgbClr val="D30F0F"/>
                </a:solidFill>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lueckentextHelper.started</a:t>
            </a:r>
            <a:r>
              <a:rPr lang="de-DE" sz="1200" dirty="0">
                <a:latin typeface="Consolas" panose="020B0609020204030204" pitchFamily="49" charset="0"/>
                <a:cs typeface="Courier New" panose="02070309020205020404" pitchFamily="49" charset="0"/>
              </a:rPr>
              <a:t> = </a:t>
            </a:r>
            <a:r>
              <a:rPr lang="de-DE" sz="1200" dirty="0" err="1">
                <a:latin typeface="Consolas" panose="020B0609020204030204" pitchFamily="49" charset="0"/>
                <a:cs typeface="Courier New" panose="02070309020205020404" pitchFamily="49" charset="0"/>
              </a:rPr>
              <a:t>true</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if</a:t>
            </a: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stepValue</a:t>
            </a:r>
            <a:r>
              <a:rPr lang="de-DE" sz="1200" dirty="0">
                <a:latin typeface="Consolas" panose="020B0609020204030204" pitchFamily="49" charset="0"/>
                <a:cs typeface="Courier New" panose="02070309020205020404" pitchFamily="49" charset="0"/>
              </a:rPr>
              <a:t> !== </a:t>
            </a:r>
            <a:r>
              <a:rPr lang="de-DE" sz="1200" dirty="0" err="1">
                <a:latin typeface="Consolas" panose="020B0609020204030204" pitchFamily="49" charset="0"/>
                <a:cs typeface="Courier New" panose="02070309020205020404" pitchFamily="49" charset="0"/>
              </a:rPr>
              <a:t>undefined</a:t>
            </a:r>
            <a:r>
              <a:rPr lang="de-DE" sz="1200" dirty="0">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lueckentextHelper.getStep</a:t>
            </a:r>
            <a:r>
              <a:rPr lang="de-DE" sz="1200" dirty="0">
                <a:latin typeface="Consolas" panose="020B0609020204030204" pitchFamily="49" charset="0"/>
                <a:cs typeface="Courier New" panose="02070309020205020404" pitchFamily="49" charset="0"/>
              </a:rPr>
              <a:t>().</a:t>
            </a:r>
            <a:r>
              <a:rPr lang="de-DE" sz="1200" dirty="0" err="1">
                <a:latin typeface="Consolas" panose="020B0609020204030204" pitchFamily="49" charset="0"/>
                <a:cs typeface="Courier New" panose="02070309020205020404" pitchFamily="49" charset="0"/>
              </a:rPr>
              <a:t>value</a:t>
            </a:r>
            <a:r>
              <a:rPr lang="de-DE" sz="1200" dirty="0">
                <a:latin typeface="Consolas" panose="020B0609020204030204" pitchFamily="49" charset="0"/>
                <a:cs typeface="Courier New" panose="02070309020205020404" pitchFamily="49" charset="0"/>
              </a:rPr>
              <a:t> = </a:t>
            </a:r>
            <a:r>
              <a:rPr lang="de-DE" sz="1200" dirty="0" err="1">
                <a:latin typeface="Consolas" panose="020B0609020204030204" pitchFamily="49" charset="0"/>
                <a:cs typeface="Courier New" panose="02070309020205020404" pitchFamily="49" charset="0"/>
              </a:rPr>
              <a:t>stepValue</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if</a:t>
            </a: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lueckentextHelper.completed</a:t>
            </a:r>
            <a:r>
              <a:rPr lang="de-DE" sz="1200" dirty="0">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var</a:t>
            </a: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completedLueckentext</a:t>
            </a:r>
            <a:r>
              <a:rPr lang="de-DE" sz="1200" dirty="0">
                <a:latin typeface="Consolas" panose="020B0609020204030204" pitchFamily="49" charset="0"/>
                <a:cs typeface="Courier New" panose="02070309020205020404" pitchFamily="49" charset="0"/>
              </a:rPr>
              <a:t> = </a:t>
            </a:r>
            <a:r>
              <a:rPr lang="de-DE" sz="1200" dirty="0" err="1">
                <a:latin typeface="Consolas" panose="020B0609020204030204" pitchFamily="49" charset="0"/>
                <a:cs typeface="Courier New" panose="02070309020205020404" pitchFamily="49" charset="0"/>
              </a:rPr>
              <a:t>lueckentextHelper.buildLueckentext</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response.card</a:t>
            </a:r>
            <a:r>
              <a:rPr lang="de-DE" sz="1200" dirty="0">
                <a:latin typeface="Consolas" panose="020B0609020204030204" pitchFamily="49" charset="0"/>
                <a:cs typeface="Courier New" panose="02070309020205020404" pitchFamily="49" charset="0"/>
              </a:rPr>
              <a:t>(</a:t>
            </a:r>
            <a:r>
              <a:rPr lang="de-DE" sz="1200" dirty="0" err="1">
                <a:latin typeface="Consolas" panose="020B0609020204030204" pitchFamily="49" charset="0"/>
                <a:cs typeface="Courier New" panose="02070309020205020404" pitchFamily="49" charset="0"/>
              </a:rPr>
              <a:t>lueckentextHelper.currentLueckentext</a:t>
            </a:r>
            <a:r>
              <a:rPr lang="de-DE" sz="1200" dirty="0">
                <a:latin typeface="Consolas" panose="020B0609020204030204" pitchFamily="49" charset="0"/>
                <a:cs typeface="Courier New" panose="02070309020205020404" pitchFamily="49" charset="0"/>
              </a:rPr>
              <a:t>().title, </a:t>
            </a:r>
            <a:r>
              <a:rPr lang="de-DE" sz="1200" dirty="0" err="1">
                <a:latin typeface="Consolas" panose="020B0609020204030204" pitchFamily="49" charset="0"/>
                <a:cs typeface="Courier New" panose="02070309020205020404" pitchFamily="49" charset="0"/>
              </a:rPr>
              <a:t>completedLueckentext</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response.say</a:t>
            </a:r>
            <a:r>
              <a:rPr lang="de-DE" sz="1200" dirty="0">
                <a:latin typeface="Consolas" panose="020B0609020204030204" pitchFamily="49" charset="0"/>
                <a:cs typeface="Courier New" panose="02070309020205020404" pitchFamily="49" charset="0"/>
              </a:rPr>
              <a:t>("Der Lückentext ist fertig! Ich lese ihn dir jetzt vor. " + </a:t>
            </a:r>
            <a:r>
              <a:rPr lang="de-DE" sz="1200" dirty="0" err="1">
                <a:latin typeface="Consolas" panose="020B0609020204030204" pitchFamily="49" charset="0"/>
                <a:cs typeface="Courier New" panose="02070309020205020404" pitchFamily="49" charset="0"/>
              </a:rPr>
              <a:t>completedLueckentext</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response.shouldEndSession</a:t>
            </a:r>
            <a:r>
              <a:rPr lang="de-DE" sz="1200" dirty="0">
                <a:latin typeface="Consolas" panose="020B0609020204030204" pitchFamily="49" charset="0"/>
                <a:cs typeface="Courier New" panose="02070309020205020404" pitchFamily="49" charset="0"/>
              </a:rPr>
              <a:t>(</a:t>
            </a:r>
            <a:r>
              <a:rPr lang="de-DE" sz="1200" dirty="0" err="1">
                <a:latin typeface="Consolas" panose="020B0609020204030204" pitchFamily="49" charset="0"/>
                <a:cs typeface="Courier New" panose="02070309020205020404" pitchFamily="49" charset="0"/>
              </a:rPr>
              <a:t>true</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 </a:t>
            </a:r>
            <a:r>
              <a:rPr lang="de-DE" sz="1200" dirty="0" err="1">
                <a:latin typeface="Consolas" panose="020B0609020204030204" pitchFamily="49" charset="0"/>
                <a:cs typeface="Courier New" panose="02070309020205020404" pitchFamily="49" charset="0"/>
              </a:rPr>
              <a:t>else</a:t>
            </a:r>
            <a:r>
              <a:rPr lang="de-DE" sz="1200" dirty="0">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      </a:t>
            </a:r>
            <a:r>
              <a:rPr lang="de-DE" sz="1200" b="1" dirty="0" err="1">
                <a:solidFill>
                  <a:srgbClr val="D30F0F"/>
                </a:solidFill>
                <a:latin typeface="Consolas" panose="020B0609020204030204" pitchFamily="49" charset="0"/>
                <a:cs typeface="Courier New" panose="02070309020205020404" pitchFamily="49" charset="0"/>
              </a:rPr>
              <a:t>if</a:t>
            </a:r>
            <a:r>
              <a:rPr lang="de-DE" sz="1200" b="1" dirty="0">
                <a:solidFill>
                  <a:srgbClr val="D30F0F"/>
                </a:solidFill>
                <a:latin typeface="Consolas" panose="020B0609020204030204" pitchFamily="49" charset="0"/>
                <a:cs typeface="Courier New" panose="02070309020205020404" pitchFamily="49" charset="0"/>
              </a:rPr>
              <a:t> (</a:t>
            </a:r>
            <a:r>
              <a:rPr lang="de-DE" sz="1200" b="1" dirty="0" err="1">
                <a:solidFill>
                  <a:srgbClr val="D30F0F"/>
                </a:solidFill>
                <a:latin typeface="Consolas" panose="020B0609020204030204" pitchFamily="49" charset="0"/>
                <a:cs typeface="Courier New" panose="02070309020205020404" pitchFamily="49" charset="0"/>
              </a:rPr>
              <a:t>stepValue</a:t>
            </a:r>
            <a:r>
              <a:rPr lang="de-DE" sz="1200" b="1" dirty="0">
                <a:solidFill>
                  <a:srgbClr val="D30F0F"/>
                </a:solidFill>
                <a:latin typeface="Consolas" panose="020B0609020204030204" pitchFamily="49" charset="0"/>
                <a:cs typeface="Courier New" panose="02070309020205020404" pitchFamily="49" charset="0"/>
              </a:rPr>
              <a:t> !== </a:t>
            </a:r>
            <a:r>
              <a:rPr lang="de-DE" sz="1200" b="1" dirty="0" err="1">
                <a:solidFill>
                  <a:srgbClr val="D30F0F"/>
                </a:solidFill>
                <a:latin typeface="Consolas" panose="020B0609020204030204" pitchFamily="49" charset="0"/>
                <a:cs typeface="Courier New" panose="02070309020205020404" pitchFamily="49" charset="0"/>
              </a:rPr>
              <a:t>undefined</a:t>
            </a:r>
            <a:r>
              <a:rPr lang="de-DE" sz="1200" b="1" dirty="0">
                <a:solidFill>
                  <a:srgbClr val="D30F0F"/>
                </a:solidFill>
                <a:latin typeface="Consolas" panose="020B0609020204030204" pitchFamily="49" charset="0"/>
                <a:cs typeface="Courier New" panose="02070309020205020404" pitchFamily="49" charset="0"/>
              </a:rPr>
              <a:t>) {</a:t>
            </a:r>
          </a:p>
          <a:p>
            <a:pPr>
              <a:buNone/>
            </a:pPr>
            <a:r>
              <a:rPr lang="de-DE" sz="1200" b="1" dirty="0">
                <a:solidFill>
                  <a:srgbClr val="D30F0F"/>
                </a:solidFill>
                <a:latin typeface="Consolas" panose="020B0609020204030204" pitchFamily="49" charset="0"/>
                <a:cs typeface="Courier New" panose="02070309020205020404" pitchFamily="49" charset="0"/>
              </a:rPr>
              <a:t>        </a:t>
            </a:r>
            <a:r>
              <a:rPr lang="de-DE" sz="1200" b="1" dirty="0" err="1">
                <a:solidFill>
                  <a:srgbClr val="D30F0F"/>
                </a:solidFill>
                <a:latin typeface="Consolas" panose="020B0609020204030204" pitchFamily="49" charset="0"/>
                <a:cs typeface="Courier New" panose="02070309020205020404" pitchFamily="49" charset="0"/>
              </a:rPr>
              <a:t>lueckentextHelper.currentStep</a:t>
            </a:r>
            <a:r>
              <a:rPr lang="de-DE" sz="1200" b="1" dirty="0">
                <a:solidFill>
                  <a:srgbClr val="D30F0F"/>
                </a:solidFill>
                <a:latin typeface="Consolas" panose="020B0609020204030204" pitchFamily="49" charset="0"/>
                <a:cs typeface="Courier New" panose="02070309020205020404" pitchFamily="49" charset="0"/>
              </a:rPr>
              <a:t>++;</a:t>
            </a:r>
          </a:p>
          <a:p>
            <a:pPr>
              <a:buNone/>
            </a:pPr>
            <a:r>
              <a:rPr lang="de-DE" sz="1200" b="1" dirty="0">
                <a:solidFill>
                  <a:srgbClr val="D30F0F"/>
                </a:solidFill>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response.say</a:t>
            </a:r>
            <a:r>
              <a:rPr lang="de-DE" sz="1200" dirty="0">
                <a:latin typeface="Consolas" panose="020B0609020204030204" pitchFamily="49" charset="0"/>
                <a:cs typeface="Courier New" panose="02070309020205020404" pitchFamily="49" charset="0"/>
              </a:rPr>
              <a:t>("Nenne mir " + </a:t>
            </a:r>
            <a:r>
              <a:rPr lang="de-DE" sz="1200" dirty="0" err="1">
                <a:latin typeface="Consolas" panose="020B0609020204030204" pitchFamily="49" charset="0"/>
                <a:cs typeface="Courier New" panose="02070309020205020404" pitchFamily="49" charset="0"/>
              </a:rPr>
              <a:t>lueckentextHelper.getPrompt</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response.reprompt</a:t>
            </a:r>
            <a:r>
              <a:rPr lang="de-DE" sz="1200" dirty="0">
                <a:latin typeface="Consolas" panose="020B0609020204030204" pitchFamily="49" charset="0"/>
                <a:cs typeface="Courier New" panose="02070309020205020404" pitchFamily="49" charset="0"/>
              </a:rPr>
              <a:t>("Ich habe leider nichts gehört. Nenne mir " + </a:t>
            </a:r>
            <a:r>
              <a:rPr lang="de-DE" sz="1200" dirty="0" err="1">
                <a:latin typeface="Consolas" panose="020B0609020204030204" pitchFamily="49" charset="0"/>
                <a:cs typeface="Courier New" panose="02070309020205020404" pitchFamily="49" charset="0"/>
              </a:rPr>
              <a:t>lueckentextHelper.getPrompt</a:t>
            </a:r>
            <a:r>
              <a:rPr lang="de-DE" sz="1200" dirty="0">
                <a:latin typeface="Consolas" panose="020B0609020204030204" pitchFamily="49" charset="0"/>
                <a:cs typeface="Courier New" panose="02070309020205020404" pitchFamily="49" charset="0"/>
              </a:rPr>
              <a:t>() + " um fortzufahren.");</a:t>
            </a:r>
          </a:p>
          <a:p>
            <a:pPr>
              <a:buNone/>
            </a:pPr>
            <a:r>
              <a:rPr lang="de-DE" sz="1200" dirty="0">
                <a:latin typeface="Consolas" panose="020B0609020204030204" pitchFamily="49" charset="0"/>
                <a:cs typeface="Courier New" panose="02070309020205020404" pitchFamily="49" charset="0"/>
              </a:rPr>
              <a:t>      </a:t>
            </a:r>
            <a:r>
              <a:rPr lang="de-DE" sz="1200" dirty="0" err="1">
                <a:latin typeface="Consolas" panose="020B0609020204030204" pitchFamily="49" charset="0"/>
                <a:cs typeface="Courier New" panose="02070309020205020404" pitchFamily="49" charset="0"/>
              </a:rPr>
              <a:t>response.shouldEndSession</a:t>
            </a:r>
            <a:r>
              <a:rPr lang="de-DE" sz="1200" dirty="0">
                <a:latin typeface="Consolas" panose="020B0609020204030204" pitchFamily="49" charset="0"/>
                <a:cs typeface="Courier New" panose="02070309020205020404" pitchFamily="49" charset="0"/>
              </a:rPr>
              <a:t>(</a:t>
            </a:r>
            <a:r>
              <a:rPr lang="de-DE" sz="1200" dirty="0" err="1">
                <a:latin typeface="Consolas" panose="020B0609020204030204" pitchFamily="49" charset="0"/>
                <a:cs typeface="Courier New" panose="02070309020205020404" pitchFamily="49" charset="0"/>
              </a:rPr>
              <a:t>false</a:t>
            </a: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    </a:t>
            </a:r>
            <a:r>
              <a:rPr lang="de-DE" sz="1200" b="1" dirty="0" err="1">
                <a:solidFill>
                  <a:srgbClr val="D30F0F"/>
                </a:solidFill>
                <a:latin typeface="Consolas" panose="020B0609020204030204" pitchFamily="49" charset="0"/>
                <a:cs typeface="Courier New" panose="02070309020205020404" pitchFamily="49" charset="0"/>
              </a:rPr>
              <a:t>response.session</a:t>
            </a:r>
            <a:r>
              <a:rPr lang="de-DE" sz="1200" b="1" dirty="0">
                <a:solidFill>
                  <a:srgbClr val="D30F0F"/>
                </a:solidFill>
                <a:latin typeface="Consolas" panose="020B0609020204030204" pitchFamily="49" charset="0"/>
                <a:cs typeface="Courier New" panose="02070309020205020404" pitchFamily="49" charset="0"/>
              </a:rPr>
              <a:t>(LUECKENTEXT_BUILDER_SESSION_KEY, </a:t>
            </a:r>
            <a:r>
              <a:rPr lang="de-DE" sz="1200" b="1" dirty="0" err="1">
                <a:solidFill>
                  <a:srgbClr val="D30F0F"/>
                </a:solidFill>
                <a:latin typeface="Consolas" panose="020B0609020204030204" pitchFamily="49" charset="0"/>
                <a:cs typeface="Courier New" panose="02070309020205020404" pitchFamily="49" charset="0"/>
              </a:rPr>
              <a:t>lueckentextHelper</a:t>
            </a:r>
            <a:r>
              <a:rPr lang="de-DE" sz="1200" b="1" dirty="0">
                <a:solidFill>
                  <a:srgbClr val="D30F0F"/>
                </a:solidFill>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  }</a:t>
            </a:r>
          </a:p>
          <a:p>
            <a:pPr>
              <a:buNone/>
            </a:pPr>
            <a:r>
              <a:rPr lang="de-DE" sz="1200" dirty="0">
                <a:latin typeface="Consolas" panose="020B0609020204030204" pitchFamily="49" charset="0"/>
                <a:cs typeface="Courier New" panose="02070309020205020404" pitchFamily="49" charset="0"/>
              </a:rPr>
              <a:t>);</a:t>
            </a:r>
          </a:p>
          <a:p>
            <a:pPr>
              <a:buNone/>
            </a:pPr>
            <a:r>
              <a:rPr lang="de-DE" sz="1200" dirty="0">
                <a:latin typeface="Consolas" panose="020B0609020204030204" pitchFamily="49" charset="0"/>
                <a:cs typeface="Courier New" panose="02070309020205020404" pitchFamily="49" charset="0"/>
              </a:rPr>
              <a:t>[…]</a:t>
            </a:r>
            <a:endParaRPr lang="en" sz="1200" dirty="0">
              <a:latin typeface="Consolas" panose="020B0609020204030204" pitchFamily="49" charset="0"/>
              <a:cs typeface="Courier New" panose="02070309020205020404" pitchFamily="49" charset="0"/>
            </a:endParaRPr>
          </a:p>
        </p:txBody>
      </p:sp>
      <p:sp>
        <p:nvSpPr>
          <p:cNvPr id="2" name="Fußzeilenplatzhalter 1"/>
          <p:cNvSpPr>
            <a:spLocks noGrp="1"/>
          </p:cNvSpPr>
          <p:nvPr>
            <p:ph type="ftr" sz="quarter" idx="10"/>
          </p:nvPr>
        </p:nvSpPr>
        <p:spPr/>
        <p:txBody>
          <a:bodyPr/>
          <a:lstStyle/>
          <a:p>
            <a:endParaRPr lang="de-DE" dirty="0"/>
          </a:p>
        </p:txBody>
      </p:sp>
      <p:sp>
        <p:nvSpPr>
          <p:cNvPr id="3" name="Foliennummernplatzhalter 2"/>
          <p:cNvSpPr>
            <a:spLocks noGrp="1"/>
          </p:cNvSpPr>
          <p:nvPr>
            <p:ph type="sldNum" sz="quarter" idx="11"/>
          </p:nvPr>
        </p:nvSpPr>
        <p:spPr/>
        <p:txBody>
          <a:bodyPr/>
          <a:lstStyle/>
          <a:p>
            <a:fld id="{630A4645-8396-4E55-8D69-3193712181F3}" type="slidenum">
              <a:rPr lang="de-DE" smtClean="0"/>
              <a:pPr/>
              <a:t>21</a:t>
            </a:fld>
            <a:r>
              <a:rPr lang="de-DE"/>
              <a:t> von 15</a:t>
            </a:r>
            <a:endParaRPr lang="de-DE" dirty="0"/>
          </a:p>
        </p:txBody>
      </p:sp>
    </p:spTree>
    <p:extLst>
      <p:ext uri="{BB962C8B-B14F-4D97-AF65-F5344CB8AC3E}">
        <p14:creationId xmlns:p14="http://schemas.microsoft.com/office/powerpoint/2010/main" val="232670290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3.2</a:t>
            </a:r>
            <a:br>
              <a:rPr lang="de-DE" dirty="0"/>
            </a:br>
            <a:r>
              <a:rPr lang="de-DE" dirty="0"/>
              <a:t>Service auf AWS Lambda bereitstellen (Demo)</a:t>
            </a:r>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731111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3.3</a:t>
            </a:r>
            <a:br>
              <a:rPr lang="de-DE" dirty="0"/>
            </a:br>
            <a:r>
              <a:rPr lang="de-DE" dirty="0"/>
              <a:t>Alexa </a:t>
            </a:r>
            <a:r>
              <a:rPr lang="de-DE" dirty="0" err="1"/>
              <a:t>Skill</a:t>
            </a:r>
            <a:r>
              <a:rPr lang="de-DE" dirty="0"/>
              <a:t> Interface konfigurieren (Demo)</a:t>
            </a:r>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2214161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ctrTitle" idx="4294967295"/>
          </p:nvPr>
        </p:nvSpPr>
        <p:spPr>
          <a:xfrm>
            <a:off x="916025" y="968125"/>
            <a:ext cx="5561100" cy="1546500"/>
          </a:xfrm>
          <a:prstGeom prst="rect">
            <a:avLst/>
          </a:prstGeom>
        </p:spPr>
        <p:txBody>
          <a:bodyPr lIns="91425" tIns="91425" rIns="91425" bIns="91425" anchor="b" anchorCtr="0">
            <a:noAutofit/>
          </a:bodyPr>
          <a:lstStyle/>
          <a:p>
            <a:pPr lvl="0" rtl="0">
              <a:spcBef>
                <a:spcPts val="0"/>
              </a:spcBef>
              <a:buNone/>
            </a:pPr>
            <a:r>
              <a:rPr lang="de-DE" sz="6000" dirty="0">
                <a:solidFill>
                  <a:srgbClr val="7ECEFD"/>
                </a:solidFill>
              </a:rPr>
              <a:t>Mittagspause</a:t>
            </a:r>
            <a:r>
              <a:rPr lang="en" sz="6000" dirty="0">
                <a:solidFill>
                  <a:srgbClr val="7ECEFD"/>
                </a:solidFill>
              </a:rPr>
              <a:t>!</a:t>
            </a:r>
          </a:p>
        </p:txBody>
      </p:sp>
      <p:sp>
        <p:nvSpPr>
          <p:cNvPr id="295" name="Shape 295"/>
          <p:cNvSpPr txBox="1">
            <a:spLocks noGrp="1"/>
          </p:cNvSpPr>
          <p:nvPr>
            <p:ph type="subTitle" idx="4294967295"/>
          </p:nvPr>
        </p:nvSpPr>
        <p:spPr>
          <a:xfrm>
            <a:off x="916025" y="2338950"/>
            <a:ext cx="5561100" cy="1046400"/>
          </a:xfrm>
          <a:prstGeom prst="rect">
            <a:avLst/>
          </a:prstGeom>
        </p:spPr>
        <p:txBody>
          <a:bodyPr lIns="91425" tIns="91425" rIns="91425" bIns="91425" anchor="t" anchorCtr="0">
            <a:noAutofit/>
          </a:bodyPr>
          <a:lstStyle/>
          <a:p>
            <a:pPr lvl="0" rtl="0">
              <a:spcBef>
                <a:spcPts val="0"/>
              </a:spcBef>
              <a:buNone/>
            </a:pPr>
            <a:endParaRPr lang="en" sz="4800" b="1" dirty="0">
              <a:solidFill>
                <a:srgbClr val="FFFFFF"/>
              </a:solidFill>
            </a:endParaRPr>
          </a:p>
        </p:txBody>
      </p:sp>
      <p:sp>
        <p:nvSpPr>
          <p:cNvPr id="296" name="Shape 296"/>
          <p:cNvSpPr txBox="1">
            <a:spLocks noGrp="1"/>
          </p:cNvSpPr>
          <p:nvPr>
            <p:ph type="body" idx="4294967295"/>
          </p:nvPr>
        </p:nvSpPr>
        <p:spPr>
          <a:xfrm>
            <a:off x="916025" y="3678675"/>
            <a:ext cx="5561100" cy="2660700"/>
          </a:xfrm>
          <a:prstGeom prst="rect">
            <a:avLst/>
          </a:prstGeom>
        </p:spPr>
        <p:txBody>
          <a:bodyPr lIns="91425" tIns="91425" rIns="91425" bIns="91425" anchor="t" anchorCtr="0">
            <a:noAutofit/>
          </a:bodyPr>
          <a:lstStyle/>
          <a:p>
            <a:pPr lvl="0" rtl="0">
              <a:spcBef>
                <a:spcPts val="0"/>
              </a:spcBef>
              <a:buNone/>
            </a:pPr>
            <a:endParaRPr lang="en" sz="2400" dirty="0">
              <a:solidFill>
                <a:srgbClr val="FFFFFF"/>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Übersicht</a:t>
            </a:r>
          </a:p>
        </p:txBody>
      </p:sp>
      <p:sp>
        <p:nvSpPr>
          <p:cNvPr id="3" name="Textplatzhalter 2"/>
          <p:cNvSpPr>
            <a:spLocks noGrp="1"/>
          </p:cNvSpPr>
          <p:nvPr>
            <p:ph type="body" idx="1"/>
          </p:nvPr>
        </p:nvSpPr>
        <p:spPr/>
        <p:txBody>
          <a:bodyPr/>
          <a:lstStyle/>
          <a:p>
            <a:r>
              <a:rPr lang="de-DE" dirty="0">
                <a:solidFill>
                  <a:srgbClr val="AAB2BA"/>
                </a:solidFill>
              </a:rPr>
              <a:t>Teil 1: Hallo Alexa</a:t>
            </a:r>
          </a:p>
          <a:p>
            <a:r>
              <a:rPr lang="de-DE"/>
              <a:t>Teil 2: </a:t>
            </a:r>
            <a:r>
              <a:rPr lang="de-DE" dirty="0"/>
              <a:t>Slots, Slot </a:t>
            </a:r>
            <a:r>
              <a:rPr lang="de-DE" dirty="0" err="1"/>
              <a:t>Types</a:t>
            </a:r>
            <a:r>
              <a:rPr lang="de-DE" dirty="0"/>
              <a:t> und </a:t>
            </a:r>
            <a:r>
              <a:rPr lang="de-DE" dirty="0" err="1"/>
              <a:t>Utterances</a:t>
            </a:r>
            <a:endParaRPr lang="de-DE" dirty="0">
              <a:solidFill>
                <a:srgbClr val="AAB2BA"/>
              </a:solidFill>
            </a:endParaRPr>
          </a:p>
          <a:p>
            <a:r>
              <a:rPr lang="de-DE" dirty="0"/>
              <a:t>Teil 3: Sessions und Voice User Interfaces</a:t>
            </a:r>
          </a:p>
          <a:p>
            <a:r>
              <a:rPr lang="de-DE" dirty="0"/>
              <a:t>Teil 4: Ausblick</a:t>
            </a:r>
          </a:p>
          <a:p>
            <a:pPr lvl="1"/>
            <a:r>
              <a:rPr lang="de-DE" dirty="0"/>
              <a:t>Persistenz (</a:t>
            </a:r>
            <a:r>
              <a:rPr lang="de-DE" dirty="0" err="1"/>
              <a:t>DynamoDB</a:t>
            </a:r>
            <a:r>
              <a:rPr lang="de-DE" dirty="0"/>
              <a:t>), Account Linking, Zertifizierung, </a:t>
            </a:r>
            <a:r>
              <a:rPr lang="de-DE" dirty="0" err="1"/>
              <a:t>Testing</a:t>
            </a:r>
            <a:r>
              <a:rPr lang="de-DE" dirty="0"/>
              <a:t> und SSML</a:t>
            </a:r>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630A4645-8396-4E55-8D69-3193712181F3}" type="slidenum">
              <a:rPr lang="de-DE" smtClean="0"/>
              <a:pPr/>
              <a:t>3</a:t>
            </a:fld>
            <a:r>
              <a:rPr lang="de-DE"/>
              <a:t> von 15</a:t>
            </a:r>
            <a:endParaRPr lang="de-DE" dirty="0"/>
          </a:p>
        </p:txBody>
      </p:sp>
    </p:spTree>
    <p:extLst>
      <p:ext uri="{BB962C8B-B14F-4D97-AF65-F5344CB8AC3E}">
        <p14:creationId xmlns:p14="http://schemas.microsoft.com/office/powerpoint/2010/main" val="194828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endParaRPr lang="de-DE"/>
          </a:p>
        </p:txBody>
      </p:sp>
      <p:sp>
        <p:nvSpPr>
          <p:cNvPr id="6" name="Foliennummernplatzhalter 5"/>
          <p:cNvSpPr>
            <a:spLocks noGrp="1"/>
          </p:cNvSpPr>
          <p:nvPr>
            <p:ph type="sldNum" sz="quarter" idx="11"/>
          </p:nvPr>
        </p:nvSpPr>
        <p:spPr/>
        <p:txBody>
          <a:bodyPr/>
          <a:lstStyle/>
          <a:p>
            <a:fld id="{630A4645-8396-4E55-8D69-3193712181F3}" type="slidenum">
              <a:rPr lang="de-DE" smtClean="0"/>
              <a:pPr/>
              <a:t>4</a:t>
            </a:fld>
            <a:r>
              <a:rPr lang="de-DE"/>
              <a:t> von 15</a:t>
            </a:r>
            <a:endParaRPr lang="de-DE" dirty="0"/>
          </a:p>
        </p:txBody>
      </p:sp>
      <p:pic>
        <p:nvPicPr>
          <p:cNvPr id="4" name="Grafik 3"/>
          <p:cNvPicPr>
            <a:picLocks noChangeAspect="1"/>
          </p:cNvPicPr>
          <p:nvPr/>
        </p:nvPicPr>
        <p:blipFill>
          <a:blip r:embed="rId3"/>
          <a:stretch>
            <a:fillRect/>
          </a:stretch>
        </p:blipFill>
        <p:spPr>
          <a:xfrm>
            <a:off x="1178346" y="807642"/>
            <a:ext cx="915921" cy="915921"/>
          </a:xfrm>
          <a:prstGeom prst="rect">
            <a:avLst/>
          </a:prstGeom>
        </p:spPr>
      </p:pic>
      <p:sp>
        <p:nvSpPr>
          <p:cNvPr id="5" name="Sprechblase: rechteckig mit abgerundeten Ecken 4"/>
          <p:cNvSpPr/>
          <p:nvPr/>
        </p:nvSpPr>
        <p:spPr>
          <a:xfrm>
            <a:off x="2413636" y="807642"/>
            <a:ext cx="3281108" cy="870011"/>
          </a:xfrm>
          <a:prstGeom prst="wedgeRoundRectCallout">
            <a:avLst>
              <a:gd name="adj1" fmla="val -60270"/>
              <a:gd name="adj2" fmla="val 16581"/>
              <a:gd name="adj3" fmla="val 16667"/>
            </a:avLst>
          </a:prstGeom>
          <a:solidFill>
            <a:srgbClr val="F2F1F2"/>
          </a:solidFill>
          <a:ln>
            <a:solidFill>
              <a:srgbClr val="E7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de-DE" sz="1800" dirty="0">
                <a:solidFill>
                  <a:srgbClr val="5A5A5A"/>
                </a:solidFill>
                <a:latin typeface="Raleway" panose="020B0604020202020204" charset="0"/>
                <a:cs typeface="Arial"/>
              </a:rPr>
              <a:t>Alexa, starte Lückentext.</a:t>
            </a:r>
          </a:p>
        </p:txBody>
      </p:sp>
      <p:sp>
        <p:nvSpPr>
          <p:cNvPr id="9" name="Sprechblase: rechteckig mit abgerundeten Ecken 8"/>
          <p:cNvSpPr/>
          <p:nvPr/>
        </p:nvSpPr>
        <p:spPr>
          <a:xfrm>
            <a:off x="3727048" y="1809277"/>
            <a:ext cx="2907181" cy="870011"/>
          </a:xfrm>
          <a:prstGeom prst="wedgeRoundRectCallout">
            <a:avLst>
              <a:gd name="adj1" fmla="val 60074"/>
              <a:gd name="adj2" fmla="val -16381"/>
              <a:gd name="adj3" fmla="val 16667"/>
            </a:avLst>
          </a:prstGeom>
          <a:solidFill>
            <a:srgbClr val="D5EFF9"/>
          </a:solidFill>
          <a:ln>
            <a:solidFill>
              <a:srgbClr val="BCE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rgbClr val="4A4B4C"/>
                </a:solidFill>
                <a:latin typeface="Raleway" panose="020B0604020202020204" charset="0"/>
                <a:cs typeface="Arial"/>
              </a:rPr>
              <a:t>Nenne mir ein Verb in Vergangenheitsform.</a:t>
            </a:r>
            <a:endParaRPr lang="de-DE" dirty="0">
              <a:solidFill>
                <a:srgbClr val="4A4B4C"/>
              </a:solidFill>
              <a:latin typeface="Raleway" panose="020B0604020202020204" charset="0"/>
            </a:endParaRPr>
          </a:p>
        </p:txBody>
      </p:sp>
      <p:pic>
        <p:nvPicPr>
          <p:cNvPr id="11" name="Picture 6" descr="Bildergebnis für alexa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32" y="1752356"/>
            <a:ext cx="1176622" cy="1010790"/>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p:nvPicPr>
        <p:blipFill>
          <a:blip r:embed="rId3"/>
          <a:stretch>
            <a:fillRect/>
          </a:stretch>
        </p:blipFill>
        <p:spPr>
          <a:xfrm>
            <a:off x="1178346" y="2810912"/>
            <a:ext cx="915921" cy="915921"/>
          </a:xfrm>
          <a:prstGeom prst="rect">
            <a:avLst/>
          </a:prstGeom>
        </p:spPr>
      </p:pic>
      <p:sp>
        <p:nvSpPr>
          <p:cNvPr id="10" name="Sprechblase: rechteckig mit abgerundeten Ecken 9"/>
          <p:cNvSpPr/>
          <p:nvPr/>
        </p:nvSpPr>
        <p:spPr>
          <a:xfrm>
            <a:off x="2413636" y="2810912"/>
            <a:ext cx="943022" cy="870011"/>
          </a:xfrm>
          <a:prstGeom prst="wedgeRoundRectCallout">
            <a:avLst>
              <a:gd name="adj1" fmla="val -79908"/>
              <a:gd name="adj2" fmla="val 17911"/>
              <a:gd name="adj3" fmla="val 16667"/>
            </a:avLst>
          </a:prstGeom>
          <a:solidFill>
            <a:srgbClr val="F2F1F2"/>
          </a:solidFill>
          <a:ln>
            <a:solidFill>
              <a:srgbClr val="E7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de-DE" sz="1800" dirty="0">
                <a:solidFill>
                  <a:srgbClr val="5A5A5A"/>
                </a:solidFill>
                <a:latin typeface="Raleway" panose="020B0604020202020204" charset="0"/>
                <a:cs typeface="Arial"/>
              </a:rPr>
              <a:t>Aß.</a:t>
            </a:r>
          </a:p>
        </p:txBody>
      </p:sp>
      <p:sp>
        <p:nvSpPr>
          <p:cNvPr id="12" name="Sprechblase: rechteckig mit abgerundeten Ecken 11"/>
          <p:cNvSpPr/>
          <p:nvPr/>
        </p:nvSpPr>
        <p:spPr>
          <a:xfrm>
            <a:off x="3356658" y="3783754"/>
            <a:ext cx="3277571" cy="870011"/>
          </a:xfrm>
          <a:prstGeom prst="wedgeRoundRectCallout">
            <a:avLst>
              <a:gd name="adj1" fmla="val 59028"/>
              <a:gd name="adj2" fmla="val -19042"/>
              <a:gd name="adj3" fmla="val 16667"/>
            </a:avLst>
          </a:prstGeom>
          <a:solidFill>
            <a:srgbClr val="D5EFF9"/>
          </a:solidFill>
          <a:ln>
            <a:solidFill>
              <a:srgbClr val="BCE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rgbClr val="4A4B4C"/>
                </a:solidFill>
                <a:latin typeface="Raleway" panose="020B0604020202020204" charset="0"/>
                <a:cs typeface="Arial"/>
              </a:rPr>
              <a:t>Nenne mir einen Namen.</a:t>
            </a:r>
            <a:endParaRPr lang="de-DE" dirty="0">
              <a:solidFill>
                <a:srgbClr val="4A4B4C"/>
              </a:solidFill>
              <a:latin typeface="Raleway" panose="020B0604020202020204" charset="0"/>
            </a:endParaRPr>
          </a:p>
        </p:txBody>
      </p:sp>
      <p:pic>
        <p:nvPicPr>
          <p:cNvPr id="13" name="Picture 6" descr="Bildergebnis für alexa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32" y="3726833"/>
            <a:ext cx="1176622" cy="1010790"/>
          </a:xfrm>
          <a:prstGeom prst="rect">
            <a:avLst/>
          </a:prstGeom>
          <a:noFill/>
          <a:extLst>
            <a:ext uri="{909E8E84-426E-40DD-AFC4-6F175D3DCCD1}">
              <a14:hiddenFill xmlns:a14="http://schemas.microsoft.com/office/drawing/2010/main">
                <a:solidFill>
                  <a:srgbClr val="FFFFFF"/>
                </a:solidFill>
              </a14:hiddenFill>
            </a:ext>
          </a:extLst>
        </p:spPr>
      </p:pic>
      <p:pic>
        <p:nvPicPr>
          <p:cNvPr id="14" name="Grafik 13"/>
          <p:cNvPicPr>
            <a:picLocks noChangeAspect="1"/>
          </p:cNvPicPr>
          <p:nvPr/>
        </p:nvPicPr>
        <p:blipFill>
          <a:blip r:embed="rId3"/>
          <a:stretch>
            <a:fillRect/>
          </a:stretch>
        </p:blipFill>
        <p:spPr>
          <a:xfrm>
            <a:off x="1178346" y="4756596"/>
            <a:ext cx="915921" cy="915921"/>
          </a:xfrm>
          <a:prstGeom prst="rect">
            <a:avLst/>
          </a:prstGeom>
        </p:spPr>
      </p:pic>
      <p:sp>
        <p:nvSpPr>
          <p:cNvPr id="15" name="Sprechblase: rechteckig mit abgerundeten Ecken 14"/>
          <p:cNvSpPr/>
          <p:nvPr/>
        </p:nvSpPr>
        <p:spPr>
          <a:xfrm>
            <a:off x="2413635" y="4756596"/>
            <a:ext cx="1799549" cy="870011"/>
          </a:xfrm>
          <a:prstGeom prst="wedgeRoundRectCallout">
            <a:avLst>
              <a:gd name="adj1" fmla="val -66401"/>
              <a:gd name="adj2" fmla="val 19241"/>
              <a:gd name="adj3" fmla="val 16667"/>
            </a:avLst>
          </a:prstGeom>
          <a:solidFill>
            <a:srgbClr val="F2F1F2"/>
          </a:solidFill>
          <a:ln>
            <a:solidFill>
              <a:srgbClr val="E7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de-DE" sz="1800" dirty="0">
                <a:solidFill>
                  <a:srgbClr val="5A5A5A"/>
                </a:solidFill>
                <a:latin typeface="Raleway" panose="020B0604020202020204" charset="0"/>
                <a:cs typeface="Arial"/>
              </a:rPr>
              <a:t>Marco Polo.</a:t>
            </a:r>
          </a:p>
        </p:txBody>
      </p:sp>
    </p:spTree>
    <p:extLst>
      <p:ext uri="{BB962C8B-B14F-4D97-AF65-F5344CB8AC3E}">
        <p14:creationId xmlns:p14="http://schemas.microsoft.com/office/powerpoint/2010/main" val="319989936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1.</a:t>
            </a:r>
          </a:p>
          <a:p>
            <a:pPr lvl="0" rtl="0">
              <a:spcBef>
                <a:spcPts val="0"/>
              </a:spcBef>
              <a:buNone/>
            </a:pPr>
            <a:r>
              <a:rPr lang="de-DE" dirty="0"/>
              <a:t>Lückentext </a:t>
            </a:r>
            <a:r>
              <a:rPr lang="de-DE" dirty="0" err="1"/>
              <a:t>Skill</a:t>
            </a:r>
            <a:r>
              <a:rPr lang="de-DE" dirty="0"/>
              <a:t> bauen</a:t>
            </a:r>
            <a:endParaRPr lang="en" dirty="0"/>
          </a:p>
        </p:txBody>
      </p:sp>
      <p:sp>
        <p:nvSpPr>
          <p:cNvPr id="101" name="Shape 101"/>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endParaRPr lang="de-DE"/>
          </a:p>
        </p:txBody>
      </p:sp>
      <p:sp>
        <p:nvSpPr>
          <p:cNvPr id="6" name="Foliennummernplatzhalter 5"/>
          <p:cNvSpPr>
            <a:spLocks noGrp="1"/>
          </p:cNvSpPr>
          <p:nvPr>
            <p:ph type="sldNum" sz="quarter" idx="11"/>
          </p:nvPr>
        </p:nvSpPr>
        <p:spPr/>
        <p:txBody>
          <a:bodyPr/>
          <a:lstStyle/>
          <a:p>
            <a:fld id="{630A4645-8396-4E55-8D69-3193712181F3}" type="slidenum">
              <a:rPr lang="de-DE" smtClean="0"/>
              <a:pPr/>
              <a:t>6</a:t>
            </a:fld>
            <a:r>
              <a:rPr lang="de-DE"/>
              <a:t> von 15</a:t>
            </a:r>
            <a:endParaRPr lang="de-DE" dirty="0"/>
          </a:p>
        </p:txBody>
      </p:sp>
      <p:sp>
        <p:nvSpPr>
          <p:cNvPr id="9" name="Sprechblase: rechteckig mit abgerundeten Ecken 8"/>
          <p:cNvSpPr/>
          <p:nvPr/>
        </p:nvSpPr>
        <p:spPr>
          <a:xfrm>
            <a:off x="3125166" y="686533"/>
            <a:ext cx="3509064" cy="870011"/>
          </a:xfrm>
          <a:prstGeom prst="wedgeRoundRectCallout">
            <a:avLst>
              <a:gd name="adj1" fmla="val 60074"/>
              <a:gd name="adj2" fmla="val -16381"/>
              <a:gd name="adj3" fmla="val 16667"/>
            </a:avLst>
          </a:prstGeom>
          <a:solidFill>
            <a:srgbClr val="D5EFF9"/>
          </a:solidFill>
          <a:ln>
            <a:solidFill>
              <a:srgbClr val="BCE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rgbClr val="4A4B4C"/>
                </a:solidFill>
                <a:latin typeface="Raleway" panose="020B0604020202020204" charset="0"/>
                <a:cs typeface="Arial"/>
              </a:rPr>
              <a:t>Nenne mir ein Substantiv.</a:t>
            </a:r>
            <a:endParaRPr lang="de-DE" dirty="0">
              <a:solidFill>
                <a:srgbClr val="4A4B4C"/>
              </a:solidFill>
              <a:latin typeface="Raleway" panose="020B0604020202020204" charset="0"/>
            </a:endParaRPr>
          </a:p>
        </p:txBody>
      </p:sp>
      <p:pic>
        <p:nvPicPr>
          <p:cNvPr id="11" name="Picture 6" descr="Bildergebnis für alexa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032" y="629612"/>
            <a:ext cx="1176622" cy="1010790"/>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p:nvPicPr>
        <p:blipFill>
          <a:blip r:embed="rId4"/>
          <a:stretch>
            <a:fillRect/>
          </a:stretch>
        </p:blipFill>
        <p:spPr>
          <a:xfrm>
            <a:off x="1178346" y="1688168"/>
            <a:ext cx="915921" cy="915921"/>
          </a:xfrm>
          <a:prstGeom prst="rect">
            <a:avLst/>
          </a:prstGeom>
        </p:spPr>
      </p:pic>
      <p:sp>
        <p:nvSpPr>
          <p:cNvPr id="10" name="Sprechblase: rechteckig mit abgerundeten Ecken 9"/>
          <p:cNvSpPr/>
          <p:nvPr/>
        </p:nvSpPr>
        <p:spPr>
          <a:xfrm>
            <a:off x="2413636" y="1688168"/>
            <a:ext cx="943022" cy="870011"/>
          </a:xfrm>
          <a:prstGeom prst="wedgeRoundRectCallout">
            <a:avLst>
              <a:gd name="adj1" fmla="val -79908"/>
              <a:gd name="adj2" fmla="val 17911"/>
              <a:gd name="adj3" fmla="val 16667"/>
            </a:avLst>
          </a:prstGeom>
          <a:solidFill>
            <a:srgbClr val="F2F1F2"/>
          </a:solidFill>
          <a:ln>
            <a:solidFill>
              <a:srgbClr val="E7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de-DE" sz="1800" dirty="0">
                <a:solidFill>
                  <a:srgbClr val="5A5A5A"/>
                </a:solidFill>
                <a:latin typeface="Raleway" panose="020B0604020202020204" charset="0"/>
                <a:cs typeface="Arial"/>
              </a:rPr>
              <a:t>Hilfe.</a:t>
            </a:r>
          </a:p>
        </p:txBody>
      </p:sp>
      <p:sp>
        <p:nvSpPr>
          <p:cNvPr id="12" name="Sprechblase: rechteckig mit abgerundeten Ecken 11"/>
          <p:cNvSpPr/>
          <p:nvPr/>
        </p:nvSpPr>
        <p:spPr>
          <a:xfrm>
            <a:off x="2326512" y="2661010"/>
            <a:ext cx="4307718" cy="2235081"/>
          </a:xfrm>
          <a:prstGeom prst="wedgeRoundRectCallout">
            <a:avLst>
              <a:gd name="adj1" fmla="val 59028"/>
              <a:gd name="adj2" fmla="val -19042"/>
              <a:gd name="adj3" fmla="val 16667"/>
            </a:avLst>
          </a:prstGeom>
          <a:solidFill>
            <a:srgbClr val="D5EFF9"/>
          </a:solidFill>
          <a:ln>
            <a:solidFill>
              <a:srgbClr val="BCE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rgbClr val="4A4B4C"/>
                </a:solidFill>
                <a:latin typeface="Raleway" panose="020B0604020202020204" charset="0"/>
                <a:cs typeface="Arial"/>
              </a:rPr>
              <a:t>Nenne mir ein Substantiv um es zum Lückentext hinzuzufügen. Ein Substantiv ist ein </a:t>
            </a:r>
            <a:r>
              <a:rPr lang="de-DE" sz="1800" dirty="0" err="1">
                <a:solidFill>
                  <a:srgbClr val="4A4B4C"/>
                </a:solidFill>
                <a:latin typeface="Raleway" panose="020B0604020202020204" charset="0"/>
                <a:cs typeface="Arial"/>
              </a:rPr>
              <a:t>ein</a:t>
            </a:r>
            <a:r>
              <a:rPr lang="de-DE" sz="1800" dirty="0">
                <a:solidFill>
                  <a:srgbClr val="4A4B4C"/>
                </a:solidFill>
                <a:latin typeface="Raleway" panose="020B0604020202020204" charset="0"/>
                <a:cs typeface="Arial"/>
              </a:rPr>
              <a:t> Wort, das einen Menschen, eine Sache, ein Tier oder Ähnliches bezeichnet: ein Polizist, ein Ei oder ein Affe. Wie lautet dein Substantiv?</a:t>
            </a:r>
            <a:endParaRPr lang="de-DE" dirty="0">
              <a:solidFill>
                <a:srgbClr val="4A4B4C"/>
              </a:solidFill>
              <a:latin typeface="Raleway" panose="020B0604020202020204" charset="0"/>
            </a:endParaRPr>
          </a:p>
        </p:txBody>
      </p:sp>
      <p:pic>
        <p:nvPicPr>
          <p:cNvPr id="13" name="Picture 6" descr="Bildergebnis für alexa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032" y="2604089"/>
            <a:ext cx="1176622" cy="1010790"/>
          </a:xfrm>
          <a:prstGeom prst="rect">
            <a:avLst/>
          </a:prstGeom>
          <a:noFill/>
          <a:extLst>
            <a:ext uri="{909E8E84-426E-40DD-AFC4-6F175D3DCCD1}">
              <a14:hiddenFill xmlns:a14="http://schemas.microsoft.com/office/drawing/2010/main">
                <a:solidFill>
                  <a:srgbClr val="FFFFFF"/>
                </a:solidFill>
              </a14:hiddenFill>
            </a:ext>
          </a:extLst>
        </p:spPr>
      </p:pic>
      <p:pic>
        <p:nvPicPr>
          <p:cNvPr id="14" name="Grafik 13"/>
          <p:cNvPicPr>
            <a:picLocks noChangeAspect="1"/>
          </p:cNvPicPr>
          <p:nvPr/>
        </p:nvPicPr>
        <p:blipFill>
          <a:blip r:embed="rId4"/>
          <a:stretch>
            <a:fillRect/>
          </a:stretch>
        </p:blipFill>
        <p:spPr>
          <a:xfrm>
            <a:off x="1178346" y="5092262"/>
            <a:ext cx="915921" cy="915921"/>
          </a:xfrm>
          <a:prstGeom prst="rect">
            <a:avLst/>
          </a:prstGeom>
        </p:spPr>
      </p:pic>
      <p:sp>
        <p:nvSpPr>
          <p:cNvPr id="15" name="Sprechblase: rechteckig mit abgerundeten Ecken 14"/>
          <p:cNvSpPr/>
          <p:nvPr/>
        </p:nvSpPr>
        <p:spPr>
          <a:xfrm>
            <a:off x="2413635" y="5092262"/>
            <a:ext cx="1799549" cy="870011"/>
          </a:xfrm>
          <a:prstGeom prst="wedgeRoundRectCallout">
            <a:avLst>
              <a:gd name="adj1" fmla="val -66401"/>
              <a:gd name="adj2" fmla="val 19241"/>
              <a:gd name="adj3" fmla="val 16667"/>
            </a:avLst>
          </a:prstGeom>
          <a:solidFill>
            <a:srgbClr val="F2F1F2"/>
          </a:solidFill>
          <a:ln>
            <a:solidFill>
              <a:srgbClr val="E7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de-DE" sz="1800" dirty="0">
                <a:solidFill>
                  <a:srgbClr val="5A5A5A"/>
                </a:solidFill>
                <a:latin typeface="Raleway" panose="020B0604020202020204" charset="0"/>
                <a:cs typeface="Arial"/>
              </a:rPr>
              <a:t>Ein Ei.</a:t>
            </a:r>
          </a:p>
        </p:txBody>
      </p:sp>
    </p:spTree>
    <p:extLst>
      <p:ext uri="{BB962C8B-B14F-4D97-AF65-F5344CB8AC3E}">
        <p14:creationId xmlns:p14="http://schemas.microsoft.com/office/powerpoint/2010/main" val="295384385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endParaRPr lang="de-DE"/>
          </a:p>
        </p:txBody>
      </p:sp>
      <p:sp>
        <p:nvSpPr>
          <p:cNvPr id="6" name="Foliennummernplatzhalter 5"/>
          <p:cNvSpPr>
            <a:spLocks noGrp="1"/>
          </p:cNvSpPr>
          <p:nvPr>
            <p:ph type="sldNum" sz="quarter" idx="11"/>
          </p:nvPr>
        </p:nvSpPr>
        <p:spPr/>
        <p:txBody>
          <a:bodyPr/>
          <a:lstStyle/>
          <a:p>
            <a:fld id="{630A4645-8396-4E55-8D69-3193712181F3}" type="slidenum">
              <a:rPr lang="de-DE" smtClean="0"/>
              <a:pPr/>
              <a:t>7</a:t>
            </a:fld>
            <a:r>
              <a:rPr lang="de-DE"/>
              <a:t> von 15</a:t>
            </a:r>
            <a:endParaRPr lang="de-DE" dirty="0"/>
          </a:p>
        </p:txBody>
      </p:sp>
      <p:sp>
        <p:nvSpPr>
          <p:cNvPr id="12" name="Sprechblase: rechteckig mit abgerundeten Ecken 11"/>
          <p:cNvSpPr/>
          <p:nvPr/>
        </p:nvSpPr>
        <p:spPr>
          <a:xfrm>
            <a:off x="1752429" y="2339920"/>
            <a:ext cx="4307718" cy="2235081"/>
          </a:xfrm>
          <a:prstGeom prst="wedgeRoundRectCallout">
            <a:avLst>
              <a:gd name="adj1" fmla="val 56341"/>
              <a:gd name="adj2" fmla="val -33024"/>
              <a:gd name="adj3" fmla="val 16667"/>
            </a:avLst>
          </a:prstGeom>
          <a:solidFill>
            <a:srgbClr val="D5EFF9"/>
          </a:solidFill>
          <a:ln>
            <a:solidFill>
              <a:srgbClr val="BCE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rgbClr val="4A4B4C"/>
                </a:solidFill>
                <a:latin typeface="Raleway" panose="020B0604020202020204" charset="0"/>
                <a:cs typeface="Arial"/>
              </a:rPr>
              <a:t>Der Lückentext ist fertig. Ich lese ihn dir jetzt vor!</a:t>
            </a:r>
          </a:p>
          <a:p>
            <a:pPr algn="ctr"/>
            <a:endParaRPr lang="de-DE" sz="1800" dirty="0">
              <a:solidFill>
                <a:srgbClr val="4A4B4C"/>
              </a:solidFill>
              <a:latin typeface="Raleway" panose="020B0604020202020204" charset="0"/>
              <a:cs typeface="Arial"/>
            </a:endParaRPr>
          </a:p>
          <a:p>
            <a:pPr algn="ctr"/>
            <a:r>
              <a:rPr lang="de-DE" sz="1800" dirty="0">
                <a:solidFill>
                  <a:srgbClr val="4A4B4C"/>
                </a:solidFill>
                <a:latin typeface="Raleway" panose="020B0604020202020204" charset="0"/>
                <a:cs typeface="Arial"/>
              </a:rPr>
              <a:t>Eines Tages aß Marco Polo nach New York um ein Ei zu sehen</a:t>
            </a:r>
            <a:endParaRPr lang="de-DE" dirty="0">
              <a:solidFill>
                <a:srgbClr val="4A4B4C"/>
              </a:solidFill>
              <a:latin typeface="Raleway" panose="020B0604020202020204" charset="0"/>
            </a:endParaRPr>
          </a:p>
        </p:txBody>
      </p:sp>
      <p:pic>
        <p:nvPicPr>
          <p:cNvPr id="13" name="Picture 6" descr="Bildergebnis für alexa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949" y="2282999"/>
            <a:ext cx="1176622" cy="101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1144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Karten in der Alexa App</a:t>
            </a:r>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630A4645-8396-4E55-8D69-3193712181F3}" type="slidenum">
              <a:rPr lang="de-DE" smtClean="0"/>
              <a:pPr/>
              <a:t>8</a:t>
            </a:fld>
            <a:r>
              <a:rPr lang="de-DE"/>
              <a:t> von 15</a:t>
            </a:r>
            <a:endParaRPr lang="de-DE" dirty="0"/>
          </a:p>
        </p:txBody>
      </p:sp>
      <p:pic>
        <p:nvPicPr>
          <p:cNvPr id="8" name="Grafik 7"/>
          <p:cNvPicPr>
            <a:picLocks noChangeAspect="1"/>
          </p:cNvPicPr>
          <p:nvPr/>
        </p:nvPicPr>
        <p:blipFill>
          <a:blip r:embed="rId3"/>
          <a:stretch>
            <a:fillRect/>
          </a:stretch>
        </p:blipFill>
        <p:spPr>
          <a:xfrm>
            <a:off x="457503" y="1077021"/>
            <a:ext cx="8142486" cy="4580149"/>
          </a:xfrm>
          <a:prstGeom prst="rect">
            <a:avLst/>
          </a:prstGeom>
        </p:spPr>
      </p:pic>
      <p:sp>
        <p:nvSpPr>
          <p:cNvPr id="9" name="Rechteck 8"/>
          <p:cNvSpPr/>
          <p:nvPr/>
        </p:nvSpPr>
        <p:spPr>
          <a:xfrm>
            <a:off x="5283844" y="2708878"/>
            <a:ext cx="2945756" cy="2246769"/>
          </a:xfrm>
          <a:prstGeom prst="rect">
            <a:avLst/>
          </a:prstGeom>
        </p:spPr>
        <p:txBody>
          <a:bodyPr wrap="square">
            <a:spAutoFit/>
          </a:bodyPr>
          <a:lstStyle/>
          <a:p>
            <a:pPr algn="ctr"/>
            <a:r>
              <a:rPr lang="de-DE" sz="2000" dirty="0">
                <a:solidFill>
                  <a:srgbClr val="4A4B4C"/>
                </a:solidFill>
                <a:latin typeface="Raleway" panose="020B0604020202020204" charset="0"/>
              </a:rPr>
              <a:t>Der Lückentext ist fertig. Ich lese ihn dir jetzt vor!</a:t>
            </a:r>
          </a:p>
          <a:p>
            <a:pPr algn="ctr"/>
            <a:endParaRPr lang="de-DE" sz="2000" dirty="0">
              <a:solidFill>
                <a:srgbClr val="4A4B4C"/>
              </a:solidFill>
              <a:latin typeface="Raleway" panose="020B0604020202020204" charset="0"/>
            </a:endParaRPr>
          </a:p>
          <a:p>
            <a:pPr algn="ctr"/>
            <a:r>
              <a:rPr lang="de-DE" sz="2000" dirty="0">
                <a:solidFill>
                  <a:srgbClr val="4A4B4C"/>
                </a:solidFill>
                <a:latin typeface="Raleway" panose="020B0604020202020204" charset="0"/>
              </a:rPr>
              <a:t>Eines Tages aß Marco Polo nach New York um ein Ei zu sehen</a:t>
            </a:r>
          </a:p>
        </p:txBody>
      </p:sp>
    </p:spTree>
    <p:extLst>
      <p:ext uri="{BB962C8B-B14F-4D97-AF65-F5344CB8AC3E}">
        <p14:creationId xmlns:p14="http://schemas.microsoft.com/office/powerpoint/2010/main" val="417721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2.</a:t>
            </a:r>
          </a:p>
          <a:p>
            <a:pPr lvl="0" rtl="0">
              <a:spcBef>
                <a:spcPts val="0"/>
              </a:spcBef>
              <a:buNone/>
            </a:pPr>
            <a:r>
              <a:rPr lang="de-DE" dirty="0"/>
              <a:t>Wieso Sessions?</a:t>
            </a:r>
            <a:endParaRPr lang="en" dirty="0"/>
          </a:p>
        </p:txBody>
      </p:sp>
      <p:sp>
        <p:nvSpPr>
          <p:cNvPr id="101" name="Shape 101"/>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305140989"/>
      </p:ext>
    </p:extLst>
  </p:cSld>
  <p:clrMapOvr>
    <a:masterClrMapping/>
  </p:clrMapOvr>
  <p:transition spd="slow">
    <p:cut/>
  </p:transition>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3181</Words>
  <Application>Microsoft Office PowerPoint</Application>
  <PresentationFormat>Bildschirmpräsentation (4:3)</PresentationFormat>
  <Paragraphs>304</Paragraphs>
  <Slides>24</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Raleway</vt:lpstr>
      <vt:lpstr>Consolas</vt:lpstr>
      <vt:lpstr>Courier New</vt:lpstr>
      <vt:lpstr>Lato</vt:lpstr>
      <vt:lpstr>Antonio template</vt:lpstr>
      <vt:lpstr>EINFÜRHUNG IN DIE  ALEXA SKILL ENTWICKLUNG</vt:lpstr>
      <vt:lpstr>Teil 3: Sessions und Voice User Interfaces</vt:lpstr>
      <vt:lpstr>Übersicht</vt:lpstr>
      <vt:lpstr>PowerPoint-Präsentation</vt:lpstr>
      <vt:lpstr>1. Lückentext Skill bauen</vt:lpstr>
      <vt:lpstr>PowerPoint-Präsentation</vt:lpstr>
      <vt:lpstr>PowerPoint-Präsentation</vt:lpstr>
      <vt:lpstr>Karten in der Alexa App</vt:lpstr>
      <vt:lpstr>2. Wieso Sessions?</vt:lpstr>
      <vt:lpstr>PowerPoint-Präsentation</vt:lpstr>
      <vt:lpstr>3. Praktischer Teil</vt:lpstr>
      <vt:lpstr>Lückentext Launch Handler definieren</vt:lpstr>
      <vt:lpstr>Invocation Typen</vt:lpstr>
      <vt:lpstr>PowerPoint-Präsentation</vt:lpstr>
      <vt:lpstr>AMAZON.HelpIntent Handler hinzufügen</vt:lpstr>
      <vt:lpstr>Built-in Intents1</vt:lpstr>
      <vt:lpstr>AMAZON.StopIntent und AMAZON.CencelIntent hinzufügen</vt:lpstr>
      <vt:lpstr>LueckentextIntent Handler hinzufügen</vt:lpstr>
      <vt:lpstr>Step Values speichern</vt:lpstr>
      <vt:lpstr>Den Session Status speichern und abrufen</vt:lpstr>
      <vt:lpstr>Session Status abrufen</vt:lpstr>
      <vt:lpstr>3.2 Service auf AWS Lambda bereitstellen (Demo)</vt:lpstr>
      <vt:lpstr>3.3 Alexa Skill Interface konfigurieren (Demo)</vt:lpstr>
      <vt:lpstr>Mittagspause!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EINFÜRHUNG IN DIE ALEXA SKILLS ENTWICKLUNG</dc:title>
  <dc:creator>vmiller</dc:creator>
  <cp:lastModifiedBy>vmiller</cp:lastModifiedBy>
  <cp:revision>186</cp:revision>
  <dcterms:modified xsi:type="dcterms:W3CDTF">2017-05-31T01:25:21Z</dcterms:modified>
</cp:coreProperties>
</file>