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319" r:id="rId3"/>
    <p:sldId id="318" r:id="rId4"/>
    <p:sldId id="321" r:id="rId5"/>
    <p:sldId id="291" r:id="rId6"/>
    <p:sldId id="322" r:id="rId7"/>
    <p:sldId id="323" r:id="rId8"/>
    <p:sldId id="324" r:id="rId9"/>
    <p:sldId id="320" r:id="rId10"/>
    <p:sldId id="325" r:id="rId11"/>
    <p:sldId id="326" r:id="rId12"/>
    <p:sldId id="327" r:id="rId13"/>
    <p:sldId id="328" r:id="rId14"/>
    <p:sldId id="329" r:id="rId15"/>
    <p:sldId id="330" r:id="rId16"/>
    <p:sldId id="279" r:id="rId17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Raleway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2BA"/>
    <a:srgbClr val="5A5A5A"/>
    <a:srgbClr val="D30F0F"/>
    <a:srgbClr val="99A3AD"/>
    <a:srgbClr val="4278D6"/>
    <a:srgbClr val="BCE5EC"/>
    <a:srgbClr val="D5EFF9"/>
    <a:srgbClr val="E7E8E8"/>
    <a:srgbClr val="F2F1F2"/>
    <a:srgbClr val="4A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A637341-D141-4087-860C-8BC39113FFEF}">
  <a:tblStyle styleId="{6A637341-D141-4087-860C-8BC39113FFEF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72951" autoAdjust="0"/>
  </p:normalViewPr>
  <p:slideViewPr>
    <p:cSldViewPr snapToGrid="0">
      <p:cViewPr varScale="1">
        <p:scale>
          <a:sx n="83" d="100"/>
          <a:sy n="83" d="100"/>
        </p:scale>
        <p:origin x="27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52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DynamoDB</a:t>
            </a:r>
            <a:r>
              <a:rPr lang="de-DE" dirty="0"/>
              <a:t> ist ein </a:t>
            </a:r>
            <a:r>
              <a:rPr lang="de-DE" dirty="0" err="1"/>
              <a:t>NoSQL</a:t>
            </a:r>
            <a:r>
              <a:rPr lang="de-DE" dirty="0"/>
              <a:t> Style Key / Value Datenbankspeicher, mit dem Sie in die Datenbank schreiben können.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NoSQL</a:t>
            </a:r>
            <a:r>
              <a:rPr lang="de-DE" dirty="0"/>
              <a:t> bedeutet, für unser Objekt zu fragen, dass wir keine </a:t>
            </a:r>
            <a:r>
              <a:rPr lang="de-DE" dirty="0" err="1"/>
              <a:t>Joins</a:t>
            </a:r>
            <a:r>
              <a:rPr lang="de-DE" dirty="0"/>
              <a:t> oder </a:t>
            </a:r>
            <a:r>
              <a:rPr lang="de-DE" dirty="0" err="1"/>
              <a:t>Map</a:t>
            </a:r>
            <a:r>
              <a:rPr lang="de-DE" dirty="0"/>
              <a:t>-Objekte zu Tabellenzeilen verwenden werden. </a:t>
            </a:r>
          </a:p>
          <a:p>
            <a:pPr marL="171450" indent="-171450">
              <a:buFontTx/>
              <a:buChar char="-"/>
            </a:pPr>
            <a:r>
              <a:rPr lang="de-DE" dirty="0"/>
              <a:t>Stattdessen, stellt man einen Schlüssel und das Objekt zur Verfügung, das wir speichern möchten.</a:t>
            </a:r>
          </a:p>
          <a:p>
            <a:pPr marL="171450" indent="-171450">
              <a:buFontTx/>
              <a:buChar char="-"/>
            </a:pPr>
            <a:r>
              <a:rPr lang="de-DE" dirty="0"/>
              <a:t>Blitzschnell - </a:t>
            </a:r>
            <a:r>
              <a:rPr lang="de-DE" dirty="0" err="1"/>
              <a:t>Dynamodb</a:t>
            </a:r>
            <a:r>
              <a:rPr lang="de-DE" dirty="0"/>
              <a:t> ist sehr leistungsstark - es ist typisch für Lese- und Schreibzeiten, um einzelne Millisekunden zu sein.</a:t>
            </a:r>
          </a:p>
        </p:txBody>
      </p:sp>
    </p:spTree>
    <p:extLst>
      <p:ext uri="{BB962C8B-B14F-4D97-AF65-F5344CB8AC3E}">
        <p14:creationId xmlns:p14="http://schemas.microsoft.com/office/powerpoint/2010/main" val="994789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14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67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171450" lvl="0" indent="-171450">
              <a:spcBef>
                <a:spcPts val="0"/>
              </a:spcBef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74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721425" y="3785246"/>
            <a:ext cx="5216699" cy="1546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1pPr>
            <a:lvl2pPr lvl="1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2pPr>
            <a:lvl3pPr lvl="2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3pPr>
            <a:lvl4pPr lvl="3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4pPr>
            <a:lvl5pPr lvl="4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5pPr>
            <a:lvl6pPr lvl="5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6pPr>
            <a:lvl7pPr lvl="6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7pPr>
            <a:lvl8pPr lvl="7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8pPr>
            <a:lvl9pPr lvl="8">
              <a:spcBef>
                <a:spcPts val="0"/>
              </a:spcBef>
              <a:buClr>
                <a:srgbClr val="2185C5"/>
              </a:buClr>
              <a:buSzPct val="100000"/>
              <a:defRPr sz="4800">
                <a:solidFill>
                  <a:srgbClr val="2185C5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5938246" y="3377550"/>
            <a:ext cx="7218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6659860" y="3377550"/>
            <a:ext cx="7218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-1" y="3377550"/>
            <a:ext cx="7218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721424" y="3377550"/>
            <a:ext cx="5216699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0" y="0"/>
            <a:ext cx="9144000" cy="53238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buClr>
                <a:srgbClr val="FFFFFF"/>
              </a:buClr>
              <a:buNone/>
              <a:defRPr b="1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047703" y="5323800"/>
            <a:ext cx="3047700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6096270" y="5323800"/>
            <a:ext cx="3047700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" y="5323800"/>
            <a:ext cx="30477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‹Nr.›</a:t>
            </a:fld>
            <a:r>
              <a:rPr lang="de-DE"/>
              <a:t> von 15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1 colum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‹Nr.›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730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 background">
    <p:bg>
      <p:bgPr>
        <a:solidFill>
          <a:srgbClr val="2185C5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7356366" y="6755100"/>
            <a:ext cx="893699" cy="102899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8250311" y="6755100"/>
            <a:ext cx="893699" cy="102899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0" y="6755100"/>
            <a:ext cx="893699" cy="1028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893709" y="6755100"/>
            <a:ext cx="6462600" cy="102899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rgbClr val="97ABBC"/>
              </a:buClr>
              <a:buSzPct val="100000"/>
              <a:buFont typeface="Raleway"/>
              <a:buNone/>
              <a:defRPr sz="3600">
                <a:solidFill>
                  <a:srgbClr val="97ABBC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93700" y="1831450"/>
            <a:ext cx="6462600" cy="473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677480"/>
              </a:buClr>
              <a:buSzPct val="100000"/>
              <a:buFont typeface="Lato"/>
              <a:buChar char="▷"/>
              <a:defRPr sz="30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480"/>
              </a:spcBef>
              <a:buClr>
                <a:srgbClr val="677480"/>
              </a:buClr>
              <a:buSzPct val="100000"/>
              <a:buFont typeface="Lato"/>
              <a:defRPr sz="24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360"/>
              </a:spcBef>
              <a:buClr>
                <a:srgbClr val="677480"/>
              </a:buClr>
              <a:buSzPct val="100000"/>
              <a:buFont typeface="Lato"/>
              <a:defRPr sz="1800">
                <a:solidFill>
                  <a:srgbClr val="67748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3"/>
          </p:nvPr>
        </p:nvSpPr>
        <p:spPr>
          <a:xfrm>
            <a:off x="589725" y="6356350"/>
            <a:ext cx="5777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60402020202020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604020202020204" charset="0"/>
              </a:defRPr>
            </a:lvl1pPr>
          </a:lstStyle>
          <a:p>
            <a:fld id="{630A4645-8396-4E55-8D69-3193712181F3}" type="slidenum">
              <a:rPr lang="de-DE" smtClean="0"/>
              <a:pPr/>
              <a:t>‹Nr.›</a:t>
            </a:fld>
            <a:r>
              <a:rPr lang="de-DE" dirty="0"/>
              <a:t> von 15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9" r:id="rId4"/>
    <p:sldLayoutId id="2147483657" r:id="rId5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7362825" y="5141913"/>
            <a:ext cx="1781175" cy="1716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8" name="Shape 78"/>
          <p:cNvSpPr txBox="1">
            <a:spLocks noGrp="1"/>
          </p:cNvSpPr>
          <p:nvPr>
            <p:ph type="ctrTitle"/>
          </p:nvPr>
        </p:nvSpPr>
        <p:spPr>
          <a:xfrm>
            <a:off x="789338" y="5378175"/>
            <a:ext cx="7565325" cy="12226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de-DE" sz="3600" dirty="0"/>
              <a:t>EINFÜRHUNG IN DIE </a:t>
            </a:r>
            <a:br>
              <a:rPr lang="de-DE" sz="3600" dirty="0"/>
            </a:br>
            <a:r>
              <a:rPr lang="de-DE" sz="3600" b="1" dirty="0"/>
              <a:t>ALEXA SKILL </a:t>
            </a:r>
            <a:r>
              <a:rPr lang="de-DE" sz="3600" dirty="0"/>
              <a:t>ENTWICKLUNG</a:t>
            </a:r>
            <a:endParaRPr lang="en" sz="3600" dirty="0"/>
          </a:p>
        </p:txBody>
      </p:sp>
      <p:pic>
        <p:nvPicPr>
          <p:cNvPr id="1050" name="Picture 26" descr="Ähnliches F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Fluginfos mit Alexa twittern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10</a:t>
            </a:fld>
            <a:r>
              <a:rPr lang="de-DE"/>
              <a:t> von 15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89" y="2348513"/>
            <a:ext cx="7836061" cy="237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6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Account Linking aktivieren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11</a:t>
            </a:fld>
            <a:r>
              <a:rPr lang="de-DE"/>
              <a:t> von 15</a:t>
            </a:r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00" y="1549168"/>
            <a:ext cx="6805914" cy="467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6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3.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Zertifizierung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5873626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4.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SSML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809534019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Speech Synthesis Markup Language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"</a:t>
            </a:r>
            <a:r>
              <a:rPr lang="de-DE" sz="2000" dirty="0" err="1">
                <a:latin typeface="Consolas" panose="020B0609020204030204" pitchFamily="49" charset="0"/>
              </a:rPr>
              <a:t>outputSpeech</a:t>
            </a:r>
            <a:r>
              <a:rPr lang="de-DE" sz="2000" dirty="0">
                <a:latin typeface="Consolas" panose="020B0609020204030204" pitchFamily="49" charset="0"/>
              </a:rPr>
              <a:t>": {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"type": "SSML",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"</a:t>
            </a:r>
            <a:r>
              <a:rPr lang="de-DE" sz="2000" dirty="0" err="1">
                <a:latin typeface="Consolas" panose="020B0609020204030204" pitchFamily="49" charset="0"/>
              </a:rPr>
              <a:t>ssml</a:t>
            </a:r>
            <a:r>
              <a:rPr lang="de-DE" sz="2000" dirty="0">
                <a:latin typeface="Consolas" panose="020B0609020204030204" pitchFamily="49" charset="0"/>
              </a:rPr>
              <a:t>": "&lt;</a:t>
            </a:r>
            <a:r>
              <a:rPr lang="de-DE" sz="2000" dirty="0" err="1">
                <a:latin typeface="Consolas" panose="020B0609020204030204" pitchFamily="49" charset="0"/>
              </a:rPr>
              <a:t>speak</a:t>
            </a:r>
            <a:r>
              <a:rPr lang="de-DE" sz="2000" dirty="0">
                <a:latin typeface="Consolas" panose="020B0609020204030204" pitchFamily="49" charset="0"/>
              </a:rPr>
              <a:t>&gt; </a:t>
            </a:r>
            <a:r>
              <a:rPr lang="de-DE" sz="2000" dirty="0" err="1">
                <a:latin typeface="Consolas" panose="020B0609020204030204" pitchFamily="49" charset="0"/>
              </a:rPr>
              <a:t>you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say</a:t>
            </a:r>
            <a:endParaRPr lang="de-DE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</a:t>
            </a:r>
            <a:r>
              <a:rPr lang="de-DE" sz="2000" dirty="0" err="1">
                <a:latin typeface="Consolas" panose="020B0609020204030204" pitchFamily="49" charset="0"/>
              </a:rPr>
              <a:t>phoneme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alphabet</a:t>
            </a:r>
            <a:r>
              <a:rPr lang="de-DE" sz="2000" dirty="0">
                <a:latin typeface="Consolas" panose="020B0609020204030204" pitchFamily="49" charset="0"/>
              </a:rPr>
              <a:t>="</a:t>
            </a:r>
            <a:r>
              <a:rPr lang="de-DE" sz="2000" dirty="0" err="1">
                <a:latin typeface="Consolas" panose="020B0609020204030204" pitchFamily="49" charset="0"/>
              </a:rPr>
              <a:t>ipa</a:t>
            </a:r>
            <a:r>
              <a:rPr lang="de-DE" sz="2000" dirty="0">
                <a:latin typeface="Consolas" panose="020B0609020204030204" pitchFamily="49" charset="0"/>
              </a:rPr>
              <a:t>" </a:t>
            </a:r>
            <a:r>
              <a:rPr lang="de-DE" sz="2000" dirty="0" err="1">
                <a:latin typeface="Consolas" panose="020B0609020204030204" pitchFamily="49" charset="0"/>
              </a:rPr>
              <a:t>ph</a:t>
            </a:r>
            <a:r>
              <a:rPr lang="de-DE" sz="2000" dirty="0">
                <a:latin typeface="Consolas" panose="020B0609020204030204" pitchFamily="49" charset="0"/>
              </a:rPr>
              <a:t>="</a:t>
            </a:r>
            <a:r>
              <a:rPr lang="de-DE" sz="2000" dirty="0" err="1">
                <a:latin typeface="Consolas" panose="020B0609020204030204" pitchFamily="49" charset="0"/>
              </a:rPr>
              <a:t>təˈmeɪtəʊ</a:t>
            </a:r>
            <a:r>
              <a:rPr lang="de-DE" sz="2000" dirty="0">
                <a:latin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 </a:t>
            </a:r>
            <a:r>
              <a:rPr lang="de-DE" sz="2000" dirty="0" err="1">
                <a:latin typeface="Consolas" panose="020B0609020204030204" pitchFamily="49" charset="0"/>
              </a:rPr>
              <a:t>tomato</a:t>
            </a:r>
            <a:endParaRPr lang="de-DE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&lt;/</a:t>
            </a:r>
            <a:r>
              <a:rPr lang="de-DE" sz="2000" dirty="0" err="1">
                <a:latin typeface="Consolas" panose="020B0609020204030204" pitchFamily="49" charset="0"/>
              </a:rPr>
              <a:t>phoneme</a:t>
            </a:r>
            <a:r>
              <a:rPr lang="de-DE" sz="2000" dirty="0">
                <a:latin typeface="Consolas" panose="020B0609020204030204" pitchFamily="49" charset="0"/>
              </a:rPr>
              <a:t>&gt;,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i </a:t>
            </a:r>
            <a:r>
              <a:rPr lang="de-DE" sz="2000" dirty="0" err="1">
                <a:latin typeface="Consolas" panose="020B0609020204030204" pitchFamily="49" charset="0"/>
              </a:rPr>
              <a:t>say</a:t>
            </a:r>
            <a:endParaRPr lang="de-DE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</a:t>
            </a:r>
            <a:r>
              <a:rPr lang="de-DE" sz="2000" dirty="0" err="1">
                <a:latin typeface="Consolas" panose="020B0609020204030204" pitchFamily="49" charset="0"/>
              </a:rPr>
              <a:t>phoneme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alphabet</a:t>
            </a:r>
            <a:r>
              <a:rPr lang="de-DE" sz="2000" dirty="0">
                <a:latin typeface="Consolas" panose="020B0609020204030204" pitchFamily="49" charset="0"/>
              </a:rPr>
              <a:t>="</a:t>
            </a:r>
            <a:r>
              <a:rPr lang="de-DE" sz="2000" dirty="0" err="1">
                <a:latin typeface="Consolas" panose="020B0609020204030204" pitchFamily="49" charset="0"/>
              </a:rPr>
              <a:t>ipa</a:t>
            </a:r>
            <a:r>
              <a:rPr lang="de-DE" sz="2000" dirty="0">
                <a:latin typeface="Consolas" panose="020B0609020204030204" pitchFamily="49" charset="0"/>
              </a:rPr>
              <a:t>" </a:t>
            </a:r>
            <a:r>
              <a:rPr lang="de-DE" sz="2000" dirty="0" err="1">
                <a:latin typeface="Consolas" panose="020B0609020204030204" pitchFamily="49" charset="0"/>
              </a:rPr>
              <a:t>ph</a:t>
            </a:r>
            <a:r>
              <a:rPr lang="de-DE" sz="2000" dirty="0">
                <a:latin typeface="Consolas" panose="020B0609020204030204" pitchFamily="49" charset="0"/>
              </a:rPr>
              <a:t>="</a:t>
            </a:r>
            <a:r>
              <a:rPr lang="de-DE" sz="2000" dirty="0" err="1">
                <a:latin typeface="Consolas" panose="020B0609020204030204" pitchFamily="49" charset="0"/>
              </a:rPr>
              <a:t>təˈmɑtəʊ</a:t>
            </a:r>
            <a:r>
              <a:rPr lang="de-DE" sz="2000" dirty="0">
                <a:latin typeface="Consolas" panose="020B0609020204030204" pitchFamily="49" charset="0"/>
              </a:rPr>
              <a:t>"&gt;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  </a:t>
            </a:r>
            <a:r>
              <a:rPr lang="de-DE" sz="2000" dirty="0" err="1">
                <a:latin typeface="Consolas" panose="020B0609020204030204" pitchFamily="49" charset="0"/>
              </a:rPr>
              <a:t>tomato</a:t>
            </a:r>
            <a:endParaRPr lang="de-DE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&lt;/</a:t>
            </a:r>
            <a:r>
              <a:rPr lang="de-DE" sz="2000" dirty="0" err="1">
                <a:latin typeface="Consolas" panose="020B0609020204030204" pitchFamily="49" charset="0"/>
              </a:rPr>
              <a:t>phoneme</a:t>
            </a:r>
            <a:r>
              <a:rPr lang="de-DE" sz="2000" dirty="0">
                <a:latin typeface="Consolas" panose="020B0609020204030204" pitchFamily="49" charset="0"/>
              </a:rPr>
              <a:t>&gt;!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&lt;/</a:t>
            </a:r>
            <a:r>
              <a:rPr lang="de-DE" sz="2000" dirty="0" err="1">
                <a:latin typeface="Consolas" panose="020B0609020204030204" pitchFamily="49" charset="0"/>
              </a:rPr>
              <a:t>speak</a:t>
            </a:r>
            <a:r>
              <a:rPr lang="de-DE" sz="2000" dirty="0">
                <a:latin typeface="Consolas" panose="020B0609020204030204" pitchFamily="49" charset="0"/>
              </a:rPr>
              <a:t>&gt;"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14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4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abspielen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3700" y="1831450"/>
            <a:ext cx="7621650" cy="4736399"/>
          </a:xfrm>
        </p:spPr>
        <p:txBody>
          <a:bodyPr/>
          <a:lstStyle/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"</a:t>
            </a:r>
            <a:r>
              <a:rPr lang="de-DE" sz="2000" dirty="0" err="1">
                <a:latin typeface="Consolas" panose="020B0609020204030204" pitchFamily="49" charset="0"/>
              </a:rPr>
              <a:t>outputSpeech</a:t>
            </a:r>
            <a:r>
              <a:rPr lang="de-DE" sz="2000" dirty="0">
                <a:latin typeface="Consolas" panose="020B0609020204030204" pitchFamily="49" charset="0"/>
              </a:rPr>
              <a:t>": {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"type": "SSML",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"</a:t>
            </a:r>
            <a:r>
              <a:rPr lang="de-DE" sz="2000" dirty="0" err="1">
                <a:latin typeface="Consolas" panose="020B0609020204030204" pitchFamily="49" charset="0"/>
              </a:rPr>
              <a:t>ssml</a:t>
            </a:r>
            <a:r>
              <a:rPr lang="de-DE" sz="2000" dirty="0">
                <a:latin typeface="Consolas" panose="020B0609020204030204" pitchFamily="49" charset="0"/>
              </a:rPr>
              <a:t>": "&lt;</a:t>
            </a:r>
            <a:r>
              <a:rPr lang="de-DE" sz="2000" dirty="0" err="1">
                <a:latin typeface="Consolas" panose="020B0609020204030204" pitchFamily="49" charset="0"/>
              </a:rPr>
              <a:t>speak</a:t>
            </a:r>
            <a:r>
              <a:rPr lang="de-DE" sz="2000" dirty="0">
                <a:latin typeface="Consolas" panose="020B0609020204030204" pitchFamily="49" charset="0"/>
              </a:rPr>
              <a:t>&gt; </a:t>
            </a:r>
            <a:r>
              <a:rPr lang="de-DE" sz="2000" dirty="0" err="1">
                <a:latin typeface="Consolas" panose="020B0609020204030204" pitchFamily="49" charset="0"/>
              </a:rPr>
              <a:t>you</a:t>
            </a:r>
            <a:r>
              <a:rPr lang="de-DE" sz="2000" dirty="0">
                <a:latin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</a:rPr>
              <a:t>say</a:t>
            </a:r>
            <a:endParaRPr lang="de-DE" sz="2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</a:t>
            </a:r>
            <a:r>
              <a:rPr lang="de-DE" sz="2000" dirty="0" err="1">
                <a:latin typeface="Consolas" panose="020B0609020204030204" pitchFamily="49" charset="0"/>
              </a:rPr>
              <a:t>audio</a:t>
            </a:r>
            <a:r>
              <a:rPr lang="de-DE" sz="2000" dirty="0">
                <a:latin typeface="Consolas" panose="020B0609020204030204" pitchFamily="49" charset="0"/>
              </a:rPr>
              <a:t>  </a:t>
            </a:r>
            <a:r>
              <a:rPr lang="de-DE" sz="2000" dirty="0" err="1">
                <a:latin typeface="Consolas" panose="020B0609020204030204" pitchFamily="49" charset="0"/>
              </a:rPr>
              <a:t>src</a:t>
            </a:r>
            <a:r>
              <a:rPr lang="de-DE" sz="2000" dirty="0">
                <a:latin typeface="Consolas" panose="020B0609020204030204" pitchFamily="49" charset="0"/>
              </a:rPr>
              <a:t>="https://s3.amazonaws.com/</a:t>
            </a:r>
            <a:r>
              <a:rPr lang="de-DE" sz="2000" dirty="0" err="1">
                <a:latin typeface="Consolas" panose="020B0609020204030204" pitchFamily="49" charset="0"/>
              </a:rPr>
              <a:t>bucket</a:t>
            </a:r>
            <a:r>
              <a:rPr lang="de-DE" sz="2000" dirty="0">
                <a:latin typeface="Consolas" panose="020B0609020204030204" pitchFamily="49" charset="0"/>
              </a:rPr>
              <a:t>/OceanWaves.mp3"&gt;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  &lt;/</a:t>
            </a:r>
            <a:r>
              <a:rPr lang="de-DE" sz="2000" dirty="0" err="1">
                <a:latin typeface="Consolas" panose="020B0609020204030204" pitchFamily="49" charset="0"/>
              </a:rPr>
              <a:t>speak</a:t>
            </a:r>
            <a:r>
              <a:rPr lang="de-DE" sz="2000" dirty="0">
                <a:latin typeface="Consolas" panose="020B0609020204030204" pitchFamily="49" charset="0"/>
              </a:rPr>
              <a:t>&gt;"</a:t>
            </a:r>
          </a:p>
          <a:p>
            <a:pPr>
              <a:buNone/>
            </a:pPr>
            <a:r>
              <a:rPr lang="de-DE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15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06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ctrTitle" idx="4294967295"/>
          </p:nvPr>
        </p:nvSpPr>
        <p:spPr>
          <a:xfrm>
            <a:off x="916025" y="968125"/>
            <a:ext cx="5561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sz="6000" dirty="0">
                <a:solidFill>
                  <a:srgbClr val="7ECEFD"/>
                </a:solidFill>
              </a:rPr>
              <a:t>Alexa, stopp</a:t>
            </a:r>
            <a:r>
              <a:rPr lang="en" sz="6000" dirty="0">
                <a:solidFill>
                  <a:srgbClr val="7ECEFD"/>
                </a:solidFill>
              </a:rPr>
              <a:t>!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ubTitle" idx="4294967295"/>
          </p:nvPr>
        </p:nvSpPr>
        <p:spPr>
          <a:xfrm>
            <a:off x="916025" y="2338950"/>
            <a:ext cx="55611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4800" b="1" dirty="0">
              <a:solidFill>
                <a:srgbClr val="FFFFFF"/>
              </a:solidFill>
            </a:endParaRPr>
          </a:p>
        </p:txBody>
      </p:sp>
      <p:sp>
        <p:nvSpPr>
          <p:cNvPr id="296" name="Shape 296"/>
          <p:cNvSpPr txBox="1">
            <a:spLocks noGrp="1"/>
          </p:cNvSpPr>
          <p:nvPr>
            <p:ph type="body" idx="4294967295"/>
          </p:nvPr>
        </p:nvSpPr>
        <p:spPr>
          <a:xfrm>
            <a:off x="916025" y="3678675"/>
            <a:ext cx="5561100" cy="2660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21425" y="3785246"/>
            <a:ext cx="6883142" cy="1546500"/>
          </a:xfrm>
        </p:spPr>
        <p:txBody>
          <a:bodyPr/>
          <a:lstStyle/>
          <a:p>
            <a:r>
              <a:rPr lang="de-DE" dirty="0"/>
              <a:t>Teil 4: Ausblick</a:t>
            </a:r>
          </a:p>
        </p:txBody>
      </p:sp>
    </p:spTree>
    <p:extLst>
      <p:ext uri="{BB962C8B-B14F-4D97-AF65-F5344CB8AC3E}">
        <p14:creationId xmlns:p14="http://schemas.microsoft.com/office/powerpoint/2010/main" val="35073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olidFill>
                  <a:srgbClr val="AAB2BA"/>
                </a:solidFill>
              </a:rPr>
              <a:t>Teil 1: Hallo Alexa</a:t>
            </a:r>
            <a:endParaRPr lang="de-DE" dirty="0"/>
          </a:p>
          <a:p>
            <a:r>
              <a:rPr lang="de-DE" dirty="0">
                <a:solidFill>
                  <a:srgbClr val="AAB2BA"/>
                </a:solidFill>
              </a:rPr>
              <a:t>Teil 2: Slots, Slot </a:t>
            </a:r>
            <a:r>
              <a:rPr lang="de-DE" dirty="0" err="1">
                <a:solidFill>
                  <a:srgbClr val="AAB2BA"/>
                </a:solidFill>
              </a:rPr>
              <a:t>Types</a:t>
            </a:r>
            <a:r>
              <a:rPr lang="de-DE" dirty="0">
                <a:solidFill>
                  <a:srgbClr val="AAB2BA"/>
                </a:solidFill>
              </a:rPr>
              <a:t> und </a:t>
            </a:r>
            <a:r>
              <a:rPr lang="de-DE" dirty="0" err="1">
                <a:solidFill>
                  <a:srgbClr val="AAB2BA"/>
                </a:solidFill>
              </a:rPr>
              <a:t>Utterances</a:t>
            </a:r>
            <a:endParaRPr lang="de-DE" dirty="0">
              <a:solidFill>
                <a:srgbClr val="AAB2BA"/>
              </a:solidFill>
            </a:endParaRPr>
          </a:p>
          <a:p>
            <a:r>
              <a:rPr lang="de-DE" dirty="0">
                <a:solidFill>
                  <a:srgbClr val="AAB2BA"/>
                </a:solidFill>
              </a:rPr>
              <a:t>Teil 3: Sessions und Voice User Interfaces</a:t>
            </a:r>
          </a:p>
          <a:p>
            <a:r>
              <a:rPr lang="de-DE" dirty="0"/>
              <a:t>Teil 4: Ausblick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3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28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Teil 4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sz="3000" dirty="0"/>
              <a:t>Persistenz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Account Linking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Zertifizierung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3000" dirty="0"/>
              <a:t>SSML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4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49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1.</a:t>
            </a:r>
          </a:p>
          <a:p>
            <a:pPr lvl="0"/>
            <a:r>
              <a:rPr lang="de-DE" dirty="0"/>
              <a:t>Persistenz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5140989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Zwischenstand speichern 1|2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6</a:t>
            </a:fld>
            <a:r>
              <a:rPr lang="de-DE"/>
              <a:t> von 15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6" y="1606295"/>
            <a:ext cx="915921" cy="915921"/>
          </a:xfrm>
          <a:prstGeom prst="rect">
            <a:avLst/>
          </a:prstGeom>
        </p:spPr>
      </p:pic>
      <p:sp>
        <p:nvSpPr>
          <p:cNvPr id="6" name="Sprechblase: rechteckig mit abgerundeten Ecken 5"/>
          <p:cNvSpPr/>
          <p:nvPr/>
        </p:nvSpPr>
        <p:spPr>
          <a:xfrm>
            <a:off x="2413636" y="1606295"/>
            <a:ext cx="3281108" cy="870011"/>
          </a:xfrm>
          <a:prstGeom prst="wedgeRoundRectCallout">
            <a:avLst>
              <a:gd name="adj1" fmla="val -60270"/>
              <a:gd name="adj2" fmla="val 1658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Alexa, starte Lückentext.</a:t>
            </a:r>
          </a:p>
        </p:txBody>
      </p:sp>
      <p:sp>
        <p:nvSpPr>
          <p:cNvPr id="7" name="Sprechblase: rechteckig mit abgerundeten Ecken 6"/>
          <p:cNvSpPr/>
          <p:nvPr/>
        </p:nvSpPr>
        <p:spPr>
          <a:xfrm>
            <a:off x="3727048" y="2607930"/>
            <a:ext cx="2907181" cy="870011"/>
          </a:xfrm>
          <a:prstGeom prst="wedgeRoundRectCallout">
            <a:avLst>
              <a:gd name="adj1" fmla="val 60074"/>
              <a:gd name="adj2" fmla="val -16381"/>
              <a:gd name="adj3" fmla="val 16667"/>
            </a:avLst>
          </a:prstGeom>
          <a:solidFill>
            <a:srgbClr val="D5EFF9"/>
          </a:solidFill>
          <a:ln>
            <a:solidFill>
              <a:srgbClr val="BCE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4A4B4C"/>
                </a:solidFill>
                <a:latin typeface="Raleway" panose="020B0604020202020204" charset="0"/>
                <a:cs typeface="Arial"/>
              </a:rPr>
              <a:t>Nenne mir ein Verb in Vergangenheitsform.</a:t>
            </a:r>
            <a:endParaRPr lang="de-DE" dirty="0">
              <a:solidFill>
                <a:srgbClr val="4A4B4C"/>
              </a:solidFill>
              <a:latin typeface="Raleway" panose="020B0604020202020204" charset="0"/>
            </a:endParaRPr>
          </a:p>
        </p:txBody>
      </p:sp>
      <p:pic>
        <p:nvPicPr>
          <p:cNvPr id="8" name="Picture 6" descr="Bildergebnis für alexa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32" y="2551009"/>
            <a:ext cx="1176622" cy="10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6" y="3609565"/>
            <a:ext cx="915921" cy="915921"/>
          </a:xfrm>
          <a:prstGeom prst="rect">
            <a:avLst/>
          </a:prstGeom>
        </p:spPr>
      </p:pic>
      <p:sp>
        <p:nvSpPr>
          <p:cNvPr id="10" name="Sprechblase: rechteckig mit abgerundeten Ecken 9"/>
          <p:cNvSpPr/>
          <p:nvPr/>
        </p:nvSpPr>
        <p:spPr>
          <a:xfrm>
            <a:off x="2413636" y="3609565"/>
            <a:ext cx="1452308" cy="870011"/>
          </a:xfrm>
          <a:prstGeom prst="wedgeRoundRectCallout">
            <a:avLst>
              <a:gd name="adj1" fmla="val -79908"/>
              <a:gd name="adj2" fmla="val 1791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Speichern.</a:t>
            </a:r>
          </a:p>
        </p:txBody>
      </p:sp>
      <p:sp>
        <p:nvSpPr>
          <p:cNvPr id="11" name="Sprechblase: rechteckig mit abgerundeten Ecken 10"/>
          <p:cNvSpPr/>
          <p:nvPr/>
        </p:nvSpPr>
        <p:spPr>
          <a:xfrm>
            <a:off x="3356658" y="4582407"/>
            <a:ext cx="3277571" cy="870011"/>
          </a:xfrm>
          <a:prstGeom prst="wedgeRoundRectCallout">
            <a:avLst>
              <a:gd name="adj1" fmla="val 59028"/>
              <a:gd name="adj2" fmla="val -19042"/>
              <a:gd name="adj3" fmla="val 16667"/>
            </a:avLst>
          </a:prstGeom>
          <a:solidFill>
            <a:srgbClr val="D5EFF9"/>
          </a:solidFill>
          <a:ln>
            <a:solidFill>
              <a:srgbClr val="BCE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4A4B4C"/>
                </a:solidFill>
                <a:latin typeface="Raleway" panose="020B0604020202020204" charset="0"/>
                <a:cs typeface="Arial"/>
              </a:rPr>
              <a:t>Nenne mir einen Namen.</a:t>
            </a:r>
            <a:endParaRPr lang="de-DE" dirty="0">
              <a:solidFill>
                <a:srgbClr val="4A4B4C"/>
              </a:solidFill>
              <a:latin typeface="Raleway" panose="020B0604020202020204" charset="0"/>
            </a:endParaRPr>
          </a:p>
        </p:txBody>
      </p:sp>
      <p:pic>
        <p:nvPicPr>
          <p:cNvPr id="12" name="Picture 6" descr="Bildergebnis für alexa cir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032" y="4525486"/>
            <a:ext cx="1176622" cy="101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46" y="5555249"/>
            <a:ext cx="915921" cy="915921"/>
          </a:xfrm>
          <a:prstGeom prst="rect">
            <a:avLst/>
          </a:prstGeom>
        </p:spPr>
      </p:pic>
      <p:sp>
        <p:nvSpPr>
          <p:cNvPr id="14" name="Sprechblase: rechteckig mit abgerundeten Ecken 13"/>
          <p:cNvSpPr/>
          <p:nvPr/>
        </p:nvSpPr>
        <p:spPr>
          <a:xfrm>
            <a:off x="2413635" y="5555249"/>
            <a:ext cx="1799549" cy="870011"/>
          </a:xfrm>
          <a:prstGeom prst="wedgeRoundRectCallout">
            <a:avLst>
              <a:gd name="adj1" fmla="val -66401"/>
              <a:gd name="adj2" fmla="val 1924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Marco Polo.</a:t>
            </a:r>
          </a:p>
        </p:txBody>
      </p:sp>
    </p:spTree>
    <p:extLst>
      <p:ext uri="{BB962C8B-B14F-4D97-AF65-F5344CB8AC3E}">
        <p14:creationId xmlns:p14="http://schemas.microsoft.com/office/powerpoint/2010/main" val="298802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3700" y="274650"/>
            <a:ext cx="6462600" cy="1143000"/>
          </a:xfrm>
        </p:spPr>
        <p:txBody>
          <a:bodyPr/>
          <a:lstStyle/>
          <a:p>
            <a:r>
              <a:rPr lang="de-DE" dirty="0"/>
              <a:t>Zwischenstand speichern 2|2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7</a:t>
            </a:fld>
            <a:r>
              <a:rPr lang="de-DE"/>
              <a:t> von 15</a:t>
            </a:r>
            <a:endParaRPr lang="de-DE" dirty="0"/>
          </a:p>
        </p:txBody>
      </p:sp>
      <p:sp>
        <p:nvSpPr>
          <p:cNvPr id="17" name="Sprechblase: rechteckig mit abgerundeten Ecken 16"/>
          <p:cNvSpPr/>
          <p:nvPr/>
        </p:nvSpPr>
        <p:spPr>
          <a:xfrm>
            <a:off x="3667660" y="1728356"/>
            <a:ext cx="2529969" cy="757126"/>
          </a:xfrm>
          <a:prstGeom prst="wedgeRoundRectCallout">
            <a:avLst>
              <a:gd name="adj1" fmla="val 60074"/>
              <a:gd name="adj2" fmla="val -16381"/>
              <a:gd name="adj3" fmla="val 16667"/>
            </a:avLst>
          </a:prstGeom>
          <a:solidFill>
            <a:srgbClr val="D5EFF9"/>
          </a:solidFill>
          <a:ln>
            <a:solidFill>
              <a:srgbClr val="BCE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4A4B4C"/>
                </a:solidFill>
                <a:latin typeface="Raleway" panose="020B0604020202020204" charset="0"/>
                <a:cs typeface="Arial"/>
              </a:rPr>
              <a:t>Nenne mir ein Adjektiv.</a:t>
            </a:r>
            <a:endParaRPr lang="de-DE" dirty="0">
              <a:solidFill>
                <a:srgbClr val="4A4B4C"/>
              </a:solidFill>
              <a:latin typeface="Raleway" panose="020B0604020202020204" charset="0"/>
            </a:endParaRPr>
          </a:p>
        </p:txBody>
      </p:sp>
      <p:pic>
        <p:nvPicPr>
          <p:cNvPr id="18" name="Picture 6" descr="Bildergebnis für alexa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47" y="1678821"/>
            <a:ext cx="1023953" cy="8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57" y="2600027"/>
            <a:ext cx="797079" cy="797079"/>
          </a:xfrm>
          <a:prstGeom prst="rect">
            <a:avLst/>
          </a:prstGeom>
        </p:spPr>
      </p:pic>
      <p:sp>
        <p:nvSpPr>
          <p:cNvPr id="20" name="Sprechblase: rechteckig mit abgerundeten Ecken 19"/>
          <p:cNvSpPr/>
          <p:nvPr/>
        </p:nvSpPr>
        <p:spPr>
          <a:xfrm>
            <a:off x="2524666" y="2600027"/>
            <a:ext cx="1491749" cy="757126"/>
          </a:xfrm>
          <a:prstGeom prst="wedgeRoundRectCallout">
            <a:avLst>
              <a:gd name="adj1" fmla="val -67953"/>
              <a:gd name="adj2" fmla="val 1791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Speichern.</a:t>
            </a:r>
          </a:p>
        </p:txBody>
      </p:sp>
      <p:sp>
        <p:nvSpPr>
          <p:cNvPr id="21" name="Sprechblase: rechteckig mit abgerundeten Ecken 20"/>
          <p:cNvSpPr/>
          <p:nvPr/>
        </p:nvSpPr>
        <p:spPr>
          <a:xfrm>
            <a:off x="3345329" y="3446642"/>
            <a:ext cx="2852300" cy="757126"/>
          </a:xfrm>
          <a:prstGeom prst="wedgeRoundRectCallout">
            <a:avLst>
              <a:gd name="adj1" fmla="val 59028"/>
              <a:gd name="adj2" fmla="val -19042"/>
              <a:gd name="adj3" fmla="val 16667"/>
            </a:avLst>
          </a:prstGeom>
          <a:solidFill>
            <a:srgbClr val="D5EFF9"/>
          </a:solidFill>
          <a:ln>
            <a:solidFill>
              <a:srgbClr val="BCE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4A4B4C"/>
                </a:solidFill>
                <a:latin typeface="Raleway" panose="020B0604020202020204" charset="0"/>
                <a:cs typeface="Arial"/>
              </a:rPr>
              <a:t>Dein Verlauf wurde gespeichert.</a:t>
            </a:r>
            <a:endParaRPr lang="de-DE" dirty="0">
              <a:solidFill>
                <a:srgbClr val="4A4B4C"/>
              </a:solidFill>
              <a:latin typeface="Raleway" panose="020B0604020202020204" charset="0"/>
            </a:endParaRPr>
          </a:p>
        </p:txBody>
      </p:sp>
      <p:pic>
        <p:nvPicPr>
          <p:cNvPr id="22" name="Picture 6" descr="Bildergebnis für alexa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47" y="3397106"/>
            <a:ext cx="1023953" cy="8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4895806" y="4400943"/>
            <a:ext cx="1301824" cy="24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77480"/>
                </a:solidFill>
                <a:latin typeface="Lato"/>
                <a:sym typeface="Lato"/>
              </a:rPr>
              <a:t>Kurze Zeit später …</a:t>
            </a: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57" y="4786363"/>
            <a:ext cx="797079" cy="797079"/>
          </a:xfrm>
          <a:prstGeom prst="rect">
            <a:avLst/>
          </a:prstGeom>
        </p:spPr>
      </p:pic>
      <p:sp>
        <p:nvSpPr>
          <p:cNvPr id="25" name="Sprechblase: rechteckig mit abgerundeten Ecken 24"/>
          <p:cNvSpPr/>
          <p:nvPr/>
        </p:nvSpPr>
        <p:spPr>
          <a:xfrm>
            <a:off x="2524665" y="4786363"/>
            <a:ext cx="3308657" cy="757126"/>
          </a:xfrm>
          <a:prstGeom prst="wedgeRoundRectCallout">
            <a:avLst>
              <a:gd name="adj1" fmla="val -57075"/>
              <a:gd name="adj2" fmla="val 17911"/>
              <a:gd name="adj3" fmla="val 16667"/>
            </a:avLst>
          </a:prstGeom>
          <a:solidFill>
            <a:srgbClr val="F2F1F2"/>
          </a:solidFill>
          <a:ln>
            <a:solidFill>
              <a:srgbClr val="E7E8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sz="1800" dirty="0">
                <a:solidFill>
                  <a:srgbClr val="5A5A5A"/>
                </a:solidFill>
                <a:latin typeface="Raleway" panose="020B0604020202020204" charset="0"/>
                <a:cs typeface="Arial"/>
              </a:rPr>
              <a:t>Alexa, starte Lückentext und lade meinen letzten Stand.</a:t>
            </a:r>
          </a:p>
        </p:txBody>
      </p:sp>
      <p:sp>
        <p:nvSpPr>
          <p:cNvPr id="26" name="Sprechblase: rechteckig mit abgerundeten Ecken 25"/>
          <p:cNvSpPr/>
          <p:nvPr/>
        </p:nvSpPr>
        <p:spPr>
          <a:xfrm>
            <a:off x="3345329" y="5708809"/>
            <a:ext cx="2852300" cy="757126"/>
          </a:xfrm>
          <a:prstGeom prst="wedgeRoundRectCallout">
            <a:avLst>
              <a:gd name="adj1" fmla="val 59028"/>
              <a:gd name="adj2" fmla="val -19042"/>
              <a:gd name="adj3" fmla="val 16667"/>
            </a:avLst>
          </a:prstGeom>
          <a:solidFill>
            <a:srgbClr val="D5EFF9"/>
          </a:solidFill>
          <a:ln>
            <a:solidFill>
              <a:srgbClr val="BCE5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rgbClr val="4A4B4C"/>
                </a:solidFill>
                <a:latin typeface="Raleway" panose="020B0604020202020204" charset="0"/>
                <a:cs typeface="Arial"/>
              </a:rPr>
              <a:t>Nenne mir ein Adjektiv.</a:t>
            </a:r>
            <a:endParaRPr lang="de-DE" dirty="0">
              <a:solidFill>
                <a:srgbClr val="4A4B4C"/>
              </a:solidFill>
              <a:latin typeface="Raleway" panose="020B0604020202020204" charset="0"/>
            </a:endParaRPr>
          </a:p>
        </p:txBody>
      </p:sp>
      <p:pic>
        <p:nvPicPr>
          <p:cNvPr id="27" name="Picture 6" descr="Bildergebnis für alexa ci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347" y="5659274"/>
            <a:ext cx="1023953" cy="8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4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DynamoDB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NoSQL</a:t>
            </a:r>
            <a:r>
              <a:rPr lang="de-DE" dirty="0"/>
              <a:t> Datenbank</a:t>
            </a:r>
          </a:p>
          <a:p>
            <a:r>
              <a:rPr lang="de-DE" dirty="0"/>
              <a:t>Cloud-</a:t>
            </a:r>
            <a:r>
              <a:rPr lang="de-DE" dirty="0" err="1"/>
              <a:t>hosted</a:t>
            </a:r>
            <a:r>
              <a:rPr lang="de-DE" dirty="0"/>
              <a:t> auf AWS</a:t>
            </a:r>
          </a:p>
          <a:p>
            <a:r>
              <a:rPr lang="de-DE" dirty="0"/>
              <a:t>Blitzschnell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0A4645-8396-4E55-8D69-3193712181F3}" type="slidenum">
              <a:rPr lang="de-DE" smtClean="0"/>
              <a:pPr/>
              <a:t>8</a:t>
            </a:fld>
            <a:r>
              <a:rPr lang="de-DE"/>
              <a:t> von 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49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>
                <a:solidFill>
                  <a:srgbClr val="7ECEFD"/>
                </a:solidFill>
              </a:rPr>
              <a:t>2.</a:t>
            </a:r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Account Linking</a:t>
            </a:r>
            <a:endParaRPr lang="en" dirty="0"/>
          </a:p>
        </p:txBody>
      </p:sp>
      <p:sp>
        <p:nvSpPr>
          <p:cNvPr id="101" name="Shape 10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9792143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Bildschirmpräsentation (4:3)</PresentationFormat>
  <Paragraphs>73</Paragraphs>
  <Slides>16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Consolas</vt:lpstr>
      <vt:lpstr>Lato</vt:lpstr>
      <vt:lpstr>Raleway</vt:lpstr>
      <vt:lpstr>Antonio template</vt:lpstr>
      <vt:lpstr>EINFÜRHUNG IN DIE  ALEXA SKILL ENTWICKLUNG</vt:lpstr>
      <vt:lpstr>Teil 4: Ausblick</vt:lpstr>
      <vt:lpstr>Übersicht</vt:lpstr>
      <vt:lpstr>Übersicht Teil 4</vt:lpstr>
      <vt:lpstr>1. Persistenz</vt:lpstr>
      <vt:lpstr>Zwischenstand speichern 1|2</vt:lpstr>
      <vt:lpstr>Zwischenstand speichern 2|2</vt:lpstr>
      <vt:lpstr>DynamoDB</vt:lpstr>
      <vt:lpstr>2. Account Linking</vt:lpstr>
      <vt:lpstr>Fluginfos mit Alexa twittern</vt:lpstr>
      <vt:lpstr>Account Linking aktivieren</vt:lpstr>
      <vt:lpstr>3. Zertifizierung</vt:lpstr>
      <vt:lpstr>4. SSML</vt:lpstr>
      <vt:lpstr>Speech Synthesis Markup Language</vt:lpstr>
      <vt:lpstr>Audio abspielen</vt:lpstr>
      <vt:lpstr>Alexa, stopp!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EINFÜRHUNG IN DIE ALEXA SKILLS ENTWICKLUNG</dc:title>
  <dc:creator>vmiller</dc:creator>
  <cp:lastModifiedBy>vmiller</cp:lastModifiedBy>
  <cp:revision>159</cp:revision>
  <dcterms:modified xsi:type="dcterms:W3CDTF">2017-05-31T00:32:04Z</dcterms:modified>
</cp:coreProperties>
</file>