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0.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0.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8.gif" ContentType="image/gif"/>
  <Override PartName="/ppt/media/image6.png" ContentType="image/png"/>
  <Override PartName="/ppt/media/image7.jpeg" ContentType="image/jpeg"/>
  <Override PartName="/ppt/media/image9.gif" ContentType="image/gi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mo</a:t>
            </a:r>
            <a:r>
              <a:rPr b="0" lang="en-US" sz="4400" spc="-1" strike="noStrike">
                <a:latin typeface="Arial"/>
              </a:rPr>
              <a:t>ve </a:t>
            </a:r>
            <a:r>
              <a:rPr b="0" lang="en-US" sz="4400" spc="-1" strike="noStrike">
                <a:latin typeface="Arial"/>
              </a:rPr>
              <a:t>the </a:t>
            </a:r>
            <a:r>
              <a:rPr b="0" lang="en-US" sz="4400" spc="-1" strike="noStrike">
                <a:latin typeface="Arial"/>
              </a:rPr>
              <a:t>slid</a:t>
            </a:r>
            <a:r>
              <a:rPr b="0" lang="en-US" sz="4400" spc="-1" strike="noStrike">
                <a:latin typeface="Arial"/>
              </a:rPr>
              <a:t>e</a:t>
            </a:r>
            <a:endParaRPr b="0" lang="en-US"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a:t>
            </a:r>
            <a:r>
              <a:rPr b="0" lang="en-US" sz="2000" spc="-1" strike="noStrike">
                <a:latin typeface="Arial"/>
              </a:rPr>
              <a:t>edit 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78DD661-2CC2-4B1F-BC4F-9690697C43E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6160" y="4401000"/>
            <a:ext cx="5484960" cy="3599280"/>
          </a:xfrm>
          <a:prstGeom prst="rect">
            <a:avLst/>
          </a:prstGeom>
        </p:spPr>
        <p:txBody>
          <a:bodyPr lIns="86040" rIns="86040" tIns="86040" bIns="86040">
            <a:noAutofit/>
          </a:bodyPr>
          <a:p>
            <a:pPr marL="216000" indent="-216000">
              <a:lnSpc>
                <a:spcPct val="100000"/>
              </a:lnSpc>
              <a:tabLst>
                <a:tab algn="l" pos="0"/>
              </a:tabLst>
            </a:pPr>
            <a:r>
              <a:rPr b="1" i="1" lang="uk" sz="1600" spc="-1" strike="noStrike">
                <a:solidFill>
                  <a:srgbClr val="292929"/>
                </a:solidFill>
                <a:latin typeface="Georgia"/>
                <a:ea typeface="Georgia"/>
              </a:rPr>
              <a:t>Race condition </a:t>
            </a:r>
            <a:r>
              <a:rPr b="0" i="1" lang="uk" sz="1600" spc="-1" strike="noStrike">
                <a:solidFill>
                  <a:srgbClr val="292929"/>
                </a:solidFill>
                <a:highlight>
                  <a:srgbClr val="ffffff"/>
                </a:highlight>
                <a:latin typeface="Georgia"/>
                <a:ea typeface="Georgia"/>
              </a:rPr>
              <a:t>— это недостаток, возникающий, когда время или порядок событий влияют на правильность программы.</a:t>
            </a:r>
            <a:endParaRPr b="0" lang="en-US" sz="1600" spc="-1" strike="noStrike">
              <a:latin typeface="Arial"/>
            </a:endParaRPr>
          </a:p>
        </p:txBody>
      </p:sp>
      <p:sp>
        <p:nvSpPr>
          <p:cNvPr id="169" name="PlaceHolder 2"/>
          <p:cNvSpPr>
            <a:spLocks noGrp="1"/>
          </p:cNvSpPr>
          <p:nvPr>
            <p:ph type="sldImg"/>
          </p:nvPr>
        </p:nvSpPr>
        <p:spPr>
          <a:xfrm>
            <a:off x="728280" y="1143000"/>
            <a:ext cx="5400360" cy="3085200"/>
          </a:xfrm>
          <a:prstGeom prst="rect">
            <a:avLst/>
          </a:prstGeom>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6160" y="4401000"/>
            <a:ext cx="5484960" cy="3599280"/>
          </a:xfrm>
          <a:prstGeom prst="rect">
            <a:avLst/>
          </a:prstGeom>
        </p:spPr>
        <p:txBody>
          <a:bodyPr lIns="86040" rIns="86040" tIns="86040" bIns="86040">
            <a:noAutofit/>
          </a:bodyPr>
          <a:p>
            <a:pPr marL="216000" indent="-216000">
              <a:lnSpc>
                <a:spcPct val="100000"/>
              </a:lnSpc>
              <a:tabLst>
                <a:tab algn="l" pos="0"/>
              </a:tabLst>
            </a:pPr>
            <a:r>
              <a:rPr b="1" i="1" lang="uk" sz="1600" spc="-1" strike="noStrike">
                <a:solidFill>
                  <a:srgbClr val="292929"/>
                </a:solidFill>
                <a:latin typeface="Georgia"/>
                <a:ea typeface="Georgia"/>
              </a:rPr>
              <a:t>Race condition </a:t>
            </a:r>
            <a:r>
              <a:rPr b="0" i="1" lang="uk" sz="1600" spc="-1" strike="noStrike">
                <a:solidFill>
                  <a:srgbClr val="292929"/>
                </a:solidFill>
                <a:highlight>
                  <a:srgbClr val="ffffff"/>
                </a:highlight>
                <a:latin typeface="Georgia"/>
                <a:ea typeface="Georgia"/>
              </a:rPr>
              <a:t>— это недостаток, возникающий, когда время или порядок событий влияют на правильность программы.</a:t>
            </a:r>
            <a:endParaRPr b="0" lang="en-US" sz="1600" spc="-1" strike="noStrike">
              <a:latin typeface="Arial"/>
            </a:endParaRPr>
          </a:p>
        </p:txBody>
      </p:sp>
      <p:sp>
        <p:nvSpPr>
          <p:cNvPr id="171" name="PlaceHolder 2"/>
          <p:cNvSpPr>
            <a:spLocks noGrp="1"/>
          </p:cNvSpPr>
          <p:nvPr>
            <p:ph type="sldImg"/>
          </p:nvPr>
        </p:nvSpPr>
        <p:spPr>
          <a:xfrm>
            <a:off x="728280" y="1143000"/>
            <a:ext cx="5400360" cy="3085200"/>
          </a:xfrm>
          <a:prstGeom prst="rect">
            <a:avLst/>
          </a:prstGeom>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6160" y="4401000"/>
            <a:ext cx="5484960" cy="3599280"/>
          </a:xfrm>
          <a:prstGeom prst="rect">
            <a:avLst/>
          </a:prstGeom>
        </p:spPr>
        <p:txBody>
          <a:bodyPr lIns="86040" rIns="86040" tIns="86040" bIns="86040">
            <a:noAutofit/>
          </a:bodyPr>
          <a:p>
            <a:pPr marL="216000" indent="-216000">
              <a:lnSpc>
                <a:spcPct val="100000"/>
              </a:lnSpc>
              <a:tabLst>
                <a:tab algn="l" pos="0"/>
              </a:tabLst>
            </a:pPr>
            <a:r>
              <a:rPr b="1" i="1" lang="uk" sz="1600" spc="-1" strike="noStrike">
                <a:solidFill>
                  <a:srgbClr val="292929"/>
                </a:solidFill>
                <a:latin typeface="Georgia"/>
                <a:ea typeface="Georgia"/>
              </a:rPr>
              <a:t>Data race </a:t>
            </a:r>
            <a:r>
              <a:rPr b="0" i="1" lang="uk" sz="1600" spc="-1" strike="noStrike">
                <a:solidFill>
                  <a:srgbClr val="292929"/>
                </a:solidFill>
                <a:highlight>
                  <a:srgbClr val="ffffff"/>
                </a:highlight>
                <a:latin typeface="Georgia"/>
                <a:ea typeface="Georgia"/>
              </a:rPr>
              <a:t>это состояние когда разные потоки обращаются к одной ячейке памяти без какой-либо синхронизации и как минимум один из потоков осуществляет запись.</a:t>
            </a:r>
            <a:endParaRPr b="0" lang="en-US" sz="1600" spc="-1" strike="noStrike">
              <a:latin typeface="Arial"/>
            </a:endParaRPr>
          </a:p>
        </p:txBody>
      </p:sp>
      <p:sp>
        <p:nvSpPr>
          <p:cNvPr id="173" name="PlaceHolder 2"/>
          <p:cNvSpPr>
            <a:spLocks noGrp="1"/>
          </p:cNvSpPr>
          <p:nvPr>
            <p:ph type="sldImg"/>
          </p:nvPr>
        </p:nvSpPr>
        <p:spPr>
          <a:xfrm>
            <a:off x="728280" y="1143000"/>
            <a:ext cx="5400360" cy="308520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686160" y="4401000"/>
            <a:ext cx="5484960" cy="3599280"/>
          </a:xfrm>
          <a:prstGeom prst="rect">
            <a:avLst/>
          </a:prstGeom>
        </p:spPr>
        <p:txBody>
          <a:bodyPr lIns="86040" rIns="86040" tIns="86040" bIns="86040">
            <a:noAutofit/>
          </a:bodyPr>
          <a:p>
            <a:pPr marL="216000" indent="-216000">
              <a:lnSpc>
                <a:spcPct val="100000"/>
              </a:lnSpc>
              <a:tabLst>
                <a:tab algn="l" pos="0"/>
              </a:tabLst>
            </a:pPr>
            <a:r>
              <a:rPr b="0" lang="uk" sz="1100" spc="-1" strike="noStrike">
                <a:latin typeface="Arial"/>
              </a:rPr>
              <a:t>What is thread? </a:t>
            </a:r>
            <a:endParaRPr b="0" lang="en-US" sz="1100" spc="-1" strike="noStrike">
              <a:latin typeface="Arial"/>
            </a:endParaRPr>
          </a:p>
        </p:txBody>
      </p:sp>
      <p:sp>
        <p:nvSpPr>
          <p:cNvPr id="164" name="PlaceHolder 2"/>
          <p:cNvSpPr>
            <a:spLocks noGrp="1"/>
          </p:cNvSpPr>
          <p:nvPr>
            <p:ph type="sldImg"/>
          </p:nvPr>
        </p:nvSpPr>
        <p:spPr>
          <a:xfrm>
            <a:off x="728280" y="1143000"/>
            <a:ext cx="5400360" cy="308520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728280" y="1143000"/>
            <a:ext cx="5400360" cy="3085200"/>
          </a:xfrm>
          <a:prstGeom prst="rect">
            <a:avLst/>
          </a:prstGeom>
        </p:spPr>
      </p:sp>
      <p:sp>
        <p:nvSpPr>
          <p:cNvPr id="175" name="PlaceHolder 2"/>
          <p:cNvSpPr>
            <a:spLocks noGrp="1"/>
          </p:cNvSpPr>
          <p:nvPr>
            <p:ph type="body"/>
          </p:nvPr>
        </p:nvSpPr>
        <p:spPr>
          <a:xfrm>
            <a:off x="686160" y="4401000"/>
            <a:ext cx="5484960" cy="3598920"/>
          </a:xfrm>
          <a:prstGeom prst="rect">
            <a:avLst/>
          </a:prstGeom>
        </p:spPr>
        <p:txBody>
          <a:bodyPr lIns="86040" rIns="86040" tIns="43200" bIns="43200">
            <a:noAutofit/>
          </a:bodyPr>
          <a:p>
            <a:endParaRPr b="0" lang="en-US" sz="2000" spc="-1" strike="noStrike">
              <a:latin typeface="Arial"/>
            </a:endParaRPr>
          </a:p>
        </p:txBody>
      </p:sp>
      <p:sp>
        <p:nvSpPr>
          <p:cNvPr id="176" name="CustomShape 3"/>
          <p:cNvSpPr/>
          <p:nvPr/>
        </p:nvSpPr>
        <p:spPr>
          <a:xfrm>
            <a:off x="3884400" y="8685720"/>
            <a:ext cx="2971440" cy="457560"/>
          </a:xfrm>
          <a:prstGeom prst="rect">
            <a:avLst/>
          </a:prstGeom>
          <a:noFill/>
          <a:ln>
            <a:noFill/>
          </a:ln>
        </p:spPr>
        <p:style>
          <a:lnRef idx="0"/>
          <a:fillRef idx="0"/>
          <a:effectRef idx="0"/>
          <a:fontRef idx="minor"/>
        </p:style>
        <p:txBody>
          <a:bodyPr lIns="86040" rIns="86040" tIns="43200" bIns="43200" anchor="b">
            <a:noAutofit/>
          </a:bodyPr>
          <a:p>
            <a:pPr algn="r">
              <a:lnSpc>
                <a:spcPct val="100000"/>
              </a:lnSpc>
              <a:tabLst>
                <a:tab algn="l" pos="0"/>
              </a:tabLst>
            </a:pPr>
            <a:fld id="{61DBC133-0639-4B5B-ACD0-5F87CC356C76}" type="slidenum">
              <a:rPr b="0" lang="uk" sz="1300" spc="-1" strike="noStrike">
                <a:solidFill>
                  <a:srgbClr val="000000"/>
                </a:solidFill>
                <a:latin typeface="Arial"/>
                <a:ea typeface="Arial"/>
              </a:rPr>
              <a:t>&lt;number&gt;</a:t>
            </a:fld>
            <a:endParaRPr b="0" lang="en-US" sz="13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728280" y="1143000"/>
            <a:ext cx="5400360" cy="3085200"/>
          </a:xfrm>
          <a:prstGeom prst="rect">
            <a:avLst/>
          </a:prstGeom>
        </p:spPr>
      </p:sp>
      <p:sp>
        <p:nvSpPr>
          <p:cNvPr id="166" name="PlaceHolder 2"/>
          <p:cNvSpPr>
            <a:spLocks noGrp="1"/>
          </p:cNvSpPr>
          <p:nvPr>
            <p:ph type="body"/>
          </p:nvPr>
        </p:nvSpPr>
        <p:spPr>
          <a:xfrm>
            <a:off x="686160" y="4401000"/>
            <a:ext cx="5484960" cy="3599280"/>
          </a:xfrm>
          <a:prstGeom prst="rect">
            <a:avLst/>
          </a:prstGeom>
        </p:spPr>
        <p:txBody>
          <a:bodyPr lIns="86040" rIns="86040" tIns="43200" bIns="43200">
            <a:noAutofit/>
          </a:bodyPr>
          <a:p>
            <a:endParaRPr b="0" lang="en-US" sz="2000" spc="-1" strike="noStrike">
              <a:latin typeface="Arial"/>
            </a:endParaRPr>
          </a:p>
        </p:txBody>
      </p:sp>
      <p:sp>
        <p:nvSpPr>
          <p:cNvPr id="167" name="CustomShape 3"/>
          <p:cNvSpPr/>
          <p:nvPr/>
        </p:nvSpPr>
        <p:spPr>
          <a:xfrm>
            <a:off x="3884400" y="8685720"/>
            <a:ext cx="2971440" cy="457560"/>
          </a:xfrm>
          <a:prstGeom prst="rect">
            <a:avLst/>
          </a:prstGeom>
          <a:noFill/>
          <a:ln>
            <a:noFill/>
          </a:ln>
        </p:spPr>
        <p:style>
          <a:lnRef idx="0"/>
          <a:fillRef idx="0"/>
          <a:effectRef idx="0"/>
          <a:fontRef idx="minor"/>
        </p:style>
        <p:txBody>
          <a:bodyPr lIns="86040" rIns="86040" tIns="43200" bIns="43200" anchor="b">
            <a:noAutofit/>
          </a:bodyPr>
          <a:p>
            <a:pPr algn="r">
              <a:lnSpc>
                <a:spcPct val="100000"/>
              </a:lnSpc>
              <a:tabLst>
                <a:tab algn="l" pos="0"/>
              </a:tabLst>
            </a:pPr>
            <a:fld id="{FCB1DE73-E138-43DD-9EFD-30689BAC9D6B}" type="slidenum">
              <a:rPr b="0" lang="uk" sz="1300" spc="-1" strike="noStrike">
                <a:solidFill>
                  <a:srgbClr val="000000"/>
                </a:solidFill>
                <a:latin typeface="Arial"/>
                <a:ea typeface="Arial"/>
              </a:rPr>
              <a:t>38</a:t>
            </a:fld>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920"/>
            <a:ext cx="8228880" cy="856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55640" y="195480"/>
            <a:ext cx="7771680" cy="863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4400" spc="-1" strike="noStrike">
                <a:solidFill>
                  <a:srgbClr val="366092"/>
                </a:solidFill>
                <a:latin typeface="Calibri"/>
                <a:ea typeface="Calibri"/>
              </a:rPr>
              <a:t>Multithreading</a:t>
            </a:r>
            <a:endParaRPr b="0" lang="en-US" sz="4400" spc="-1" strike="noStrike">
              <a:latin typeface="Arial"/>
            </a:endParaRPr>
          </a:p>
        </p:txBody>
      </p:sp>
      <p:pic>
        <p:nvPicPr>
          <p:cNvPr id="83" name="Google Shape;130;p25" descr=""/>
          <p:cNvPicPr/>
          <p:nvPr/>
        </p:nvPicPr>
        <p:blipFill>
          <a:blip r:embed="rId1"/>
          <a:stretch/>
        </p:blipFill>
        <p:spPr>
          <a:xfrm>
            <a:off x="479520" y="1383480"/>
            <a:ext cx="8324280" cy="3405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85200" y="573480"/>
            <a:ext cx="8228880" cy="418248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900" spc="-1" strike="noStrike">
                <a:solidFill>
                  <a:srgbClr val="808080"/>
                </a:solidFill>
                <a:latin typeface="Consolas"/>
                <a:ea typeface="Consolas"/>
              </a:rPr>
              <a:t>#include</a:t>
            </a:r>
            <a:r>
              <a:rPr b="0" lang="uk" sz="900" spc="-1" strike="noStrike">
                <a:solidFill>
                  <a:srgbClr val="000000"/>
                </a:solidFill>
                <a:latin typeface="Consolas"/>
                <a:ea typeface="Consolas"/>
              </a:rPr>
              <a:t> </a:t>
            </a:r>
            <a:r>
              <a:rPr b="0" lang="uk" sz="900" spc="-1" strike="noStrike">
                <a:solidFill>
                  <a:srgbClr val="a31515"/>
                </a:solidFill>
                <a:latin typeface="Consolas"/>
                <a:ea typeface="Consolas"/>
              </a:rPr>
              <a:t>&lt;iostream&gt;</a:t>
            </a:r>
            <a:endParaRPr b="0" lang="en-US" sz="900" spc="-1" strike="noStrike">
              <a:latin typeface="Arial"/>
            </a:endParaRPr>
          </a:p>
          <a:p>
            <a:pPr>
              <a:lnSpc>
                <a:spcPct val="100000"/>
              </a:lnSpc>
              <a:spcBef>
                <a:spcPts val="241"/>
              </a:spcBef>
              <a:tabLst>
                <a:tab algn="l" pos="0"/>
              </a:tabLst>
            </a:pPr>
            <a:r>
              <a:rPr b="0" lang="uk" sz="900" spc="-1" strike="noStrike">
                <a:solidFill>
                  <a:srgbClr val="808080"/>
                </a:solidFill>
                <a:latin typeface="Consolas"/>
                <a:ea typeface="Consolas"/>
              </a:rPr>
              <a:t>#include</a:t>
            </a:r>
            <a:r>
              <a:rPr b="0" lang="uk" sz="900" spc="-1" strike="noStrike">
                <a:solidFill>
                  <a:srgbClr val="000000"/>
                </a:solidFill>
                <a:latin typeface="Consolas"/>
                <a:ea typeface="Consolas"/>
              </a:rPr>
              <a:t> </a:t>
            </a:r>
            <a:r>
              <a:rPr b="0" lang="uk" sz="900" spc="-1" strike="noStrike">
                <a:solidFill>
                  <a:srgbClr val="a31515"/>
                </a:solidFill>
                <a:latin typeface="Consolas"/>
                <a:ea typeface="Consolas"/>
              </a:rPr>
              <a:t>&lt;thread&gt;</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8b8b"/>
                </a:solidFill>
                <a:latin typeface="Consolas"/>
                <a:ea typeface="Consolas"/>
              </a:rPr>
              <a:t>uint32_t</a:t>
            </a:r>
            <a:r>
              <a:rPr b="0" lang="uk" sz="900" spc="-1" strike="noStrike">
                <a:solidFill>
                  <a:srgbClr val="000000"/>
                </a:solidFill>
                <a:latin typeface="Consolas"/>
                <a:ea typeface="Consolas"/>
              </a:rPr>
              <a:t> Y = 5;</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ff"/>
                </a:solidFill>
                <a:latin typeface="Consolas"/>
                <a:ea typeface="Consolas"/>
              </a:rPr>
              <a:t>void</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foo</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Y += 1;</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ff"/>
                </a:solidFill>
                <a:latin typeface="Consolas"/>
                <a:ea typeface="Consolas"/>
              </a:rPr>
              <a:t>void</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bar</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Y *= 2;</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main</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thread</a:t>
            </a:r>
            <a:r>
              <a:rPr b="0" lang="uk" sz="900" spc="-1" strike="noStrike">
                <a:solidFill>
                  <a:srgbClr val="000000"/>
                </a:solidFill>
                <a:latin typeface="Consolas"/>
                <a:ea typeface="Consolas"/>
              </a:rPr>
              <a:t> t1</a:t>
            </a:r>
            <a:r>
              <a:rPr b="0" lang="uk" sz="900" spc="-1" strike="noStrike">
                <a:solidFill>
                  <a:srgbClr val="008b8b"/>
                </a:solidFill>
                <a:latin typeface="Consolas"/>
                <a:ea typeface="Consolas"/>
              </a:rPr>
              <a:t>(</a:t>
            </a:r>
            <a:r>
              <a:rPr b="0" lang="uk" sz="900" spc="-1" strike="noStrike">
                <a:solidFill>
                  <a:srgbClr val="483d8b"/>
                </a:solidFill>
                <a:latin typeface="Consolas"/>
                <a:ea typeface="Consolas"/>
              </a:rPr>
              <a:t>foo</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thread</a:t>
            </a:r>
            <a:r>
              <a:rPr b="0" lang="uk" sz="900" spc="-1" strike="noStrike">
                <a:solidFill>
                  <a:srgbClr val="000000"/>
                </a:solidFill>
                <a:latin typeface="Consolas"/>
                <a:ea typeface="Consolas"/>
              </a:rPr>
              <a:t> t2</a:t>
            </a:r>
            <a:r>
              <a:rPr b="0" lang="uk" sz="900" spc="-1" strike="noStrike">
                <a:solidFill>
                  <a:srgbClr val="008b8b"/>
                </a:solidFill>
                <a:latin typeface="Consolas"/>
                <a:ea typeface="Consolas"/>
              </a:rPr>
              <a:t>(</a:t>
            </a:r>
            <a:r>
              <a:rPr b="0" lang="uk" sz="900" spc="-1" strike="noStrike">
                <a:solidFill>
                  <a:srgbClr val="483d8b"/>
                </a:solidFill>
                <a:latin typeface="Consolas"/>
                <a:ea typeface="Consolas"/>
              </a:rPr>
              <a:t>bar</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t1.join();</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t2.join();</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std::cout </a:t>
            </a:r>
            <a:r>
              <a:rPr b="0" lang="uk" sz="900" spc="-1" strike="noStrike">
                <a:solidFill>
                  <a:srgbClr val="008b8b"/>
                </a:solidFill>
                <a:latin typeface="Consolas"/>
                <a:ea typeface="Consolas"/>
              </a:rPr>
              <a:t>&lt;&lt;</a:t>
            </a:r>
            <a:r>
              <a:rPr b="0" lang="uk" sz="900" spc="-1" strike="noStrike">
                <a:solidFill>
                  <a:srgbClr val="000000"/>
                </a:solidFill>
                <a:latin typeface="Consolas"/>
                <a:ea typeface="Consolas"/>
              </a:rPr>
              <a:t> Y </a:t>
            </a:r>
            <a:r>
              <a:rPr b="0" lang="uk" sz="900" spc="-1" strike="noStrike">
                <a:solidFill>
                  <a:srgbClr val="008b8b"/>
                </a:solidFill>
                <a:latin typeface="Consolas"/>
                <a:ea typeface="Consolas"/>
              </a:rPr>
              <a:t>&lt;&lt;</a:t>
            </a:r>
            <a:r>
              <a:rPr b="0" lang="uk" sz="900" spc="-1" strike="noStrike">
                <a:solidFill>
                  <a:srgbClr val="000000"/>
                </a:solidFill>
                <a:latin typeface="Consolas"/>
                <a:ea typeface="Consolas"/>
              </a:rPr>
              <a:t> std::</a:t>
            </a:r>
            <a:r>
              <a:rPr b="0" lang="uk" sz="900" spc="-1" strike="noStrike">
                <a:solidFill>
                  <a:srgbClr val="483d8b"/>
                </a:solidFill>
                <a:latin typeface="Consolas"/>
                <a:ea typeface="Consolas"/>
              </a:rPr>
              <a:t>endl</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p:txBody>
      </p:sp>
      <p:sp>
        <p:nvSpPr>
          <p:cNvPr id="101" name="CustomShape 2"/>
          <p:cNvSpPr/>
          <p:nvPr/>
        </p:nvSpPr>
        <p:spPr>
          <a:xfrm>
            <a:off x="971640" y="218880"/>
            <a:ext cx="7056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2400" spc="-1" strike="noStrike">
                <a:solidFill>
                  <a:srgbClr val="000000"/>
                </a:solidFill>
                <a:latin typeface="Calibri"/>
                <a:ea typeface="Calibri"/>
              </a:rPr>
              <a:t>Race condition example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Google Shape;195;p36" descr=""/>
          <p:cNvPicPr/>
          <p:nvPr/>
        </p:nvPicPr>
        <p:blipFill>
          <a:blip r:embed="rId1"/>
          <a:stretch/>
        </p:blipFill>
        <p:spPr>
          <a:xfrm>
            <a:off x="467640" y="249480"/>
            <a:ext cx="5418360" cy="1748160"/>
          </a:xfrm>
          <a:prstGeom prst="rect">
            <a:avLst/>
          </a:prstGeom>
          <a:ln>
            <a:noFill/>
          </a:ln>
        </p:spPr>
      </p:pic>
      <p:pic>
        <p:nvPicPr>
          <p:cNvPr id="103" name="Google Shape;196;p36" descr=""/>
          <p:cNvPicPr/>
          <p:nvPr/>
        </p:nvPicPr>
        <p:blipFill>
          <a:blip r:embed="rId2"/>
          <a:stretch/>
        </p:blipFill>
        <p:spPr>
          <a:xfrm>
            <a:off x="1115640" y="2355840"/>
            <a:ext cx="4713480" cy="2305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85200" y="573480"/>
            <a:ext cx="8228880" cy="418248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05" name="CustomShape 2"/>
          <p:cNvSpPr/>
          <p:nvPr/>
        </p:nvSpPr>
        <p:spPr>
          <a:xfrm>
            <a:off x="971640" y="218880"/>
            <a:ext cx="70563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1800" spc="-1" strike="noStrike">
                <a:solidFill>
                  <a:srgbClr val="000000"/>
                </a:solidFill>
                <a:latin typeface="Calibri"/>
                <a:ea typeface="Calibri"/>
              </a:rPr>
              <a:t>Multiple threads executing the critical section</a:t>
            </a:r>
            <a:endParaRPr b="0" lang="en-US" sz="1800" spc="-1" strike="noStrike">
              <a:latin typeface="Arial"/>
            </a:endParaRPr>
          </a:p>
        </p:txBody>
      </p:sp>
      <p:pic>
        <p:nvPicPr>
          <p:cNvPr id="106" name="" descr=""/>
          <p:cNvPicPr/>
          <p:nvPr/>
        </p:nvPicPr>
        <p:blipFill>
          <a:blip r:embed="rId1"/>
          <a:stretch/>
        </p:blipFill>
        <p:spPr>
          <a:xfrm>
            <a:off x="640080" y="731520"/>
            <a:ext cx="6309360" cy="4297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37400" y="141480"/>
            <a:ext cx="8228880" cy="6512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2400" spc="-1" strike="noStrike">
                <a:solidFill>
                  <a:srgbClr val="000000"/>
                </a:solidFill>
                <a:latin typeface="Calibri"/>
                <a:ea typeface="Calibri"/>
              </a:rPr>
              <a:t>Data Race example</a:t>
            </a:r>
            <a:endParaRPr b="0" lang="en-US" sz="2400" spc="-1" strike="noStrike">
              <a:latin typeface="Arial"/>
            </a:endParaRPr>
          </a:p>
        </p:txBody>
      </p:sp>
      <p:sp>
        <p:nvSpPr>
          <p:cNvPr id="108" name="CustomShape 2"/>
          <p:cNvSpPr/>
          <p:nvPr/>
        </p:nvSpPr>
        <p:spPr>
          <a:xfrm>
            <a:off x="437400" y="793080"/>
            <a:ext cx="8228880" cy="36680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1000" spc="-1" strike="noStrike">
                <a:solidFill>
                  <a:srgbClr val="808080"/>
                </a:solidFill>
                <a:latin typeface="Consolas"/>
                <a:ea typeface="Consolas"/>
              </a:rPr>
              <a:t>#include</a:t>
            </a:r>
            <a:r>
              <a:rPr b="0" lang="uk" sz="1000" spc="-1" strike="noStrike">
                <a:solidFill>
                  <a:srgbClr val="000000"/>
                </a:solidFill>
                <a:latin typeface="Consolas"/>
                <a:ea typeface="Consolas"/>
              </a:rPr>
              <a:t> </a:t>
            </a:r>
            <a:r>
              <a:rPr b="0" lang="uk" sz="1000" spc="-1" strike="noStrike">
                <a:solidFill>
                  <a:srgbClr val="a31515"/>
                </a:solidFill>
                <a:latin typeface="Consolas"/>
                <a:ea typeface="Consolas"/>
              </a:rPr>
              <a:t>&lt;list&gt;</a:t>
            </a:r>
            <a:endParaRPr b="0" lang="en-US" sz="1000" spc="-1" strike="noStrike">
              <a:latin typeface="Arial"/>
            </a:endParaRPr>
          </a:p>
          <a:p>
            <a:pPr>
              <a:lnSpc>
                <a:spcPct val="100000"/>
              </a:lnSpc>
              <a:spcBef>
                <a:spcPts val="221"/>
              </a:spcBef>
              <a:tabLst>
                <a:tab algn="l" pos="0"/>
              </a:tabLst>
            </a:pP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std::</a:t>
            </a:r>
            <a:r>
              <a:rPr b="0" lang="uk" sz="1000" spc="-1" strike="noStrike">
                <a:solidFill>
                  <a:srgbClr val="008b8b"/>
                </a:solidFill>
                <a:latin typeface="Consolas"/>
                <a:ea typeface="Consolas"/>
              </a:rPr>
              <a:t>list</a:t>
            </a:r>
            <a:r>
              <a:rPr b="0" lang="uk" sz="1000" spc="-1" strike="noStrike">
                <a:solidFill>
                  <a:srgbClr val="000000"/>
                </a:solidFill>
                <a:latin typeface="Consolas"/>
                <a:ea typeface="Consolas"/>
              </a:rPr>
              <a:t>&lt;</a:t>
            </a:r>
            <a:r>
              <a:rPr b="0" lang="uk" sz="1000" spc="-1" strike="noStrike">
                <a:solidFill>
                  <a:srgbClr val="0000ff"/>
                </a:solidFill>
                <a:latin typeface="Consolas"/>
                <a:ea typeface="Consolas"/>
              </a:rPr>
              <a:t>int</a:t>
            </a:r>
            <a:r>
              <a:rPr b="0" lang="uk" sz="1000" spc="-1" strike="noStrike">
                <a:solidFill>
                  <a:srgbClr val="000000"/>
                </a:solidFill>
                <a:latin typeface="Consolas"/>
                <a:ea typeface="Consolas"/>
              </a:rPr>
              <a:t>&gt; some_list;</a:t>
            </a:r>
            <a:endParaRPr b="0" lang="en-US" sz="1000" spc="-1" strike="noStrike">
              <a:latin typeface="Arial"/>
            </a:endParaRPr>
          </a:p>
          <a:p>
            <a:pPr>
              <a:lnSpc>
                <a:spcPct val="100000"/>
              </a:lnSpc>
              <a:spcBef>
                <a:spcPts val="221"/>
              </a:spcBef>
              <a:tabLst>
                <a:tab algn="l" pos="0"/>
              </a:tabLst>
            </a:pPr>
            <a:endParaRPr b="0" lang="en-US" sz="1000" spc="-1" strike="noStrike">
              <a:latin typeface="Arial"/>
            </a:endParaRPr>
          </a:p>
          <a:p>
            <a:pPr>
              <a:lnSpc>
                <a:spcPct val="100000"/>
              </a:lnSpc>
              <a:spcBef>
                <a:spcPts val="221"/>
              </a:spcBef>
              <a:tabLst>
                <a:tab algn="l" pos="0"/>
              </a:tabLst>
            </a:pPr>
            <a:r>
              <a:rPr b="0" lang="uk" sz="1000" spc="-1" strike="noStrike">
                <a:solidFill>
                  <a:srgbClr val="0000ff"/>
                </a:solidFill>
                <a:latin typeface="Consolas"/>
                <a:ea typeface="Consolas"/>
              </a:rPr>
              <a:t>void</a:t>
            </a:r>
            <a:r>
              <a:rPr b="0" lang="uk" sz="1000" spc="-1" strike="noStrike">
                <a:solidFill>
                  <a:srgbClr val="000000"/>
                </a:solidFill>
                <a:latin typeface="Consolas"/>
                <a:ea typeface="Consolas"/>
              </a:rPr>
              <a:t> </a:t>
            </a:r>
            <a:r>
              <a:rPr b="0" lang="uk" sz="1000" spc="-1" strike="noStrike">
                <a:solidFill>
                  <a:srgbClr val="483d8b"/>
                </a:solidFill>
                <a:latin typeface="Consolas"/>
                <a:ea typeface="Consolas"/>
              </a:rPr>
              <a:t>add_to_list</a:t>
            </a:r>
            <a:r>
              <a:rPr b="0" lang="uk" sz="1000" spc="-1" strike="noStrike">
                <a:solidFill>
                  <a:srgbClr val="000000"/>
                </a:solidFill>
                <a:latin typeface="Consolas"/>
                <a:ea typeface="Consolas"/>
              </a:rPr>
              <a:t>(</a:t>
            </a:r>
            <a:r>
              <a:rPr b="0" lang="uk" sz="1000" spc="-1" strike="noStrike">
                <a:solidFill>
                  <a:srgbClr val="0000ff"/>
                </a:solidFill>
                <a:latin typeface="Consolas"/>
                <a:ea typeface="Consolas"/>
              </a:rPr>
              <a:t>int</a:t>
            </a:r>
            <a:r>
              <a:rPr b="0" lang="uk" sz="1000" spc="-1" strike="noStrike">
                <a:solidFill>
                  <a:srgbClr val="000000"/>
                </a:solidFill>
                <a:latin typeface="Consolas"/>
                <a:ea typeface="Consolas"/>
              </a:rPr>
              <a:t> </a:t>
            </a:r>
            <a:r>
              <a:rPr b="0" lang="uk" sz="1000" spc="-1" strike="noStrike">
                <a:solidFill>
                  <a:srgbClr val="808080"/>
                </a:solidFill>
                <a:latin typeface="Consolas"/>
                <a:ea typeface="Consolas"/>
              </a:rPr>
              <a:t>new_value</a:t>
            </a: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    </a:t>
            </a:r>
            <a:r>
              <a:rPr b="0" lang="uk" sz="1000" spc="-1" strike="noStrike">
                <a:solidFill>
                  <a:srgbClr val="000000"/>
                </a:solidFill>
                <a:latin typeface="Consolas"/>
                <a:ea typeface="Consolas"/>
              </a:rPr>
              <a:t>some_list.push_back(</a:t>
            </a:r>
            <a:r>
              <a:rPr b="0" lang="uk" sz="1000" spc="-1" strike="noStrike">
                <a:solidFill>
                  <a:srgbClr val="808080"/>
                </a:solidFill>
                <a:latin typeface="Consolas"/>
                <a:ea typeface="Consolas"/>
              </a:rPr>
              <a:t>new_value</a:t>
            </a: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endParaRPr b="0" lang="en-US" sz="1000" spc="-1" strike="noStrike">
              <a:latin typeface="Arial"/>
            </a:endParaRPr>
          </a:p>
          <a:p>
            <a:pPr>
              <a:lnSpc>
                <a:spcPct val="100000"/>
              </a:lnSpc>
              <a:spcBef>
                <a:spcPts val="221"/>
              </a:spcBef>
              <a:tabLst>
                <a:tab algn="l" pos="0"/>
              </a:tabLst>
            </a:pPr>
            <a:r>
              <a:rPr b="0" lang="uk" sz="1000" spc="-1" strike="noStrike">
                <a:solidFill>
                  <a:srgbClr val="0000ff"/>
                </a:solidFill>
                <a:latin typeface="Consolas"/>
                <a:ea typeface="Consolas"/>
              </a:rPr>
              <a:t>void</a:t>
            </a:r>
            <a:r>
              <a:rPr b="0" lang="uk" sz="1000" spc="-1" strike="noStrike">
                <a:solidFill>
                  <a:srgbClr val="000000"/>
                </a:solidFill>
                <a:latin typeface="Consolas"/>
                <a:ea typeface="Consolas"/>
              </a:rPr>
              <a:t> </a:t>
            </a:r>
            <a:r>
              <a:rPr b="0" lang="uk" sz="1000" spc="-1" strike="noStrike">
                <a:solidFill>
                  <a:srgbClr val="483d8b"/>
                </a:solidFill>
                <a:latin typeface="Consolas"/>
                <a:ea typeface="Consolas"/>
              </a:rPr>
              <a:t>remove_from_list</a:t>
            </a:r>
            <a:r>
              <a:rPr b="0" lang="uk" sz="1000" spc="-1" strike="noStrike">
                <a:solidFill>
                  <a:srgbClr val="000000"/>
                </a:solidFill>
                <a:latin typeface="Consolas"/>
                <a:ea typeface="Consolas"/>
              </a:rPr>
              <a:t>(</a:t>
            </a:r>
            <a:r>
              <a:rPr b="0" lang="uk" sz="1000" spc="-1" strike="noStrike">
                <a:solidFill>
                  <a:srgbClr val="0000ff"/>
                </a:solidFill>
                <a:latin typeface="Consolas"/>
                <a:ea typeface="Consolas"/>
              </a:rPr>
              <a:t>int</a:t>
            </a:r>
            <a:r>
              <a:rPr b="0" lang="uk" sz="1000" spc="-1" strike="noStrike">
                <a:solidFill>
                  <a:srgbClr val="000000"/>
                </a:solidFill>
                <a:latin typeface="Consolas"/>
                <a:ea typeface="Consolas"/>
              </a:rPr>
              <a:t> </a:t>
            </a:r>
            <a:r>
              <a:rPr b="0" lang="uk" sz="1000" spc="-1" strike="noStrike">
                <a:solidFill>
                  <a:srgbClr val="808080"/>
                </a:solidFill>
                <a:latin typeface="Consolas"/>
                <a:ea typeface="Consolas"/>
              </a:rPr>
              <a:t>value</a:t>
            </a: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    </a:t>
            </a:r>
            <a:r>
              <a:rPr b="0" lang="uk" sz="1000" spc="-1" strike="noStrike">
                <a:solidFill>
                  <a:srgbClr val="000000"/>
                </a:solidFill>
                <a:latin typeface="Consolas"/>
                <a:ea typeface="Consolas"/>
              </a:rPr>
              <a:t>some_list.remove(</a:t>
            </a:r>
            <a:r>
              <a:rPr b="0" lang="uk" sz="1000" spc="-1" strike="noStrike">
                <a:solidFill>
                  <a:srgbClr val="808080"/>
                </a:solidFill>
                <a:latin typeface="Consolas"/>
                <a:ea typeface="Consolas"/>
              </a:rPr>
              <a:t>value</a:t>
            </a: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endParaRPr b="0" lang="en-US" sz="1000" spc="-1" strike="noStrike">
              <a:latin typeface="Arial"/>
            </a:endParaRPr>
          </a:p>
          <a:p>
            <a:pPr>
              <a:lnSpc>
                <a:spcPct val="100000"/>
              </a:lnSpc>
              <a:spcBef>
                <a:spcPts val="221"/>
              </a:spcBef>
              <a:tabLst>
                <a:tab algn="l" pos="0"/>
              </a:tabLst>
            </a:pPr>
            <a:r>
              <a:rPr b="0" lang="uk" sz="1000" spc="-1" strike="noStrike">
                <a:solidFill>
                  <a:srgbClr val="0000ff"/>
                </a:solidFill>
                <a:latin typeface="Consolas"/>
                <a:ea typeface="Consolas"/>
              </a:rPr>
              <a:t>int</a:t>
            </a:r>
            <a:r>
              <a:rPr b="0" lang="uk" sz="1000" spc="-1" strike="noStrike">
                <a:solidFill>
                  <a:srgbClr val="000000"/>
                </a:solidFill>
                <a:latin typeface="Consolas"/>
                <a:ea typeface="Consolas"/>
              </a:rPr>
              <a:t> </a:t>
            </a:r>
            <a:r>
              <a:rPr b="0" lang="uk" sz="1000" spc="-1" strike="noStrike">
                <a:solidFill>
                  <a:srgbClr val="483d8b"/>
                </a:solidFill>
                <a:latin typeface="Consolas"/>
                <a:ea typeface="Consolas"/>
              </a:rPr>
              <a:t>get_list_front</a:t>
            </a: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    </a:t>
            </a:r>
            <a:r>
              <a:rPr b="0" lang="uk" sz="1000" spc="-1" strike="noStrike">
                <a:solidFill>
                  <a:srgbClr val="0000ff"/>
                </a:solidFill>
                <a:latin typeface="Consolas"/>
                <a:ea typeface="Consolas"/>
              </a:rPr>
              <a:t>return</a:t>
            </a:r>
            <a:r>
              <a:rPr b="0" lang="uk" sz="1000" spc="-1" strike="noStrike">
                <a:solidFill>
                  <a:srgbClr val="000000"/>
                </a:solidFill>
                <a:latin typeface="Consolas"/>
                <a:ea typeface="Consolas"/>
              </a:rPr>
              <a:t> some_list.front();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endParaRPr b="0" lang="en-US" sz="1000" spc="-1" strike="noStrike">
              <a:latin typeface="Arial"/>
            </a:endParaRPr>
          </a:p>
          <a:p>
            <a:pPr>
              <a:lnSpc>
                <a:spcPct val="100000"/>
              </a:lnSpc>
              <a:spcBef>
                <a:spcPts val="221"/>
              </a:spcBef>
              <a:tabLst>
                <a:tab algn="l" pos="0"/>
              </a:tabLst>
            </a:pPr>
            <a:r>
              <a:rPr b="0" lang="uk" sz="1000" spc="-1" strike="noStrike">
                <a:solidFill>
                  <a:srgbClr val="0000ff"/>
                </a:solidFill>
                <a:latin typeface="Consolas"/>
                <a:ea typeface="Consolas"/>
              </a:rPr>
              <a:t>int</a:t>
            </a:r>
            <a:r>
              <a:rPr b="0" lang="uk" sz="1000" spc="-1" strike="noStrike">
                <a:solidFill>
                  <a:srgbClr val="000000"/>
                </a:solidFill>
                <a:latin typeface="Consolas"/>
                <a:ea typeface="Consolas"/>
              </a:rPr>
              <a:t> </a:t>
            </a:r>
            <a:r>
              <a:rPr b="0" lang="uk" sz="1000" spc="-1" strike="noStrike">
                <a:solidFill>
                  <a:srgbClr val="483d8b"/>
                </a:solidFill>
                <a:latin typeface="Consolas"/>
                <a:ea typeface="Consolas"/>
              </a:rPr>
              <a:t>get_list_back</a:t>
            </a: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    </a:t>
            </a:r>
            <a:r>
              <a:rPr b="0" lang="uk" sz="1000" spc="-1" strike="noStrike">
                <a:solidFill>
                  <a:srgbClr val="0000ff"/>
                </a:solidFill>
                <a:latin typeface="Consolas"/>
                <a:ea typeface="Consolas"/>
              </a:rPr>
              <a:t>return</a:t>
            </a:r>
            <a:r>
              <a:rPr b="0" lang="uk" sz="1000" spc="-1" strike="noStrike">
                <a:solidFill>
                  <a:srgbClr val="000000"/>
                </a:solidFill>
                <a:latin typeface="Consolas"/>
                <a:ea typeface="Consolas"/>
              </a:rPr>
              <a:t> some_list.back();</a:t>
            </a:r>
            <a:endParaRPr b="0" lang="en-US" sz="1000" spc="-1" strike="noStrike">
              <a:latin typeface="Arial"/>
            </a:endParaRPr>
          </a:p>
          <a:p>
            <a:pPr>
              <a:lnSpc>
                <a:spcPct val="100000"/>
              </a:lnSpc>
              <a:spcBef>
                <a:spcPts val="221"/>
              </a:spcBef>
              <a:tabLst>
                <a:tab algn="l" pos="0"/>
              </a:tabLst>
            </a:pPr>
            <a:r>
              <a:rPr b="0" lang="uk" sz="1000" spc="-1" strike="noStrike">
                <a:solidFill>
                  <a:srgbClr val="000000"/>
                </a:solidFill>
                <a:latin typeface="Consolas"/>
                <a:ea typeface="Consolas"/>
              </a:rPr>
              <a:t>}</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Google Shape;207;p38" descr=""/>
          <p:cNvPicPr/>
          <p:nvPr/>
        </p:nvPicPr>
        <p:blipFill>
          <a:blip r:embed="rId1"/>
          <a:stretch/>
        </p:blipFill>
        <p:spPr>
          <a:xfrm>
            <a:off x="971640" y="141480"/>
            <a:ext cx="7201080" cy="4805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042920" y="195120"/>
            <a:ext cx="7273080" cy="810360"/>
          </a:xfrm>
          <a:prstGeom prst="rect">
            <a:avLst/>
          </a:prstGeom>
          <a:noFill/>
          <a:ln>
            <a:noFill/>
          </a:ln>
        </p:spPr>
        <p:style>
          <a:lnRef idx="0"/>
          <a:fillRef idx="0"/>
          <a:effectRef idx="0"/>
          <a:fontRef idx="minor"/>
        </p:style>
        <p:txBody>
          <a:bodyPr lIns="90000" rIns="90000" tIns="45000" bIns="45000" anchor="ctr">
            <a:noAutofit/>
          </a:bodyPr>
          <a:p>
            <a:pPr algn="ctr">
              <a:lnSpc>
                <a:spcPct val="113000"/>
              </a:lnSpc>
              <a:tabLst>
                <a:tab algn="l" pos="0"/>
              </a:tabLst>
            </a:pPr>
            <a:r>
              <a:rPr b="0" lang="uk" sz="4400" spc="-1" strike="noStrike">
                <a:solidFill>
                  <a:srgbClr val="000000"/>
                </a:solidFill>
                <a:latin typeface="Calibri"/>
                <a:ea typeface="Calibri"/>
              </a:rPr>
              <a:t>Mutex</a:t>
            </a:r>
            <a:endParaRPr b="0" lang="en-US" sz="4400" spc="-1" strike="noStrike">
              <a:latin typeface="Arial"/>
            </a:endParaRPr>
          </a:p>
        </p:txBody>
      </p:sp>
      <p:sp>
        <p:nvSpPr>
          <p:cNvPr id="111" name="CustomShape 2"/>
          <p:cNvSpPr/>
          <p:nvPr/>
        </p:nvSpPr>
        <p:spPr>
          <a:xfrm>
            <a:off x="755640" y="1006200"/>
            <a:ext cx="1654920" cy="734040"/>
          </a:xfrm>
          <a:prstGeom prst="rect">
            <a:avLst/>
          </a:prstGeom>
          <a:solidFill>
            <a:schemeClr val="lt1"/>
          </a:solidFill>
          <a:ln w="25560">
            <a:solidFill>
              <a:schemeClr val="accent4"/>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uk" sz="1800" spc="-1" strike="noStrike">
                <a:solidFill>
                  <a:srgbClr val="000000"/>
                </a:solidFill>
                <a:latin typeface="Calibri"/>
                <a:ea typeface="Calibri"/>
              </a:rPr>
              <a:t>Thread 1</a:t>
            </a:r>
            <a:endParaRPr b="0" lang="en-US" sz="1800" spc="-1" strike="noStrike">
              <a:latin typeface="Arial"/>
            </a:endParaRPr>
          </a:p>
        </p:txBody>
      </p:sp>
      <p:sp>
        <p:nvSpPr>
          <p:cNvPr id="112" name="CustomShape 3"/>
          <p:cNvSpPr/>
          <p:nvPr/>
        </p:nvSpPr>
        <p:spPr>
          <a:xfrm rot="123600">
            <a:off x="2648160" y="1099440"/>
            <a:ext cx="1381320" cy="672840"/>
          </a:xfrm>
          <a:prstGeom prst="rightArrow">
            <a:avLst>
              <a:gd name="adj1" fmla="val 50000"/>
              <a:gd name="adj2" fmla="val 50000"/>
            </a:avLst>
          </a:prstGeom>
          <a:solidFill>
            <a:schemeClr val="lt1"/>
          </a:solidFill>
          <a:ln w="25560">
            <a:solidFill>
              <a:schemeClr val="accent4"/>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uk" sz="1800" spc="-1" strike="noStrike">
                <a:solidFill>
                  <a:srgbClr val="000000"/>
                </a:solidFill>
                <a:latin typeface="Calibri"/>
                <a:ea typeface="Calibri"/>
              </a:rPr>
              <a:t>Acquire</a:t>
            </a:r>
            <a:endParaRPr b="0" lang="en-US" sz="1800" spc="-1" strike="noStrike">
              <a:latin typeface="Arial"/>
            </a:endParaRPr>
          </a:p>
        </p:txBody>
      </p:sp>
      <p:sp>
        <p:nvSpPr>
          <p:cNvPr id="113" name="CustomShape 4"/>
          <p:cNvSpPr/>
          <p:nvPr/>
        </p:nvSpPr>
        <p:spPr>
          <a:xfrm>
            <a:off x="4305240" y="1077480"/>
            <a:ext cx="1260000" cy="847080"/>
          </a:xfrm>
          <a:prstGeom prst="ellipse">
            <a:avLst/>
          </a:prstGeom>
          <a:gradFill rotWithShape="0">
            <a:gsLst>
              <a:gs pos="0">
                <a:srgbClr val="ffcfa8"/>
              </a:gs>
              <a:gs pos="100000">
                <a:srgbClr val="ffebd9"/>
              </a:gs>
            </a:gsLst>
            <a:lin ang="16200000"/>
          </a:gradFill>
          <a:ln w="9360">
            <a:solidFill>
              <a:srgbClr val="f5913f"/>
            </a:solidFill>
            <a:round/>
          </a:ln>
          <a:effectLst>
            <a:outerShdw blurRad="40000" dir="5400000" dist="20160" rotWithShape="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tabLst>
                <a:tab algn="l" pos="0"/>
              </a:tabLst>
            </a:pPr>
            <a:r>
              <a:rPr b="1" lang="uk" sz="1800" spc="-1" strike="noStrike">
                <a:solidFill>
                  <a:srgbClr val="000000"/>
                </a:solidFill>
                <a:latin typeface="Calibri"/>
                <a:ea typeface="Calibri"/>
              </a:rPr>
              <a:t>Mutex Is Free?</a:t>
            </a:r>
            <a:endParaRPr b="0" lang="en-US" sz="1800" spc="-1" strike="noStrike">
              <a:latin typeface="Arial"/>
            </a:endParaRPr>
          </a:p>
        </p:txBody>
      </p:sp>
      <p:sp>
        <p:nvSpPr>
          <p:cNvPr id="114" name="CustomShape 5"/>
          <p:cNvSpPr/>
          <p:nvPr/>
        </p:nvSpPr>
        <p:spPr>
          <a:xfrm flipH="1" rot="19561200">
            <a:off x="2939400" y="1960920"/>
            <a:ext cx="1486800" cy="780120"/>
          </a:xfrm>
          <a:prstGeom prst="rightArrow">
            <a:avLst>
              <a:gd name="adj1" fmla="val 50000"/>
              <a:gd name="adj2" fmla="val 50000"/>
            </a:avLst>
          </a:prstGeom>
          <a:solidFill>
            <a:schemeClr val="lt1"/>
          </a:solidFill>
          <a:ln w="25560">
            <a:solidFill>
              <a:srgbClr val="538cd5"/>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uk" sz="1800" spc="-1" strike="noStrike">
                <a:solidFill>
                  <a:srgbClr val="000000"/>
                </a:solidFill>
                <a:latin typeface="Calibri"/>
                <a:ea typeface="Calibri"/>
              </a:rPr>
              <a:t>Yes</a:t>
            </a:r>
            <a:endParaRPr b="0" lang="en-US" sz="1800" spc="-1" strike="noStrike">
              <a:latin typeface="Arial"/>
            </a:endParaRPr>
          </a:p>
        </p:txBody>
      </p:sp>
      <p:sp>
        <p:nvSpPr>
          <p:cNvPr id="115" name="CustomShape 6"/>
          <p:cNvSpPr/>
          <p:nvPr/>
        </p:nvSpPr>
        <p:spPr>
          <a:xfrm rot="1279200">
            <a:off x="5707080" y="1470240"/>
            <a:ext cx="1329480" cy="725400"/>
          </a:xfrm>
          <a:prstGeom prst="rightArrow">
            <a:avLst>
              <a:gd name="adj1" fmla="val 50000"/>
              <a:gd name="adj2" fmla="val 50000"/>
            </a:avLst>
          </a:prstGeom>
          <a:solidFill>
            <a:schemeClr val="lt1"/>
          </a:solidFill>
          <a:ln w="25560">
            <a:solidFill>
              <a:srgbClr val="c00000"/>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uk" sz="1800" spc="-1" strike="noStrike">
                <a:solidFill>
                  <a:srgbClr val="000000"/>
                </a:solidFill>
                <a:latin typeface="Calibri"/>
                <a:ea typeface="Calibri"/>
              </a:rPr>
              <a:t>No</a:t>
            </a:r>
            <a:endParaRPr b="0" lang="en-US" sz="1800" spc="-1" strike="noStrike">
              <a:latin typeface="Arial"/>
            </a:endParaRPr>
          </a:p>
        </p:txBody>
      </p:sp>
      <p:sp>
        <p:nvSpPr>
          <p:cNvPr id="116" name="CustomShape 7"/>
          <p:cNvSpPr/>
          <p:nvPr/>
        </p:nvSpPr>
        <p:spPr>
          <a:xfrm>
            <a:off x="476280" y="2926440"/>
            <a:ext cx="3504600" cy="6699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2600" spc="-1" strike="noStrike">
                <a:solidFill>
                  <a:srgbClr val="000000"/>
                </a:solidFill>
                <a:latin typeface="Calibri"/>
                <a:ea typeface="Calibri"/>
              </a:rPr>
              <a:t>1) Mark as “acquired”</a:t>
            </a:r>
            <a:br/>
            <a:r>
              <a:rPr b="0" lang="uk" sz="2600" spc="-1" strike="noStrike">
                <a:solidFill>
                  <a:srgbClr val="000000"/>
                </a:solidFill>
                <a:latin typeface="Calibri"/>
                <a:ea typeface="Calibri"/>
              </a:rPr>
              <a:t>2) return</a:t>
            </a:r>
            <a:endParaRPr b="0" lang="en-US" sz="2600" spc="-1" strike="noStrike">
              <a:latin typeface="Arial"/>
            </a:endParaRPr>
          </a:p>
        </p:txBody>
      </p:sp>
      <p:sp>
        <p:nvSpPr>
          <p:cNvPr id="117" name="CustomShape 8"/>
          <p:cNvSpPr/>
          <p:nvPr/>
        </p:nvSpPr>
        <p:spPr>
          <a:xfrm>
            <a:off x="4646520" y="2247840"/>
            <a:ext cx="4204800" cy="9687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2600" spc="-1" strike="noStrike">
                <a:solidFill>
                  <a:srgbClr val="000000"/>
                </a:solidFill>
                <a:latin typeface="Calibri"/>
                <a:ea typeface="Calibri"/>
              </a:rPr>
              <a:t>1) Add the current thread to the list of waiting threads of mutex</a:t>
            </a:r>
            <a:endParaRPr b="0" lang="en-US" sz="2600" spc="-1" strike="noStrike">
              <a:latin typeface="Arial"/>
            </a:endParaRPr>
          </a:p>
        </p:txBody>
      </p:sp>
      <p:sp>
        <p:nvSpPr>
          <p:cNvPr id="118" name="CustomShape 9"/>
          <p:cNvSpPr/>
          <p:nvPr/>
        </p:nvSpPr>
        <p:spPr>
          <a:xfrm>
            <a:off x="4643280" y="3840480"/>
            <a:ext cx="4610880" cy="6699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2600" spc="-1" strike="noStrike">
                <a:solidFill>
                  <a:srgbClr val="000000"/>
                </a:solidFill>
                <a:latin typeface="Calibri"/>
                <a:ea typeface="Calibri"/>
              </a:rPr>
              <a:t>2) Exclude the thread from planning (DispatcherReadyList</a:t>
            </a:r>
            <a:r>
              <a:rPr b="1" lang="uk" sz="2600" spc="-1" strike="noStrike">
                <a:solidFill>
                  <a:srgbClr val="000000"/>
                </a:solidFill>
                <a:latin typeface="Calibri"/>
                <a:ea typeface="Calibri"/>
              </a:rPr>
              <a: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14"/>
                                        </p:tgtEl>
                                        <p:attrNameLst>
                                          <p:attrName>style.visibility</p:attrName>
                                        </p:attrNameLst>
                                      </p:cBhvr>
                                      <p:to>
                                        <p:strVal val="visible"/>
                                      </p:to>
                                    </p:set>
                                    <p:animEffect filter="fade" transition="in">
                                      <p:cBhvr additive="repl">
                                        <p:cTn id="7" dur="10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15"/>
                                        </p:tgtEl>
                                        <p:attrNameLst>
                                          <p:attrName>style.visibility</p:attrName>
                                        </p:attrNameLst>
                                      </p:cBhvr>
                                      <p:to>
                                        <p:strVal val="visible"/>
                                      </p:to>
                                    </p:set>
                                    <p:animEffect filter="fade" transition="in">
                                      <p:cBhvr additive="repl">
                                        <p:cTn id="12"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49480"/>
            <a:ext cx="8228880" cy="4344480"/>
          </a:xfrm>
          <a:prstGeom prst="rect">
            <a:avLst/>
          </a:prstGeom>
          <a:noFill/>
          <a:ln>
            <a:noFill/>
          </a:ln>
        </p:spPr>
        <p:style>
          <a:lnRef idx="0"/>
          <a:fillRef idx="0"/>
          <a:effectRef idx="0"/>
          <a:fontRef idx="minor"/>
        </p:style>
        <p:txBody>
          <a:bodyPr lIns="90000" rIns="90000" tIns="45000" bIns="45000">
            <a:noAutofit/>
          </a:bodyPr>
          <a:p>
            <a:pPr>
              <a:lnSpc>
                <a:spcPct val="80000"/>
              </a:lnSpc>
              <a:tabLst>
                <a:tab algn="l" pos="0"/>
              </a:tabLst>
            </a:pPr>
            <a:r>
              <a:rPr b="0" lang="uk" sz="1080" spc="-1" strike="noStrike">
                <a:solidFill>
                  <a:srgbClr val="808080"/>
                </a:solidFill>
                <a:latin typeface="Consolas"/>
                <a:ea typeface="Consolas"/>
              </a:rPr>
              <a:t>#include</a:t>
            </a:r>
            <a:r>
              <a:rPr b="0" lang="uk" sz="1080" spc="-1" strike="noStrike">
                <a:solidFill>
                  <a:srgbClr val="000000"/>
                </a:solidFill>
                <a:latin typeface="Consolas"/>
                <a:ea typeface="Consolas"/>
              </a:rPr>
              <a:t> </a:t>
            </a:r>
            <a:r>
              <a:rPr b="0" lang="uk" sz="1080" spc="-1" strike="noStrike">
                <a:solidFill>
                  <a:srgbClr val="a31515"/>
                </a:solidFill>
                <a:latin typeface="Consolas"/>
                <a:ea typeface="Consolas"/>
              </a:rPr>
              <a:t>&lt;mutex&gt;</a:t>
            </a:r>
            <a:endParaRPr b="0" lang="en-US" sz="1080" spc="-1" strike="noStrike">
              <a:latin typeface="Arial"/>
            </a:endParaRPr>
          </a:p>
          <a:p>
            <a:pPr>
              <a:lnSpc>
                <a:spcPct val="80000"/>
              </a:lnSpc>
              <a:spcBef>
                <a:spcPts val="255"/>
              </a:spcBef>
              <a:tabLst>
                <a:tab algn="l" pos="0"/>
              </a:tabLst>
            </a:pP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std::</a:t>
            </a:r>
            <a:r>
              <a:rPr b="0" lang="uk" sz="1080" spc="-1" strike="noStrike">
                <a:solidFill>
                  <a:srgbClr val="008b8b"/>
                </a:solidFill>
                <a:latin typeface="Consolas"/>
                <a:ea typeface="Consolas"/>
              </a:rPr>
              <a:t>list</a:t>
            </a:r>
            <a:r>
              <a:rPr b="0" lang="uk" sz="1080" spc="-1" strike="noStrike">
                <a:solidFill>
                  <a:srgbClr val="000000"/>
                </a:solidFill>
                <a:latin typeface="Consolas"/>
                <a:ea typeface="Consolas"/>
              </a:rPr>
              <a:t>&lt;</a:t>
            </a:r>
            <a:r>
              <a:rPr b="0" lang="uk" sz="1080" spc="-1" strike="noStrike">
                <a:solidFill>
                  <a:srgbClr val="0000ff"/>
                </a:solidFill>
                <a:latin typeface="Consolas"/>
                <a:ea typeface="Consolas"/>
              </a:rPr>
              <a:t>int</a:t>
            </a:r>
            <a:r>
              <a:rPr b="0" lang="uk" sz="1080" spc="-1" strike="noStrike">
                <a:solidFill>
                  <a:srgbClr val="000000"/>
                </a:solidFill>
                <a:latin typeface="Consolas"/>
                <a:ea typeface="Consolas"/>
              </a:rPr>
              <a:t>&gt; some_list;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std::</a:t>
            </a:r>
            <a:r>
              <a:rPr b="0" lang="uk" sz="1080" spc="-1" strike="noStrike">
                <a:solidFill>
                  <a:srgbClr val="008b8b"/>
                </a:solidFill>
                <a:latin typeface="Consolas"/>
                <a:ea typeface="Consolas"/>
              </a:rPr>
              <a:t>mutex</a:t>
            </a:r>
            <a:r>
              <a:rPr b="0" lang="uk" sz="1080" spc="-1" strike="noStrike">
                <a:solidFill>
                  <a:srgbClr val="000000"/>
                </a:solidFill>
                <a:latin typeface="Consolas"/>
                <a:ea typeface="Consolas"/>
              </a:rPr>
              <a:t> some_mutex;</a:t>
            </a:r>
            <a:endParaRPr b="0" lang="en-US" sz="1080" spc="-1" strike="noStrike">
              <a:latin typeface="Arial"/>
            </a:endParaRPr>
          </a:p>
          <a:p>
            <a:pPr>
              <a:lnSpc>
                <a:spcPct val="80000"/>
              </a:lnSpc>
              <a:spcBef>
                <a:spcPts val="255"/>
              </a:spcBef>
              <a:tabLst>
                <a:tab algn="l" pos="0"/>
              </a:tabLst>
            </a:pPr>
            <a:endParaRPr b="0" lang="en-US" sz="1080" spc="-1" strike="noStrike">
              <a:latin typeface="Arial"/>
            </a:endParaRPr>
          </a:p>
          <a:p>
            <a:pPr>
              <a:lnSpc>
                <a:spcPct val="80000"/>
              </a:lnSpc>
              <a:spcBef>
                <a:spcPts val="255"/>
              </a:spcBef>
              <a:tabLst>
                <a:tab algn="l" pos="0"/>
              </a:tabLst>
            </a:pPr>
            <a:r>
              <a:rPr b="0" lang="uk" sz="1080" spc="-1" strike="noStrike">
                <a:solidFill>
                  <a:srgbClr val="0000ff"/>
                </a:solidFill>
                <a:latin typeface="Consolas"/>
                <a:ea typeface="Consolas"/>
              </a:rPr>
              <a:t>void</a:t>
            </a:r>
            <a:r>
              <a:rPr b="0" lang="uk" sz="1080" spc="-1" strike="noStrike">
                <a:solidFill>
                  <a:srgbClr val="000000"/>
                </a:solidFill>
                <a:latin typeface="Consolas"/>
                <a:ea typeface="Consolas"/>
              </a:rPr>
              <a:t> </a:t>
            </a:r>
            <a:r>
              <a:rPr b="0" lang="uk" sz="1080" spc="-1" strike="noStrike">
                <a:solidFill>
                  <a:srgbClr val="483d8b"/>
                </a:solidFill>
                <a:latin typeface="Consolas"/>
                <a:ea typeface="Consolas"/>
              </a:rPr>
              <a:t>add_to_list</a:t>
            </a:r>
            <a:r>
              <a:rPr b="0" lang="uk" sz="1080" spc="-1" strike="noStrike">
                <a:solidFill>
                  <a:srgbClr val="000000"/>
                </a:solidFill>
                <a:latin typeface="Consolas"/>
                <a:ea typeface="Consolas"/>
              </a:rPr>
              <a:t>(</a:t>
            </a:r>
            <a:r>
              <a:rPr b="0" lang="uk" sz="1080" spc="-1" strike="noStrike">
                <a:solidFill>
                  <a:srgbClr val="0000ff"/>
                </a:solidFill>
                <a:latin typeface="Consolas"/>
                <a:ea typeface="Consolas"/>
              </a:rPr>
              <a:t>int</a:t>
            </a:r>
            <a:r>
              <a:rPr b="0" lang="uk" sz="1080" spc="-1" strike="noStrike">
                <a:solidFill>
                  <a:srgbClr val="000000"/>
                </a:solidFill>
                <a:latin typeface="Consolas"/>
                <a:ea typeface="Consolas"/>
              </a:rPr>
              <a:t> </a:t>
            </a:r>
            <a:r>
              <a:rPr b="0" lang="uk" sz="1080" spc="-1" strike="noStrike">
                <a:solidFill>
                  <a:srgbClr val="808080"/>
                </a:solidFill>
                <a:latin typeface="Consolas"/>
                <a:ea typeface="Consolas"/>
              </a:rPr>
              <a:t>new_value</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00"/>
                </a:solidFill>
                <a:latin typeface="Consolas"/>
                <a:ea typeface="Consolas"/>
              </a:rPr>
              <a:t>std::</a:t>
            </a:r>
            <a:r>
              <a:rPr b="0" lang="uk" sz="1080" spc="-1" strike="noStrike">
                <a:solidFill>
                  <a:srgbClr val="008b8b"/>
                </a:solidFill>
                <a:latin typeface="Consolas"/>
                <a:ea typeface="Consolas"/>
              </a:rPr>
              <a:t>lock_guard</a:t>
            </a:r>
            <a:r>
              <a:rPr b="0" lang="uk" sz="1080" spc="-1" strike="noStrike">
                <a:solidFill>
                  <a:srgbClr val="000000"/>
                </a:solidFill>
                <a:latin typeface="Consolas"/>
                <a:ea typeface="Consolas"/>
              </a:rPr>
              <a:t> guard</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some_mutex</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00"/>
                </a:solidFill>
                <a:latin typeface="Consolas"/>
                <a:ea typeface="Consolas"/>
              </a:rPr>
              <a:t>some_list.push_back(</a:t>
            </a:r>
            <a:r>
              <a:rPr b="0" lang="uk" sz="1080" spc="-1" strike="noStrike">
                <a:solidFill>
                  <a:srgbClr val="808080"/>
                </a:solidFill>
                <a:latin typeface="Consolas"/>
                <a:ea typeface="Consolas"/>
              </a:rPr>
              <a:t>new_value</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endParaRPr b="0" lang="en-US" sz="1080" spc="-1" strike="noStrike">
              <a:latin typeface="Arial"/>
            </a:endParaRPr>
          </a:p>
          <a:p>
            <a:pPr>
              <a:lnSpc>
                <a:spcPct val="80000"/>
              </a:lnSpc>
              <a:spcBef>
                <a:spcPts val="255"/>
              </a:spcBef>
              <a:tabLst>
                <a:tab algn="l" pos="0"/>
              </a:tabLst>
            </a:pPr>
            <a:r>
              <a:rPr b="0" lang="uk" sz="1080" spc="-1" strike="noStrike">
                <a:solidFill>
                  <a:srgbClr val="0000ff"/>
                </a:solidFill>
                <a:latin typeface="Consolas"/>
                <a:ea typeface="Consolas"/>
              </a:rPr>
              <a:t>void</a:t>
            </a:r>
            <a:r>
              <a:rPr b="0" lang="uk" sz="1080" spc="-1" strike="noStrike">
                <a:solidFill>
                  <a:srgbClr val="000000"/>
                </a:solidFill>
                <a:latin typeface="Consolas"/>
                <a:ea typeface="Consolas"/>
              </a:rPr>
              <a:t> </a:t>
            </a:r>
            <a:r>
              <a:rPr b="0" lang="uk" sz="1080" spc="-1" strike="noStrike">
                <a:solidFill>
                  <a:srgbClr val="483d8b"/>
                </a:solidFill>
                <a:latin typeface="Consolas"/>
                <a:ea typeface="Consolas"/>
              </a:rPr>
              <a:t>remove_from_list</a:t>
            </a:r>
            <a:r>
              <a:rPr b="0" lang="uk" sz="1080" spc="-1" strike="noStrike">
                <a:solidFill>
                  <a:srgbClr val="000000"/>
                </a:solidFill>
                <a:latin typeface="Consolas"/>
                <a:ea typeface="Consolas"/>
              </a:rPr>
              <a:t>(</a:t>
            </a:r>
            <a:r>
              <a:rPr b="0" lang="uk" sz="1080" spc="-1" strike="noStrike">
                <a:solidFill>
                  <a:srgbClr val="0000ff"/>
                </a:solidFill>
                <a:latin typeface="Consolas"/>
                <a:ea typeface="Consolas"/>
              </a:rPr>
              <a:t>int</a:t>
            </a:r>
            <a:r>
              <a:rPr b="0" lang="uk" sz="1080" spc="-1" strike="noStrike">
                <a:solidFill>
                  <a:srgbClr val="000000"/>
                </a:solidFill>
                <a:latin typeface="Consolas"/>
                <a:ea typeface="Consolas"/>
              </a:rPr>
              <a:t> </a:t>
            </a:r>
            <a:r>
              <a:rPr b="0" lang="uk" sz="1080" spc="-1" strike="noStrike">
                <a:solidFill>
                  <a:srgbClr val="808080"/>
                </a:solidFill>
                <a:latin typeface="Consolas"/>
                <a:ea typeface="Consolas"/>
              </a:rPr>
              <a:t>value</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00"/>
                </a:solidFill>
                <a:latin typeface="Consolas"/>
                <a:ea typeface="Consolas"/>
              </a:rPr>
              <a:t>std::</a:t>
            </a:r>
            <a:r>
              <a:rPr b="0" lang="uk" sz="1080" spc="-1" strike="noStrike">
                <a:solidFill>
                  <a:srgbClr val="008b8b"/>
                </a:solidFill>
                <a:latin typeface="Consolas"/>
                <a:ea typeface="Consolas"/>
              </a:rPr>
              <a:t>lock_guard</a:t>
            </a:r>
            <a:r>
              <a:rPr b="0" lang="uk" sz="1080" spc="-1" strike="noStrike">
                <a:solidFill>
                  <a:srgbClr val="000000"/>
                </a:solidFill>
                <a:latin typeface="Consolas"/>
                <a:ea typeface="Consolas"/>
              </a:rPr>
              <a:t> guard</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some_mutex</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00"/>
                </a:solidFill>
                <a:latin typeface="Consolas"/>
                <a:ea typeface="Consolas"/>
              </a:rPr>
              <a:t>some_list.remove(</a:t>
            </a:r>
            <a:r>
              <a:rPr b="0" lang="uk" sz="1080" spc="-1" strike="noStrike">
                <a:solidFill>
                  <a:srgbClr val="808080"/>
                </a:solidFill>
                <a:latin typeface="Consolas"/>
                <a:ea typeface="Consolas"/>
              </a:rPr>
              <a:t>value</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endParaRPr b="0" lang="en-US" sz="1080" spc="-1" strike="noStrike">
              <a:latin typeface="Arial"/>
            </a:endParaRPr>
          </a:p>
          <a:p>
            <a:pPr>
              <a:lnSpc>
                <a:spcPct val="80000"/>
              </a:lnSpc>
              <a:spcBef>
                <a:spcPts val="255"/>
              </a:spcBef>
              <a:tabLst>
                <a:tab algn="l" pos="0"/>
              </a:tabLst>
            </a:pPr>
            <a:r>
              <a:rPr b="0" lang="uk" sz="1080" spc="-1" strike="noStrike">
                <a:solidFill>
                  <a:srgbClr val="0000ff"/>
                </a:solidFill>
                <a:latin typeface="Consolas"/>
                <a:ea typeface="Consolas"/>
              </a:rPr>
              <a:t>int</a:t>
            </a:r>
            <a:r>
              <a:rPr b="0" lang="uk" sz="1080" spc="-1" strike="noStrike">
                <a:solidFill>
                  <a:srgbClr val="000000"/>
                </a:solidFill>
                <a:latin typeface="Consolas"/>
                <a:ea typeface="Consolas"/>
              </a:rPr>
              <a:t> </a:t>
            </a:r>
            <a:r>
              <a:rPr b="0" lang="uk" sz="1080" spc="-1" strike="noStrike">
                <a:solidFill>
                  <a:srgbClr val="483d8b"/>
                </a:solidFill>
                <a:latin typeface="Consolas"/>
                <a:ea typeface="Consolas"/>
              </a:rPr>
              <a:t>get_list_front</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00"/>
                </a:solidFill>
                <a:latin typeface="Consolas"/>
                <a:ea typeface="Consolas"/>
              </a:rPr>
              <a:t>std::</a:t>
            </a:r>
            <a:r>
              <a:rPr b="0" lang="uk" sz="1080" spc="-1" strike="noStrike">
                <a:solidFill>
                  <a:srgbClr val="008b8b"/>
                </a:solidFill>
                <a:latin typeface="Consolas"/>
                <a:ea typeface="Consolas"/>
              </a:rPr>
              <a:t>lock_guard</a:t>
            </a:r>
            <a:r>
              <a:rPr b="0" lang="uk" sz="1080" spc="-1" strike="noStrike">
                <a:solidFill>
                  <a:srgbClr val="000000"/>
                </a:solidFill>
                <a:latin typeface="Consolas"/>
                <a:ea typeface="Consolas"/>
              </a:rPr>
              <a:t> guard</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some_mutex</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ff"/>
                </a:solidFill>
                <a:latin typeface="Consolas"/>
                <a:ea typeface="Consolas"/>
              </a:rPr>
              <a:t>return</a:t>
            </a:r>
            <a:r>
              <a:rPr b="0" lang="uk" sz="1080" spc="-1" strike="noStrike">
                <a:solidFill>
                  <a:srgbClr val="000000"/>
                </a:solidFill>
                <a:latin typeface="Consolas"/>
                <a:ea typeface="Consolas"/>
              </a:rPr>
              <a:t> some_list.front();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endParaRPr b="0" lang="en-US" sz="1080" spc="-1" strike="noStrike">
              <a:latin typeface="Arial"/>
            </a:endParaRPr>
          </a:p>
          <a:p>
            <a:pPr>
              <a:lnSpc>
                <a:spcPct val="80000"/>
              </a:lnSpc>
              <a:spcBef>
                <a:spcPts val="255"/>
              </a:spcBef>
              <a:tabLst>
                <a:tab algn="l" pos="0"/>
              </a:tabLst>
            </a:pPr>
            <a:r>
              <a:rPr b="0" lang="uk" sz="1080" spc="-1" strike="noStrike">
                <a:solidFill>
                  <a:srgbClr val="0000ff"/>
                </a:solidFill>
                <a:latin typeface="Consolas"/>
                <a:ea typeface="Consolas"/>
              </a:rPr>
              <a:t>int</a:t>
            </a:r>
            <a:r>
              <a:rPr b="0" lang="uk" sz="1080" spc="-1" strike="noStrike">
                <a:solidFill>
                  <a:srgbClr val="000000"/>
                </a:solidFill>
                <a:latin typeface="Consolas"/>
                <a:ea typeface="Consolas"/>
              </a:rPr>
              <a:t> </a:t>
            </a:r>
            <a:r>
              <a:rPr b="0" lang="uk" sz="1080" spc="-1" strike="noStrike">
                <a:solidFill>
                  <a:srgbClr val="483d8b"/>
                </a:solidFill>
                <a:latin typeface="Consolas"/>
                <a:ea typeface="Consolas"/>
              </a:rPr>
              <a:t>get_list_back</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00"/>
                </a:solidFill>
                <a:latin typeface="Consolas"/>
                <a:ea typeface="Consolas"/>
              </a:rPr>
              <a:t>std::</a:t>
            </a:r>
            <a:r>
              <a:rPr b="0" lang="uk" sz="1080" spc="-1" strike="noStrike">
                <a:solidFill>
                  <a:srgbClr val="008b8b"/>
                </a:solidFill>
                <a:latin typeface="Consolas"/>
                <a:ea typeface="Consolas"/>
              </a:rPr>
              <a:t>lock_guard</a:t>
            </a:r>
            <a:r>
              <a:rPr b="0" lang="uk" sz="1080" spc="-1" strike="noStrike">
                <a:solidFill>
                  <a:srgbClr val="000000"/>
                </a:solidFill>
                <a:latin typeface="Consolas"/>
                <a:ea typeface="Consolas"/>
              </a:rPr>
              <a:t> guard</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some_mutex</a:t>
            </a:r>
            <a:r>
              <a:rPr b="0" lang="uk" sz="1080" spc="-1" strike="noStrike">
                <a:solidFill>
                  <a:srgbClr val="008b8b"/>
                </a:solidFill>
                <a:latin typeface="Consolas"/>
                <a:ea typeface="Consolas"/>
              </a:rPr>
              <a:t>)</a:t>
            </a:r>
            <a:r>
              <a:rPr b="0" lang="uk" sz="1080" spc="-1" strike="noStrike">
                <a:solidFill>
                  <a:srgbClr val="000000"/>
                </a:solidFill>
                <a:latin typeface="Consolas"/>
                <a:ea typeface="Consolas"/>
              </a:rPr>
              <a:t>;</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    </a:t>
            </a:r>
            <a:r>
              <a:rPr b="0" lang="uk" sz="1080" spc="-1" strike="noStrike">
                <a:solidFill>
                  <a:srgbClr val="0000ff"/>
                </a:solidFill>
                <a:latin typeface="Consolas"/>
                <a:ea typeface="Consolas"/>
              </a:rPr>
              <a:t>return</a:t>
            </a:r>
            <a:r>
              <a:rPr b="0" lang="uk" sz="1080" spc="-1" strike="noStrike">
                <a:solidFill>
                  <a:srgbClr val="000000"/>
                </a:solidFill>
                <a:latin typeface="Consolas"/>
                <a:ea typeface="Consolas"/>
              </a:rPr>
              <a:t> some_list.back();</a:t>
            </a:r>
            <a:endParaRPr b="0" lang="en-US" sz="1080" spc="-1" strike="noStrike">
              <a:latin typeface="Arial"/>
            </a:endParaRPr>
          </a:p>
          <a:p>
            <a:pPr>
              <a:lnSpc>
                <a:spcPct val="80000"/>
              </a:lnSpc>
              <a:spcBef>
                <a:spcPts val="255"/>
              </a:spcBef>
              <a:tabLst>
                <a:tab algn="l" pos="0"/>
              </a:tabLst>
            </a:pPr>
            <a:r>
              <a:rPr b="0" lang="uk" sz="1080" spc="-1" strike="noStrike">
                <a:solidFill>
                  <a:srgbClr val="000000"/>
                </a:solidFill>
                <a:latin typeface="Consolas"/>
                <a:ea typeface="Consolas"/>
              </a:rPr>
              <a:t>}</a:t>
            </a:r>
            <a:endParaRPr b="0" lang="en-US" sz="108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05920"/>
            <a:ext cx="8228880" cy="420840"/>
          </a:xfrm>
          <a:prstGeom prst="rect">
            <a:avLst/>
          </a:prstGeom>
          <a:noFill/>
          <a:ln>
            <a:noFill/>
          </a:ln>
        </p:spPr>
        <p:style>
          <a:lnRef idx="0"/>
          <a:fillRef idx="0"/>
          <a:effectRef idx="0"/>
          <a:fontRef idx="minor"/>
        </p:style>
        <p:txBody>
          <a:bodyPr lIns="90000" rIns="90000" tIns="45000" bIns="45000" anchor="ctr">
            <a:normAutofit fontScale="35000"/>
          </a:bodyPr>
          <a:p>
            <a:pPr algn="ctr">
              <a:lnSpc>
                <a:spcPct val="100000"/>
              </a:lnSpc>
              <a:tabLst>
                <a:tab algn="l" pos="0"/>
              </a:tabLst>
            </a:pPr>
            <a:r>
              <a:rPr b="0" lang="uk" sz="4400" spc="-1" strike="noStrike">
                <a:solidFill>
                  <a:srgbClr val="000000"/>
                </a:solidFill>
                <a:latin typeface="Calibri"/>
                <a:ea typeface="Calibri"/>
              </a:rPr>
              <a:t>C++ Thread support library</a:t>
            </a:r>
            <a:endParaRPr b="0" lang="en-US" sz="4400" spc="-1" strike="noStrike">
              <a:latin typeface="Arial"/>
            </a:endParaRPr>
          </a:p>
        </p:txBody>
      </p:sp>
      <p:sp>
        <p:nvSpPr>
          <p:cNvPr id="121" name="CustomShape 2"/>
          <p:cNvSpPr/>
          <p:nvPr/>
        </p:nvSpPr>
        <p:spPr>
          <a:xfrm>
            <a:off x="457200" y="735480"/>
            <a:ext cx="8228880" cy="4104000"/>
          </a:xfrm>
          <a:prstGeom prst="rect">
            <a:avLst/>
          </a:prstGeom>
          <a:noFill/>
          <a:ln>
            <a:noFill/>
          </a:ln>
        </p:spPr>
        <p:style>
          <a:lnRef idx="0"/>
          <a:fillRef idx="0"/>
          <a:effectRef idx="0"/>
          <a:fontRef idx="minor"/>
        </p:style>
        <p:txBody>
          <a:bodyPr lIns="90000" rIns="90000" tIns="45000" bIns="45000">
            <a:normAutofit fontScale="56000"/>
          </a:bodyPr>
          <a:p>
            <a:pPr marL="343080" indent="-309240">
              <a:lnSpc>
                <a:spcPct val="100000"/>
              </a:lnSpc>
              <a:buClr>
                <a:srgbClr val="000000"/>
              </a:buClr>
              <a:buFont typeface="Arial"/>
              <a:buChar char="•"/>
            </a:pPr>
            <a:r>
              <a:rPr b="1" lang="uk" sz="2300" spc="-1" strike="noStrike">
                <a:solidFill>
                  <a:srgbClr val="000000"/>
                </a:solidFill>
                <a:latin typeface="Calibri"/>
                <a:ea typeface="Calibri"/>
              </a:rPr>
              <a:t>Mutual exclusion</a:t>
            </a:r>
            <a:endParaRPr b="0" lang="en-US" sz="2300" spc="-1" strike="noStrike">
              <a:latin typeface="Arial"/>
            </a:endParaRPr>
          </a:p>
          <a:p>
            <a:pPr marL="343080" indent="-342360">
              <a:lnSpc>
                <a:spcPct val="100000"/>
              </a:lnSpc>
              <a:spcBef>
                <a:spcPts val="459"/>
              </a:spcBef>
              <a:tabLst>
                <a:tab algn="l" pos="0"/>
              </a:tabLst>
            </a:pPr>
            <a:r>
              <a:rPr b="0" lang="uk" sz="2300" spc="-1" strike="noStrike">
                <a:solidFill>
                  <a:srgbClr val="000000"/>
                </a:solidFill>
                <a:latin typeface="Calibri"/>
                <a:ea typeface="Calibri"/>
              </a:rPr>
              <a:t>	</a:t>
            </a:r>
            <a:r>
              <a:rPr b="0" lang="uk" sz="2300" spc="-1" strike="noStrike">
                <a:solidFill>
                  <a:srgbClr val="000000"/>
                </a:solidFill>
                <a:latin typeface="Calibri"/>
                <a:ea typeface="Calibri"/>
              </a:rPr>
              <a:t>mutex, recurcive_mutex, shared_mutex also each has a timed version</a:t>
            </a:r>
            <a:endParaRPr b="0" lang="en-US" sz="2300" spc="-1" strike="noStrike">
              <a:latin typeface="Arial"/>
            </a:endParaRPr>
          </a:p>
          <a:p>
            <a:pPr marL="343080" indent="-309240">
              <a:lnSpc>
                <a:spcPct val="100000"/>
              </a:lnSpc>
              <a:spcBef>
                <a:spcPts val="459"/>
              </a:spcBef>
              <a:buClr>
                <a:srgbClr val="000000"/>
              </a:buClr>
              <a:buFont typeface="Arial"/>
              <a:buChar char="•"/>
              <a:tabLst>
                <a:tab algn="l" pos="0"/>
              </a:tabLst>
            </a:pPr>
            <a:r>
              <a:rPr b="1" lang="uk" sz="2300" spc="-1" strike="noStrike">
                <a:solidFill>
                  <a:srgbClr val="000000"/>
                </a:solidFill>
                <a:latin typeface="Calibri"/>
                <a:ea typeface="Calibri"/>
              </a:rPr>
              <a:t>Generic mutex management</a:t>
            </a:r>
            <a:endParaRPr b="0" lang="en-US" sz="2300" spc="-1" strike="noStrike">
              <a:latin typeface="Arial"/>
            </a:endParaRPr>
          </a:p>
          <a:p>
            <a:pPr marL="343080" indent="-342360">
              <a:lnSpc>
                <a:spcPct val="100000"/>
              </a:lnSpc>
              <a:spcBef>
                <a:spcPts val="459"/>
              </a:spcBef>
              <a:tabLst>
                <a:tab algn="l" pos="0"/>
              </a:tabLst>
            </a:pPr>
            <a:r>
              <a:rPr b="0" lang="uk" sz="2300" spc="-1" strike="noStrike">
                <a:solidFill>
                  <a:srgbClr val="000000"/>
                </a:solidFill>
                <a:latin typeface="Calibri"/>
                <a:ea typeface="Calibri"/>
              </a:rPr>
              <a:t> </a:t>
            </a:r>
            <a:r>
              <a:rPr b="0" lang="uk" sz="2300" spc="-1" strike="noStrike">
                <a:solidFill>
                  <a:srgbClr val="000000"/>
                </a:solidFill>
                <a:latin typeface="Calibri"/>
                <a:ea typeface="Calibri"/>
              </a:rPr>
              <a:t>	</a:t>
            </a:r>
            <a:r>
              <a:rPr b="0" lang="uk" sz="2300" spc="-1" strike="noStrike">
                <a:solidFill>
                  <a:srgbClr val="000000"/>
                </a:solidFill>
                <a:latin typeface="Calibri"/>
                <a:ea typeface="Calibri"/>
              </a:rPr>
              <a:t>lock_guard, scoped_lock, unique_lock, shared_lock</a:t>
            </a:r>
            <a:endParaRPr b="0" lang="en-US" sz="2300" spc="-1" strike="noStrike">
              <a:latin typeface="Arial"/>
            </a:endParaRPr>
          </a:p>
          <a:p>
            <a:pPr marL="343080" indent="-309240">
              <a:lnSpc>
                <a:spcPct val="100000"/>
              </a:lnSpc>
              <a:spcBef>
                <a:spcPts val="459"/>
              </a:spcBef>
              <a:buClr>
                <a:srgbClr val="000000"/>
              </a:buClr>
              <a:buFont typeface="Arial"/>
              <a:buChar char="•"/>
              <a:tabLst>
                <a:tab algn="l" pos="0"/>
              </a:tabLst>
            </a:pPr>
            <a:r>
              <a:rPr b="1" lang="uk" sz="2300" spc="-1" strike="noStrike">
                <a:solidFill>
                  <a:srgbClr val="000000"/>
                </a:solidFill>
                <a:latin typeface="Calibri"/>
                <a:ea typeface="Calibri"/>
              </a:rPr>
              <a:t>Futures</a:t>
            </a:r>
            <a:endParaRPr b="0" lang="en-US" sz="2300" spc="-1" strike="noStrike">
              <a:latin typeface="Arial"/>
            </a:endParaRPr>
          </a:p>
          <a:p>
            <a:pPr>
              <a:lnSpc>
                <a:spcPct val="100000"/>
              </a:lnSpc>
              <a:spcBef>
                <a:spcPts val="459"/>
              </a:spcBef>
              <a:tabLst>
                <a:tab algn="l" pos="0"/>
              </a:tabLst>
            </a:pPr>
            <a:r>
              <a:rPr b="1" lang="uk" sz="2300" spc="-1" strike="noStrike">
                <a:solidFill>
                  <a:srgbClr val="000000"/>
                </a:solidFill>
                <a:latin typeface="Calibri"/>
                <a:ea typeface="Calibri"/>
              </a:rPr>
              <a:t>      </a:t>
            </a:r>
            <a:r>
              <a:rPr b="0" lang="uk" sz="2300" spc="-1" strike="noStrike">
                <a:solidFill>
                  <a:srgbClr val="000000"/>
                </a:solidFill>
                <a:latin typeface="Calibri"/>
                <a:ea typeface="Calibri"/>
              </a:rPr>
              <a:t>promise, packaged_task, future, shared_future, async, launch</a:t>
            </a:r>
            <a:r>
              <a:rPr b="1" lang="uk" sz="2300" spc="-1" strike="noStrike">
                <a:solidFill>
                  <a:srgbClr val="000000"/>
                </a:solidFill>
                <a:latin typeface="Calibri"/>
                <a:ea typeface="Calibri"/>
              </a:rPr>
              <a:t> </a:t>
            </a:r>
            <a:endParaRPr b="0" lang="en-US" sz="2300" spc="-1" strike="noStrike">
              <a:latin typeface="Arial"/>
            </a:endParaRPr>
          </a:p>
          <a:p>
            <a:pPr marL="343080" indent="-309240">
              <a:lnSpc>
                <a:spcPct val="100000"/>
              </a:lnSpc>
              <a:spcBef>
                <a:spcPts val="459"/>
              </a:spcBef>
              <a:buClr>
                <a:srgbClr val="000000"/>
              </a:buClr>
              <a:buFont typeface="Arial"/>
              <a:buChar char="•"/>
              <a:tabLst>
                <a:tab algn="l" pos="0"/>
              </a:tabLst>
            </a:pPr>
            <a:r>
              <a:rPr b="1" lang="uk" sz="2300" spc="-1" strike="noStrike">
                <a:solidFill>
                  <a:srgbClr val="000000"/>
                </a:solidFill>
                <a:latin typeface="Calibri"/>
                <a:ea typeface="Calibri"/>
              </a:rPr>
              <a:t>Call once</a:t>
            </a:r>
            <a:endParaRPr b="0" lang="en-US" sz="2300" spc="-1" strike="noStrike">
              <a:latin typeface="Arial"/>
            </a:endParaRPr>
          </a:p>
          <a:p>
            <a:pPr>
              <a:lnSpc>
                <a:spcPct val="100000"/>
              </a:lnSpc>
              <a:spcBef>
                <a:spcPts val="459"/>
              </a:spcBef>
              <a:tabLst>
                <a:tab algn="l" pos="0"/>
              </a:tabLst>
            </a:pPr>
            <a:r>
              <a:rPr b="1" lang="uk" sz="2300" spc="-1" strike="noStrike">
                <a:solidFill>
                  <a:srgbClr val="000000"/>
                </a:solidFill>
                <a:latin typeface="Calibri"/>
                <a:ea typeface="Calibri"/>
              </a:rPr>
              <a:t>      </a:t>
            </a:r>
            <a:r>
              <a:rPr b="0" lang="uk" sz="2300" spc="-1" strike="noStrike">
                <a:solidFill>
                  <a:srgbClr val="000000"/>
                </a:solidFill>
                <a:latin typeface="Calibri"/>
                <a:ea typeface="Calibri"/>
              </a:rPr>
              <a:t>once_flag, call_once</a:t>
            </a:r>
            <a:endParaRPr b="0" lang="en-US" sz="2300" spc="-1" strike="noStrike">
              <a:latin typeface="Arial"/>
            </a:endParaRPr>
          </a:p>
          <a:p>
            <a:pPr marL="343080" indent="-309240">
              <a:lnSpc>
                <a:spcPct val="100000"/>
              </a:lnSpc>
              <a:spcBef>
                <a:spcPts val="459"/>
              </a:spcBef>
              <a:buClr>
                <a:srgbClr val="000000"/>
              </a:buClr>
              <a:buFont typeface="Arial"/>
              <a:buChar char="•"/>
              <a:tabLst>
                <a:tab algn="l" pos="0"/>
              </a:tabLst>
            </a:pPr>
            <a:r>
              <a:rPr b="1" lang="uk" sz="2300" spc="-1" strike="noStrike">
                <a:solidFill>
                  <a:srgbClr val="000000"/>
                </a:solidFill>
                <a:latin typeface="Calibri"/>
                <a:ea typeface="Calibri"/>
              </a:rPr>
              <a:t>Condition variables</a:t>
            </a:r>
            <a:endParaRPr b="0" lang="en-US" sz="2300" spc="-1" strike="noStrike">
              <a:latin typeface="Arial"/>
            </a:endParaRPr>
          </a:p>
          <a:p>
            <a:pPr>
              <a:lnSpc>
                <a:spcPct val="100000"/>
              </a:lnSpc>
              <a:spcBef>
                <a:spcPts val="459"/>
              </a:spcBef>
              <a:tabLst>
                <a:tab algn="l" pos="0"/>
              </a:tabLst>
            </a:pPr>
            <a:r>
              <a:rPr b="0" lang="uk" sz="2300" spc="-1" strike="noStrike">
                <a:solidFill>
                  <a:srgbClr val="000000"/>
                </a:solidFill>
                <a:latin typeface="Calibri"/>
                <a:ea typeface="Calibri"/>
              </a:rPr>
              <a:t>      </a:t>
            </a:r>
            <a:r>
              <a:rPr b="0" lang="uk" sz="2300" spc="-1" strike="noStrike">
                <a:solidFill>
                  <a:srgbClr val="000000"/>
                </a:solidFill>
                <a:latin typeface="Calibri"/>
                <a:ea typeface="Calibri"/>
              </a:rPr>
              <a:t>condition_variable. </a:t>
            </a:r>
            <a:endParaRPr b="0" lang="en-US" sz="2300" spc="-1" strike="noStrike">
              <a:latin typeface="Arial"/>
            </a:endParaRPr>
          </a:p>
          <a:p>
            <a:pPr marL="343080" indent="-309240">
              <a:lnSpc>
                <a:spcPct val="100000"/>
              </a:lnSpc>
              <a:spcBef>
                <a:spcPts val="459"/>
              </a:spcBef>
              <a:buClr>
                <a:srgbClr val="000000"/>
              </a:buClr>
              <a:buFont typeface="Arial"/>
              <a:buChar char="•"/>
              <a:tabLst>
                <a:tab algn="l" pos="0"/>
              </a:tabLst>
            </a:pPr>
            <a:r>
              <a:rPr b="1" lang="uk" sz="2300" spc="-1" strike="noStrike">
                <a:solidFill>
                  <a:srgbClr val="000000"/>
                </a:solidFill>
                <a:latin typeface="Calibri"/>
                <a:ea typeface="Calibri"/>
              </a:rPr>
              <a:t>Semaphores</a:t>
            </a:r>
            <a:endParaRPr b="0" lang="en-US" sz="2300" spc="-1" strike="noStrike">
              <a:latin typeface="Arial"/>
            </a:endParaRPr>
          </a:p>
          <a:p>
            <a:pPr>
              <a:lnSpc>
                <a:spcPct val="100000"/>
              </a:lnSpc>
              <a:spcBef>
                <a:spcPts val="459"/>
              </a:spcBef>
              <a:tabLst>
                <a:tab algn="l" pos="0"/>
              </a:tabLst>
            </a:pPr>
            <a:r>
              <a:rPr b="0" lang="uk" sz="2300" spc="-1" strike="noStrike">
                <a:solidFill>
                  <a:srgbClr val="000000"/>
                </a:solidFill>
                <a:latin typeface="Calibri"/>
                <a:ea typeface="Calibri"/>
              </a:rPr>
              <a:t>      </a:t>
            </a:r>
            <a:r>
              <a:rPr b="0" lang="uk" sz="2300" spc="-1" strike="noStrike">
                <a:solidFill>
                  <a:srgbClr val="000000"/>
                </a:solidFill>
                <a:latin typeface="Calibri"/>
                <a:ea typeface="Calibri"/>
              </a:rPr>
              <a:t>counting_semaphore, binary_semaphore</a:t>
            </a:r>
            <a:endParaRPr b="0" lang="en-US" sz="2300" spc="-1" strike="noStrike">
              <a:latin typeface="Arial"/>
            </a:endParaRPr>
          </a:p>
          <a:p>
            <a:pPr>
              <a:lnSpc>
                <a:spcPct val="100000"/>
              </a:lnSpc>
              <a:spcBef>
                <a:spcPts val="439"/>
              </a:spcBef>
              <a:tabLst>
                <a:tab algn="l" pos="0"/>
              </a:tabLst>
            </a:pPr>
            <a:r>
              <a:rPr b="0" lang="uk" sz="2200" spc="-1" strike="noStrike">
                <a:solidFill>
                  <a:srgbClr val="000000"/>
                </a:solidFill>
                <a:latin typeface="Calibri"/>
                <a:ea typeface="Calibri"/>
              </a:rPr>
              <a:t>     </a:t>
            </a:r>
            <a:endParaRPr b="0" lang="en-US" sz="2200" spc="-1" strike="noStrike">
              <a:latin typeface="Arial"/>
            </a:endParaRPr>
          </a:p>
          <a:p>
            <a:pPr>
              <a:lnSpc>
                <a:spcPct val="100000"/>
              </a:lnSpc>
              <a:spcBef>
                <a:spcPts val="479"/>
              </a:spcBef>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95640" y="627480"/>
            <a:ext cx="8228880" cy="4182480"/>
          </a:xfrm>
          <a:prstGeom prst="rect">
            <a:avLst/>
          </a:prstGeom>
          <a:noFill/>
          <a:ln>
            <a:noFill/>
          </a:ln>
        </p:spPr>
        <p:style>
          <a:lnRef idx="0"/>
          <a:fillRef idx="0"/>
          <a:effectRef idx="0"/>
          <a:fontRef idx="minor"/>
        </p:style>
        <p:txBody>
          <a:bodyPr lIns="90000" rIns="90000" tIns="45000" bIns="45000">
            <a:noAutofit/>
          </a:bodyPr>
          <a:p>
            <a:pPr>
              <a:lnSpc>
                <a:spcPct val="90000"/>
              </a:lnSpc>
              <a:tabLst>
                <a:tab algn="l" pos="0"/>
              </a:tabLst>
            </a:pPr>
            <a:r>
              <a:rPr b="0" lang="uk" sz="850" spc="-1" strike="noStrike">
                <a:solidFill>
                  <a:srgbClr val="808080"/>
                </a:solidFill>
                <a:latin typeface="Consolas"/>
                <a:ea typeface="Consolas"/>
              </a:rPr>
              <a:t>#include</a:t>
            </a:r>
            <a:r>
              <a:rPr b="0" lang="uk" sz="850" spc="-1" strike="noStrike">
                <a:solidFill>
                  <a:srgbClr val="000000"/>
                </a:solidFill>
                <a:latin typeface="Consolas"/>
                <a:ea typeface="Consolas"/>
              </a:rPr>
              <a:t> </a:t>
            </a:r>
            <a:r>
              <a:rPr b="0" lang="uk" sz="850" spc="-1" strike="noStrike">
                <a:solidFill>
                  <a:srgbClr val="a31515"/>
                </a:solidFill>
                <a:latin typeface="Consolas"/>
                <a:ea typeface="Consolas"/>
              </a:rPr>
              <a:t>&lt;list&gt;</a:t>
            </a:r>
            <a:endParaRPr b="0" lang="en-US" sz="850" spc="-1" strike="noStrike">
              <a:latin typeface="Arial"/>
            </a:endParaRPr>
          </a:p>
          <a:p>
            <a:pPr>
              <a:lnSpc>
                <a:spcPct val="90000"/>
              </a:lnSpc>
              <a:spcBef>
                <a:spcPts val="210"/>
              </a:spcBef>
              <a:tabLst>
                <a:tab algn="l" pos="0"/>
              </a:tabLst>
            </a:pPr>
            <a:r>
              <a:rPr b="0" lang="uk" sz="850" spc="-1" strike="noStrike">
                <a:solidFill>
                  <a:srgbClr val="808080"/>
                </a:solidFill>
                <a:latin typeface="Consolas"/>
                <a:ea typeface="Consolas"/>
              </a:rPr>
              <a:t>#include</a:t>
            </a:r>
            <a:r>
              <a:rPr b="0" lang="uk" sz="850" spc="-1" strike="noStrike">
                <a:solidFill>
                  <a:srgbClr val="000000"/>
                </a:solidFill>
                <a:latin typeface="Consolas"/>
                <a:ea typeface="Consolas"/>
              </a:rPr>
              <a:t> </a:t>
            </a:r>
            <a:r>
              <a:rPr b="0" lang="uk" sz="850" spc="-1" strike="noStrike">
                <a:solidFill>
                  <a:srgbClr val="a31515"/>
                </a:solidFill>
                <a:latin typeface="Consolas"/>
                <a:ea typeface="Consolas"/>
              </a:rPr>
              <a:t>&lt;shared_mutex&gt;</a:t>
            </a:r>
            <a:endParaRPr b="0" lang="en-US" sz="850" spc="-1" strike="noStrike">
              <a:latin typeface="Arial"/>
            </a:endParaRPr>
          </a:p>
          <a:p>
            <a:pPr>
              <a:lnSpc>
                <a:spcPct val="90000"/>
              </a:lnSpc>
              <a:spcBef>
                <a:spcPts val="210"/>
              </a:spcBef>
              <a:tabLst>
                <a:tab algn="l" pos="0"/>
              </a:tabLst>
            </a:pP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std::</a:t>
            </a:r>
            <a:r>
              <a:rPr b="0" lang="uk" sz="850" spc="-1" strike="noStrike">
                <a:solidFill>
                  <a:srgbClr val="008b8b"/>
                </a:solidFill>
                <a:latin typeface="Consolas"/>
                <a:ea typeface="Consolas"/>
              </a:rPr>
              <a:t>list</a:t>
            </a:r>
            <a:r>
              <a:rPr b="0" lang="uk" sz="850" spc="-1" strike="noStrike">
                <a:solidFill>
                  <a:srgbClr val="000000"/>
                </a:solidFill>
                <a:latin typeface="Consolas"/>
                <a:ea typeface="Consolas"/>
              </a:rPr>
              <a:t>&lt;</a:t>
            </a:r>
            <a:r>
              <a:rPr b="0" lang="uk" sz="850" spc="-1" strike="noStrike">
                <a:solidFill>
                  <a:srgbClr val="0000ff"/>
                </a:solidFill>
                <a:latin typeface="Consolas"/>
                <a:ea typeface="Consolas"/>
              </a:rPr>
              <a:t>int</a:t>
            </a:r>
            <a:r>
              <a:rPr b="0" lang="uk" sz="850" spc="-1" strike="noStrike">
                <a:solidFill>
                  <a:srgbClr val="000000"/>
                </a:solidFill>
                <a:latin typeface="Consolas"/>
                <a:ea typeface="Consolas"/>
              </a:rPr>
              <a:t>&gt; some_list;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std::</a:t>
            </a:r>
            <a:r>
              <a:rPr b="0" lang="uk" sz="850" spc="-1" strike="noStrike">
                <a:solidFill>
                  <a:srgbClr val="008b8b"/>
                </a:solidFill>
                <a:latin typeface="Consolas"/>
                <a:ea typeface="Consolas"/>
              </a:rPr>
              <a:t>shared_mutex</a:t>
            </a:r>
            <a:r>
              <a:rPr b="0" lang="uk" sz="850" spc="-1" strike="noStrike">
                <a:solidFill>
                  <a:srgbClr val="000000"/>
                </a:solidFill>
                <a:latin typeface="Consolas"/>
                <a:ea typeface="Consolas"/>
              </a:rPr>
              <a:t> some_mutex;</a:t>
            </a:r>
            <a:endParaRPr b="0" lang="en-US" sz="850" spc="-1" strike="noStrike">
              <a:latin typeface="Arial"/>
            </a:endParaRPr>
          </a:p>
          <a:p>
            <a:pPr>
              <a:lnSpc>
                <a:spcPct val="90000"/>
              </a:lnSpc>
              <a:spcBef>
                <a:spcPts val="210"/>
              </a:spcBef>
              <a:tabLst>
                <a:tab algn="l" pos="0"/>
              </a:tabLst>
            </a:pPr>
            <a:endParaRPr b="0" lang="en-US" sz="850" spc="-1" strike="noStrike">
              <a:latin typeface="Arial"/>
            </a:endParaRPr>
          </a:p>
          <a:p>
            <a:pPr>
              <a:lnSpc>
                <a:spcPct val="90000"/>
              </a:lnSpc>
              <a:spcBef>
                <a:spcPts val="210"/>
              </a:spcBef>
              <a:tabLst>
                <a:tab algn="l" pos="0"/>
              </a:tabLst>
            </a:pPr>
            <a:r>
              <a:rPr b="0" lang="uk" sz="850" spc="-1" strike="noStrike">
                <a:solidFill>
                  <a:srgbClr val="0000ff"/>
                </a:solidFill>
                <a:latin typeface="Consolas"/>
                <a:ea typeface="Consolas"/>
              </a:rPr>
              <a:t>void</a:t>
            </a: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add_to_list</a:t>
            </a:r>
            <a:r>
              <a:rPr b="0" lang="uk" sz="850" spc="-1" strike="noStrike">
                <a:solidFill>
                  <a:srgbClr val="000000"/>
                </a:solidFill>
                <a:latin typeface="Consolas"/>
                <a:ea typeface="Consolas"/>
              </a:rPr>
              <a:t>(</a:t>
            </a:r>
            <a:r>
              <a:rPr b="0" lang="uk" sz="850" spc="-1" strike="noStrike">
                <a:solidFill>
                  <a:srgbClr val="0000ff"/>
                </a:solidFill>
                <a:latin typeface="Consolas"/>
                <a:ea typeface="Consolas"/>
              </a:rPr>
              <a:t>int</a:t>
            </a:r>
            <a:r>
              <a:rPr b="0" lang="uk" sz="850" spc="-1" strike="noStrike">
                <a:solidFill>
                  <a:srgbClr val="000000"/>
                </a:solidFill>
                <a:latin typeface="Consolas"/>
                <a:ea typeface="Consolas"/>
              </a:rPr>
              <a:t> </a:t>
            </a:r>
            <a:r>
              <a:rPr b="0" lang="uk" sz="850" spc="-1" strike="noStrike">
                <a:solidFill>
                  <a:srgbClr val="808080"/>
                </a:solidFill>
                <a:latin typeface="Consolas"/>
                <a:ea typeface="Consolas"/>
              </a:rPr>
              <a:t>new_value</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std::</a:t>
            </a:r>
            <a:r>
              <a:rPr b="0" lang="uk" sz="850" spc="-1" strike="noStrike">
                <a:solidFill>
                  <a:srgbClr val="008b8b"/>
                </a:solidFill>
                <a:latin typeface="Consolas"/>
                <a:ea typeface="Consolas"/>
              </a:rPr>
              <a:t>lock_guard</a:t>
            </a:r>
            <a:r>
              <a:rPr b="0" lang="uk" sz="850" spc="-1" strike="noStrike">
                <a:solidFill>
                  <a:srgbClr val="000000"/>
                </a:solidFill>
                <a:latin typeface="Consolas"/>
                <a:ea typeface="Consolas"/>
              </a:rPr>
              <a:t> guard</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some_mutex</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some_list.push_back(</a:t>
            </a:r>
            <a:r>
              <a:rPr b="0" lang="uk" sz="850" spc="-1" strike="noStrike">
                <a:solidFill>
                  <a:srgbClr val="808080"/>
                </a:solidFill>
                <a:latin typeface="Consolas"/>
                <a:ea typeface="Consolas"/>
              </a:rPr>
              <a:t>new_value</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endParaRPr b="0" lang="en-US" sz="850" spc="-1" strike="noStrike">
              <a:latin typeface="Arial"/>
            </a:endParaRPr>
          </a:p>
          <a:p>
            <a:pPr>
              <a:lnSpc>
                <a:spcPct val="90000"/>
              </a:lnSpc>
              <a:spcBef>
                <a:spcPts val="210"/>
              </a:spcBef>
              <a:tabLst>
                <a:tab algn="l" pos="0"/>
              </a:tabLst>
            </a:pPr>
            <a:r>
              <a:rPr b="0" lang="uk" sz="850" spc="-1" strike="noStrike">
                <a:solidFill>
                  <a:srgbClr val="0000ff"/>
                </a:solidFill>
                <a:latin typeface="Consolas"/>
                <a:ea typeface="Consolas"/>
              </a:rPr>
              <a:t>void</a:t>
            </a: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remove_from_list</a:t>
            </a:r>
            <a:r>
              <a:rPr b="0" lang="uk" sz="850" spc="-1" strike="noStrike">
                <a:solidFill>
                  <a:srgbClr val="000000"/>
                </a:solidFill>
                <a:latin typeface="Consolas"/>
                <a:ea typeface="Consolas"/>
              </a:rPr>
              <a:t>(</a:t>
            </a:r>
            <a:r>
              <a:rPr b="0" lang="uk" sz="850" spc="-1" strike="noStrike">
                <a:solidFill>
                  <a:srgbClr val="0000ff"/>
                </a:solidFill>
                <a:latin typeface="Consolas"/>
                <a:ea typeface="Consolas"/>
              </a:rPr>
              <a:t>int</a:t>
            </a:r>
            <a:r>
              <a:rPr b="0" lang="uk" sz="850" spc="-1" strike="noStrike">
                <a:solidFill>
                  <a:srgbClr val="000000"/>
                </a:solidFill>
                <a:latin typeface="Consolas"/>
                <a:ea typeface="Consolas"/>
              </a:rPr>
              <a:t> </a:t>
            </a:r>
            <a:r>
              <a:rPr b="0" lang="uk" sz="850" spc="-1" strike="noStrike">
                <a:solidFill>
                  <a:srgbClr val="808080"/>
                </a:solidFill>
                <a:latin typeface="Consolas"/>
                <a:ea typeface="Consolas"/>
              </a:rPr>
              <a:t>value</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std::</a:t>
            </a:r>
            <a:r>
              <a:rPr b="0" lang="uk" sz="850" spc="-1" strike="noStrike">
                <a:solidFill>
                  <a:srgbClr val="008b8b"/>
                </a:solidFill>
                <a:latin typeface="Consolas"/>
                <a:ea typeface="Consolas"/>
              </a:rPr>
              <a:t>lock_guard</a:t>
            </a:r>
            <a:r>
              <a:rPr b="0" lang="uk" sz="850" spc="-1" strike="noStrike">
                <a:solidFill>
                  <a:srgbClr val="000000"/>
                </a:solidFill>
                <a:latin typeface="Consolas"/>
                <a:ea typeface="Consolas"/>
              </a:rPr>
              <a:t> guard</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some_mutex</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some_list.remove(</a:t>
            </a:r>
            <a:r>
              <a:rPr b="0" lang="uk" sz="850" spc="-1" strike="noStrike">
                <a:solidFill>
                  <a:srgbClr val="808080"/>
                </a:solidFill>
                <a:latin typeface="Consolas"/>
                <a:ea typeface="Consolas"/>
              </a:rPr>
              <a:t>value</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endParaRPr b="0" lang="en-US" sz="850" spc="-1" strike="noStrike">
              <a:latin typeface="Arial"/>
            </a:endParaRPr>
          </a:p>
          <a:p>
            <a:pPr>
              <a:lnSpc>
                <a:spcPct val="90000"/>
              </a:lnSpc>
              <a:spcBef>
                <a:spcPts val="210"/>
              </a:spcBef>
              <a:tabLst>
                <a:tab algn="l" pos="0"/>
              </a:tabLst>
            </a:pPr>
            <a:r>
              <a:rPr b="0" lang="uk" sz="850" spc="-1" strike="noStrike">
                <a:solidFill>
                  <a:srgbClr val="0000ff"/>
                </a:solidFill>
                <a:latin typeface="Consolas"/>
                <a:ea typeface="Consolas"/>
              </a:rPr>
              <a:t>int</a:t>
            </a: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get_list_front</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std::</a:t>
            </a:r>
            <a:r>
              <a:rPr b="0" lang="uk" sz="850" spc="-1" strike="noStrike">
                <a:solidFill>
                  <a:srgbClr val="008b8b"/>
                </a:solidFill>
                <a:latin typeface="Consolas"/>
                <a:ea typeface="Consolas"/>
              </a:rPr>
              <a:t>shared_lock</a:t>
            </a:r>
            <a:r>
              <a:rPr b="0" lang="uk" sz="850" spc="-1" strike="noStrike">
                <a:solidFill>
                  <a:srgbClr val="000000"/>
                </a:solidFill>
                <a:latin typeface="Consolas"/>
                <a:ea typeface="Consolas"/>
              </a:rPr>
              <a:t> guard</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some_mutex</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ff"/>
                </a:solidFill>
                <a:latin typeface="Consolas"/>
                <a:ea typeface="Consolas"/>
              </a:rPr>
              <a:t>return</a:t>
            </a:r>
            <a:r>
              <a:rPr b="0" lang="uk" sz="850" spc="-1" strike="noStrike">
                <a:solidFill>
                  <a:srgbClr val="000000"/>
                </a:solidFill>
                <a:latin typeface="Consolas"/>
                <a:ea typeface="Consolas"/>
              </a:rPr>
              <a:t> some_list.front();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endParaRPr b="0" lang="en-US" sz="850" spc="-1" strike="noStrike">
              <a:latin typeface="Arial"/>
            </a:endParaRPr>
          </a:p>
          <a:p>
            <a:pPr>
              <a:lnSpc>
                <a:spcPct val="90000"/>
              </a:lnSpc>
              <a:spcBef>
                <a:spcPts val="210"/>
              </a:spcBef>
              <a:tabLst>
                <a:tab algn="l" pos="0"/>
              </a:tabLst>
            </a:pPr>
            <a:r>
              <a:rPr b="0" lang="uk" sz="850" spc="-1" strike="noStrike">
                <a:solidFill>
                  <a:srgbClr val="0000ff"/>
                </a:solidFill>
                <a:latin typeface="Consolas"/>
                <a:ea typeface="Consolas"/>
              </a:rPr>
              <a:t>int</a:t>
            </a: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get_list_back</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std::</a:t>
            </a:r>
            <a:r>
              <a:rPr b="0" lang="uk" sz="850" spc="-1" strike="noStrike">
                <a:solidFill>
                  <a:srgbClr val="008b8b"/>
                </a:solidFill>
                <a:latin typeface="Consolas"/>
                <a:ea typeface="Consolas"/>
              </a:rPr>
              <a:t>shared_lock</a:t>
            </a:r>
            <a:r>
              <a:rPr b="0" lang="uk" sz="850" spc="-1" strike="noStrike">
                <a:solidFill>
                  <a:srgbClr val="000000"/>
                </a:solidFill>
                <a:latin typeface="Consolas"/>
                <a:ea typeface="Consolas"/>
              </a:rPr>
              <a:t> guard</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some_mutex</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ff"/>
                </a:solidFill>
                <a:latin typeface="Consolas"/>
                <a:ea typeface="Consolas"/>
              </a:rPr>
              <a:t>return</a:t>
            </a:r>
            <a:r>
              <a:rPr b="0" lang="uk" sz="850" spc="-1" strike="noStrike">
                <a:solidFill>
                  <a:srgbClr val="000000"/>
                </a:solidFill>
                <a:latin typeface="Consolas"/>
                <a:ea typeface="Consolas"/>
              </a:rPr>
              <a:t> some_list.back();</a:t>
            </a:r>
            <a:endParaRPr b="0" lang="en-US" sz="850" spc="-1" strike="noStrike">
              <a:latin typeface="Arial"/>
            </a:endParaRPr>
          </a:p>
          <a:p>
            <a:pPr>
              <a:lnSpc>
                <a:spcPct val="9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p:txBody>
      </p:sp>
      <p:sp>
        <p:nvSpPr>
          <p:cNvPr id="123" name="CustomShape 2"/>
          <p:cNvSpPr/>
          <p:nvPr/>
        </p:nvSpPr>
        <p:spPr>
          <a:xfrm>
            <a:off x="730080" y="195480"/>
            <a:ext cx="7560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2400" spc="-1" strike="noStrike">
                <a:solidFill>
                  <a:srgbClr val="000000"/>
                </a:solidFill>
                <a:latin typeface="Calibri"/>
                <a:ea typeface="Calibri"/>
              </a:rPr>
              <a:t>Optimization with std::shared_lock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4400" spc="-1" strike="noStrike">
                <a:solidFill>
                  <a:srgbClr val="000000"/>
                </a:solidFill>
                <a:latin typeface="Calibri"/>
                <a:ea typeface="Calibri"/>
              </a:rPr>
              <a:t>Multithreading issues</a:t>
            </a:r>
            <a:endParaRPr b="0" lang="en-US" sz="4400" spc="-1" strike="noStrike">
              <a:latin typeface="Arial"/>
            </a:endParaRPr>
          </a:p>
        </p:txBody>
      </p:sp>
      <p:pic>
        <p:nvPicPr>
          <p:cNvPr id="125" name="Google Shape;255;p43" descr=""/>
          <p:cNvPicPr/>
          <p:nvPr/>
        </p:nvPicPr>
        <p:blipFill>
          <a:blip r:embed="rId1"/>
          <a:stretch/>
        </p:blipFill>
        <p:spPr>
          <a:xfrm>
            <a:off x="2556720" y="1200240"/>
            <a:ext cx="4029840" cy="33937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750240"/>
            <a:ext cx="8228880" cy="3843720"/>
          </a:xfrm>
          <a:prstGeom prst="rect">
            <a:avLst/>
          </a:prstGeom>
          <a:noFill/>
          <a:ln>
            <a:noFill/>
          </a:ln>
        </p:spPr>
        <p:style>
          <a:lnRef idx="0"/>
          <a:fillRef idx="0"/>
          <a:effectRef idx="0"/>
          <a:fontRef idx="minor"/>
        </p:style>
        <p:txBody>
          <a:bodyPr lIns="90000" rIns="90000" tIns="45000" bIns="45000">
            <a:normAutofit fontScale="69000"/>
          </a:bodyPr>
          <a:p>
            <a:pPr marL="343080" indent="-342360">
              <a:lnSpc>
                <a:spcPct val="100000"/>
              </a:lnSpc>
              <a:buClr>
                <a:srgbClr val="000000"/>
              </a:buClr>
              <a:buFont typeface="Arial"/>
              <a:buChar char="•"/>
            </a:pPr>
            <a:r>
              <a:rPr b="1" lang="uk" sz="3200" spc="-1" strike="noStrike">
                <a:solidFill>
                  <a:srgbClr val="000000"/>
                </a:solidFill>
                <a:latin typeface="Calibri"/>
                <a:ea typeface="Calibri"/>
              </a:rPr>
              <a:t>What is multithreading/terminology </a:t>
            </a:r>
            <a:endParaRPr b="0" lang="en-US" sz="3200" spc="-1" strike="noStrike">
              <a:latin typeface="Arial"/>
            </a:endParaRPr>
          </a:p>
          <a:p>
            <a:pPr marL="343080" indent="-342360">
              <a:lnSpc>
                <a:spcPct val="100000"/>
              </a:lnSpc>
              <a:spcBef>
                <a:spcPts val="641"/>
              </a:spcBef>
              <a:buClr>
                <a:srgbClr val="000000"/>
              </a:buClr>
              <a:buFont typeface="Arial"/>
              <a:buChar char="•"/>
            </a:pPr>
            <a:r>
              <a:rPr b="1" lang="uk" sz="3200" spc="-1" strike="noStrike">
                <a:solidFill>
                  <a:srgbClr val="000000"/>
                </a:solidFill>
                <a:latin typeface="Calibri"/>
                <a:ea typeface="Calibri"/>
              </a:rPr>
              <a:t>Working with std::thread</a:t>
            </a:r>
            <a:endParaRPr b="0" lang="en-US" sz="3200" spc="-1" strike="noStrike">
              <a:latin typeface="Arial"/>
            </a:endParaRPr>
          </a:p>
          <a:p>
            <a:pPr marL="343080" indent="-342360">
              <a:lnSpc>
                <a:spcPct val="100000"/>
              </a:lnSpc>
              <a:spcBef>
                <a:spcPts val="641"/>
              </a:spcBef>
              <a:buClr>
                <a:srgbClr val="000000"/>
              </a:buClr>
              <a:buFont typeface="Arial"/>
              <a:buChar char="•"/>
            </a:pPr>
            <a:r>
              <a:rPr b="1" lang="uk" sz="3200" spc="-1" strike="noStrike">
                <a:solidFill>
                  <a:srgbClr val="000000"/>
                </a:solidFill>
                <a:latin typeface="Calibri"/>
                <a:ea typeface="Calibri"/>
              </a:rPr>
              <a:t>Why do we need</a:t>
            </a:r>
            <a:r>
              <a:rPr b="0" lang="uk" sz="3200" spc="-1" strike="noStrike">
                <a:solidFill>
                  <a:srgbClr val="000000"/>
                </a:solidFill>
                <a:latin typeface="Calibri"/>
                <a:ea typeface="Calibri"/>
              </a:rPr>
              <a:t> </a:t>
            </a:r>
            <a:r>
              <a:rPr b="1" lang="uk" sz="3200" spc="-1" strike="noStrike">
                <a:solidFill>
                  <a:srgbClr val="000000"/>
                </a:solidFill>
                <a:latin typeface="Calibri"/>
                <a:ea typeface="Calibri"/>
              </a:rPr>
              <a:t>Synchronization </a:t>
            </a:r>
            <a:endParaRPr b="0" lang="en-US" sz="3200" spc="-1" strike="noStrike">
              <a:latin typeface="Arial"/>
            </a:endParaRPr>
          </a:p>
          <a:p>
            <a:pPr marL="343080" indent="-342360">
              <a:lnSpc>
                <a:spcPct val="100000"/>
              </a:lnSpc>
              <a:spcBef>
                <a:spcPts val="641"/>
              </a:spcBef>
              <a:buClr>
                <a:srgbClr val="000000"/>
              </a:buClr>
              <a:buFont typeface="Arial"/>
              <a:buChar char="•"/>
            </a:pPr>
            <a:r>
              <a:rPr b="1" lang="uk" sz="3200" spc="-1" strike="noStrike">
                <a:solidFill>
                  <a:srgbClr val="000000"/>
                </a:solidFill>
                <a:latin typeface="Calibri"/>
                <a:ea typeface="Calibri"/>
              </a:rPr>
              <a:t>Synchronization examples</a:t>
            </a:r>
            <a:endParaRPr b="0" lang="en-US" sz="3200" spc="-1" strike="noStrike">
              <a:latin typeface="Arial"/>
            </a:endParaRPr>
          </a:p>
          <a:p>
            <a:pPr marL="343080" indent="-342360">
              <a:lnSpc>
                <a:spcPct val="100000"/>
              </a:lnSpc>
              <a:spcBef>
                <a:spcPts val="641"/>
              </a:spcBef>
              <a:buClr>
                <a:srgbClr val="000000"/>
              </a:buClr>
              <a:buFont typeface="Arial"/>
              <a:buChar char="•"/>
            </a:pPr>
            <a:r>
              <a:rPr b="1" lang="uk" sz="3200" spc="-1" strike="noStrike">
                <a:solidFill>
                  <a:srgbClr val="000000"/>
                </a:solidFill>
                <a:latin typeface="Calibri"/>
                <a:ea typeface="Calibri"/>
              </a:rPr>
              <a:t>Problems with synchronization</a:t>
            </a:r>
            <a:endParaRPr b="0" lang="en-US" sz="3200" spc="-1" strike="noStrike">
              <a:latin typeface="Arial"/>
            </a:endParaRPr>
          </a:p>
          <a:p>
            <a:pPr marL="343080" indent="-342360">
              <a:lnSpc>
                <a:spcPct val="100000"/>
              </a:lnSpc>
              <a:spcBef>
                <a:spcPts val="641"/>
              </a:spcBef>
              <a:buClr>
                <a:srgbClr val="000000"/>
              </a:buClr>
              <a:buFont typeface="Arial"/>
              <a:buChar char="•"/>
            </a:pPr>
            <a:r>
              <a:rPr b="1" lang="uk" sz="3200" spc="-1" strike="noStrike">
                <a:solidFill>
                  <a:srgbClr val="000000"/>
                </a:solidFill>
                <a:latin typeface="Calibri"/>
                <a:ea typeface="Calibri"/>
              </a:rPr>
              <a:t>Advices for designing concurrent code</a:t>
            </a:r>
            <a:endParaRPr b="0" lang="en-US" sz="3200" spc="-1" strike="noStrike">
              <a:latin typeface="Arial"/>
            </a:endParaRPr>
          </a:p>
          <a:p>
            <a:pPr marL="343080" indent="-342360">
              <a:lnSpc>
                <a:spcPct val="100000"/>
              </a:lnSpc>
              <a:spcBef>
                <a:spcPts val="641"/>
              </a:spcBef>
              <a:buClr>
                <a:srgbClr val="000000"/>
              </a:buClr>
              <a:buFont typeface="Arial"/>
              <a:buChar char="•"/>
            </a:pPr>
            <a:r>
              <a:rPr b="1" lang="uk" sz="3200" spc="-1" strike="noStrike">
                <a:solidFill>
                  <a:srgbClr val="000000"/>
                </a:solidFill>
                <a:latin typeface="Calibri"/>
                <a:ea typeface="Calibri"/>
              </a:rPr>
              <a:t>Questions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05920"/>
            <a:ext cx="8074440" cy="636840"/>
          </a:xfrm>
          <a:prstGeom prst="rect">
            <a:avLst/>
          </a:prstGeom>
          <a:noFill/>
          <a:ln>
            <a:noFill/>
          </a:ln>
        </p:spPr>
        <p:style>
          <a:lnRef idx="0"/>
          <a:fillRef idx="0"/>
          <a:effectRef idx="0"/>
          <a:fontRef idx="minor"/>
        </p:style>
        <p:txBody>
          <a:bodyPr lIns="90000" rIns="90000" tIns="45000" bIns="45000" anchor="ctr">
            <a:normAutofit fontScale="76000"/>
          </a:bodyPr>
          <a:p>
            <a:pPr algn="ctr">
              <a:lnSpc>
                <a:spcPct val="100000"/>
              </a:lnSpc>
              <a:tabLst>
                <a:tab algn="l" pos="0"/>
              </a:tabLst>
            </a:pPr>
            <a:r>
              <a:rPr b="0" lang="uk" sz="4400" spc="-1" strike="noStrike">
                <a:solidFill>
                  <a:srgbClr val="000000"/>
                </a:solidFill>
                <a:latin typeface="Calibri"/>
                <a:ea typeface="Calibri"/>
              </a:rPr>
              <a:t>Deadlock, livelock</a:t>
            </a:r>
            <a:endParaRPr b="0" lang="en-US" sz="4400" spc="-1" strike="noStrike">
              <a:latin typeface="Arial"/>
            </a:endParaRPr>
          </a:p>
        </p:txBody>
      </p:sp>
      <p:sp>
        <p:nvSpPr>
          <p:cNvPr id="127" name="CustomShape 2"/>
          <p:cNvSpPr/>
          <p:nvPr/>
        </p:nvSpPr>
        <p:spPr>
          <a:xfrm>
            <a:off x="457200" y="951480"/>
            <a:ext cx="8228880" cy="3985560"/>
          </a:xfrm>
          <a:prstGeom prst="rect">
            <a:avLst/>
          </a:prstGeom>
          <a:noFill/>
          <a:ln>
            <a:noFill/>
          </a:ln>
        </p:spPr>
        <p:style>
          <a:lnRef idx="0"/>
          <a:fillRef idx="0"/>
          <a:effectRef idx="0"/>
          <a:fontRef idx="minor"/>
        </p:style>
        <p:txBody>
          <a:bodyPr lIns="90000" rIns="90000" tIns="45000" bIns="45000">
            <a:noAutofit/>
          </a:bodyPr>
          <a:p>
            <a:pPr marL="343080" indent="-335880">
              <a:lnSpc>
                <a:spcPct val="100000"/>
              </a:lnSpc>
              <a:buClr>
                <a:srgbClr val="000000"/>
              </a:buClr>
              <a:buFont typeface="Arial"/>
              <a:buChar char="•"/>
            </a:pPr>
            <a:r>
              <a:rPr b="0" lang="uk" sz="2000" spc="-1" strike="noStrike">
                <a:solidFill>
                  <a:srgbClr val="000000"/>
                </a:solidFill>
                <a:latin typeface="Calibri"/>
                <a:ea typeface="Calibri"/>
              </a:rPr>
              <a:t>A </a:t>
            </a:r>
            <a:r>
              <a:rPr b="1" lang="uk" sz="2000" spc="-1" strike="noStrike">
                <a:solidFill>
                  <a:srgbClr val="000000"/>
                </a:solidFill>
                <a:latin typeface="Calibri"/>
                <a:ea typeface="Calibri"/>
              </a:rPr>
              <a:t>deadlock</a:t>
            </a:r>
            <a:r>
              <a:rPr b="0" lang="uk" sz="2000" spc="-1" strike="noStrike">
                <a:solidFill>
                  <a:srgbClr val="000000"/>
                </a:solidFill>
                <a:latin typeface="Calibri"/>
                <a:ea typeface="Calibri"/>
              </a:rPr>
              <a:t> is a situation that occurs in OS when any thread enters a waiting state because another waiting thread is holding the demanded resource. Deadlock is a common problem in multi-threading where several threads share a specific type of mutually exclusive resource.</a:t>
            </a:r>
            <a:endParaRPr b="0" lang="en-US" sz="2000" spc="-1" strike="noStrike">
              <a:latin typeface="Arial"/>
            </a:endParaRPr>
          </a:p>
          <a:p>
            <a:pPr marL="343080" indent="-189720">
              <a:lnSpc>
                <a:spcPct val="100000"/>
              </a:lnSpc>
              <a:spcBef>
                <a:spcPts val="479"/>
              </a:spcBef>
              <a:tabLst>
                <a:tab algn="l" pos="0"/>
              </a:tabLst>
            </a:pPr>
            <a:endParaRPr b="0" lang="en-US" sz="2000" spc="-1" strike="noStrike">
              <a:latin typeface="Arial"/>
            </a:endParaRPr>
          </a:p>
          <a:p>
            <a:pPr marL="343080" indent="-335880">
              <a:lnSpc>
                <a:spcPct val="100000"/>
              </a:lnSpc>
              <a:spcBef>
                <a:spcPts val="479"/>
              </a:spcBef>
              <a:buClr>
                <a:srgbClr val="000000"/>
              </a:buClr>
              <a:buFont typeface="Arial"/>
              <a:buChar char="•"/>
              <a:tabLst>
                <a:tab algn="l" pos="0"/>
              </a:tabLst>
            </a:pPr>
            <a:r>
              <a:rPr b="0" lang="uk" sz="2200" spc="-1" strike="noStrike">
                <a:solidFill>
                  <a:srgbClr val="000000"/>
                </a:solidFill>
                <a:latin typeface="Calibri"/>
                <a:ea typeface="Calibri"/>
              </a:rPr>
              <a:t>A </a:t>
            </a:r>
            <a:r>
              <a:rPr b="1" lang="uk" sz="2200" spc="-1" strike="noStrike">
                <a:solidFill>
                  <a:srgbClr val="000000"/>
                </a:solidFill>
                <a:latin typeface="Calibri"/>
                <a:ea typeface="Calibri"/>
              </a:rPr>
              <a:t>Livelock</a:t>
            </a:r>
            <a:r>
              <a:rPr b="0" lang="uk" sz="2200" spc="-1" strike="noStrike">
                <a:solidFill>
                  <a:srgbClr val="000000"/>
                </a:solidFill>
                <a:latin typeface="Calibri"/>
                <a:ea typeface="Calibri"/>
              </a:rPr>
              <a:t> is a situation where a request for an exclusive lock is denied repeatedly, as many overlapping shared locks keep on interfering each other. The processes keep on changing their status, which further prevents them from completing the task. This further prevents them from completing the task.</a:t>
            </a:r>
            <a:endParaRPr b="0" lang="en-US" sz="2200" spc="-1" strike="noStrike">
              <a:latin typeface="Arial"/>
            </a:endParaRPr>
          </a:p>
          <a:p>
            <a:pPr marL="343080" indent="-189720">
              <a:lnSpc>
                <a:spcPct val="100000"/>
              </a:lnSpc>
              <a:spcBef>
                <a:spcPts val="479"/>
              </a:spcBef>
              <a:tabLst>
                <a:tab algn="l" pos="0"/>
              </a:tabLst>
            </a:pPr>
            <a:endParaRPr b="0" lang="en-US" sz="2200" spc="-1" strike="noStrike">
              <a:latin typeface="Arial"/>
            </a:endParaRPr>
          </a:p>
          <a:p>
            <a:pPr marL="343080" indent="-189720">
              <a:lnSpc>
                <a:spcPct val="100000"/>
              </a:lnSpc>
              <a:spcBef>
                <a:spcPts val="479"/>
              </a:spcBef>
              <a:tabLst>
                <a:tab algn="l" pos="0"/>
              </a:tabLst>
            </a:pPr>
            <a:endParaRPr b="0" lang="en-US" sz="2200" spc="-1" strike="noStrike">
              <a:latin typeface="Arial"/>
            </a:endParaRPr>
          </a:p>
          <a:p>
            <a:pPr marL="343080" indent="-189720">
              <a:lnSpc>
                <a:spcPct val="100000"/>
              </a:lnSpc>
              <a:spcBef>
                <a:spcPts val="641"/>
              </a:spcBef>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67640" y="529200"/>
            <a:ext cx="8228880" cy="4158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mutex</a:t>
            </a:r>
            <a:r>
              <a:rPr b="0" lang="uk" sz="800" spc="-1" strike="noStrike">
                <a:solidFill>
                  <a:srgbClr val="000000"/>
                </a:solidFill>
                <a:latin typeface="Consolas"/>
                <a:ea typeface="Consolas"/>
              </a:rPr>
              <a:t> resourceX;</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mutex</a:t>
            </a:r>
            <a:r>
              <a:rPr b="0" lang="uk" sz="800" spc="-1" strike="noStrike">
                <a:solidFill>
                  <a:srgbClr val="000000"/>
                </a:solidFill>
                <a:latin typeface="Consolas"/>
                <a:ea typeface="Consolas"/>
              </a:rPr>
              <a:t> resourceY;</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ff"/>
                </a:solidFill>
                <a:latin typeface="Consolas"/>
                <a:ea typeface="Consolas"/>
              </a:rPr>
              <a:t>void</a:t>
            </a:r>
            <a:r>
              <a:rPr b="0" lang="uk" sz="800" spc="-1" strike="noStrike">
                <a:solidFill>
                  <a:srgbClr val="000000"/>
                </a:solidFill>
                <a:latin typeface="Consolas"/>
                <a:ea typeface="Consolas"/>
              </a:rPr>
              <a:t> </a:t>
            </a:r>
            <a:r>
              <a:rPr b="0" lang="uk" sz="800" spc="-1" strike="noStrike">
                <a:solidFill>
                  <a:srgbClr val="483d8b"/>
                </a:solidFill>
                <a:latin typeface="Consolas"/>
                <a:ea typeface="Consolas"/>
              </a:rPr>
              <a:t>thread_A_func</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while</a:t>
            </a: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true</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unique_lock</a:t>
            </a:r>
            <a:r>
              <a:rPr b="0" lang="uk" sz="800" spc="-1" strike="noStrike">
                <a:solidFill>
                  <a:srgbClr val="000000"/>
                </a:solidFill>
                <a:latin typeface="Consolas"/>
                <a:ea typeface="Consolas"/>
              </a:rPr>
              <a:t> lockX</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resourceX</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std::this_thread::</a:t>
            </a:r>
            <a:r>
              <a:rPr b="0" lang="uk" sz="800" spc="-1" strike="noStrike">
                <a:solidFill>
                  <a:srgbClr val="483d8b"/>
                </a:solidFill>
                <a:latin typeface="Consolas"/>
                <a:ea typeface="Consolas"/>
              </a:rPr>
              <a:t>yield</a:t>
            </a: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emulate some work</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unique_lock</a:t>
            </a:r>
            <a:r>
              <a:rPr b="0" lang="uk" sz="800" spc="-1" strike="noStrike">
                <a:solidFill>
                  <a:srgbClr val="000000"/>
                </a:solidFill>
                <a:latin typeface="Consolas"/>
                <a:ea typeface="Consolas"/>
              </a:rPr>
              <a:t> lockY</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resourceY</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std::cout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a:t>
            </a:r>
            <a:r>
              <a:rPr b="0" lang="uk" sz="800" spc="-1" strike="noStrike">
                <a:solidFill>
                  <a:srgbClr val="a31515"/>
                </a:solidFill>
                <a:latin typeface="Consolas"/>
                <a:ea typeface="Consolas"/>
              </a:rPr>
              <a:t>"thread_A working"</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std::</a:t>
            </a:r>
            <a:r>
              <a:rPr b="0" lang="uk" sz="800" spc="-1" strike="noStrike">
                <a:solidFill>
                  <a:srgbClr val="483d8b"/>
                </a:solidFill>
                <a:latin typeface="Consolas"/>
                <a:ea typeface="Consolas"/>
              </a:rPr>
              <a:t>endl</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ff"/>
                </a:solidFill>
                <a:latin typeface="Consolas"/>
                <a:ea typeface="Consolas"/>
              </a:rPr>
              <a:t>void</a:t>
            </a:r>
            <a:r>
              <a:rPr b="0" lang="uk" sz="800" spc="-1" strike="noStrike">
                <a:solidFill>
                  <a:srgbClr val="000000"/>
                </a:solidFill>
                <a:latin typeface="Consolas"/>
                <a:ea typeface="Consolas"/>
              </a:rPr>
              <a:t> </a:t>
            </a:r>
            <a:r>
              <a:rPr b="0" lang="uk" sz="800" spc="-1" strike="noStrike">
                <a:solidFill>
                  <a:srgbClr val="483d8b"/>
                </a:solidFill>
                <a:latin typeface="Consolas"/>
                <a:ea typeface="Consolas"/>
              </a:rPr>
              <a:t>thread_B_func</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while</a:t>
            </a: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true</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unique_lock</a:t>
            </a:r>
            <a:r>
              <a:rPr b="0" lang="uk" sz="800" spc="-1" strike="noStrike">
                <a:solidFill>
                  <a:srgbClr val="000000"/>
                </a:solidFill>
                <a:latin typeface="Consolas"/>
                <a:ea typeface="Consolas"/>
              </a:rPr>
              <a:t> lockY</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resourceY</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std::this_thread::</a:t>
            </a:r>
            <a:r>
              <a:rPr b="0" lang="uk" sz="800" spc="-1" strike="noStrike">
                <a:solidFill>
                  <a:srgbClr val="483d8b"/>
                </a:solidFill>
                <a:latin typeface="Consolas"/>
                <a:ea typeface="Consolas"/>
              </a:rPr>
              <a:t>yield</a:t>
            </a: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emulate some work</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unique_lock</a:t>
            </a:r>
            <a:r>
              <a:rPr b="0" lang="uk" sz="800" spc="-1" strike="noStrike">
                <a:solidFill>
                  <a:srgbClr val="000000"/>
                </a:solidFill>
                <a:latin typeface="Consolas"/>
                <a:ea typeface="Consolas"/>
              </a:rPr>
              <a:t> lockX</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resourceX</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std::cout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a:t>
            </a:r>
            <a:r>
              <a:rPr b="0" lang="uk" sz="800" spc="-1" strike="noStrike">
                <a:solidFill>
                  <a:srgbClr val="a31515"/>
                </a:solidFill>
                <a:latin typeface="Consolas"/>
                <a:ea typeface="Consolas"/>
              </a:rPr>
              <a:t>"thread_B working"</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std::</a:t>
            </a:r>
            <a:r>
              <a:rPr b="0" lang="uk" sz="800" spc="-1" strike="noStrike">
                <a:solidFill>
                  <a:srgbClr val="483d8b"/>
                </a:solidFill>
                <a:latin typeface="Consolas"/>
                <a:ea typeface="Consolas"/>
              </a:rPr>
              <a:t>endl</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p:txBody>
      </p:sp>
      <p:sp>
        <p:nvSpPr>
          <p:cNvPr id="129" name="CustomShape 2"/>
          <p:cNvSpPr/>
          <p:nvPr/>
        </p:nvSpPr>
        <p:spPr>
          <a:xfrm>
            <a:off x="1331640" y="141480"/>
            <a:ext cx="64800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2400" spc="-1" strike="noStrike">
                <a:solidFill>
                  <a:srgbClr val="000000"/>
                </a:solidFill>
                <a:latin typeface="Calibri"/>
                <a:ea typeface="Calibri"/>
              </a:rPr>
              <a:t>Simple deadlock example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67640" y="497160"/>
            <a:ext cx="8228880" cy="4374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800" spc="-1" strike="noStrike">
                <a:solidFill>
                  <a:srgbClr val="0000ff"/>
                </a:solidFill>
                <a:latin typeface="Consolas"/>
                <a:ea typeface="Consolas"/>
              </a:rPr>
              <a:t>class</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DataHolder</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ff"/>
                </a:solidFill>
                <a:latin typeface="Consolas"/>
                <a:ea typeface="Consolas"/>
              </a:rPr>
              <a:t>public</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 </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DataHolder() = </a:t>
            </a:r>
            <a:r>
              <a:rPr b="0" lang="uk" sz="800" spc="-1" strike="noStrike">
                <a:solidFill>
                  <a:srgbClr val="0000ff"/>
                </a:solidFill>
                <a:latin typeface="Consolas"/>
                <a:ea typeface="Consolas"/>
              </a:rPr>
              <a:t>default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DataHolder(</a:t>
            </a:r>
            <a:r>
              <a:rPr b="0" lang="uk" sz="800" spc="-1" strike="noStrike">
                <a:solidFill>
                  <a:srgbClr val="008b8b"/>
                </a:solidFill>
                <a:latin typeface="Consolas"/>
                <a:ea typeface="Consolas"/>
              </a:rPr>
              <a:t>DataHolder</a:t>
            </a:r>
            <a:r>
              <a:rPr b="0" lang="uk" sz="800" spc="-1" strike="noStrike">
                <a:solidFill>
                  <a:srgbClr val="000000"/>
                </a:solidFill>
                <a:latin typeface="Consolas"/>
                <a:ea typeface="Consolas"/>
              </a:rPr>
              <a:t>&amp;&amp; </a:t>
            </a:r>
            <a:r>
              <a:rPr b="0" lang="uk" sz="800" spc="-1" strike="noStrike">
                <a:solidFill>
                  <a:srgbClr val="808080"/>
                </a:solidFill>
                <a:latin typeface="Consolas"/>
                <a:ea typeface="Consolas"/>
              </a:rPr>
              <a:t>other</a:t>
            </a: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noexcept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swap(*</a:t>
            </a:r>
            <a:r>
              <a:rPr b="0" lang="uk" sz="800" spc="-1" strike="noStrike">
                <a:solidFill>
                  <a:srgbClr val="0000ff"/>
                </a:solidFill>
                <a:latin typeface="Consolas"/>
                <a:ea typeface="Consolas"/>
              </a:rPr>
              <a:t>this</a:t>
            </a:r>
            <a:r>
              <a:rPr b="0" lang="uk" sz="800" spc="-1" strike="noStrike">
                <a:solidFill>
                  <a:srgbClr val="000000"/>
                </a:solidFill>
                <a:latin typeface="Consolas"/>
                <a:ea typeface="Consolas"/>
              </a:rPr>
              <a:t>, </a:t>
            </a:r>
            <a:r>
              <a:rPr b="0" lang="uk" sz="800" spc="-1" strike="noStrike">
                <a:solidFill>
                  <a:srgbClr val="808080"/>
                </a:solidFill>
                <a:latin typeface="Consolas"/>
                <a:ea typeface="Consolas"/>
              </a:rPr>
              <a:t>other</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DataHolder</a:t>
            </a:r>
            <a:r>
              <a:rPr b="0" lang="uk" sz="800" spc="-1" strike="noStrike">
                <a:solidFill>
                  <a:srgbClr val="000000"/>
                </a:solidFill>
                <a:latin typeface="Consolas"/>
                <a:ea typeface="Consolas"/>
              </a:rPr>
              <a:t>&amp; </a:t>
            </a:r>
            <a:r>
              <a:rPr b="0" lang="uk" sz="800" spc="-1" strike="noStrike">
                <a:solidFill>
                  <a:srgbClr val="008080"/>
                </a:solidFill>
                <a:latin typeface="Consolas"/>
                <a:ea typeface="Consolas"/>
              </a:rPr>
              <a:t>operator=</a:t>
            </a:r>
            <a:r>
              <a:rPr b="0" lang="uk" sz="800" spc="-1" strike="noStrike">
                <a:solidFill>
                  <a:srgbClr val="000000"/>
                </a:solidFill>
                <a:latin typeface="Consolas"/>
                <a:ea typeface="Consolas"/>
              </a:rPr>
              <a:t>(</a:t>
            </a:r>
            <a:r>
              <a:rPr b="0" lang="uk" sz="800" spc="-1" strike="noStrike">
                <a:solidFill>
                  <a:srgbClr val="008b8b"/>
                </a:solidFill>
                <a:latin typeface="Consolas"/>
                <a:ea typeface="Consolas"/>
              </a:rPr>
              <a:t>DataHolder</a:t>
            </a:r>
            <a:r>
              <a:rPr b="0" lang="uk" sz="800" spc="-1" strike="noStrike">
                <a:solidFill>
                  <a:srgbClr val="000000"/>
                </a:solidFill>
                <a:latin typeface="Consolas"/>
                <a:ea typeface="Consolas"/>
              </a:rPr>
              <a:t>&amp;&amp; </a:t>
            </a:r>
            <a:r>
              <a:rPr b="0" lang="uk" sz="800" spc="-1" strike="noStrike">
                <a:solidFill>
                  <a:srgbClr val="808080"/>
                </a:solidFill>
                <a:latin typeface="Consolas"/>
                <a:ea typeface="Consolas"/>
              </a:rPr>
              <a:t>other</a:t>
            </a: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noexcept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swap(*</a:t>
            </a:r>
            <a:r>
              <a:rPr b="0" lang="uk" sz="800" spc="-1" strike="noStrike">
                <a:solidFill>
                  <a:srgbClr val="0000ff"/>
                </a:solidFill>
                <a:latin typeface="Consolas"/>
                <a:ea typeface="Consolas"/>
              </a:rPr>
              <a:t>this</a:t>
            </a:r>
            <a:r>
              <a:rPr b="0" lang="uk" sz="800" spc="-1" strike="noStrike">
                <a:solidFill>
                  <a:srgbClr val="000000"/>
                </a:solidFill>
                <a:latin typeface="Consolas"/>
                <a:ea typeface="Consolas"/>
              </a:rPr>
              <a:t>, </a:t>
            </a:r>
            <a:r>
              <a:rPr b="0" lang="uk" sz="800" spc="-1" strike="noStrike">
                <a:solidFill>
                  <a:srgbClr val="808080"/>
                </a:solidFill>
                <a:latin typeface="Consolas"/>
                <a:ea typeface="Consolas"/>
              </a:rPr>
              <a:t>other</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return</a:t>
            </a: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this</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 </a:t>
            </a:r>
            <a:endParaRPr b="0" lang="en-US" sz="800" spc="-1" strike="noStrike">
              <a:latin typeface="Arial"/>
            </a:endParaRPr>
          </a:p>
          <a:p>
            <a:pPr>
              <a:lnSpc>
                <a:spcPct val="100000"/>
              </a:lnSpc>
              <a:spcBef>
                <a:spcPts val="201"/>
              </a:spcBef>
              <a:tabLst>
                <a:tab algn="l" pos="0"/>
              </a:tabLst>
            </a:pPr>
            <a:r>
              <a:rPr b="0" lang="uk" sz="800" spc="-1" strike="noStrike">
                <a:solidFill>
                  <a:srgbClr val="0000ff"/>
                </a:solidFill>
                <a:latin typeface="Consolas"/>
                <a:ea typeface="Consolas"/>
              </a:rPr>
              <a:t>private</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void</a:t>
            </a:r>
            <a:r>
              <a:rPr b="0" lang="uk" sz="800" spc="-1" strike="noStrike">
                <a:solidFill>
                  <a:srgbClr val="000000"/>
                </a:solidFill>
                <a:latin typeface="Consolas"/>
                <a:ea typeface="Consolas"/>
              </a:rPr>
              <a:t> swap(</a:t>
            </a:r>
            <a:r>
              <a:rPr b="0" lang="uk" sz="800" spc="-1" strike="noStrike">
                <a:solidFill>
                  <a:srgbClr val="008b8b"/>
                </a:solidFill>
                <a:latin typeface="Consolas"/>
                <a:ea typeface="Consolas"/>
              </a:rPr>
              <a:t>DataHolder</a:t>
            </a:r>
            <a:r>
              <a:rPr b="0" lang="uk" sz="800" spc="-1" strike="noStrike">
                <a:solidFill>
                  <a:srgbClr val="000000"/>
                </a:solidFill>
                <a:latin typeface="Consolas"/>
                <a:ea typeface="Consolas"/>
              </a:rPr>
              <a:t>&amp; </a:t>
            </a:r>
            <a:r>
              <a:rPr b="0" lang="uk" sz="800" spc="-1" strike="noStrike">
                <a:solidFill>
                  <a:srgbClr val="808080"/>
                </a:solidFill>
                <a:latin typeface="Consolas"/>
                <a:ea typeface="Consolas"/>
              </a:rPr>
              <a:t>lhs</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DataHolder</a:t>
            </a:r>
            <a:r>
              <a:rPr b="0" lang="uk" sz="800" spc="-1" strike="noStrike">
                <a:solidFill>
                  <a:srgbClr val="000000"/>
                </a:solidFill>
                <a:latin typeface="Consolas"/>
                <a:ea typeface="Consolas"/>
              </a:rPr>
              <a:t>&amp; </a:t>
            </a:r>
            <a:r>
              <a:rPr b="0" lang="uk" sz="800" spc="-1" strike="noStrike">
                <a:solidFill>
                  <a:srgbClr val="808080"/>
                </a:solidFill>
                <a:latin typeface="Consolas"/>
                <a:ea typeface="Consolas"/>
              </a:rPr>
              <a:t>rhs</a:t>
            </a: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const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lock_guard</a:t>
            </a:r>
            <a:r>
              <a:rPr b="0" lang="uk" sz="800" spc="-1" strike="noStrike">
                <a:solidFill>
                  <a:srgbClr val="000000"/>
                </a:solidFill>
                <a:latin typeface="Consolas"/>
                <a:ea typeface="Consolas"/>
              </a:rPr>
              <a:t> lhs_lock</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lhs.</a:t>
            </a:r>
            <a:r>
              <a:rPr b="0" lang="uk" sz="800" spc="-1" strike="noStrike">
                <a:solidFill>
                  <a:srgbClr val="8b0000"/>
                </a:solidFill>
                <a:latin typeface="Consolas"/>
                <a:ea typeface="Consolas"/>
              </a:rPr>
              <a:t>m_useful_data_lock</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lock_guard</a:t>
            </a:r>
            <a:r>
              <a:rPr b="0" lang="uk" sz="800" spc="-1" strike="noStrike">
                <a:solidFill>
                  <a:srgbClr val="000000"/>
                </a:solidFill>
                <a:latin typeface="Consolas"/>
                <a:ea typeface="Consolas"/>
              </a:rPr>
              <a:t> rhs_lock</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rhs.</a:t>
            </a:r>
            <a:r>
              <a:rPr b="0" lang="uk" sz="800" spc="-1" strike="noStrike">
                <a:solidFill>
                  <a:srgbClr val="8b0000"/>
                </a:solidFill>
                <a:latin typeface="Consolas"/>
                <a:ea typeface="Consolas"/>
              </a:rPr>
              <a:t>m_useful_data_lock</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483d8b"/>
                </a:solidFill>
                <a:latin typeface="Consolas"/>
                <a:ea typeface="Consolas"/>
              </a:rPr>
              <a:t>swap</a:t>
            </a:r>
            <a:r>
              <a:rPr b="0" lang="uk" sz="800" spc="-1" strike="noStrike">
                <a:solidFill>
                  <a:srgbClr val="000000"/>
                </a:solidFill>
                <a:latin typeface="Consolas"/>
                <a:ea typeface="Consolas"/>
              </a:rPr>
              <a:t>(</a:t>
            </a:r>
            <a:r>
              <a:rPr b="0" lang="uk" sz="800" spc="-1" strike="noStrike">
                <a:solidFill>
                  <a:srgbClr val="808080"/>
                </a:solidFill>
                <a:latin typeface="Consolas"/>
                <a:ea typeface="Consolas"/>
              </a:rPr>
              <a:t>lhs</a:t>
            </a:r>
            <a:r>
              <a:rPr b="0" lang="uk" sz="800" spc="-1" strike="noStrike">
                <a:solidFill>
                  <a:srgbClr val="000000"/>
                </a:solidFill>
                <a:latin typeface="Consolas"/>
                <a:ea typeface="Consolas"/>
              </a:rPr>
              <a:t>.</a:t>
            </a:r>
            <a:r>
              <a:rPr b="0" lang="uk" sz="800" spc="-1" strike="noStrike">
                <a:solidFill>
                  <a:srgbClr val="8b0000"/>
                </a:solidFill>
                <a:latin typeface="Consolas"/>
                <a:ea typeface="Consolas"/>
              </a:rPr>
              <a:t>m_useful_data</a:t>
            </a:r>
            <a:r>
              <a:rPr b="0" lang="uk" sz="800" spc="-1" strike="noStrike">
                <a:solidFill>
                  <a:srgbClr val="000000"/>
                </a:solidFill>
                <a:latin typeface="Consolas"/>
                <a:ea typeface="Consolas"/>
              </a:rPr>
              <a:t>, </a:t>
            </a:r>
            <a:r>
              <a:rPr b="0" lang="uk" sz="800" spc="-1" strike="noStrike">
                <a:solidFill>
                  <a:srgbClr val="808080"/>
                </a:solidFill>
                <a:latin typeface="Consolas"/>
                <a:ea typeface="Consolas"/>
              </a:rPr>
              <a:t>rhs</a:t>
            </a:r>
            <a:r>
              <a:rPr b="0" lang="uk" sz="800" spc="-1" strike="noStrike">
                <a:solidFill>
                  <a:srgbClr val="000000"/>
                </a:solidFill>
                <a:latin typeface="Consolas"/>
                <a:ea typeface="Consolas"/>
              </a:rPr>
              <a:t>.</a:t>
            </a:r>
            <a:r>
              <a:rPr b="0" lang="uk" sz="800" spc="-1" strike="noStrike">
                <a:solidFill>
                  <a:srgbClr val="8b0000"/>
                </a:solidFill>
                <a:latin typeface="Consolas"/>
                <a:ea typeface="Consolas"/>
              </a:rPr>
              <a:t>m_useful_data</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ff"/>
                </a:solidFill>
                <a:latin typeface="Consolas"/>
                <a:ea typeface="Consolas"/>
              </a:rPr>
              <a:t>private</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list</a:t>
            </a:r>
            <a:r>
              <a:rPr b="0" lang="uk" sz="800" spc="-1" strike="noStrike">
                <a:solidFill>
                  <a:srgbClr val="000000"/>
                </a:solidFill>
                <a:latin typeface="Consolas"/>
                <a:ea typeface="Consolas"/>
              </a:rPr>
              <a:t>&lt;</a:t>
            </a:r>
            <a:r>
              <a:rPr b="0" lang="uk" sz="800" spc="-1" strike="noStrike">
                <a:solidFill>
                  <a:srgbClr val="0000ff"/>
                </a:solidFill>
                <a:latin typeface="Consolas"/>
                <a:ea typeface="Consolas"/>
              </a:rPr>
              <a:t>int</a:t>
            </a:r>
            <a:r>
              <a:rPr b="0" lang="uk" sz="800" spc="-1" strike="noStrike">
                <a:solidFill>
                  <a:srgbClr val="000000"/>
                </a:solidFill>
                <a:latin typeface="Consolas"/>
                <a:ea typeface="Consolas"/>
              </a:rPr>
              <a:t>&gt; </a:t>
            </a:r>
            <a:r>
              <a:rPr b="0" lang="uk" sz="800" spc="-1" strike="noStrike">
                <a:solidFill>
                  <a:srgbClr val="8b0000"/>
                </a:solidFill>
                <a:latin typeface="Consolas"/>
                <a:ea typeface="Consolas"/>
              </a:rPr>
              <a:t>m_useful_data</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mutex</a:t>
            </a:r>
            <a:r>
              <a:rPr b="0" lang="uk" sz="800" spc="-1" strike="noStrike">
                <a:solidFill>
                  <a:srgbClr val="000000"/>
                </a:solidFill>
                <a:latin typeface="Consolas"/>
                <a:ea typeface="Consolas"/>
              </a:rPr>
              <a:t> </a:t>
            </a:r>
            <a:r>
              <a:rPr b="0" lang="uk" sz="800" spc="-1" strike="noStrike">
                <a:solidFill>
                  <a:srgbClr val="8b0000"/>
                </a:solidFill>
                <a:latin typeface="Consolas"/>
                <a:ea typeface="Consolas"/>
              </a:rPr>
              <a:t>m_useful_data_lock</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p:txBody>
      </p:sp>
      <p:sp>
        <p:nvSpPr>
          <p:cNvPr id="131" name="CustomShape 2"/>
          <p:cNvSpPr/>
          <p:nvPr/>
        </p:nvSpPr>
        <p:spPr>
          <a:xfrm>
            <a:off x="1691640" y="87480"/>
            <a:ext cx="56880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2400" spc="-1" strike="noStrike">
                <a:solidFill>
                  <a:srgbClr val="000000"/>
                </a:solidFill>
                <a:latin typeface="Calibri"/>
                <a:ea typeface="Calibri"/>
              </a:rPr>
              <a:t>Real life deadlock example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141480"/>
            <a:ext cx="8228880" cy="4860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750" spc="-1" strike="noStrike">
                <a:solidFill>
                  <a:srgbClr val="0000ff"/>
                </a:solidFill>
                <a:latin typeface="Consolas"/>
                <a:ea typeface="Consolas"/>
              </a:rPr>
              <a:t>void</a:t>
            </a:r>
            <a:r>
              <a:rPr b="0" lang="uk" sz="750" spc="-1" strike="noStrike">
                <a:solidFill>
                  <a:srgbClr val="000000"/>
                </a:solidFill>
                <a:latin typeface="Consolas"/>
                <a:ea typeface="Consolas"/>
              </a:rPr>
              <a:t> swap(</a:t>
            </a:r>
            <a:r>
              <a:rPr b="0" lang="uk" sz="750" spc="-1" strike="noStrike">
                <a:solidFill>
                  <a:srgbClr val="008b8b"/>
                </a:solidFill>
                <a:latin typeface="Consolas"/>
                <a:ea typeface="Consolas"/>
              </a:rPr>
              <a:t>DataHolder</a:t>
            </a:r>
            <a:r>
              <a:rPr b="0" lang="uk" sz="750" spc="-1" strike="noStrike">
                <a:solidFill>
                  <a:srgbClr val="000000"/>
                </a:solidFill>
                <a:latin typeface="Consolas"/>
                <a:ea typeface="Consolas"/>
              </a:rPr>
              <a:t>&amp; </a:t>
            </a:r>
            <a:r>
              <a:rPr b="0" lang="uk" sz="750" spc="-1" strike="noStrike">
                <a:solidFill>
                  <a:srgbClr val="808080"/>
                </a:solidFill>
                <a:latin typeface="Consolas"/>
                <a:ea typeface="Consolas"/>
              </a:rPr>
              <a:t>lhs</a:t>
            </a:r>
            <a:r>
              <a:rPr b="0" lang="uk" sz="750" spc="-1" strike="noStrike">
                <a:solidFill>
                  <a:srgbClr val="000000"/>
                </a:solidFill>
                <a:latin typeface="Consolas"/>
                <a:ea typeface="Consolas"/>
              </a:rPr>
              <a:t>, </a:t>
            </a:r>
            <a:r>
              <a:rPr b="0" lang="uk" sz="750" spc="-1" strike="noStrike">
                <a:solidFill>
                  <a:srgbClr val="008b8b"/>
                </a:solidFill>
                <a:latin typeface="Consolas"/>
                <a:ea typeface="Consolas"/>
              </a:rPr>
              <a:t>DataHolder</a:t>
            </a:r>
            <a:r>
              <a:rPr b="0" lang="uk" sz="750" spc="-1" strike="noStrike">
                <a:solidFill>
                  <a:srgbClr val="000000"/>
                </a:solidFill>
                <a:latin typeface="Consolas"/>
                <a:ea typeface="Consolas"/>
              </a:rPr>
              <a:t>&amp; </a:t>
            </a:r>
            <a:r>
              <a:rPr b="0" lang="uk" sz="750" spc="-1" strike="noStrike">
                <a:solidFill>
                  <a:srgbClr val="808080"/>
                </a:solidFill>
                <a:latin typeface="Consolas"/>
                <a:ea typeface="Consolas"/>
              </a:rPr>
              <a:t>rhs</a:t>
            </a:r>
            <a:r>
              <a:rPr b="0" lang="uk" sz="750" spc="-1" strike="noStrike">
                <a:solidFill>
                  <a:srgbClr val="000000"/>
                </a:solidFill>
                <a:latin typeface="Consolas"/>
                <a:ea typeface="Consolas"/>
              </a:rPr>
              <a:t>) </a:t>
            </a:r>
            <a:r>
              <a:rPr b="0" lang="uk" sz="750" spc="-1" strike="noStrike">
                <a:solidFill>
                  <a:srgbClr val="0000ff"/>
                </a:solidFill>
                <a:latin typeface="Consolas"/>
                <a:ea typeface="Consolas"/>
              </a:rPr>
              <a:t>const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std::</a:t>
            </a:r>
            <a:r>
              <a:rPr b="0" lang="uk" sz="750" spc="-1" strike="noStrike">
                <a:solidFill>
                  <a:srgbClr val="008b8b"/>
                </a:solidFill>
                <a:latin typeface="Consolas"/>
                <a:ea typeface="Consolas"/>
              </a:rPr>
              <a:t>lock_guard</a:t>
            </a:r>
            <a:r>
              <a:rPr b="0" lang="uk" sz="750" spc="-1" strike="noStrike">
                <a:solidFill>
                  <a:srgbClr val="000000"/>
                </a:solidFill>
                <a:latin typeface="Consolas"/>
                <a:ea typeface="Consolas"/>
              </a:rPr>
              <a:t> lhs_lock</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lhs.</a:t>
            </a:r>
            <a:r>
              <a:rPr b="0" lang="uk" sz="750" spc="-1" strike="noStrike">
                <a:solidFill>
                  <a:srgbClr val="8b0000"/>
                </a:solidFill>
                <a:latin typeface="Consolas"/>
                <a:ea typeface="Consolas"/>
              </a:rPr>
              <a:t>m_useful_data_lock</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std::</a:t>
            </a:r>
            <a:r>
              <a:rPr b="0" lang="uk" sz="750" spc="-1" strike="noStrike">
                <a:solidFill>
                  <a:srgbClr val="008b8b"/>
                </a:solidFill>
                <a:latin typeface="Consolas"/>
                <a:ea typeface="Consolas"/>
              </a:rPr>
              <a:t>lock_guard</a:t>
            </a:r>
            <a:r>
              <a:rPr b="0" lang="uk" sz="750" spc="-1" strike="noStrike">
                <a:solidFill>
                  <a:srgbClr val="000000"/>
                </a:solidFill>
                <a:latin typeface="Consolas"/>
                <a:ea typeface="Consolas"/>
              </a:rPr>
              <a:t> rhs_lock</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rhs.</a:t>
            </a:r>
            <a:r>
              <a:rPr b="0" lang="uk" sz="750" spc="-1" strike="noStrike">
                <a:solidFill>
                  <a:srgbClr val="8b0000"/>
                </a:solidFill>
                <a:latin typeface="Consolas"/>
                <a:ea typeface="Consolas"/>
              </a:rPr>
              <a:t>m_useful_data_lock</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std::</a:t>
            </a:r>
            <a:r>
              <a:rPr b="0" lang="uk" sz="750" spc="-1" strike="noStrike">
                <a:solidFill>
                  <a:srgbClr val="483d8b"/>
                </a:solidFill>
                <a:latin typeface="Consolas"/>
                <a:ea typeface="Consolas"/>
              </a:rPr>
              <a:t>swap</a:t>
            </a:r>
            <a:r>
              <a:rPr b="0" lang="uk" sz="750" spc="-1" strike="noStrike">
                <a:solidFill>
                  <a:srgbClr val="000000"/>
                </a:solidFill>
                <a:latin typeface="Consolas"/>
                <a:ea typeface="Consolas"/>
              </a:rPr>
              <a:t>(</a:t>
            </a:r>
            <a:r>
              <a:rPr b="0" lang="uk" sz="750" spc="-1" strike="noStrike">
                <a:solidFill>
                  <a:srgbClr val="808080"/>
                </a:solidFill>
                <a:latin typeface="Consolas"/>
                <a:ea typeface="Consolas"/>
              </a:rPr>
              <a:t>lhs</a:t>
            </a:r>
            <a:r>
              <a:rPr b="0" lang="uk" sz="750" spc="-1" strike="noStrike">
                <a:solidFill>
                  <a:srgbClr val="000000"/>
                </a:solidFill>
                <a:latin typeface="Consolas"/>
                <a:ea typeface="Consolas"/>
              </a:rPr>
              <a:t>.</a:t>
            </a:r>
            <a:r>
              <a:rPr b="0" lang="uk" sz="750" spc="-1" strike="noStrike">
                <a:solidFill>
                  <a:srgbClr val="8b0000"/>
                </a:solidFill>
                <a:latin typeface="Consolas"/>
                <a:ea typeface="Consolas"/>
              </a:rPr>
              <a:t>m_useful_data</a:t>
            </a:r>
            <a:r>
              <a:rPr b="0" lang="uk" sz="750" spc="-1" strike="noStrike">
                <a:solidFill>
                  <a:srgbClr val="000000"/>
                </a:solidFill>
                <a:latin typeface="Consolas"/>
                <a:ea typeface="Consolas"/>
              </a:rPr>
              <a:t>, </a:t>
            </a:r>
            <a:r>
              <a:rPr b="0" lang="uk" sz="750" spc="-1" strike="noStrike">
                <a:solidFill>
                  <a:srgbClr val="808080"/>
                </a:solidFill>
                <a:latin typeface="Consolas"/>
                <a:ea typeface="Consolas"/>
              </a:rPr>
              <a:t>rhs</a:t>
            </a:r>
            <a:r>
              <a:rPr b="0" lang="uk" sz="750" spc="-1" strike="noStrike">
                <a:solidFill>
                  <a:srgbClr val="000000"/>
                </a:solidFill>
                <a:latin typeface="Consolas"/>
                <a:ea typeface="Consolas"/>
              </a:rPr>
              <a:t>.</a:t>
            </a:r>
            <a:r>
              <a:rPr b="0" lang="uk" sz="750" spc="-1" strike="noStrike">
                <a:solidFill>
                  <a:srgbClr val="8b0000"/>
                </a:solidFill>
                <a:latin typeface="Consolas"/>
                <a:ea typeface="Consolas"/>
              </a:rPr>
              <a:t>m_useful_data</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8b8b"/>
                </a:solidFill>
                <a:latin typeface="Consolas"/>
                <a:ea typeface="Consolas"/>
              </a:rPr>
              <a:t>DataHolder</a:t>
            </a:r>
            <a:r>
              <a:rPr b="0" lang="uk" sz="750" spc="-1" strike="noStrike">
                <a:solidFill>
                  <a:srgbClr val="000000"/>
                </a:solidFill>
                <a:latin typeface="Consolas"/>
                <a:ea typeface="Consolas"/>
              </a:rPr>
              <a:t> data_holder_1;</a:t>
            </a:r>
            <a:endParaRPr b="0" lang="en-US" sz="750" spc="-1" strike="noStrike">
              <a:latin typeface="Arial"/>
            </a:endParaRPr>
          </a:p>
          <a:p>
            <a:pPr>
              <a:lnSpc>
                <a:spcPct val="100000"/>
              </a:lnSpc>
              <a:spcBef>
                <a:spcPts val="210"/>
              </a:spcBef>
              <a:tabLst>
                <a:tab algn="l" pos="0"/>
              </a:tabLst>
            </a:pPr>
            <a:r>
              <a:rPr b="0" lang="uk" sz="750" spc="-1" strike="noStrike">
                <a:solidFill>
                  <a:srgbClr val="008b8b"/>
                </a:solidFill>
                <a:latin typeface="Consolas"/>
                <a:ea typeface="Consolas"/>
              </a:rPr>
              <a:t>DataHolder</a:t>
            </a:r>
            <a:r>
              <a:rPr b="0" lang="uk" sz="750" spc="-1" strike="noStrike">
                <a:solidFill>
                  <a:srgbClr val="000000"/>
                </a:solidFill>
                <a:latin typeface="Consolas"/>
                <a:ea typeface="Consolas"/>
              </a:rPr>
              <a:t> data_holder_2;</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ff"/>
                </a:solidFill>
                <a:latin typeface="Consolas"/>
                <a:ea typeface="Consolas"/>
              </a:rPr>
              <a:t>void</a:t>
            </a:r>
            <a:r>
              <a:rPr b="0" lang="uk" sz="750" spc="-1" strike="noStrike">
                <a:solidFill>
                  <a:srgbClr val="000000"/>
                </a:solidFill>
                <a:latin typeface="Consolas"/>
                <a:ea typeface="Consolas"/>
              </a:rPr>
              <a:t> </a:t>
            </a:r>
            <a:r>
              <a:rPr b="0" lang="uk" sz="750" spc="-1" strike="noStrike">
                <a:solidFill>
                  <a:srgbClr val="483d8b"/>
                </a:solidFill>
                <a:latin typeface="Consolas"/>
                <a:ea typeface="Consolas"/>
              </a:rPr>
              <a:t>thread_A</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data_holder_1 </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 std::</a:t>
            </a:r>
            <a:r>
              <a:rPr b="0" lang="uk" sz="750" spc="-1" strike="noStrike">
                <a:solidFill>
                  <a:srgbClr val="483d8b"/>
                </a:solidFill>
                <a:latin typeface="Consolas"/>
                <a:ea typeface="Consolas"/>
              </a:rPr>
              <a:t>move</a:t>
            </a:r>
            <a:r>
              <a:rPr b="0" lang="uk" sz="750" spc="-1" strike="noStrike">
                <a:solidFill>
                  <a:srgbClr val="000000"/>
                </a:solidFill>
                <a:latin typeface="Consolas"/>
                <a:ea typeface="Consolas"/>
              </a:rPr>
              <a:t>(data_holder_2);</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8000"/>
                </a:solidFill>
                <a:latin typeface="Consolas"/>
                <a:ea typeface="Consolas"/>
              </a:rPr>
              <a:t>// call to swap(data_holder_1, data_holder_2)</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ff"/>
                </a:solidFill>
                <a:latin typeface="Consolas"/>
                <a:ea typeface="Consolas"/>
              </a:rPr>
              <a:t>void</a:t>
            </a:r>
            <a:r>
              <a:rPr b="0" lang="uk" sz="750" spc="-1" strike="noStrike">
                <a:solidFill>
                  <a:srgbClr val="000000"/>
                </a:solidFill>
                <a:latin typeface="Consolas"/>
                <a:ea typeface="Consolas"/>
              </a:rPr>
              <a:t> </a:t>
            </a:r>
            <a:r>
              <a:rPr b="0" lang="uk" sz="750" spc="-1" strike="noStrike">
                <a:solidFill>
                  <a:srgbClr val="483d8b"/>
                </a:solidFill>
                <a:latin typeface="Consolas"/>
                <a:ea typeface="Consolas"/>
              </a:rPr>
              <a:t>thread_B</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data_holder_2 </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 std::</a:t>
            </a:r>
            <a:r>
              <a:rPr b="0" lang="uk" sz="750" spc="-1" strike="noStrike">
                <a:solidFill>
                  <a:srgbClr val="483d8b"/>
                </a:solidFill>
                <a:latin typeface="Consolas"/>
                <a:ea typeface="Consolas"/>
              </a:rPr>
              <a:t>move</a:t>
            </a:r>
            <a:r>
              <a:rPr b="0" lang="uk" sz="750" spc="-1" strike="noStrike">
                <a:solidFill>
                  <a:srgbClr val="000000"/>
                </a:solidFill>
                <a:latin typeface="Consolas"/>
                <a:ea typeface="Consolas"/>
              </a:rPr>
              <a:t>(data_holder_1);</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8000"/>
                </a:solidFill>
                <a:latin typeface="Consolas"/>
                <a:ea typeface="Consolas"/>
              </a:rPr>
              <a:t>// call to swap(data_holder_2, data_holder_1)</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 The case</a:t>
            </a: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 thread_A -&gt; std::lock_guard data_holder_1.lhs_lock</a:t>
            </a: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 context_switch</a:t>
            </a: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 thread_B -&gt; std::lock_guard data_holder_2.lhs_lock</a:t>
            </a: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8000"/>
                </a:solidFill>
                <a:latin typeface="Consolas"/>
                <a:ea typeface="Consolas"/>
              </a:rPr>
              <a:t>// the idea that LHS lock in thread_A it's a RHS lock in thread_B and vice versa</a:t>
            </a:r>
            <a:endParaRPr b="0" lang="en-US" sz="7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67640" y="519480"/>
            <a:ext cx="8228880" cy="4536000"/>
          </a:xfrm>
          <a:prstGeom prst="rect">
            <a:avLst/>
          </a:prstGeom>
          <a:noFill/>
          <a:ln>
            <a:noFill/>
          </a:ln>
        </p:spPr>
        <p:style>
          <a:lnRef idx="0"/>
          <a:fillRef idx="0"/>
          <a:effectRef idx="0"/>
          <a:fontRef idx="minor"/>
        </p:style>
        <p:txBody>
          <a:bodyPr lIns="90000" rIns="90000" tIns="45000" bIns="45000">
            <a:normAutofit fontScale="70000"/>
          </a:bodyPr>
          <a:p>
            <a:pPr>
              <a:lnSpc>
                <a:spcPct val="100000"/>
              </a:lnSpc>
              <a:tabLst>
                <a:tab algn="l" pos="0"/>
              </a:tabLst>
            </a:pPr>
            <a:r>
              <a:rPr b="0" lang="uk" sz="1200" spc="-1" strike="noStrike">
                <a:solidFill>
                  <a:srgbClr val="0000ff"/>
                </a:solidFill>
                <a:latin typeface="Consolas"/>
                <a:ea typeface="Consolas"/>
              </a:rPr>
              <a:t>class</a:t>
            </a:r>
            <a:r>
              <a:rPr b="0" lang="uk" sz="1200" spc="-1" strike="noStrike">
                <a:solidFill>
                  <a:srgbClr val="000000"/>
                </a:solidFill>
                <a:latin typeface="Consolas"/>
                <a:ea typeface="Consolas"/>
              </a:rPr>
              <a:t> </a:t>
            </a:r>
            <a:r>
              <a:rPr b="0" lang="uk" sz="1200" spc="-1" strike="noStrike">
                <a:solidFill>
                  <a:srgbClr val="008b8b"/>
                </a:solidFill>
                <a:latin typeface="Consolas"/>
                <a:ea typeface="Consolas"/>
              </a:rPr>
              <a:t>DataHolder</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ff"/>
                </a:solidFill>
                <a:latin typeface="Consolas"/>
                <a:ea typeface="Consolas"/>
              </a:rPr>
              <a:t>public</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8000"/>
                </a:solidFill>
                <a:latin typeface="Consolas"/>
                <a:ea typeface="Consolas"/>
              </a:rPr>
              <a:t>// ... </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DataHolder(</a:t>
            </a:r>
            <a:r>
              <a:rPr b="0" lang="uk" sz="1200" spc="-1" strike="noStrike">
                <a:solidFill>
                  <a:srgbClr val="008b8b"/>
                </a:solidFill>
                <a:latin typeface="Consolas"/>
                <a:ea typeface="Consolas"/>
              </a:rPr>
              <a:t>DataHolder</a:t>
            </a:r>
            <a:r>
              <a:rPr b="0" lang="uk" sz="1200" spc="-1" strike="noStrike">
                <a:solidFill>
                  <a:srgbClr val="000000"/>
                </a:solidFill>
                <a:latin typeface="Consolas"/>
                <a:ea typeface="Consolas"/>
              </a:rPr>
              <a:t>&amp;&amp; </a:t>
            </a:r>
            <a:r>
              <a:rPr b="0" lang="uk" sz="1200" spc="-1" strike="noStrike">
                <a:solidFill>
                  <a:srgbClr val="808080"/>
                </a:solidFill>
                <a:latin typeface="Consolas"/>
                <a:ea typeface="Consolas"/>
              </a:rPr>
              <a:t>other</a:t>
            </a:r>
            <a:r>
              <a:rPr b="0" lang="uk" sz="1200" spc="-1" strike="noStrike">
                <a:solidFill>
                  <a:srgbClr val="000000"/>
                </a:solidFill>
                <a:latin typeface="Consolas"/>
                <a:ea typeface="Consolas"/>
              </a:rPr>
              <a:t>) </a:t>
            </a:r>
            <a:r>
              <a:rPr b="0" lang="uk" sz="1200" spc="-1" strike="noStrike">
                <a:solidFill>
                  <a:srgbClr val="0000ff"/>
                </a:solidFill>
                <a:latin typeface="Consolas"/>
                <a:ea typeface="Consolas"/>
              </a:rPr>
              <a:t>noexcept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swap(*</a:t>
            </a:r>
            <a:r>
              <a:rPr b="0" lang="uk" sz="1200" spc="-1" strike="noStrike">
                <a:solidFill>
                  <a:srgbClr val="0000ff"/>
                </a:solidFill>
                <a:latin typeface="Consolas"/>
                <a:ea typeface="Consolas"/>
              </a:rPr>
              <a:t>this</a:t>
            </a:r>
            <a:r>
              <a:rPr b="0" lang="uk" sz="1200" spc="-1" strike="noStrike">
                <a:solidFill>
                  <a:srgbClr val="000000"/>
                </a:solidFill>
                <a:latin typeface="Consolas"/>
                <a:ea typeface="Consolas"/>
              </a:rPr>
              <a:t>, </a:t>
            </a:r>
            <a:r>
              <a:rPr b="0" lang="uk" sz="1200" spc="-1" strike="noStrike">
                <a:solidFill>
                  <a:srgbClr val="808080"/>
                </a:solidFill>
                <a:latin typeface="Consolas"/>
                <a:ea typeface="Consolas"/>
              </a:rPr>
              <a:t>other</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8b8b"/>
                </a:solidFill>
                <a:latin typeface="Consolas"/>
                <a:ea typeface="Consolas"/>
              </a:rPr>
              <a:t>DataHolder</a:t>
            </a:r>
            <a:r>
              <a:rPr b="0" lang="uk" sz="1200" spc="-1" strike="noStrike">
                <a:solidFill>
                  <a:srgbClr val="000000"/>
                </a:solidFill>
                <a:latin typeface="Consolas"/>
                <a:ea typeface="Consolas"/>
              </a:rPr>
              <a:t>&amp; </a:t>
            </a:r>
            <a:r>
              <a:rPr b="0" lang="uk" sz="1200" spc="-1" strike="noStrike">
                <a:solidFill>
                  <a:srgbClr val="008080"/>
                </a:solidFill>
                <a:latin typeface="Consolas"/>
                <a:ea typeface="Consolas"/>
              </a:rPr>
              <a:t>operator=</a:t>
            </a:r>
            <a:r>
              <a:rPr b="0" lang="uk" sz="1200" spc="-1" strike="noStrike">
                <a:solidFill>
                  <a:srgbClr val="000000"/>
                </a:solidFill>
                <a:latin typeface="Consolas"/>
                <a:ea typeface="Consolas"/>
              </a:rPr>
              <a:t>(</a:t>
            </a:r>
            <a:r>
              <a:rPr b="0" lang="uk" sz="1200" spc="-1" strike="noStrike">
                <a:solidFill>
                  <a:srgbClr val="008b8b"/>
                </a:solidFill>
                <a:latin typeface="Consolas"/>
                <a:ea typeface="Consolas"/>
              </a:rPr>
              <a:t>DataHolder</a:t>
            </a:r>
            <a:r>
              <a:rPr b="0" lang="uk" sz="1200" spc="-1" strike="noStrike">
                <a:solidFill>
                  <a:srgbClr val="000000"/>
                </a:solidFill>
                <a:latin typeface="Consolas"/>
                <a:ea typeface="Consolas"/>
              </a:rPr>
              <a:t>&amp;&amp; </a:t>
            </a:r>
            <a:r>
              <a:rPr b="0" lang="uk" sz="1200" spc="-1" strike="noStrike">
                <a:solidFill>
                  <a:srgbClr val="808080"/>
                </a:solidFill>
                <a:latin typeface="Consolas"/>
                <a:ea typeface="Consolas"/>
              </a:rPr>
              <a:t>other</a:t>
            </a:r>
            <a:r>
              <a:rPr b="0" lang="uk" sz="1200" spc="-1" strike="noStrike">
                <a:solidFill>
                  <a:srgbClr val="000000"/>
                </a:solidFill>
                <a:latin typeface="Consolas"/>
                <a:ea typeface="Consolas"/>
              </a:rPr>
              <a:t>) </a:t>
            </a:r>
            <a:r>
              <a:rPr b="0" lang="uk" sz="1200" spc="-1" strike="noStrike">
                <a:solidFill>
                  <a:srgbClr val="0000ff"/>
                </a:solidFill>
                <a:latin typeface="Consolas"/>
                <a:ea typeface="Consolas"/>
              </a:rPr>
              <a:t>noexcept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swap(*</a:t>
            </a:r>
            <a:r>
              <a:rPr b="0" lang="uk" sz="1200" spc="-1" strike="noStrike">
                <a:solidFill>
                  <a:srgbClr val="0000ff"/>
                </a:solidFill>
                <a:latin typeface="Consolas"/>
                <a:ea typeface="Consolas"/>
              </a:rPr>
              <a:t>this</a:t>
            </a:r>
            <a:r>
              <a:rPr b="0" lang="uk" sz="1200" spc="-1" strike="noStrike">
                <a:solidFill>
                  <a:srgbClr val="000000"/>
                </a:solidFill>
                <a:latin typeface="Consolas"/>
                <a:ea typeface="Consolas"/>
              </a:rPr>
              <a:t>, </a:t>
            </a:r>
            <a:r>
              <a:rPr b="0" lang="uk" sz="1200" spc="-1" strike="noStrike">
                <a:solidFill>
                  <a:srgbClr val="808080"/>
                </a:solidFill>
                <a:latin typeface="Consolas"/>
                <a:ea typeface="Consolas"/>
              </a:rPr>
              <a:t>other</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ff"/>
                </a:solidFill>
                <a:latin typeface="Consolas"/>
                <a:ea typeface="Consolas"/>
              </a:rPr>
              <a:t>return</a:t>
            </a:r>
            <a:r>
              <a:rPr b="0" lang="uk" sz="1200" spc="-1" strike="noStrike">
                <a:solidFill>
                  <a:srgbClr val="000000"/>
                </a:solidFill>
                <a:latin typeface="Consolas"/>
                <a:ea typeface="Consolas"/>
              </a:rPr>
              <a:t> *</a:t>
            </a:r>
            <a:r>
              <a:rPr b="0" lang="uk" sz="1200" spc="-1" strike="noStrike">
                <a:solidFill>
                  <a:srgbClr val="0000ff"/>
                </a:solidFill>
                <a:latin typeface="Consolas"/>
                <a:ea typeface="Consolas"/>
              </a:rPr>
              <a:t>this</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endParaRPr b="0" lang="en-US" sz="1200" spc="-1" strike="noStrike">
              <a:latin typeface="Arial"/>
            </a:endParaRPr>
          </a:p>
          <a:p>
            <a:pPr>
              <a:lnSpc>
                <a:spcPct val="100000"/>
              </a:lnSpc>
              <a:spcBef>
                <a:spcPts val="241"/>
              </a:spcBef>
              <a:tabLst>
                <a:tab algn="l" pos="0"/>
              </a:tabLst>
            </a:pPr>
            <a:r>
              <a:rPr b="0" lang="uk" sz="1200" spc="-1" strike="noStrike">
                <a:solidFill>
                  <a:srgbClr val="0000ff"/>
                </a:solidFill>
                <a:latin typeface="Consolas"/>
                <a:ea typeface="Consolas"/>
              </a:rPr>
              <a:t>private</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ff"/>
                </a:solidFill>
                <a:latin typeface="Consolas"/>
                <a:ea typeface="Consolas"/>
              </a:rPr>
              <a:t>void</a:t>
            </a:r>
            <a:r>
              <a:rPr b="0" lang="uk" sz="1200" spc="-1" strike="noStrike">
                <a:solidFill>
                  <a:srgbClr val="000000"/>
                </a:solidFill>
                <a:latin typeface="Consolas"/>
                <a:ea typeface="Consolas"/>
              </a:rPr>
              <a:t> swap(</a:t>
            </a:r>
            <a:r>
              <a:rPr b="0" lang="uk" sz="1200" spc="-1" strike="noStrike">
                <a:solidFill>
                  <a:srgbClr val="008b8b"/>
                </a:solidFill>
                <a:latin typeface="Consolas"/>
                <a:ea typeface="Consolas"/>
              </a:rPr>
              <a:t>DataHolder</a:t>
            </a:r>
            <a:r>
              <a:rPr b="0" lang="uk" sz="1200" spc="-1" strike="noStrike">
                <a:solidFill>
                  <a:srgbClr val="000000"/>
                </a:solidFill>
                <a:latin typeface="Consolas"/>
                <a:ea typeface="Consolas"/>
              </a:rPr>
              <a:t>&amp; </a:t>
            </a:r>
            <a:r>
              <a:rPr b="0" lang="uk" sz="1200" spc="-1" strike="noStrike">
                <a:solidFill>
                  <a:srgbClr val="808080"/>
                </a:solidFill>
                <a:latin typeface="Consolas"/>
                <a:ea typeface="Consolas"/>
              </a:rPr>
              <a:t>lhs</a:t>
            </a:r>
            <a:r>
              <a:rPr b="0" lang="uk" sz="1200" spc="-1" strike="noStrike">
                <a:solidFill>
                  <a:srgbClr val="000000"/>
                </a:solidFill>
                <a:latin typeface="Consolas"/>
                <a:ea typeface="Consolas"/>
              </a:rPr>
              <a:t>, </a:t>
            </a:r>
            <a:r>
              <a:rPr b="0" lang="uk" sz="1200" spc="-1" strike="noStrike">
                <a:solidFill>
                  <a:srgbClr val="008b8b"/>
                </a:solidFill>
                <a:latin typeface="Consolas"/>
                <a:ea typeface="Consolas"/>
              </a:rPr>
              <a:t>DataHolder</a:t>
            </a:r>
            <a:r>
              <a:rPr b="0" lang="uk" sz="1200" spc="-1" strike="noStrike">
                <a:solidFill>
                  <a:srgbClr val="000000"/>
                </a:solidFill>
                <a:latin typeface="Consolas"/>
                <a:ea typeface="Consolas"/>
              </a:rPr>
              <a:t>&amp; </a:t>
            </a:r>
            <a:r>
              <a:rPr b="0" lang="uk" sz="1200" spc="-1" strike="noStrike">
                <a:solidFill>
                  <a:srgbClr val="808080"/>
                </a:solidFill>
                <a:latin typeface="Consolas"/>
                <a:ea typeface="Consolas"/>
              </a:rPr>
              <a:t>rhs</a:t>
            </a:r>
            <a:r>
              <a:rPr b="0" lang="uk" sz="1200" spc="-1" strike="noStrike">
                <a:solidFill>
                  <a:srgbClr val="000000"/>
                </a:solidFill>
                <a:latin typeface="Consolas"/>
                <a:ea typeface="Consolas"/>
              </a:rPr>
              <a:t>) </a:t>
            </a:r>
            <a:r>
              <a:rPr b="0" lang="uk" sz="1200" spc="-1" strike="noStrike">
                <a:solidFill>
                  <a:srgbClr val="0000ff"/>
                </a:solidFill>
                <a:latin typeface="Consolas"/>
                <a:ea typeface="Consolas"/>
              </a:rPr>
              <a:t>const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std::</a:t>
            </a:r>
            <a:r>
              <a:rPr b="0" lang="uk" sz="1200" spc="-1" strike="noStrike">
                <a:solidFill>
                  <a:srgbClr val="008b8b"/>
                </a:solidFill>
                <a:latin typeface="Consolas"/>
                <a:ea typeface="Consolas"/>
              </a:rPr>
              <a:t>scoped_lock</a:t>
            </a:r>
            <a:r>
              <a:rPr b="0" lang="uk" sz="1200" spc="-1" strike="noStrike">
                <a:solidFill>
                  <a:srgbClr val="000000"/>
                </a:solidFill>
                <a:latin typeface="Consolas"/>
                <a:ea typeface="Consolas"/>
              </a:rPr>
              <a:t> lock</a:t>
            </a:r>
            <a:r>
              <a:rPr b="0" lang="uk" sz="1200" spc="-1" strike="noStrike">
                <a:solidFill>
                  <a:srgbClr val="008b8b"/>
                </a:solidFill>
                <a:latin typeface="Consolas"/>
                <a:ea typeface="Consolas"/>
              </a:rPr>
              <a:t>(</a:t>
            </a:r>
            <a:r>
              <a:rPr b="0" lang="uk" sz="1200" spc="-1" strike="noStrike">
                <a:solidFill>
                  <a:srgbClr val="808080"/>
                </a:solidFill>
                <a:latin typeface="Consolas"/>
                <a:ea typeface="Consolas"/>
              </a:rPr>
              <a:t>lhs</a:t>
            </a:r>
            <a:r>
              <a:rPr b="0" lang="uk" sz="1200" spc="-1" strike="noStrike">
                <a:solidFill>
                  <a:srgbClr val="000000"/>
                </a:solidFill>
                <a:latin typeface="Consolas"/>
                <a:ea typeface="Consolas"/>
              </a:rPr>
              <a:t>.</a:t>
            </a:r>
            <a:r>
              <a:rPr b="0" lang="uk" sz="1200" spc="-1" strike="noStrike">
                <a:solidFill>
                  <a:srgbClr val="8b0000"/>
                </a:solidFill>
                <a:latin typeface="Consolas"/>
                <a:ea typeface="Consolas"/>
              </a:rPr>
              <a:t>m_useful_data_lock</a:t>
            </a:r>
            <a:r>
              <a:rPr b="0" lang="uk" sz="1200" spc="-1" strike="noStrike">
                <a:solidFill>
                  <a:srgbClr val="000000"/>
                </a:solidFill>
                <a:latin typeface="Consolas"/>
                <a:ea typeface="Consolas"/>
              </a:rPr>
              <a:t>, </a:t>
            </a:r>
            <a:r>
              <a:rPr b="0" lang="uk" sz="1200" spc="-1" strike="noStrike">
                <a:solidFill>
                  <a:srgbClr val="808080"/>
                </a:solidFill>
                <a:latin typeface="Consolas"/>
                <a:ea typeface="Consolas"/>
              </a:rPr>
              <a:t>rhs</a:t>
            </a:r>
            <a:r>
              <a:rPr b="0" lang="uk" sz="1200" spc="-1" strike="noStrike">
                <a:solidFill>
                  <a:srgbClr val="000000"/>
                </a:solidFill>
                <a:latin typeface="Consolas"/>
                <a:ea typeface="Consolas"/>
              </a:rPr>
              <a:t>.</a:t>
            </a:r>
            <a:r>
              <a:rPr b="0" lang="uk" sz="1200" spc="-1" strike="noStrike">
                <a:solidFill>
                  <a:srgbClr val="8b0000"/>
                </a:solidFill>
                <a:latin typeface="Consolas"/>
                <a:ea typeface="Consolas"/>
              </a:rPr>
              <a:t>m_useful_data_lock</a:t>
            </a:r>
            <a:r>
              <a:rPr b="0" lang="uk" sz="1200" spc="-1" strike="noStrike">
                <a:solidFill>
                  <a:srgbClr val="008b8b"/>
                </a:solidFill>
                <a:latin typeface="Consolas"/>
                <a:ea typeface="Consolas"/>
              </a:rPr>
              <a:t>)</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std::</a:t>
            </a:r>
            <a:r>
              <a:rPr b="0" lang="uk" sz="1200" spc="-1" strike="noStrike">
                <a:solidFill>
                  <a:srgbClr val="483d8b"/>
                </a:solidFill>
                <a:latin typeface="Consolas"/>
                <a:ea typeface="Consolas"/>
              </a:rPr>
              <a:t>swap</a:t>
            </a:r>
            <a:r>
              <a:rPr b="0" lang="uk" sz="1200" spc="-1" strike="noStrike">
                <a:solidFill>
                  <a:srgbClr val="000000"/>
                </a:solidFill>
                <a:latin typeface="Consolas"/>
                <a:ea typeface="Consolas"/>
              </a:rPr>
              <a:t>(</a:t>
            </a:r>
            <a:r>
              <a:rPr b="0" lang="uk" sz="1200" spc="-1" strike="noStrike">
                <a:solidFill>
                  <a:srgbClr val="808080"/>
                </a:solidFill>
                <a:latin typeface="Consolas"/>
                <a:ea typeface="Consolas"/>
              </a:rPr>
              <a:t>lhs</a:t>
            </a:r>
            <a:r>
              <a:rPr b="0" lang="uk" sz="1200" spc="-1" strike="noStrike">
                <a:solidFill>
                  <a:srgbClr val="000000"/>
                </a:solidFill>
                <a:latin typeface="Consolas"/>
                <a:ea typeface="Consolas"/>
              </a:rPr>
              <a:t>.</a:t>
            </a:r>
            <a:r>
              <a:rPr b="0" lang="uk" sz="1200" spc="-1" strike="noStrike">
                <a:solidFill>
                  <a:srgbClr val="8b0000"/>
                </a:solidFill>
                <a:latin typeface="Consolas"/>
                <a:ea typeface="Consolas"/>
              </a:rPr>
              <a:t>m_useful_data</a:t>
            </a:r>
            <a:r>
              <a:rPr b="0" lang="uk" sz="1200" spc="-1" strike="noStrike">
                <a:solidFill>
                  <a:srgbClr val="000000"/>
                </a:solidFill>
                <a:latin typeface="Consolas"/>
                <a:ea typeface="Consolas"/>
              </a:rPr>
              <a:t>, </a:t>
            </a:r>
            <a:r>
              <a:rPr b="0" lang="uk" sz="1200" spc="-1" strike="noStrike">
                <a:solidFill>
                  <a:srgbClr val="808080"/>
                </a:solidFill>
                <a:latin typeface="Consolas"/>
                <a:ea typeface="Consolas"/>
              </a:rPr>
              <a:t>rhs</a:t>
            </a:r>
            <a:r>
              <a:rPr b="0" lang="uk" sz="1200" spc="-1" strike="noStrike">
                <a:solidFill>
                  <a:srgbClr val="000000"/>
                </a:solidFill>
                <a:latin typeface="Consolas"/>
                <a:ea typeface="Consolas"/>
              </a:rPr>
              <a:t>.</a:t>
            </a:r>
            <a:r>
              <a:rPr b="0" lang="uk" sz="1200" spc="-1" strike="noStrike">
                <a:solidFill>
                  <a:srgbClr val="8b0000"/>
                </a:solidFill>
                <a:latin typeface="Consolas"/>
                <a:ea typeface="Consolas"/>
              </a:rPr>
              <a:t>m_useful_data</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8000"/>
                </a:solidFill>
                <a:latin typeface="Consolas"/>
                <a:ea typeface="Consolas"/>
              </a:rPr>
              <a:t>// ...</a:t>
            </a:r>
            <a:endParaRPr b="0" lang="en-US" sz="1200" spc="-1" strike="noStrike">
              <a:latin typeface="Arial"/>
            </a:endParaRPr>
          </a:p>
          <a:p>
            <a:pPr>
              <a:lnSpc>
                <a:spcPct val="100000"/>
              </a:lnSpc>
              <a:spcBef>
                <a:spcPts val="241"/>
              </a:spcBef>
              <a:tabLst>
                <a:tab algn="l" pos="0"/>
              </a:tabLst>
            </a:pPr>
            <a:r>
              <a:rPr b="0" lang="uk" sz="1200" spc="-1" strike="noStrike">
                <a:solidFill>
                  <a:srgbClr val="0000ff"/>
                </a:solidFill>
                <a:latin typeface="Consolas"/>
                <a:ea typeface="Consolas"/>
              </a:rPr>
              <a:t>private</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std::</a:t>
            </a:r>
            <a:r>
              <a:rPr b="0" lang="uk" sz="1200" spc="-1" strike="noStrike">
                <a:solidFill>
                  <a:srgbClr val="008b8b"/>
                </a:solidFill>
                <a:latin typeface="Consolas"/>
                <a:ea typeface="Consolas"/>
              </a:rPr>
              <a:t>list</a:t>
            </a:r>
            <a:r>
              <a:rPr b="0" lang="uk" sz="1200" spc="-1" strike="noStrike">
                <a:solidFill>
                  <a:srgbClr val="000000"/>
                </a:solidFill>
                <a:latin typeface="Consolas"/>
                <a:ea typeface="Consolas"/>
              </a:rPr>
              <a:t>&lt;</a:t>
            </a:r>
            <a:r>
              <a:rPr b="0" lang="uk" sz="1200" spc="-1" strike="noStrike">
                <a:solidFill>
                  <a:srgbClr val="0000ff"/>
                </a:solidFill>
                <a:latin typeface="Consolas"/>
                <a:ea typeface="Consolas"/>
              </a:rPr>
              <a:t>int</a:t>
            </a:r>
            <a:r>
              <a:rPr b="0" lang="uk" sz="1200" spc="-1" strike="noStrike">
                <a:solidFill>
                  <a:srgbClr val="000000"/>
                </a:solidFill>
                <a:latin typeface="Consolas"/>
                <a:ea typeface="Consolas"/>
              </a:rPr>
              <a:t>&gt; </a:t>
            </a:r>
            <a:r>
              <a:rPr b="0" lang="uk" sz="1200" spc="-1" strike="noStrike">
                <a:solidFill>
                  <a:srgbClr val="8b0000"/>
                </a:solidFill>
                <a:latin typeface="Consolas"/>
                <a:ea typeface="Consolas"/>
              </a:rPr>
              <a:t>m_useful_data</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    </a:t>
            </a:r>
            <a:r>
              <a:rPr b="0" lang="uk" sz="1200" spc="-1" strike="noStrike">
                <a:solidFill>
                  <a:srgbClr val="000000"/>
                </a:solidFill>
                <a:latin typeface="Consolas"/>
                <a:ea typeface="Consolas"/>
              </a:rPr>
              <a:t>std::</a:t>
            </a:r>
            <a:r>
              <a:rPr b="0" lang="uk" sz="1200" spc="-1" strike="noStrike">
                <a:solidFill>
                  <a:srgbClr val="008b8b"/>
                </a:solidFill>
                <a:latin typeface="Consolas"/>
                <a:ea typeface="Consolas"/>
              </a:rPr>
              <a:t>mutex</a:t>
            </a:r>
            <a:r>
              <a:rPr b="0" lang="uk" sz="1200" spc="-1" strike="noStrike">
                <a:solidFill>
                  <a:srgbClr val="000000"/>
                </a:solidFill>
                <a:latin typeface="Consolas"/>
                <a:ea typeface="Consolas"/>
              </a:rPr>
              <a:t> </a:t>
            </a:r>
            <a:r>
              <a:rPr b="0" lang="uk" sz="1200" spc="-1" strike="noStrike">
                <a:solidFill>
                  <a:srgbClr val="8b0000"/>
                </a:solidFill>
                <a:latin typeface="Consolas"/>
                <a:ea typeface="Consolas"/>
              </a:rPr>
              <a:t>m_useful_data_lock</a:t>
            </a:r>
            <a:r>
              <a:rPr b="0" lang="uk" sz="1200" spc="-1" strike="noStrike">
                <a:solidFill>
                  <a:srgbClr val="000000"/>
                </a:solidFill>
                <a:latin typeface="Consolas"/>
                <a:ea typeface="Consolas"/>
              </a:rPr>
              <a:t>;</a:t>
            </a:r>
            <a:endParaRPr b="0" lang="en-US" sz="1200" spc="-1" strike="noStrike">
              <a:latin typeface="Arial"/>
            </a:endParaRPr>
          </a:p>
          <a:p>
            <a:pPr>
              <a:lnSpc>
                <a:spcPct val="100000"/>
              </a:lnSpc>
              <a:spcBef>
                <a:spcPts val="241"/>
              </a:spcBef>
              <a:tabLst>
                <a:tab algn="l" pos="0"/>
              </a:tabLst>
            </a:pPr>
            <a:r>
              <a:rPr b="0" lang="uk" sz="1200" spc="-1" strike="noStrike">
                <a:solidFill>
                  <a:srgbClr val="000000"/>
                </a:solidFill>
                <a:latin typeface="Consolas"/>
                <a:ea typeface="Consolas"/>
              </a:rPr>
              <a:t>};</a:t>
            </a:r>
            <a:endParaRPr b="0" lang="en-US" sz="1200" spc="-1" strike="noStrike">
              <a:latin typeface="Arial"/>
            </a:endParaRPr>
          </a:p>
        </p:txBody>
      </p:sp>
      <p:sp>
        <p:nvSpPr>
          <p:cNvPr id="134" name="CustomShape 2"/>
          <p:cNvSpPr/>
          <p:nvPr/>
        </p:nvSpPr>
        <p:spPr>
          <a:xfrm>
            <a:off x="1187640" y="87480"/>
            <a:ext cx="66960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2400" spc="-1" strike="noStrike">
                <a:solidFill>
                  <a:srgbClr val="000000"/>
                </a:solidFill>
                <a:latin typeface="Calibri"/>
                <a:ea typeface="Calibri"/>
              </a:rPr>
              <a:t>Real life deadlock solution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05920"/>
            <a:ext cx="8228880" cy="366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uk" sz="2400" spc="-1" strike="noStrike">
                <a:solidFill>
                  <a:srgbClr val="000000"/>
                </a:solidFill>
                <a:latin typeface="Calibri"/>
                <a:ea typeface="Calibri"/>
              </a:rPr>
              <a:t>Simple livelock</a:t>
            </a:r>
            <a:endParaRPr b="0" lang="en-US" sz="2400" spc="-1" strike="noStrike">
              <a:latin typeface="Arial"/>
            </a:endParaRPr>
          </a:p>
        </p:txBody>
      </p:sp>
      <p:sp>
        <p:nvSpPr>
          <p:cNvPr id="136" name="CustomShape 2"/>
          <p:cNvSpPr/>
          <p:nvPr/>
        </p:nvSpPr>
        <p:spPr>
          <a:xfrm>
            <a:off x="457200" y="735480"/>
            <a:ext cx="8228880" cy="3858480"/>
          </a:xfrm>
          <a:prstGeom prst="rect">
            <a:avLst/>
          </a:prstGeom>
          <a:noFill/>
          <a:ln>
            <a:noFill/>
          </a:ln>
        </p:spPr>
        <p:style>
          <a:lnRef idx="0"/>
          <a:fillRef idx="0"/>
          <a:effectRef idx="0"/>
          <a:fontRef idx="minor"/>
        </p:style>
        <p:txBody>
          <a:bodyPr lIns="90000" rIns="90000" tIns="45000" bIns="45000">
            <a:normAutofit fontScale="6000"/>
          </a:bodyPr>
          <a:p>
            <a:pPr>
              <a:lnSpc>
                <a:spcPct val="100000"/>
              </a:lnSpc>
              <a:tabLst>
                <a:tab algn="l" pos="0"/>
              </a:tabLst>
            </a:pPr>
            <a:r>
              <a:rPr b="0" lang="uk" sz="3200" spc="-1" strike="noStrike">
                <a:solidFill>
                  <a:srgbClr val="000000"/>
                </a:solidFill>
                <a:latin typeface="Consolas"/>
                <a:ea typeface="Consolas"/>
              </a:rPr>
              <a:t>std::</a:t>
            </a:r>
            <a:r>
              <a:rPr b="0" lang="uk" sz="3200" spc="-1" strike="noStrike">
                <a:solidFill>
                  <a:srgbClr val="008b8b"/>
                </a:solidFill>
                <a:latin typeface="Consolas"/>
                <a:ea typeface="Consolas"/>
              </a:rPr>
              <a:t>mutex</a:t>
            </a:r>
            <a:r>
              <a:rPr b="0" lang="uk" sz="3200" spc="-1" strike="noStrike">
                <a:solidFill>
                  <a:srgbClr val="000000"/>
                </a:solidFill>
                <a:latin typeface="Consolas"/>
                <a:ea typeface="Consolas"/>
              </a:rPr>
              <a:t> resourceX;</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std::</a:t>
            </a:r>
            <a:r>
              <a:rPr b="0" lang="uk" sz="3200" spc="-1" strike="noStrike">
                <a:solidFill>
                  <a:srgbClr val="008b8b"/>
                </a:solidFill>
                <a:latin typeface="Consolas"/>
                <a:ea typeface="Consolas"/>
              </a:rPr>
              <a:t>mutex</a:t>
            </a:r>
            <a:r>
              <a:rPr b="0" lang="uk" sz="3200" spc="-1" strike="noStrike">
                <a:solidFill>
                  <a:srgbClr val="000000"/>
                </a:solidFill>
                <a:latin typeface="Consolas"/>
                <a:ea typeface="Consolas"/>
              </a:rPr>
              <a:t> resourceY;</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ff"/>
                </a:solidFill>
                <a:latin typeface="Consolas"/>
                <a:ea typeface="Consolas"/>
              </a:rPr>
              <a:t>void</a:t>
            </a:r>
            <a:r>
              <a:rPr b="0" lang="uk" sz="3200" spc="-1" strike="noStrike">
                <a:solidFill>
                  <a:srgbClr val="000000"/>
                </a:solidFill>
                <a:latin typeface="Consolas"/>
                <a:ea typeface="Consolas"/>
              </a:rPr>
              <a:t> </a:t>
            </a:r>
            <a:r>
              <a:rPr b="0" lang="uk" sz="3200" spc="-1" strike="noStrike">
                <a:solidFill>
                  <a:srgbClr val="483d8b"/>
                </a:solidFill>
                <a:latin typeface="Consolas"/>
                <a:ea typeface="Consolas"/>
              </a:rPr>
              <a:t>thread_A_func</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while</a:t>
            </a: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true</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a:t>
            </a:r>
            <a:r>
              <a:rPr b="0" lang="uk" sz="3200" spc="-1" strike="noStrike">
                <a:solidFill>
                  <a:srgbClr val="008b8b"/>
                </a:solidFill>
                <a:latin typeface="Consolas"/>
                <a:ea typeface="Consolas"/>
              </a:rPr>
              <a:t>unique_lock</a:t>
            </a:r>
            <a:r>
              <a:rPr b="0" lang="uk" sz="3200" spc="-1" strike="noStrike">
                <a:solidFill>
                  <a:srgbClr val="000000"/>
                </a:solidFill>
                <a:latin typeface="Consolas"/>
                <a:ea typeface="Consolas"/>
              </a:rPr>
              <a:t> lockX</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resourceX</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std::this_thread::</a:t>
            </a:r>
            <a:r>
              <a:rPr b="0" lang="uk" sz="3200" spc="-1" strike="noStrike">
                <a:solidFill>
                  <a:srgbClr val="483d8b"/>
                </a:solidFill>
                <a:latin typeface="Consolas"/>
                <a:ea typeface="Consolas"/>
              </a:rPr>
              <a:t>yield</a:t>
            </a:r>
            <a:r>
              <a:rPr b="0" lang="uk" sz="3200" spc="-1" strike="noStrike">
                <a:solidFill>
                  <a:srgbClr val="000000"/>
                </a:solidFill>
                <a:latin typeface="Consolas"/>
                <a:ea typeface="Consolas"/>
              </a:rPr>
              <a:t>(); </a:t>
            </a:r>
            <a:r>
              <a:rPr b="0" lang="uk" sz="3200" spc="-1" strike="noStrike">
                <a:solidFill>
                  <a:srgbClr val="008000"/>
                </a:solidFill>
                <a:latin typeface="Consolas"/>
                <a:ea typeface="Consolas"/>
              </a:rPr>
              <a:t>// emulate some work</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a:t>
            </a:r>
            <a:r>
              <a:rPr b="0" lang="uk" sz="3200" spc="-1" strike="noStrike">
                <a:solidFill>
                  <a:srgbClr val="008b8b"/>
                </a:solidFill>
                <a:latin typeface="Consolas"/>
                <a:ea typeface="Consolas"/>
              </a:rPr>
              <a:t>unique_lock</a:t>
            </a:r>
            <a:r>
              <a:rPr b="0" lang="uk" sz="3200" spc="-1" strike="noStrike">
                <a:solidFill>
                  <a:srgbClr val="000000"/>
                </a:solidFill>
                <a:latin typeface="Consolas"/>
                <a:ea typeface="Consolas"/>
              </a:rPr>
              <a:t> lockY</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resourceY, std::try_to_lock</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if</a:t>
            </a:r>
            <a:r>
              <a:rPr b="0" lang="uk" sz="3200" spc="-1" strike="noStrike">
                <a:solidFill>
                  <a:srgbClr val="000000"/>
                </a:solidFill>
                <a:latin typeface="Consolas"/>
                <a:ea typeface="Consolas"/>
              </a:rPr>
              <a:t> (lockY.owns_lock() == </a:t>
            </a:r>
            <a:r>
              <a:rPr b="0" lang="uk" sz="3200" spc="-1" strike="noStrike">
                <a:solidFill>
                  <a:srgbClr val="0000ff"/>
                </a:solidFill>
                <a:latin typeface="Consolas"/>
                <a:ea typeface="Consolas"/>
              </a:rPr>
              <a:t>false</a:t>
            </a: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continue</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std::cout </a:t>
            </a:r>
            <a:r>
              <a:rPr b="0" lang="uk" sz="3200" spc="-1" strike="noStrike">
                <a:solidFill>
                  <a:srgbClr val="008b8b"/>
                </a:solidFill>
                <a:latin typeface="Consolas"/>
                <a:ea typeface="Consolas"/>
              </a:rPr>
              <a:t>&lt;&lt;</a:t>
            </a:r>
            <a:r>
              <a:rPr b="0" lang="uk" sz="3200" spc="-1" strike="noStrike">
                <a:solidFill>
                  <a:srgbClr val="000000"/>
                </a:solidFill>
                <a:latin typeface="Consolas"/>
                <a:ea typeface="Consolas"/>
              </a:rPr>
              <a:t> </a:t>
            </a:r>
            <a:r>
              <a:rPr b="0" lang="uk" sz="3200" spc="-1" strike="noStrike">
                <a:solidFill>
                  <a:srgbClr val="a31515"/>
                </a:solidFill>
                <a:latin typeface="Consolas"/>
                <a:ea typeface="Consolas"/>
              </a:rPr>
              <a:t>"thread_A working"</a:t>
            </a:r>
            <a:r>
              <a:rPr b="0" lang="uk" sz="3200" spc="-1" strike="noStrike">
                <a:solidFill>
                  <a:srgbClr val="000000"/>
                </a:solidFill>
                <a:latin typeface="Consolas"/>
                <a:ea typeface="Consolas"/>
              </a:rPr>
              <a:t> </a:t>
            </a:r>
            <a:r>
              <a:rPr b="0" lang="uk" sz="3200" spc="-1" strike="noStrike">
                <a:solidFill>
                  <a:srgbClr val="008b8b"/>
                </a:solidFill>
                <a:latin typeface="Consolas"/>
                <a:ea typeface="Consolas"/>
              </a:rPr>
              <a:t>&lt;&lt;</a:t>
            </a:r>
            <a:r>
              <a:rPr b="0" lang="uk" sz="3200" spc="-1" strike="noStrike">
                <a:solidFill>
                  <a:srgbClr val="000000"/>
                </a:solidFill>
                <a:latin typeface="Consolas"/>
                <a:ea typeface="Consolas"/>
              </a:rPr>
              <a:t> std::</a:t>
            </a:r>
            <a:r>
              <a:rPr b="0" lang="uk" sz="3200" spc="-1" strike="noStrike">
                <a:solidFill>
                  <a:srgbClr val="483d8b"/>
                </a:solidFill>
                <a:latin typeface="Consolas"/>
                <a:ea typeface="Consolas"/>
              </a:rPr>
              <a:t>endl</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ff"/>
                </a:solidFill>
                <a:latin typeface="Consolas"/>
                <a:ea typeface="Consolas"/>
              </a:rPr>
              <a:t>void</a:t>
            </a:r>
            <a:r>
              <a:rPr b="0" lang="uk" sz="3200" spc="-1" strike="noStrike">
                <a:solidFill>
                  <a:srgbClr val="000000"/>
                </a:solidFill>
                <a:latin typeface="Consolas"/>
                <a:ea typeface="Consolas"/>
              </a:rPr>
              <a:t> </a:t>
            </a:r>
            <a:r>
              <a:rPr b="0" lang="uk" sz="3200" spc="-1" strike="noStrike">
                <a:solidFill>
                  <a:srgbClr val="483d8b"/>
                </a:solidFill>
                <a:latin typeface="Consolas"/>
                <a:ea typeface="Consolas"/>
              </a:rPr>
              <a:t>thread_B_func</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while</a:t>
            </a: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true</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a:t>
            </a:r>
            <a:r>
              <a:rPr b="0" lang="uk" sz="3200" spc="-1" strike="noStrike">
                <a:solidFill>
                  <a:srgbClr val="008b8b"/>
                </a:solidFill>
                <a:latin typeface="Consolas"/>
                <a:ea typeface="Consolas"/>
              </a:rPr>
              <a:t>unique_lock</a:t>
            </a:r>
            <a:r>
              <a:rPr b="0" lang="uk" sz="3200" spc="-1" strike="noStrike">
                <a:solidFill>
                  <a:srgbClr val="000000"/>
                </a:solidFill>
                <a:latin typeface="Consolas"/>
                <a:ea typeface="Consolas"/>
              </a:rPr>
              <a:t> lockY</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resourceY</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std::this_thread::</a:t>
            </a:r>
            <a:r>
              <a:rPr b="0" lang="uk" sz="3200" spc="-1" strike="noStrike">
                <a:solidFill>
                  <a:srgbClr val="483d8b"/>
                </a:solidFill>
                <a:latin typeface="Consolas"/>
                <a:ea typeface="Consolas"/>
              </a:rPr>
              <a:t>yield</a:t>
            </a:r>
            <a:r>
              <a:rPr b="0" lang="uk" sz="3200" spc="-1" strike="noStrike">
                <a:solidFill>
                  <a:srgbClr val="000000"/>
                </a:solidFill>
                <a:latin typeface="Consolas"/>
                <a:ea typeface="Consolas"/>
              </a:rPr>
              <a:t>(); </a:t>
            </a:r>
            <a:r>
              <a:rPr b="0" lang="uk" sz="3200" spc="-1" strike="noStrike">
                <a:solidFill>
                  <a:srgbClr val="008000"/>
                </a:solidFill>
                <a:latin typeface="Consolas"/>
                <a:ea typeface="Consolas"/>
              </a:rPr>
              <a:t>// emulate some work</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a:t>
            </a:r>
            <a:r>
              <a:rPr b="0" lang="uk" sz="3200" spc="-1" strike="noStrike">
                <a:solidFill>
                  <a:srgbClr val="008b8b"/>
                </a:solidFill>
                <a:latin typeface="Consolas"/>
                <a:ea typeface="Consolas"/>
              </a:rPr>
              <a:t>unique_lock</a:t>
            </a:r>
            <a:r>
              <a:rPr b="0" lang="uk" sz="3200" spc="-1" strike="noStrike">
                <a:solidFill>
                  <a:srgbClr val="000000"/>
                </a:solidFill>
                <a:latin typeface="Consolas"/>
                <a:ea typeface="Consolas"/>
              </a:rPr>
              <a:t> lockX</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resourceX, std::try_to_lock</a:t>
            </a:r>
            <a:r>
              <a:rPr b="0" lang="uk" sz="3200" spc="-1" strike="noStrike">
                <a:solidFill>
                  <a:srgbClr val="008b8b"/>
                </a:solidFill>
                <a:latin typeface="Consolas"/>
                <a:ea typeface="Consolas"/>
              </a:rPr>
              <a:t>)</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if</a:t>
            </a:r>
            <a:r>
              <a:rPr b="0" lang="uk" sz="3200" spc="-1" strike="noStrike">
                <a:solidFill>
                  <a:srgbClr val="000000"/>
                </a:solidFill>
                <a:latin typeface="Consolas"/>
                <a:ea typeface="Consolas"/>
              </a:rPr>
              <a:t> (lockX.owns_lock() == </a:t>
            </a:r>
            <a:r>
              <a:rPr b="0" lang="uk" sz="3200" spc="-1" strike="noStrike">
                <a:solidFill>
                  <a:srgbClr val="0000ff"/>
                </a:solidFill>
                <a:latin typeface="Consolas"/>
                <a:ea typeface="Consolas"/>
              </a:rPr>
              <a:t>false</a:t>
            </a:r>
            <a:r>
              <a:rPr b="0" lang="uk" sz="3200" spc="-1" strike="noStrike">
                <a:solidFill>
                  <a:srgbClr val="000000"/>
                </a:solidFill>
                <a:latin typeface="Consolas"/>
                <a:ea typeface="Consolas"/>
              </a:rPr>
              <a:t>) </a:t>
            </a:r>
            <a:r>
              <a:rPr b="0" lang="uk" sz="3200" spc="-1" strike="noStrike">
                <a:solidFill>
                  <a:srgbClr val="0000ff"/>
                </a:solidFill>
                <a:latin typeface="Consolas"/>
                <a:ea typeface="Consolas"/>
              </a:rPr>
              <a:t>continue</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std::cout </a:t>
            </a:r>
            <a:r>
              <a:rPr b="0" lang="uk" sz="3200" spc="-1" strike="noStrike">
                <a:solidFill>
                  <a:srgbClr val="008b8b"/>
                </a:solidFill>
                <a:latin typeface="Consolas"/>
                <a:ea typeface="Consolas"/>
              </a:rPr>
              <a:t>&lt;&lt;</a:t>
            </a:r>
            <a:r>
              <a:rPr b="0" lang="uk" sz="3200" spc="-1" strike="noStrike">
                <a:solidFill>
                  <a:srgbClr val="000000"/>
                </a:solidFill>
                <a:latin typeface="Consolas"/>
                <a:ea typeface="Consolas"/>
              </a:rPr>
              <a:t> </a:t>
            </a:r>
            <a:r>
              <a:rPr b="0" lang="uk" sz="3200" spc="-1" strike="noStrike">
                <a:solidFill>
                  <a:srgbClr val="a31515"/>
                </a:solidFill>
                <a:latin typeface="Consolas"/>
                <a:ea typeface="Consolas"/>
              </a:rPr>
              <a:t>"thread_B working"</a:t>
            </a:r>
            <a:r>
              <a:rPr b="0" lang="uk" sz="3200" spc="-1" strike="noStrike">
                <a:solidFill>
                  <a:srgbClr val="000000"/>
                </a:solidFill>
                <a:latin typeface="Consolas"/>
                <a:ea typeface="Consolas"/>
              </a:rPr>
              <a:t> </a:t>
            </a:r>
            <a:r>
              <a:rPr b="0" lang="uk" sz="3200" spc="-1" strike="noStrike">
                <a:solidFill>
                  <a:srgbClr val="008b8b"/>
                </a:solidFill>
                <a:latin typeface="Consolas"/>
                <a:ea typeface="Consolas"/>
              </a:rPr>
              <a:t>&lt;&lt;</a:t>
            </a:r>
            <a:r>
              <a:rPr b="0" lang="uk" sz="3200" spc="-1" strike="noStrike">
                <a:solidFill>
                  <a:srgbClr val="000000"/>
                </a:solidFill>
                <a:latin typeface="Consolas"/>
                <a:ea typeface="Consolas"/>
              </a:rPr>
              <a:t> std::</a:t>
            </a:r>
            <a:r>
              <a:rPr b="0" lang="uk" sz="3200" spc="-1" strike="noStrike">
                <a:solidFill>
                  <a:srgbClr val="483d8b"/>
                </a:solidFill>
                <a:latin typeface="Consolas"/>
                <a:ea typeface="Consolas"/>
              </a:rPr>
              <a:t>endl</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    </a:t>
            </a:r>
            <a:r>
              <a:rPr b="0" lang="uk" sz="3200" spc="-1" strike="noStrike">
                <a:solidFill>
                  <a:srgbClr val="000000"/>
                </a:solidFill>
                <a:latin typeface="Consolas"/>
                <a:ea typeface="Consolas"/>
              </a:rPr>
              <a:t>}</a:t>
            </a:r>
            <a:endParaRPr b="0" lang="en-US" sz="3200" spc="-1" strike="noStrike">
              <a:latin typeface="Arial"/>
            </a:endParaRPr>
          </a:p>
          <a:p>
            <a:pPr>
              <a:lnSpc>
                <a:spcPct val="100000"/>
              </a:lnSpc>
              <a:spcBef>
                <a:spcPts val="207"/>
              </a:spcBef>
              <a:tabLst>
                <a:tab algn="l" pos="0"/>
              </a:tabLst>
            </a:pPr>
            <a:r>
              <a:rPr b="0" lang="uk" sz="3200" spc="-1" strike="noStrike">
                <a:solidFill>
                  <a:srgbClr val="000000"/>
                </a:solidFill>
                <a:latin typeface="Consolas"/>
                <a:ea typeface="Consolas"/>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05920"/>
            <a:ext cx="8228880" cy="69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2400" spc="-1" strike="noStrike">
                <a:solidFill>
                  <a:srgbClr val="000000"/>
                </a:solidFill>
                <a:latin typeface="Calibri"/>
                <a:ea typeface="Calibri"/>
              </a:rPr>
              <a:t>Starvation as unique case of livelock</a:t>
            </a:r>
            <a:endParaRPr b="0" lang="en-US" sz="2400" spc="-1" strike="noStrike">
              <a:latin typeface="Arial"/>
            </a:endParaRPr>
          </a:p>
        </p:txBody>
      </p:sp>
      <p:sp>
        <p:nvSpPr>
          <p:cNvPr id="138" name="CustomShape 2"/>
          <p:cNvSpPr/>
          <p:nvPr/>
        </p:nvSpPr>
        <p:spPr>
          <a:xfrm>
            <a:off x="457200" y="897480"/>
            <a:ext cx="8228880" cy="36964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buClr>
                <a:srgbClr val="000000"/>
              </a:buClr>
              <a:buFont typeface="Arial"/>
              <a:buChar char="•"/>
            </a:pPr>
            <a:r>
              <a:rPr b="0" lang="uk" sz="2000" spc="-1" strike="noStrike">
                <a:solidFill>
                  <a:srgbClr val="000000"/>
                </a:solidFill>
                <a:latin typeface="Calibri"/>
                <a:ea typeface="Calibri"/>
              </a:rPr>
              <a:t>Starvation is a situation where a thread is unable to gain regular access to shared resources and is unable to make progress</a:t>
            </a:r>
            <a:r>
              <a:rPr b="0" lang="uk" sz="2400" spc="-1" strike="noStrike">
                <a:solidFill>
                  <a:srgbClr val="000000"/>
                </a:solidFill>
                <a:latin typeface="Calibri"/>
                <a:ea typeface="Calibri"/>
              </a:rPr>
              <a:t>.</a:t>
            </a:r>
            <a:endParaRPr b="0" lang="en-US" sz="2400" spc="-1" strike="noStrike">
              <a:latin typeface="Arial"/>
            </a:endParaRPr>
          </a:p>
          <a:p>
            <a:pPr>
              <a:lnSpc>
                <a:spcPct val="100000"/>
              </a:lnSpc>
              <a:spcBef>
                <a:spcPts val="641"/>
              </a:spcBef>
              <a:tabLst>
                <a:tab algn="l" pos="0"/>
              </a:tabLst>
            </a:pPr>
            <a:endParaRPr b="0" lang="en-US" sz="2400" spc="-1" strike="noStrike">
              <a:latin typeface="Arial"/>
            </a:endParaRPr>
          </a:p>
        </p:txBody>
      </p:sp>
      <p:pic>
        <p:nvPicPr>
          <p:cNvPr id="139" name="Google Shape;297;p50" descr=""/>
          <p:cNvPicPr/>
          <p:nvPr/>
        </p:nvPicPr>
        <p:blipFill>
          <a:blip r:embed="rId1"/>
          <a:stretch/>
        </p:blipFill>
        <p:spPr>
          <a:xfrm>
            <a:off x="2107440" y="1593720"/>
            <a:ext cx="3326760" cy="26611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95640" y="519480"/>
            <a:ext cx="8228880" cy="4290480"/>
          </a:xfrm>
          <a:prstGeom prst="rect">
            <a:avLst/>
          </a:prstGeom>
          <a:noFill/>
          <a:ln>
            <a:noFill/>
          </a:ln>
        </p:spPr>
        <p:style>
          <a:lnRef idx="0"/>
          <a:fillRef idx="0"/>
          <a:effectRef idx="0"/>
          <a:fontRef idx="minor"/>
        </p:style>
        <p:txBody>
          <a:bodyPr lIns="90000" rIns="90000" tIns="45000" bIns="45000">
            <a:normAutofit fontScale="1000"/>
          </a:bodyPr>
          <a:p>
            <a:pPr marL="343080" indent="-316080">
              <a:lnSpc>
                <a:spcPct val="100000"/>
              </a:lnSpc>
              <a:buClr>
                <a:srgbClr val="000000"/>
              </a:buClr>
              <a:buFont typeface="Arial"/>
              <a:buChar char="•"/>
            </a:pPr>
            <a:r>
              <a:rPr b="1" lang="uk" sz="5500" spc="-1" strike="noStrike">
                <a:solidFill>
                  <a:srgbClr val="000000"/>
                </a:solidFill>
                <a:latin typeface="Calibri"/>
                <a:ea typeface="Calibri"/>
              </a:rPr>
              <a:t>Difference Between Deadlock, Starvation, and Livelock</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A deadlock is a situation that occurs in OS when any process enters in a waiting state because the demanded resource is being held by another waiting process.</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A livelock, on the other hand, is almost similar to a deadlock, except that the states of the processes which are involved in a livelock always keep on changing to one another, none progressing.</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So, Livelock is a unique case of resource starvation.</a:t>
            </a:r>
            <a:endParaRPr b="0" lang="en-US" sz="5500" spc="-1" strike="noStrike">
              <a:latin typeface="Arial"/>
            </a:endParaRPr>
          </a:p>
          <a:p>
            <a:pPr marL="343080" indent="-316080">
              <a:lnSpc>
                <a:spcPct val="100000"/>
              </a:lnSpc>
              <a:spcBef>
                <a:spcPts val="357"/>
              </a:spcBef>
              <a:buClr>
                <a:srgbClr val="000000"/>
              </a:buClr>
              <a:buFont typeface="Arial"/>
              <a:buChar char="•"/>
            </a:pPr>
            <a:r>
              <a:rPr b="1" lang="uk" sz="5500" spc="-1" strike="noStrike">
                <a:solidFill>
                  <a:srgbClr val="000000"/>
                </a:solidFill>
                <a:latin typeface="Calibri"/>
                <a:ea typeface="Calibri"/>
              </a:rPr>
              <a:t>Summary:</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Definition: A Livelock is a situation where a request for an exclusive lock is denied repeatedly, as many overlapping shared locks keep on interfering each other.</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Livelock occurs when the total number of allowed processes in a specific system should be defined by the total number of entries in the process table</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A deadlock is a situation that occurs in OS when any process enters a waiting state because another waiting process is holding the demanded resource.</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A real-world example would be traffic, which is going only in one direction.</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An example of Livelock would be two people who meet face-to-face in a corridor, and both of them move aside to let the other pass.</a:t>
            </a:r>
            <a:endParaRPr b="0" lang="en-US" sz="5500" spc="-1" strike="noStrike">
              <a:latin typeface="Arial"/>
            </a:endParaRPr>
          </a:p>
          <a:p>
            <a:pPr marL="343080" indent="-316080">
              <a:lnSpc>
                <a:spcPct val="100000"/>
              </a:lnSpc>
              <a:spcBef>
                <a:spcPts val="357"/>
              </a:spcBef>
              <a:buClr>
                <a:srgbClr val="000000"/>
              </a:buClr>
              <a:buFont typeface="Arial"/>
              <a:buChar char="•"/>
            </a:pPr>
            <a:r>
              <a:rPr b="0" lang="uk" sz="5500" spc="-1" strike="noStrike">
                <a:solidFill>
                  <a:srgbClr val="000000"/>
                </a:solidFill>
                <a:latin typeface="Calibri"/>
                <a:ea typeface="Calibri"/>
              </a:rPr>
              <a:t>Starvation is a situation where all the low priority processes got blocked, and the high priority processes proceed.</a:t>
            </a:r>
            <a:endParaRPr b="0" lang="en-US" sz="5500" spc="-1" strike="noStrike">
              <a:latin typeface="Arial"/>
            </a:endParaRPr>
          </a:p>
          <a:p>
            <a:pPr marL="343080" indent="-276120">
              <a:lnSpc>
                <a:spcPct val="100000"/>
              </a:lnSpc>
              <a:spcBef>
                <a:spcPts val="207"/>
              </a:spcBef>
              <a:tabLst>
                <a:tab algn="l" pos="0"/>
              </a:tabLst>
            </a:pP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32360" y="627480"/>
            <a:ext cx="8228880" cy="4320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shared_ptr</a:t>
            </a:r>
            <a:r>
              <a:rPr b="0" lang="uk" sz="800" spc="-1" strike="noStrike">
                <a:solidFill>
                  <a:srgbClr val="000000"/>
                </a:solidFill>
                <a:latin typeface="Consolas"/>
                <a:ea typeface="Consolas"/>
              </a:rPr>
              <a:t>&lt;</a:t>
            </a:r>
            <a:r>
              <a:rPr b="0" lang="uk" sz="800" spc="-1" strike="noStrike">
                <a:solidFill>
                  <a:srgbClr val="008b8b"/>
                </a:solidFill>
                <a:latin typeface="Consolas"/>
                <a:ea typeface="Consolas"/>
              </a:rPr>
              <a:t>some_resource</a:t>
            </a:r>
            <a:r>
              <a:rPr b="0" lang="uk" sz="800" spc="-1" strike="noStrike">
                <a:solidFill>
                  <a:srgbClr val="000000"/>
                </a:solidFill>
                <a:latin typeface="Consolas"/>
                <a:ea typeface="Consolas"/>
              </a:rPr>
              <a:t>&gt; resource_ptr;</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mutex</a:t>
            </a:r>
            <a:r>
              <a:rPr b="0" lang="uk" sz="800" spc="-1" strike="noStrike">
                <a:solidFill>
                  <a:srgbClr val="000000"/>
                </a:solidFill>
                <a:latin typeface="Consolas"/>
                <a:ea typeface="Consolas"/>
              </a:rPr>
              <a:t> resource_mutex;</a:t>
            </a:r>
            <a:endParaRPr b="0" lang="en-US" sz="800" spc="-1" strike="noStrike">
              <a:latin typeface="Arial"/>
            </a:endParaRPr>
          </a:p>
          <a:p>
            <a:pPr>
              <a:lnSpc>
                <a:spcPct val="100000"/>
              </a:lnSpc>
              <a:spcBef>
                <a:spcPts val="221"/>
              </a:spcBef>
              <a:tabLst>
                <a:tab algn="l" pos="0"/>
              </a:tabLst>
            </a:pPr>
            <a:r>
              <a:rPr b="0" lang="uk" sz="800" spc="-1" strike="noStrike">
                <a:solidFill>
                  <a:srgbClr val="0000ff"/>
                </a:solidFill>
                <a:latin typeface="Consolas"/>
                <a:ea typeface="Consolas"/>
              </a:rPr>
              <a:t>void</a:t>
            </a:r>
            <a:r>
              <a:rPr b="0" lang="uk" sz="800" spc="-1" strike="noStrike">
                <a:solidFill>
                  <a:srgbClr val="000000"/>
                </a:solidFill>
                <a:latin typeface="Consolas"/>
                <a:ea typeface="Consolas"/>
              </a:rPr>
              <a:t> </a:t>
            </a:r>
            <a:r>
              <a:rPr b="0" lang="uk" sz="800" spc="-1" strike="noStrike">
                <a:solidFill>
                  <a:srgbClr val="483d8b"/>
                </a:solidFill>
                <a:latin typeface="Consolas"/>
                <a:ea typeface="Consolas"/>
              </a:rPr>
              <a:t>foo</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unique_lock</a:t>
            </a:r>
            <a:r>
              <a:rPr b="0" lang="uk" sz="800" spc="-1" strike="noStrike">
                <a:solidFill>
                  <a:srgbClr val="000000"/>
                </a:solidFill>
                <a:latin typeface="Consolas"/>
                <a:ea typeface="Consolas"/>
              </a:rPr>
              <a:t>&lt;std::</a:t>
            </a:r>
            <a:r>
              <a:rPr b="0" lang="uk" sz="800" spc="-1" strike="noStrike">
                <a:solidFill>
                  <a:srgbClr val="008b8b"/>
                </a:solidFill>
                <a:latin typeface="Consolas"/>
                <a:ea typeface="Consolas"/>
              </a:rPr>
              <a:t>mutex</a:t>
            </a:r>
            <a:r>
              <a:rPr b="0" lang="uk" sz="800" spc="-1" strike="noStrike">
                <a:solidFill>
                  <a:srgbClr val="000000"/>
                </a:solidFill>
                <a:latin typeface="Consolas"/>
                <a:ea typeface="Consolas"/>
              </a:rPr>
              <a:t>&gt; lk</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resource_mutex</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if</a:t>
            </a:r>
            <a:r>
              <a:rPr b="0" lang="uk" sz="800" spc="-1" strike="noStrike">
                <a:solidFill>
                  <a:srgbClr val="000000"/>
                </a:solidFill>
                <a:latin typeface="Consolas"/>
                <a:ea typeface="Consolas"/>
              </a:rPr>
              <a:t> (!resource_ptr)</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resource_ptr.reset(</a:t>
            </a:r>
            <a:r>
              <a:rPr b="0" lang="uk" sz="800" spc="-1" strike="noStrike">
                <a:solidFill>
                  <a:srgbClr val="0000ff"/>
                </a:solidFill>
                <a:latin typeface="Consolas"/>
                <a:ea typeface="Consolas"/>
              </a:rPr>
              <a:t>new</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some_resource</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lk.unlock();</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resource_ptr</a:t>
            </a:r>
            <a:r>
              <a:rPr b="0" lang="uk" sz="800" spc="-1" strike="noStrike">
                <a:solidFill>
                  <a:srgbClr val="008b8b"/>
                </a:solidFill>
                <a:latin typeface="Consolas"/>
                <a:ea typeface="Consolas"/>
              </a:rPr>
              <a:t>-&gt;</a:t>
            </a:r>
            <a:r>
              <a:rPr b="0" lang="uk" sz="800" spc="-1" strike="noStrike">
                <a:solidFill>
                  <a:srgbClr val="000000"/>
                </a:solidFill>
                <a:latin typeface="Consolas"/>
                <a:ea typeface="Consolas"/>
              </a:rPr>
              <a:t>do_something();</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41"/>
              </a:spcBef>
              <a:tabLst>
                <a:tab algn="l" pos="0"/>
              </a:tabLst>
            </a:pPr>
            <a:endParaRPr b="0" lang="en-US" sz="800" spc="-1" strike="noStrike">
              <a:latin typeface="Arial"/>
            </a:endParaRPr>
          </a:p>
          <a:p>
            <a:pPr>
              <a:lnSpc>
                <a:spcPct val="100000"/>
              </a:lnSpc>
              <a:spcBef>
                <a:spcPts val="241"/>
              </a:spcBef>
              <a:tabLst>
                <a:tab algn="l" pos="0"/>
              </a:tabLst>
            </a:pPr>
            <a:r>
              <a:rPr b="0" lang="uk" sz="900" spc="-1" strike="noStrike">
                <a:solidFill>
                  <a:srgbClr val="00b050"/>
                </a:solidFill>
                <a:latin typeface="Consolas"/>
                <a:ea typeface="Consolas"/>
              </a:rPr>
              <a:t>// data race?</a:t>
            </a:r>
            <a:endParaRPr b="0" lang="en-US" sz="900" spc="-1" strike="noStrike">
              <a:latin typeface="Arial"/>
            </a:endParaRPr>
          </a:p>
          <a:p>
            <a:pPr>
              <a:lnSpc>
                <a:spcPct val="100000"/>
              </a:lnSpc>
              <a:spcBef>
                <a:spcPts val="221"/>
              </a:spcBef>
              <a:tabLst>
                <a:tab algn="l" pos="0"/>
              </a:tabLst>
            </a:pPr>
            <a:r>
              <a:rPr b="0" lang="uk" sz="800" spc="-1" strike="noStrike">
                <a:solidFill>
                  <a:srgbClr val="0000ff"/>
                </a:solidFill>
                <a:latin typeface="Consolas"/>
                <a:ea typeface="Consolas"/>
              </a:rPr>
              <a:t>void</a:t>
            </a:r>
            <a:r>
              <a:rPr b="0" lang="uk" sz="800" spc="-1" strike="noStrike">
                <a:solidFill>
                  <a:srgbClr val="000000"/>
                </a:solidFill>
                <a:latin typeface="Consolas"/>
                <a:ea typeface="Consolas"/>
              </a:rPr>
              <a:t> </a:t>
            </a:r>
            <a:r>
              <a:rPr b="0" lang="uk" sz="800" spc="-1" strike="noStrike">
                <a:solidFill>
                  <a:srgbClr val="483d8b"/>
                </a:solidFill>
                <a:latin typeface="Consolas"/>
                <a:ea typeface="Consolas"/>
              </a:rPr>
              <a:t>foo</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if</a:t>
            </a:r>
            <a:r>
              <a:rPr b="0" lang="uk" sz="800" spc="-1" strike="noStrike">
                <a:solidFill>
                  <a:srgbClr val="000000"/>
                </a:solidFill>
                <a:latin typeface="Consolas"/>
                <a:ea typeface="Consolas"/>
              </a:rPr>
              <a:t> (!resource_ptr)</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unique_lock</a:t>
            </a:r>
            <a:r>
              <a:rPr b="0" lang="uk" sz="800" spc="-1" strike="noStrike">
                <a:solidFill>
                  <a:srgbClr val="000000"/>
                </a:solidFill>
                <a:latin typeface="Consolas"/>
                <a:ea typeface="Consolas"/>
              </a:rPr>
              <a:t>&lt;std::</a:t>
            </a:r>
            <a:r>
              <a:rPr b="0" lang="uk" sz="800" spc="-1" strike="noStrike">
                <a:solidFill>
                  <a:srgbClr val="008b8b"/>
                </a:solidFill>
                <a:latin typeface="Consolas"/>
                <a:ea typeface="Consolas"/>
              </a:rPr>
              <a:t>mutex</a:t>
            </a:r>
            <a:r>
              <a:rPr b="0" lang="uk" sz="800" spc="-1" strike="noStrike">
                <a:solidFill>
                  <a:srgbClr val="000000"/>
                </a:solidFill>
                <a:latin typeface="Consolas"/>
                <a:ea typeface="Consolas"/>
              </a:rPr>
              <a:t>&gt; lk</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resource_mutex</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if</a:t>
            </a:r>
            <a:r>
              <a:rPr b="0" lang="uk" sz="800" spc="-1" strike="noStrike">
                <a:solidFill>
                  <a:srgbClr val="000000"/>
                </a:solidFill>
                <a:latin typeface="Consolas"/>
                <a:ea typeface="Consolas"/>
              </a:rPr>
              <a:t> (!resource_ptr)</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resource_ptr.reset(</a:t>
            </a:r>
            <a:r>
              <a:rPr b="0" lang="uk" sz="800" spc="-1" strike="noStrike">
                <a:solidFill>
                  <a:srgbClr val="0000ff"/>
                </a:solidFill>
                <a:latin typeface="Consolas"/>
                <a:ea typeface="Consolas"/>
              </a:rPr>
              <a:t>new</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some_resource</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lk.unlock();</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resource_ptr</a:t>
            </a:r>
            <a:r>
              <a:rPr b="0" lang="uk" sz="800" spc="-1" strike="noStrike">
                <a:solidFill>
                  <a:srgbClr val="008b8b"/>
                </a:solidFill>
                <a:latin typeface="Consolas"/>
                <a:ea typeface="Consolas"/>
              </a:rPr>
              <a:t>-&gt;</a:t>
            </a:r>
            <a:r>
              <a:rPr b="0" lang="uk" sz="800" spc="-1" strike="noStrike">
                <a:solidFill>
                  <a:srgbClr val="000000"/>
                </a:solidFill>
                <a:latin typeface="Consolas"/>
                <a:ea typeface="Consolas"/>
              </a:rPr>
              <a:t>do_something();</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41"/>
              </a:spcBef>
              <a:tabLst>
                <a:tab algn="l" pos="0"/>
              </a:tabLst>
            </a:pPr>
            <a:endParaRPr b="0" lang="en-US" sz="800" spc="-1" strike="noStrike">
              <a:latin typeface="Arial"/>
            </a:endParaRPr>
          </a:p>
        </p:txBody>
      </p:sp>
      <p:sp>
        <p:nvSpPr>
          <p:cNvPr id="142" name="CustomShape 2"/>
          <p:cNvSpPr/>
          <p:nvPr/>
        </p:nvSpPr>
        <p:spPr>
          <a:xfrm>
            <a:off x="457200" y="141480"/>
            <a:ext cx="8228880" cy="42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uk" sz="2400" spc="-1" strike="noStrike">
                <a:solidFill>
                  <a:srgbClr val="000000"/>
                </a:solidFill>
                <a:latin typeface="Calibri"/>
                <a:ea typeface="Calibri"/>
              </a:rPr>
              <a:t>Protecting shared data during initialization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465480"/>
            <a:ext cx="8228880" cy="312840"/>
          </a:xfrm>
          <a:prstGeom prst="rect">
            <a:avLst/>
          </a:prstGeom>
          <a:noFill/>
          <a:ln>
            <a:noFill/>
          </a:ln>
        </p:spPr>
        <p:style>
          <a:lnRef idx="0"/>
          <a:fillRef idx="0"/>
          <a:effectRef idx="0"/>
          <a:fontRef idx="minor"/>
        </p:style>
        <p:txBody>
          <a:bodyPr lIns="90000" rIns="90000" tIns="45000" bIns="45000" anchor="ctr">
            <a:normAutofit fontScale="41000"/>
          </a:bodyPr>
          <a:p>
            <a:pPr algn="ctr">
              <a:lnSpc>
                <a:spcPct val="100000"/>
              </a:lnSpc>
              <a:tabLst>
                <a:tab algn="l" pos="0"/>
              </a:tabLst>
            </a:pPr>
            <a:r>
              <a:rPr b="0" lang="uk" sz="2700" spc="-1" strike="noStrike">
                <a:solidFill>
                  <a:srgbClr val="000000"/>
                </a:solidFill>
                <a:latin typeface="Calibri"/>
                <a:ea typeface="Calibri"/>
              </a:rPr>
              <a:t>The solution once_flag, call_once</a:t>
            </a:r>
            <a:endParaRPr b="0" lang="en-US" sz="2700" spc="-1" strike="noStrike">
              <a:latin typeface="Arial"/>
            </a:endParaRPr>
          </a:p>
        </p:txBody>
      </p:sp>
      <p:sp>
        <p:nvSpPr>
          <p:cNvPr id="144" name="CustomShape 2"/>
          <p:cNvSpPr/>
          <p:nvPr/>
        </p:nvSpPr>
        <p:spPr>
          <a:xfrm>
            <a:off x="457200" y="1275480"/>
            <a:ext cx="8228880" cy="3393720"/>
          </a:xfrm>
          <a:prstGeom prst="rect">
            <a:avLst/>
          </a:prstGeom>
          <a:noFill/>
          <a:ln>
            <a:noFill/>
          </a:ln>
        </p:spPr>
        <p:style>
          <a:lnRef idx="0"/>
          <a:fillRef idx="0"/>
          <a:effectRef idx="0"/>
          <a:fontRef idx="minor"/>
        </p:style>
        <p:txBody>
          <a:bodyPr lIns="90000" rIns="90000" tIns="45000" bIns="45000">
            <a:normAutofit fontScale="84000"/>
          </a:bodyPr>
          <a:p>
            <a:pPr>
              <a:lnSpc>
                <a:spcPct val="100000"/>
              </a:lnSpc>
              <a:tabLst>
                <a:tab algn="l" pos="0"/>
              </a:tabLst>
            </a:pPr>
            <a:r>
              <a:rPr b="0" lang="uk" sz="1800" spc="-1" strike="noStrike">
                <a:solidFill>
                  <a:srgbClr val="000000"/>
                </a:solidFill>
                <a:latin typeface="Consolas"/>
                <a:ea typeface="Consolas"/>
              </a:rPr>
              <a:t>std::</a:t>
            </a:r>
            <a:r>
              <a:rPr b="0" lang="uk" sz="1800" spc="-1" strike="noStrike">
                <a:solidFill>
                  <a:srgbClr val="008b8b"/>
                </a:solidFill>
                <a:latin typeface="Consolas"/>
                <a:ea typeface="Consolas"/>
              </a:rPr>
              <a:t>shared_ptr</a:t>
            </a:r>
            <a:r>
              <a:rPr b="0" lang="uk" sz="1800" spc="-1" strike="noStrike">
                <a:solidFill>
                  <a:srgbClr val="000000"/>
                </a:solidFill>
                <a:latin typeface="Consolas"/>
                <a:ea typeface="Consolas"/>
              </a:rPr>
              <a:t>&lt;</a:t>
            </a:r>
            <a:r>
              <a:rPr b="0" lang="uk" sz="1800" spc="-1" strike="noStrike">
                <a:solidFill>
                  <a:srgbClr val="008b8b"/>
                </a:solidFill>
                <a:latin typeface="Consolas"/>
                <a:ea typeface="Consolas"/>
              </a:rPr>
              <a:t>some_resource</a:t>
            </a:r>
            <a:r>
              <a:rPr b="0" lang="uk" sz="1800" spc="-1" strike="noStrike">
                <a:solidFill>
                  <a:srgbClr val="000000"/>
                </a:solidFill>
                <a:latin typeface="Consolas"/>
                <a:ea typeface="Consolas"/>
              </a:rPr>
              <a:t>&gt; resource_ptr;</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std::</a:t>
            </a:r>
            <a:r>
              <a:rPr b="0" lang="uk" sz="1800" spc="-1" strike="noStrike">
                <a:solidFill>
                  <a:srgbClr val="008b8b"/>
                </a:solidFill>
                <a:latin typeface="Consolas"/>
                <a:ea typeface="Consolas"/>
              </a:rPr>
              <a:t>once_flag</a:t>
            </a:r>
            <a:r>
              <a:rPr b="0" lang="uk" sz="1800" spc="-1" strike="noStrike">
                <a:solidFill>
                  <a:srgbClr val="000000"/>
                </a:solidFill>
                <a:latin typeface="Consolas"/>
                <a:ea typeface="Consolas"/>
              </a:rPr>
              <a:t> resource_flag;</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a:lnSpc>
                <a:spcPct val="100000"/>
              </a:lnSpc>
              <a:spcBef>
                <a:spcPts val="360"/>
              </a:spcBef>
              <a:tabLst>
                <a:tab algn="l" pos="0"/>
              </a:tabLst>
            </a:pPr>
            <a:r>
              <a:rPr b="0" lang="uk" sz="1800" spc="-1" strike="noStrike">
                <a:solidFill>
                  <a:srgbClr val="0000ff"/>
                </a:solidFill>
                <a:latin typeface="Consolas"/>
                <a:ea typeface="Consolas"/>
              </a:rPr>
              <a:t>void</a:t>
            </a:r>
            <a:r>
              <a:rPr b="0" lang="uk" sz="1800" spc="-1" strike="noStrike">
                <a:solidFill>
                  <a:srgbClr val="000000"/>
                </a:solidFill>
                <a:latin typeface="Consolas"/>
                <a:ea typeface="Consolas"/>
              </a:rPr>
              <a:t> </a:t>
            </a:r>
            <a:r>
              <a:rPr b="0" lang="uk" sz="1800" spc="-1" strike="noStrike">
                <a:solidFill>
                  <a:srgbClr val="483d8b"/>
                </a:solidFill>
                <a:latin typeface="Consolas"/>
                <a:ea typeface="Consolas"/>
              </a:rPr>
              <a:t>foo</a:t>
            </a:r>
            <a:r>
              <a:rPr b="0" lang="uk" sz="1800" spc="-1" strike="noStrike">
                <a:solidFill>
                  <a:srgbClr val="000000"/>
                </a:solidFill>
                <a:latin typeface="Consolas"/>
                <a:ea typeface="Consolas"/>
              </a:rPr>
              <a:t>()</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    </a:t>
            </a:r>
            <a:r>
              <a:rPr b="0" lang="uk" sz="1800" spc="-1" strike="noStrike">
                <a:solidFill>
                  <a:srgbClr val="000000"/>
                </a:solidFill>
                <a:latin typeface="Consolas"/>
                <a:ea typeface="Consolas"/>
              </a:rPr>
              <a:t>std::</a:t>
            </a:r>
            <a:r>
              <a:rPr b="0" lang="uk" sz="1800" spc="-1" strike="noStrike">
                <a:solidFill>
                  <a:srgbClr val="483d8b"/>
                </a:solidFill>
                <a:latin typeface="Consolas"/>
                <a:ea typeface="Consolas"/>
              </a:rPr>
              <a:t>call_once</a:t>
            </a:r>
            <a:r>
              <a:rPr b="0" lang="uk" sz="1800" spc="-1" strike="noStrike">
                <a:solidFill>
                  <a:srgbClr val="000000"/>
                </a:solidFill>
                <a:latin typeface="Consolas"/>
                <a:ea typeface="Consolas"/>
              </a:rPr>
              <a:t>(resource_flag, []()</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    </a:t>
            </a:r>
            <a:r>
              <a:rPr b="0" lang="uk" sz="1800" spc="-1" strike="noStrike">
                <a:solidFill>
                  <a:srgbClr val="000000"/>
                </a:solidFill>
                <a:latin typeface="Consolas"/>
                <a:ea typeface="Consolas"/>
              </a:rPr>
              <a:t>{</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            </a:t>
            </a:r>
            <a:r>
              <a:rPr b="0" lang="uk" sz="1800" spc="-1" strike="noStrike">
                <a:solidFill>
                  <a:srgbClr val="000000"/>
                </a:solidFill>
                <a:latin typeface="Consolas"/>
                <a:ea typeface="Consolas"/>
              </a:rPr>
              <a:t>resource_ptr.reset(</a:t>
            </a:r>
            <a:r>
              <a:rPr b="0" lang="uk" sz="1800" spc="-1" strike="noStrike">
                <a:solidFill>
                  <a:srgbClr val="0000ff"/>
                </a:solidFill>
                <a:latin typeface="Consolas"/>
                <a:ea typeface="Consolas"/>
              </a:rPr>
              <a:t>new</a:t>
            </a:r>
            <a:r>
              <a:rPr b="0" lang="uk" sz="1800" spc="-1" strike="noStrike">
                <a:solidFill>
                  <a:srgbClr val="000000"/>
                </a:solidFill>
                <a:latin typeface="Consolas"/>
                <a:ea typeface="Consolas"/>
              </a:rPr>
              <a:t> </a:t>
            </a:r>
            <a:r>
              <a:rPr b="0" lang="uk" sz="1800" spc="-1" strike="noStrike">
                <a:solidFill>
                  <a:srgbClr val="008b8b"/>
                </a:solidFill>
                <a:latin typeface="Consolas"/>
                <a:ea typeface="Consolas"/>
              </a:rPr>
              <a:t>some_resource</a:t>
            </a:r>
            <a:r>
              <a:rPr b="0" lang="uk" sz="1800" spc="-1" strike="noStrike">
                <a:solidFill>
                  <a:srgbClr val="000000"/>
                </a:solidFill>
                <a:latin typeface="Consolas"/>
                <a:ea typeface="Consolas"/>
              </a:rPr>
              <a:t>);</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    </a:t>
            </a:r>
            <a:r>
              <a:rPr b="0" lang="uk" sz="1800" spc="-1" strike="noStrike">
                <a:solidFill>
                  <a:srgbClr val="000000"/>
                </a:solidFill>
                <a:latin typeface="Consolas"/>
                <a:ea typeface="Consolas"/>
              </a:rPr>
              <a:t>});</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    </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    </a:t>
            </a:r>
            <a:r>
              <a:rPr b="0" lang="uk" sz="1800" spc="-1" strike="noStrike">
                <a:solidFill>
                  <a:srgbClr val="000000"/>
                </a:solidFill>
                <a:latin typeface="Consolas"/>
                <a:ea typeface="Consolas"/>
              </a:rPr>
              <a:t>resource_ptr</a:t>
            </a:r>
            <a:r>
              <a:rPr b="0" lang="uk" sz="1800" spc="-1" strike="noStrike">
                <a:solidFill>
                  <a:srgbClr val="008b8b"/>
                </a:solidFill>
                <a:latin typeface="Consolas"/>
                <a:ea typeface="Consolas"/>
              </a:rPr>
              <a:t>-&gt;</a:t>
            </a:r>
            <a:r>
              <a:rPr b="0" lang="uk" sz="1800" spc="-1" strike="noStrike">
                <a:solidFill>
                  <a:srgbClr val="000000"/>
                </a:solidFill>
                <a:latin typeface="Consolas"/>
                <a:ea typeface="Consolas"/>
              </a:rPr>
              <a:t>do_something();</a:t>
            </a:r>
            <a:endParaRPr b="0" lang="en-US" sz="1800" spc="-1" strike="noStrike">
              <a:latin typeface="Arial"/>
            </a:endParaRPr>
          </a:p>
          <a:p>
            <a:pPr>
              <a:lnSpc>
                <a:spcPct val="100000"/>
              </a:lnSpc>
              <a:spcBef>
                <a:spcPts val="360"/>
              </a:spcBef>
              <a:tabLst>
                <a:tab algn="l" pos="0"/>
              </a:tabLst>
            </a:pPr>
            <a:r>
              <a:rPr b="0" lang="uk" sz="1800" spc="-1" strike="noStrike">
                <a:solidFill>
                  <a:srgbClr val="000000"/>
                </a:solidFill>
                <a:latin typeface="Consolas"/>
                <a:ea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88080" y="616320"/>
            <a:ext cx="8280360" cy="5117040"/>
          </a:xfrm>
          <a:prstGeom prst="rect">
            <a:avLst/>
          </a:prstGeom>
          <a:noFill/>
          <a:ln>
            <a:noFill/>
          </a:ln>
        </p:spPr>
        <p:style>
          <a:lnRef idx="0"/>
          <a:fillRef idx="0"/>
          <a:effectRef idx="0"/>
          <a:fontRef idx="minor"/>
        </p:style>
        <p:txBody>
          <a:bodyPr lIns="90000" rIns="90000" tIns="45000" bIns="45000">
            <a:spAutoFit/>
          </a:bodyPr>
          <a:p>
            <a:pPr marL="285840" indent="-272160">
              <a:lnSpc>
                <a:spcPct val="100000"/>
              </a:lnSpc>
              <a:buClr>
                <a:srgbClr val="000000"/>
              </a:buClr>
              <a:buFont typeface="Arial"/>
              <a:buChar char="•"/>
            </a:pPr>
            <a:r>
              <a:rPr b="1" lang="uk" sz="2200" spc="-1" strike="noStrike">
                <a:solidFill>
                  <a:srgbClr val="000000"/>
                </a:solidFill>
                <a:latin typeface="Calibri"/>
                <a:ea typeface="Calibri"/>
              </a:rPr>
              <a:t>Thread</a:t>
            </a:r>
            <a:endParaRPr b="0" lang="en-US" sz="2200" spc="-1" strike="noStrike">
              <a:latin typeface="Arial"/>
            </a:endParaRPr>
          </a:p>
          <a:p>
            <a:pPr marL="285840" indent="-272160">
              <a:lnSpc>
                <a:spcPct val="100000"/>
              </a:lnSpc>
              <a:buClr>
                <a:srgbClr val="000000"/>
              </a:buClr>
              <a:buFont typeface="Courier New"/>
              <a:buChar char="o"/>
            </a:pPr>
            <a:r>
              <a:rPr b="0" lang="uk" sz="2200" spc="-1" strike="noStrike">
                <a:solidFill>
                  <a:srgbClr val="000000"/>
                </a:solidFill>
                <a:latin typeface="Calibri"/>
                <a:ea typeface="Calibri"/>
              </a:rPr>
              <a:t>Work which can be scheduled to execute on one core</a:t>
            </a:r>
            <a:endParaRPr b="0" lang="en-US" sz="2200" spc="-1" strike="noStrike">
              <a:latin typeface="Arial"/>
            </a:endParaRPr>
          </a:p>
          <a:p>
            <a:pPr marL="285840" indent="-272160">
              <a:lnSpc>
                <a:spcPct val="100000"/>
              </a:lnSpc>
              <a:buClr>
                <a:srgbClr val="000000"/>
              </a:buClr>
              <a:buFont typeface="Courier New"/>
              <a:buChar char="o"/>
            </a:pPr>
            <a:r>
              <a:rPr b="0" lang="uk" sz="2200" spc="-1" strike="noStrike">
                <a:solidFill>
                  <a:srgbClr val="000000"/>
                </a:solidFill>
                <a:latin typeface="Calibri"/>
                <a:ea typeface="Calibri"/>
              </a:rPr>
              <a:t>A thread is contained inside a process</a:t>
            </a:r>
            <a:endParaRPr b="0" lang="en-US" sz="2200" spc="-1" strike="noStrike">
              <a:latin typeface="Arial"/>
            </a:endParaRPr>
          </a:p>
          <a:p>
            <a:pPr marL="285840" indent="-272160">
              <a:lnSpc>
                <a:spcPct val="100000"/>
              </a:lnSpc>
              <a:buClr>
                <a:srgbClr val="000000"/>
              </a:buClr>
              <a:buFont typeface="Courier New"/>
              <a:buChar char="o"/>
            </a:pPr>
            <a:r>
              <a:rPr b="0" lang="uk" sz="2200" spc="-1" strike="noStrike">
                <a:solidFill>
                  <a:srgbClr val="000000"/>
                </a:solidFill>
                <a:latin typeface="Calibri"/>
                <a:ea typeface="Calibri"/>
              </a:rPr>
              <a:t>Each thread has its own callstack</a:t>
            </a:r>
            <a:endParaRPr b="0" lang="en-US" sz="2200" spc="-1" strike="noStrike">
              <a:latin typeface="Arial"/>
            </a:endParaRPr>
          </a:p>
          <a:p>
            <a:pPr marL="285840" indent="-272160">
              <a:lnSpc>
                <a:spcPct val="100000"/>
              </a:lnSpc>
              <a:buClr>
                <a:srgbClr val="000000"/>
              </a:buClr>
              <a:buFont typeface="Courier New"/>
              <a:buChar char="o"/>
            </a:pPr>
            <a:r>
              <a:rPr b="0" lang="uk" sz="2200" spc="-1" strike="noStrike">
                <a:solidFill>
                  <a:srgbClr val="000000"/>
                </a:solidFill>
                <a:latin typeface="Calibri"/>
                <a:ea typeface="Calibri"/>
              </a:rPr>
              <a:t>Threads in the same process share the same resources</a:t>
            </a:r>
            <a:endParaRPr b="0" lang="en-US" sz="2200" spc="-1" strike="noStrike">
              <a:latin typeface="Arial"/>
            </a:endParaRPr>
          </a:p>
          <a:p>
            <a:pPr>
              <a:lnSpc>
                <a:spcPct val="100000"/>
              </a:lnSpc>
              <a:tabLst>
                <a:tab algn="l" pos="0"/>
              </a:tabLst>
            </a:pPr>
            <a:endParaRPr b="0" lang="en-US" sz="2200" spc="-1" strike="noStrike">
              <a:latin typeface="Arial"/>
            </a:endParaRPr>
          </a:p>
          <a:p>
            <a:pPr marL="285840" indent="-272160">
              <a:lnSpc>
                <a:spcPct val="100000"/>
              </a:lnSpc>
              <a:buClr>
                <a:srgbClr val="000000"/>
              </a:buClr>
              <a:buFont typeface="Arial"/>
              <a:buChar char="•"/>
              <a:tabLst>
                <a:tab algn="l" pos="0"/>
              </a:tabLst>
            </a:pPr>
            <a:r>
              <a:rPr b="1" lang="uk" sz="2200" spc="-1" strike="noStrike">
                <a:solidFill>
                  <a:srgbClr val="000000"/>
                </a:solidFill>
                <a:latin typeface="Calibri"/>
                <a:ea typeface="Calibri"/>
              </a:rPr>
              <a:t>Process</a:t>
            </a:r>
            <a:endParaRPr b="0" lang="en-US" sz="2200" spc="-1" strike="noStrike">
              <a:latin typeface="Arial"/>
            </a:endParaRPr>
          </a:p>
          <a:p>
            <a:pPr marL="285840" indent="-272160">
              <a:lnSpc>
                <a:spcPct val="100000"/>
              </a:lnSpc>
              <a:buClr>
                <a:srgbClr val="000000"/>
              </a:buClr>
              <a:buFont typeface="Courier New"/>
              <a:buChar char="o"/>
              <a:tabLst>
                <a:tab algn="l" pos="0"/>
              </a:tabLst>
            </a:pPr>
            <a:r>
              <a:rPr b="0" lang="uk" sz="2200" spc="-1" strike="noStrike">
                <a:solidFill>
                  <a:srgbClr val="000000"/>
                </a:solidFill>
                <a:latin typeface="Calibri"/>
                <a:ea typeface="Calibri"/>
              </a:rPr>
              <a:t>Used to start a separate program</a:t>
            </a:r>
            <a:endParaRPr b="0" lang="en-US" sz="2200" spc="-1" strike="noStrike">
              <a:latin typeface="Arial"/>
            </a:endParaRPr>
          </a:p>
          <a:p>
            <a:pPr marL="285840" indent="-272160">
              <a:lnSpc>
                <a:spcPct val="100000"/>
              </a:lnSpc>
              <a:buClr>
                <a:srgbClr val="000000"/>
              </a:buClr>
              <a:buFont typeface="Courier New"/>
              <a:buChar char="o"/>
              <a:tabLst>
                <a:tab algn="l" pos="0"/>
              </a:tabLst>
            </a:pPr>
            <a:r>
              <a:rPr b="0" lang="uk" sz="2200" spc="-1" strike="noStrike">
                <a:solidFill>
                  <a:srgbClr val="000000"/>
                </a:solidFill>
                <a:latin typeface="Calibri"/>
                <a:ea typeface="Calibri"/>
              </a:rPr>
              <a:t>Each process has at least one thread</a:t>
            </a:r>
            <a:endParaRPr b="0" lang="en-US" sz="2200" spc="-1" strike="noStrike">
              <a:latin typeface="Arial"/>
            </a:endParaRPr>
          </a:p>
          <a:p>
            <a:pPr marL="285840" indent="-272160">
              <a:lnSpc>
                <a:spcPct val="100000"/>
              </a:lnSpc>
              <a:buClr>
                <a:srgbClr val="000000"/>
              </a:buClr>
              <a:buFont typeface="Courier New"/>
              <a:buChar char="o"/>
              <a:tabLst>
                <a:tab algn="l" pos="0"/>
              </a:tabLst>
            </a:pPr>
            <a:r>
              <a:rPr b="0" lang="uk" sz="2200" spc="-1" strike="noStrike">
                <a:solidFill>
                  <a:srgbClr val="000000"/>
                </a:solidFill>
                <a:latin typeface="Calibri"/>
                <a:ea typeface="Calibri"/>
              </a:rPr>
              <a:t>If there is only one thread in a process the program is not multithreaded</a:t>
            </a:r>
            <a:endParaRPr b="0" lang="en-US" sz="2200" spc="-1" strike="noStrike">
              <a:latin typeface="Arial"/>
            </a:endParaRPr>
          </a:p>
          <a:p>
            <a:pPr marL="285840" indent="-272160">
              <a:lnSpc>
                <a:spcPct val="100000"/>
              </a:lnSpc>
              <a:buClr>
                <a:srgbClr val="000000"/>
              </a:buClr>
              <a:buFont typeface="Courier New"/>
              <a:buChar char="o"/>
              <a:tabLst>
                <a:tab algn="l" pos="0"/>
              </a:tabLst>
            </a:pPr>
            <a:r>
              <a:rPr b="0" lang="uk" sz="2200" spc="-1" strike="noStrike">
                <a:solidFill>
                  <a:srgbClr val="000000"/>
                </a:solidFill>
                <a:latin typeface="Calibri"/>
                <a:ea typeface="Calibri"/>
              </a:rPr>
              <a:t>As an example, you can start </a:t>
            </a:r>
            <a:r>
              <a:rPr b="0" i="1" lang="uk" sz="2200" spc="-1" strike="noStrike">
                <a:solidFill>
                  <a:srgbClr val="000000"/>
                </a:solidFill>
                <a:latin typeface="Calibri"/>
                <a:ea typeface="Calibri"/>
              </a:rPr>
              <a:t>make</a:t>
            </a:r>
            <a:r>
              <a:rPr b="0" lang="uk" sz="2200" spc="-1" strike="noStrike">
                <a:solidFill>
                  <a:srgbClr val="000000"/>
                </a:solidFill>
                <a:latin typeface="Calibri"/>
                <a:ea typeface="Calibri"/>
              </a:rPr>
              <a:t> then make starts </a:t>
            </a:r>
            <a:r>
              <a:rPr b="0" i="1" lang="uk" sz="2200" spc="-1" strike="noStrike">
                <a:solidFill>
                  <a:srgbClr val="000000"/>
                </a:solidFill>
                <a:latin typeface="Calibri"/>
                <a:ea typeface="Calibri"/>
              </a:rPr>
              <a:t>clang</a:t>
            </a:r>
            <a:r>
              <a:rPr b="0" lang="uk" sz="2200" spc="-1" strike="noStrike">
                <a:solidFill>
                  <a:srgbClr val="000000"/>
                </a:solidFill>
                <a:latin typeface="Calibri"/>
                <a:ea typeface="Calibri"/>
              </a:rPr>
              <a:t> (</a:t>
            </a:r>
            <a:r>
              <a:rPr b="0" i="1" lang="uk" sz="2200" spc="-1" strike="noStrike">
                <a:solidFill>
                  <a:srgbClr val="000000"/>
                </a:solidFill>
                <a:latin typeface="Calibri"/>
                <a:ea typeface="Calibri"/>
              </a:rPr>
              <a:t>make</a:t>
            </a:r>
            <a:r>
              <a:rPr b="0" lang="uk" sz="2200" spc="-1" strike="noStrike">
                <a:solidFill>
                  <a:srgbClr val="000000"/>
                </a:solidFill>
                <a:latin typeface="Calibri"/>
                <a:ea typeface="Calibri"/>
              </a:rPr>
              <a:t> starts a new process to run </a:t>
            </a:r>
            <a:r>
              <a:rPr b="0" i="1" lang="uk" sz="2200" spc="-1" strike="noStrike">
                <a:solidFill>
                  <a:srgbClr val="000000"/>
                </a:solidFill>
                <a:latin typeface="Calibri"/>
                <a:ea typeface="Calibri"/>
              </a:rPr>
              <a:t>clang</a:t>
            </a:r>
            <a:r>
              <a:rPr b="0" lang="uk" sz="2200" spc="-1" strike="noStrike">
                <a:solidFill>
                  <a:srgbClr val="000000"/>
                </a:solidFill>
                <a:latin typeface="Calibri"/>
                <a:ea typeface="Calibri"/>
              </a:rPr>
              <a:t>)</a:t>
            </a:r>
            <a:endParaRPr b="0" lang="en-US" sz="2200" spc="-1" strike="noStrike">
              <a:latin typeface="Arial"/>
            </a:endParaRPr>
          </a:p>
          <a:p>
            <a:pPr>
              <a:lnSpc>
                <a:spcPct val="100000"/>
              </a:lnSpc>
              <a:tabLst>
                <a:tab algn="l" pos="0"/>
              </a:tabLst>
            </a:pPr>
            <a:endParaRPr b="0" lang="en-US" sz="2200" spc="-1" strike="noStrike">
              <a:latin typeface="Arial"/>
            </a:endParaRPr>
          </a:p>
          <a:p>
            <a:pPr>
              <a:lnSpc>
                <a:spcPct val="100000"/>
              </a:lnSpc>
              <a:tabLst>
                <a:tab algn="l" pos="0"/>
              </a:tabLst>
            </a:pPr>
            <a:endParaRPr b="0" lang="en-US" sz="2200" spc="-1" strike="noStrike">
              <a:latin typeface="Arial"/>
            </a:endParaRPr>
          </a:p>
        </p:txBody>
      </p:sp>
      <p:sp>
        <p:nvSpPr>
          <p:cNvPr id="86" name="CustomShape 2"/>
          <p:cNvSpPr/>
          <p:nvPr/>
        </p:nvSpPr>
        <p:spPr>
          <a:xfrm>
            <a:off x="2651760" y="166680"/>
            <a:ext cx="3616920" cy="564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 sz="3200" spc="-1" strike="noStrike">
                <a:solidFill>
                  <a:srgbClr val="000000"/>
                </a:solidFill>
                <a:latin typeface="Calibri"/>
                <a:ea typeface="Calibri"/>
              </a:rPr>
              <a:t>Multithreading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411480"/>
            <a:ext cx="8228880" cy="4482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std::</a:t>
            </a:r>
            <a:r>
              <a:rPr b="0" lang="uk" sz="750" spc="-1" strike="noStrike">
                <a:solidFill>
                  <a:srgbClr val="008b8b"/>
                </a:solidFill>
                <a:latin typeface="Consolas"/>
                <a:ea typeface="Consolas"/>
              </a:rPr>
              <a:t>mutex</a:t>
            </a:r>
            <a:r>
              <a:rPr b="0" lang="uk" sz="750" spc="-1" strike="noStrike">
                <a:solidFill>
                  <a:srgbClr val="000000"/>
                </a:solidFill>
                <a:latin typeface="Consolas"/>
                <a:ea typeface="Consolas"/>
              </a:rPr>
              <a:t> mutex;</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std::</a:t>
            </a:r>
            <a:r>
              <a:rPr b="0" lang="uk" sz="750" spc="-1" strike="noStrike">
                <a:solidFill>
                  <a:srgbClr val="008b8b"/>
                </a:solidFill>
                <a:latin typeface="Consolas"/>
                <a:ea typeface="Consolas"/>
              </a:rPr>
              <a:t>condition_variable</a:t>
            </a:r>
            <a:r>
              <a:rPr b="0" lang="uk" sz="750" spc="-1" strike="noStrike">
                <a:solidFill>
                  <a:srgbClr val="000000"/>
                </a:solidFill>
                <a:latin typeface="Consolas"/>
                <a:ea typeface="Consolas"/>
              </a:rPr>
              <a:t> cv;</a:t>
            </a:r>
            <a:endParaRPr b="0" lang="en-US" sz="750" spc="-1" strike="noStrike">
              <a:latin typeface="Arial"/>
            </a:endParaRPr>
          </a:p>
          <a:p>
            <a:pPr>
              <a:lnSpc>
                <a:spcPct val="100000"/>
              </a:lnSpc>
              <a:spcBef>
                <a:spcPts val="210"/>
              </a:spcBef>
              <a:tabLst>
                <a:tab algn="l" pos="0"/>
              </a:tabLst>
            </a:pPr>
            <a:r>
              <a:rPr b="0" lang="uk" sz="750" spc="-1" strike="noStrike">
                <a:solidFill>
                  <a:srgbClr val="0000ff"/>
                </a:solidFill>
                <a:latin typeface="Consolas"/>
                <a:ea typeface="Consolas"/>
              </a:rPr>
              <a:t>int</a:t>
            </a:r>
            <a:r>
              <a:rPr b="0" lang="uk" sz="750" spc="-1" strike="noStrike">
                <a:solidFill>
                  <a:srgbClr val="000000"/>
                </a:solidFill>
                <a:latin typeface="Consolas"/>
                <a:ea typeface="Consolas"/>
              </a:rPr>
              <a:t> x = 0;</a:t>
            </a:r>
            <a:endParaRPr b="0" lang="en-US" sz="750" spc="-1" strike="noStrike">
              <a:latin typeface="Arial"/>
            </a:endParaRPr>
          </a:p>
          <a:p>
            <a:pPr>
              <a:lnSpc>
                <a:spcPct val="100000"/>
              </a:lnSpc>
              <a:spcBef>
                <a:spcPts val="210"/>
              </a:spcBef>
              <a:tabLst>
                <a:tab algn="l" pos="0"/>
              </a:tabLst>
            </a:pPr>
            <a:r>
              <a:rPr b="0" lang="uk" sz="750" spc="-1" strike="noStrike">
                <a:solidFill>
                  <a:srgbClr val="0000ff"/>
                </a:solidFill>
                <a:latin typeface="Consolas"/>
                <a:ea typeface="Consolas"/>
              </a:rPr>
              <a:t>bool</a:t>
            </a:r>
            <a:r>
              <a:rPr b="0" lang="uk" sz="750" spc="-1" strike="noStrike">
                <a:solidFill>
                  <a:srgbClr val="000000"/>
                </a:solidFill>
                <a:latin typeface="Consolas"/>
                <a:ea typeface="Consolas"/>
              </a:rPr>
              <a:t> ready = </a:t>
            </a:r>
            <a:r>
              <a:rPr b="0" lang="uk" sz="750" spc="-1" strike="noStrike">
                <a:solidFill>
                  <a:srgbClr val="0000ff"/>
                </a:solidFill>
                <a:latin typeface="Consolas"/>
                <a:ea typeface="Consolas"/>
              </a:rPr>
              <a:t>false</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ff"/>
                </a:solidFill>
                <a:latin typeface="Consolas"/>
                <a:ea typeface="Consolas"/>
              </a:rPr>
              <a:t>void</a:t>
            </a:r>
            <a:r>
              <a:rPr b="0" lang="uk" sz="750" spc="-1" strike="noStrike">
                <a:solidFill>
                  <a:srgbClr val="000000"/>
                </a:solidFill>
                <a:latin typeface="Consolas"/>
                <a:ea typeface="Consolas"/>
              </a:rPr>
              <a:t> </a:t>
            </a:r>
            <a:r>
              <a:rPr b="0" lang="uk" sz="750" spc="-1" strike="noStrike">
                <a:solidFill>
                  <a:srgbClr val="483d8b"/>
                </a:solidFill>
                <a:latin typeface="Consolas"/>
                <a:ea typeface="Consolas"/>
              </a:rPr>
              <a:t>producer</a:t>
            </a:r>
            <a:r>
              <a:rPr b="0" lang="uk" sz="750" spc="-1" strike="noStrike">
                <a:solidFill>
                  <a:srgbClr val="000000"/>
                </a:solidFill>
                <a:latin typeface="Consolas"/>
                <a:ea typeface="Consolas"/>
              </a:rPr>
              <a:t>() {</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std::</a:t>
            </a:r>
            <a:r>
              <a:rPr b="0" lang="uk" sz="750" spc="-1" strike="noStrike">
                <a:solidFill>
                  <a:srgbClr val="008b8b"/>
                </a:solidFill>
                <a:latin typeface="Consolas"/>
                <a:ea typeface="Consolas"/>
              </a:rPr>
              <a:t>unique_lock</a:t>
            </a:r>
            <a:r>
              <a:rPr b="0" lang="uk" sz="750" spc="-1" strike="noStrike">
                <a:solidFill>
                  <a:srgbClr val="000000"/>
                </a:solidFill>
                <a:latin typeface="Consolas"/>
                <a:ea typeface="Consolas"/>
              </a:rPr>
              <a:t>&lt;std::</a:t>
            </a:r>
            <a:r>
              <a:rPr b="0" lang="uk" sz="750" spc="-1" strike="noStrike">
                <a:solidFill>
                  <a:srgbClr val="008b8b"/>
                </a:solidFill>
                <a:latin typeface="Consolas"/>
                <a:ea typeface="Consolas"/>
              </a:rPr>
              <a:t>mutex</a:t>
            </a:r>
            <a:r>
              <a:rPr b="0" lang="uk" sz="750" spc="-1" strike="noStrike">
                <a:solidFill>
                  <a:srgbClr val="000000"/>
                </a:solidFill>
                <a:latin typeface="Consolas"/>
                <a:ea typeface="Consolas"/>
              </a:rPr>
              <a:t>&gt; lock</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mutex</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ff"/>
                </a:solidFill>
                <a:latin typeface="Consolas"/>
                <a:ea typeface="Consolas"/>
              </a:rPr>
              <a:t>for</a:t>
            </a:r>
            <a:r>
              <a:rPr b="0" lang="uk" sz="750" spc="-1" strike="noStrike">
                <a:solidFill>
                  <a:srgbClr val="000000"/>
                </a:solidFill>
                <a:latin typeface="Consolas"/>
                <a:ea typeface="Consolas"/>
              </a:rPr>
              <a:t> (; x &lt; 100;) </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cv.wait(lock, [=] { </a:t>
            </a:r>
            <a:r>
              <a:rPr b="0" lang="uk" sz="750" spc="-1" strike="noStrike">
                <a:solidFill>
                  <a:srgbClr val="0000ff"/>
                </a:solidFill>
                <a:latin typeface="Consolas"/>
                <a:ea typeface="Consolas"/>
              </a:rPr>
              <a:t>return</a:t>
            </a:r>
            <a:r>
              <a:rPr b="0" lang="uk" sz="750" spc="-1" strike="noStrike">
                <a:solidFill>
                  <a:srgbClr val="000000"/>
                </a:solidFill>
                <a:latin typeface="Consolas"/>
                <a:ea typeface="Consolas"/>
              </a:rPr>
              <a:t> !ready; });</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++x;</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ready = </a:t>
            </a:r>
            <a:r>
              <a:rPr b="0" lang="uk" sz="750" spc="-1" strike="noStrike">
                <a:solidFill>
                  <a:srgbClr val="0000ff"/>
                </a:solidFill>
                <a:latin typeface="Consolas"/>
                <a:ea typeface="Consolas"/>
              </a:rPr>
              <a:t>true</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cv.notify_one();</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ff"/>
                </a:solidFill>
                <a:latin typeface="Consolas"/>
                <a:ea typeface="Consolas"/>
              </a:rPr>
              <a:t>void</a:t>
            </a:r>
            <a:r>
              <a:rPr b="0" lang="uk" sz="750" spc="-1" strike="noStrike">
                <a:solidFill>
                  <a:srgbClr val="000000"/>
                </a:solidFill>
                <a:latin typeface="Consolas"/>
                <a:ea typeface="Consolas"/>
              </a:rPr>
              <a:t> </a:t>
            </a:r>
            <a:r>
              <a:rPr b="0" lang="uk" sz="750" spc="-1" strike="noStrike">
                <a:solidFill>
                  <a:srgbClr val="483d8b"/>
                </a:solidFill>
                <a:latin typeface="Consolas"/>
                <a:ea typeface="Consolas"/>
              </a:rPr>
              <a:t>consumer</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std::</a:t>
            </a:r>
            <a:r>
              <a:rPr b="0" lang="uk" sz="750" spc="-1" strike="noStrike">
                <a:solidFill>
                  <a:srgbClr val="008b8b"/>
                </a:solidFill>
                <a:latin typeface="Consolas"/>
                <a:ea typeface="Consolas"/>
              </a:rPr>
              <a:t>unique_lock</a:t>
            </a:r>
            <a:r>
              <a:rPr b="0" lang="uk" sz="750" spc="-1" strike="noStrike">
                <a:solidFill>
                  <a:srgbClr val="000000"/>
                </a:solidFill>
                <a:latin typeface="Consolas"/>
                <a:ea typeface="Consolas"/>
              </a:rPr>
              <a:t>&lt;std::</a:t>
            </a:r>
            <a:r>
              <a:rPr b="0" lang="uk" sz="750" spc="-1" strike="noStrike">
                <a:solidFill>
                  <a:srgbClr val="008b8b"/>
                </a:solidFill>
                <a:latin typeface="Consolas"/>
                <a:ea typeface="Consolas"/>
              </a:rPr>
              <a:t>mutex</a:t>
            </a:r>
            <a:r>
              <a:rPr b="0" lang="uk" sz="750" spc="-1" strike="noStrike">
                <a:solidFill>
                  <a:srgbClr val="000000"/>
                </a:solidFill>
                <a:latin typeface="Consolas"/>
                <a:ea typeface="Consolas"/>
              </a:rPr>
              <a:t>&gt; lock</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mutex</a:t>
            </a:r>
            <a:r>
              <a:rPr b="0" lang="uk" sz="750" spc="-1" strike="noStrike">
                <a:solidFill>
                  <a:srgbClr val="008b8b"/>
                </a:solidFill>
                <a:latin typeface="Consolas"/>
                <a:ea typeface="Consolas"/>
              </a:rPr>
              <a:t>)</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ff"/>
                </a:solidFill>
                <a:latin typeface="Consolas"/>
                <a:ea typeface="Consolas"/>
              </a:rPr>
              <a:t>for</a:t>
            </a:r>
            <a:r>
              <a:rPr b="0" lang="uk" sz="750" spc="-1" strike="noStrike">
                <a:solidFill>
                  <a:srgbClr val="000000"/>
                </a:solidFill>
                <a:latin typeface="Consolas"/>
                <a:ea typeface="Consolas"/>
              </a:rPr>
              <a:t> (; x &lt; 100;) </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cv.wait(lock, [=] { </a:t>
            </a:r>
            <a:r>
              <a:rPr b="0" lang="uk" sz="750" spc="-1" strike="noStrike">
                <a:solidFill>
                  <a:srgbClr val="0000ff"/>
                </a:solidFill>
                <a:latin typeface="Consolas"/>
                <a:ea typeface="Consolas"/>
              </a:rPr>
              <a:t>return</a:t>
            </a:r>
            <a:r>
              <a:rPr b="0" lang="uk" sz="750" spc="-1" strike="noStrike">
                <a:solidFill>
                  <a:srgbClr val="000000"/>
                </a:solidFill>
                <a:latin typeface="Consolas"/>
                <a:ea typeface="Consolas"/>
              </a:rPr>
              <a:t> ready; });</a:t>
            </a:r>
            <a:endParaRPr b="0" lang="en-US" sz="750" spc="-1" strike="noStrike">
              <a:latin typeface="Arial"/>
            </a:endParaRPr>
          </a:p>
          <a:p>
            <a:pPr>
              <a:lnSpc>
                <a:spcPct val="100000"/>
              </a:lnSpc>
              <a:spcBef>
                <a:spcPts val="210"/>
              </a:spcBef>
              <a:tabLst>
                <a:tab algn="l" pos="0"/>
              </a:tabLst>
            </a:pP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std::cout </a:t>
            </a:r>
            <a:r>
              <a:rPr b="0" lang="uk" sz="750" spc="-1" strike="noStrike">
                <a:solidFill>
                  <a:srgbClr val="008b8b"/>
                </a:solidFill>
                <a:latin typeface="Consolas"/>
                <a:ea typeface="Consolas"/>
              </a:rPr>
              <a:t>&lt;&lt;</a:t>
            </a:r>
            <a:r>
              <a:rPr b="0" lang="uk" sz="750" spc="-1" strike="noStrike">
                <a:solidFill>
                  <a:srgbClr val="000000"/>
                </a:solidFill>
                <a:latin typeface="Consolas"/>
                <a:ea typeface="Consolas"/>
              </a:rPr>
              <a:t> x </a:t>
            </a:r>
            <a:r>
              <a:rPr b="0" lang="uk" sz="750" spc="-1" strike="noStrike">
                <a:solidFill>
                  <a:srgbClr val="008b8b"/>
                </a:solidFill>
                <a:latin typeface="Consolas"/>
                <a:ea typeface="Consolas"/>
              </a:rPr>
              <a:t>&lt;&lt;</a:t>
            </a:r>
            <a:r>
              <a:rPr b="0" lang="uk" sz="750" spc="-1" strike="noStrike">
                <a:solidFill>
                  <a:srgbClr val="000000"/>
                </a:solidFill>
                <a:latin typeface="Consolas"/>
                <a:ea typeface="Consolas"/>
              </a:rPr>
              <a:t> std::</a:t>
            </a:r>
            <a:r>
              <a:rPr b="0" lang="uk" sz="750" spc="-1" strike="noStrike">
                <a:solidFill>
                  <a:srgbClr val="483d8b"/>
                </a:solidFill>
                <a:latin typeface="Consolas"/>
                <a:ea typeface="Consolas"/>
              </a:rPr>
              <a:t>endl</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ready = </a:t>
            </a:r>
            <a:r>
              <a:rPr b="0" lang="uk" sz="750" spc="-1" strike="noStrike">
                <a:solidFill>
                  <a:srgbClr val="0000ff"/>
                </a:solidFill>
                <a:latin typeface="Consolas"/>
                <a:ea typeface="Consolas"/>
              </a:rPr>
              <a:t>false</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cv.notify_one();</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    </a:t>
            </a:r>
            <a:r>
              <a:rPr b="0" lang="uk" sz="750" spc="-1" strike="noStrike">
                <a:solidFill>
                  <a:srgbClr val="000000"/>
                </a:solidFill>
                <a:latin typeface="Consolas"/>
                <a:ea typeface="Consolas"/>
              </a:rPr>
              <a:t>}</a:t>
            </a:r>
            <a:endParaRPr b="0" lang="en-US" sz="750" spc="-1" strike="noStrike">
              <a:latin typeface="Arial"/>
            </a:endParaRPr>
          </a:p>
          <a:p>
            <a:pPr>
              <a:lnSpc>
                <a:spcPct val="100000"/>
              </a:lnSpc>
              <a:spcBef>
                <a:spcPts val="210"/>
              </a:spcBef>
              <a:tabLst>
                <a:tab algn="l" pos="0"/>
              </a:tabLst>
            </a:pPr>
            <a:r>
              <a:rPr b="0" lang="uk" sz="750" spc="-1" strike="noStrike">
                <a:solidFill>
                  <a:srgbClr val="000000"/>
                </a:solidFill>
                <a:latin typeface="Consolas"/>
                <a:ea typeface="Consolas"/>
              </a:rPr>
              <a:t>}</a:t>
            </a:r>
            <a:endParaRPr b="0" lang="en-US" sz="750" spc="-1" strike="noStrike">
              <a:latin typeface="Arial"/>
            </a:endParaRPr>
          </a:p>
        </p:txBody>
      </p:sp>
      <p:sp>
        <p:nvSpPr>
          <p:cNvPr id="146" name="CustomShape 2"/>
          <p:cNvSpPr/>
          <p:nvPr/>
        </p:nvSpPr>
        <p:spPr>
          <a:xfrm>
            <a:off x="457200" y="87480"/>
            <a:ext cx="8228880" cy="382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uk" sz="2400" spc="-1" strike="noStrike">
                <a:solidFill>
                  <a:srgbClr val="000000"/>
                </a:solidFill>
                <a:latin typeface="Calibri"/>
                <a:ea typeface="Calibri"/>
              </a:rPr>
              <a:t>Condition Variables STL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74040" y="33480"/>
            <a:ext cx="8228880" cy="366840"/>
          </a:xfrm>
          <a:prstGeom prst="rect">
            <a:avLst/>
          </a:prstGeom>
          <a:noFill/>
          <a:ln>
            <a:noFill/>
          </a:ln>
        </p:spPr>
        <p:style>
          <a:lnRef idx="0"/>
          <a:fillRef idx="0"/>
          <a:effectRef idx="0"/>
          <a:fontRef idx="minor"/>
        </p:style>
        <p:txBody>
          <a:bodyPr lIns="90000" rIns="90000" tIns="45000" bIns="45000" anchor="ctr">
            <a:normAutofit fontScale="68000"/>
          </a:bodyPr>
          <a:p>
            <a:pPr algn="ctr">
              <a:lnSpc>
                <a:spcPct val="100000"/>
              </a:lnSpc>
              <a:tabLst>
                <a:tab algn="l" pos="0"/>
              </a:tabLst>
            </a:pPr>
            <a:r>
              <a:rPr b="0" lang="uk" sz="2400" spc="-1" strike="noStrike">
                <a:solidFill>
                  <a:srgbClr val="000000"/>
                </a:solidFill>
                <a:latin typeface="Calibri"/>
                <a:ea typeface="Calibri"/>
              </a:rPr>
              <a:t>Semaphore example</a:t>
            </a:r>
            <a:endParaRPr b="0" lang="en-US" sz="2400" spc="-1" strike="noStrike">
              <a:latin typeface="Arial"/>
            </a:endParaRPr>
          </a:p>
        </p:txBody>
      </p:sp>
      <p:sp>
        <p:nvSpPr>
          <p:cNvPr id="148" name="CustomShape 2"/>
          <p:cNvSpPr/>
          <p:nvPr/>
        </p:nvSpPr>
        <p:spPr>
          <a:xfrm>
            <a:off x="374040" y="422640"/>
            <a:ext cx="8586360" cy="4644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binary_semaphore</a:t>
            </a:r>
            <a:r>
              <a:rPr b="0" lang="uk" sz="800" spc="-1" strike="noStrike">
                <a:solidFill>
                  <a:srgbClr val="000000"/>
                </a:solidFill>
                <a:latin typeface="Consolas"/>
                <a:ea typeface="Consolas"/>
              </a:rPr>
              <a:t> smphSignalMainToThread</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0</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 smphSignalThreadToMain</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0</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ff"/>
                </a:solidFill>
                <a:latin typeface="Consolas"/>
                <a:ea typeface="Consolas"/>
              </a:rPr>
              <a:t>void</a:t>
            </a:r>
            <a:r>
              <a:rPr b="0" lang="uk" sz="800" spc="-1" strike="noStrike">
                <a:solidFill>
                  <a:srgbClr val="000000"/>
                </a:solidFill>
                <a:latin typeface="Consolas"/>
                <a:ea typeface="Consolas"/>
              </a:rPr>
              <a:t> </a:t>
            </a:r>
            <a:r>
              <a:rPr b="0" lang="uk" sz="800" spc="-1" strike="noStrike">
                <a:solidFill>
                  <a:srgbClr val="483d8b"/>
                </a:solidFill>
                <a:latin typeface="Consolas"/>
                <a:ea typeface="Consolas"/>
              </a:rPr>
              <a:t>ThreadProc</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wait for a signal from the main by attempting to decrement the semaphore</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this call blocks until the semaphore's count is increased from the main</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smphSignalMainToThread.acquire();</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std::cout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a:t>
            </a:r>
            <a:r>
              <a:rPr b="0" lang="uk" sz="800" spc="-1" strike="noStrike">
                <a:solidFill>
                  <a:srgbClr val="a31515"/>
                </a:solidFill>
                <a:latin typeface="Consolas"/>
                <a:ea typeface="Consolas"/>
              </a:rPr>
              <a:t>"[thread] Got the signal\n“; </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std::this_thread::</a:t>
            </a:r>
            <a:r>
              <a:rPr b="0" lang="uk" sz="800" spc="-1" strike="noStrike">
                <a:solidFill>
                  <a:srgbClr val="483d8b"/>
                </a:solidFill>
                <a:latin typeface="Consolas"/>
                <a:ea typeface="Consolas"/>
              </a:rPr>
              <a:t>sleep_for</a:t>
            </a:r>
            <a:r>
              <a:rPr b="0" lang="uk" sz="800" spc="-1" strike="noStrike">
                <a:solidFill>
                  <a:srgbClr val="000000"/>
                </a:solidFill>
                <a:latin typeface="Consolas"/>
                <a:ea typeface="Consolas"/>
              </a:rPr>
              <a:t>(std::chrono::</a:t>
            </a:r>
            <a:r>
              <a:rPr b="0" lang="uk" sz="800" spc="-1" strike="noStrike">
                <a:solidFill>
                  <a:srgbClr val="008b8b"/>
                </a:solidFill>
                <a:latin typeface="Consolas"/>
                <a:ea typeface="Consolas"/>
              </a:rPr>
              <a:t>seconds(</a:t>
            </a:r>
            <a:r>
              <a:rPr b="0" lang="uk" sz="800" spc="-1" strike="noStrike">
                <a:solidFill>
                  <a:srgbClr val="000000"/>
                </a:solidFill>
                <a:latin typeface="Consolas"/>
                <a:ea typeface="Consolas"/>
              </a:rPr>
              <a:t>3</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std::cout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a:t>
            </a:r>
            <a:r>
              <a:rPr b="0" lang="uk" sz="800" spc="-1" strike="noStrike">
                <a:solidFill>
                  <a:srgbClr val="a31515"/>
                </a:solidFill>
                <a:latin typeface="Consolas"/>
                <a:ea typeface="Consolas"/>
              </a:rPr>
              <a:t>"[thread] Send the signal\n"</a:t>
            </a:r>
            <a:r>
              <a:rPr b="0" lang="uk" sz="800" spc="-1" strike="noStrike">
                <a:solidFill>
                  <a:srgbClr val="000000"/>
                </a:solidFill>
                <a:latin typeface="Consolas"/>
                <a:ea typeface="Consolas"/>
              </a:rPr>
              <a:t>; </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signal the main back</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smphSignalThreadToMain.release();</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ff"/>
                </a:solidFill>
                <a:latin typeface="Consolas"/>
                <a:ea typeface="Consolas"/>
              </a:rPr>
              <a:t>int</a:t>
            </a:r>
            <a:r>
              <a:rPr b="0" lang="uk" sz="800" spc="-1" strike="noStrike">
                <a:solidFill>
                  <a:srgbClr val="000000"/>
                </a:solidFill>
                <a:latin typeface="Consolas"/>
                <a:ea typeface="Consolas"/>
              </a:rPr>
              <a:t> </a:t>
            </a:r>
            <a:r>
              <a:rPr b="0" lang="uk" sz="800" spc="-1" strike="noStrike">
                <a:solidFill>
                  <a:srgbClr val="483d8b"/>
                </a:solidFill>
                <a:latin typeface="Consolas"/>
                <a:ea typeface="Consolas"/>
              </a:rPr>
              <a:t>main</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008b8b"/>
                </a:solidFill>
                <a:latin typeface="Consolas"/>
                <a:ea typeface="Consolas"/>
              </a:rPr>
              <a:t>thread</a:t>
            </a:r>
            <a:r>
              <a:rPr b="0" lang="uk" sz="800" spc="-1" strike="noStrike">
                <a:solidFill>
                  <a:srgbClr val="000000"/>
                </a:solidFill>
                <a:latin typeface="Consolas"/>
                <a:ea typeface="Consolas"/>
              </a:rPr>
              <a:t> thrWorker</a:t>
            </a:r>
            <a:r>
              <a:rPr b="0" lang="uk" sz="800" spc="-1" strike="noStrike">
                <a:solidFill>
                  <a:srgbClr val="008b8b"/>
                </a:solidFill>
                <a:latin typeface="Consolas"/>
                <a:ea typeface="Consolas"/>
              </a:rPr>
              <a:t>(</a:t>
            </a:r>
            <a:r>
              <a:rPr b="0" lang="uk" sz="800" spc="-1" strike="noStrike">
                <a:solidFill>
                  <a:srgbClr val="483d8b"/>
                </a:solidFill>
                <a:latin typeface="Consolas"/>
                <a:ea typeface="Consolas"/>
              </a:rPr>
              <a:t>ThreadProc</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std::cout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a:t>
            </a:r>
            <a:r>
              <a:rPr b="0" lang="uk" sz="800" spc="-1" strike="noStrike">
                <a:solidFill>
                  <a:srgbClr val="a31515"/>
                </a:solidFill>
                <a:latin typeface="Consolas"/>
                <a:ea typeface="Consolas"/>
              </a:rPr>
              <a:t>"[main] Send the signal\n"</a:t>
            </a:r>
            <a:r>
              <a:rPr b="0" lang="uk" sz="800" spc="-1" strike="noStrike">
                <a:solidFill>
                  <a:srgbClr val="000000"/>
                </a:solidFill>
                <a:latin typeface="Consolas"/>
                <a:ea typeface="Consolas"/>
              </a:rPr>
              <a:t>; </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signal the worker thread to start working by increasing the semaphore's count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smphSignalMainToThread.release();</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8000"/>
                </a:solidFill>
                <a:latin typeface="Consolas"/>
                <a:ea typeface="Consolas"/>
              </a:rPr>
              <a:t>// wait until the worker thread is done doing the work by attempting to decrement the semaphore's count</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smphSignalThreadToMain.acquire();</a:t>
            </a:r>
            <a:endParaRPr b="0" lang="en-US" sz="800" spc="-1" strike="noStrike">
              <a:latin typeface="Arial"/>
            </a:endParaRPr>
          </a:p>
          <a:p>
            <a:pPr>
              <a:lnSpc>
                <a:spcPct val="100000"/>
              </a:lnSpc>
              <a:spcBef>
                <a:spcPts val="201"/>
              </a:spcBef>
              <a:tabLst>
                <a:tab algn="l" pos="0"/>
              </a:tabLst>
            </a:pP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std::cout </a:t>
            </a:r>
            <a:r>
              <a:rPr b="0" lang="uk" sz="800" spc="-1" strike="noStrike">
                <a:solidFill>
                  <a:srgbClr val="008b8b"/>
                </a:solidFill>
                <a:latin typeface="Consolas"/>
                <a:ea typeface="Consolas"/>
              </a:rPr>
              <a:t>&lt;&lt;</a:t>
            </a:r>
            <a:r>
              <a:rPr b="0" lang="uk" sz="800" spc="-1" strike="noStrike">
                <a:solidFill>
                  <a:srgbClr val="000000"/>
                </a:solidFill>
                <a:latin typeface="Consolas"/>
                <a:ea typeface="Consolas"/>
              </a:rPr>
              <a:t> </a:t>
            </a:r>
            <a:r>
              <a:rPr b="0" lang="uk" sz="800" spc="-1" strike="noStrike">
                <a:solidFill>
                  <a:srgbClr val="a31515"/>
                </a:solidFill>
                <a:latin typeface="Consolas"/>
                <a:ea typeface="Consolas"/>
              </a:rPr>
              <a:t>"[main] Got the signal\n"</a:t>
            </a:r>
            <a:r>
              <a:rPr b="0" lang="uk" sz="800" spc="-1" strike="noStrike">
                <a:solidFill>
                  <a:srgbClr val="000000"/>
                </a:solidFill>
                <a:latin typeface="Consolas"/>
                <a:ea typeface="Consolas"/>
              </a:rPr>
              <a:t>; </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thrWorker.join();</a:t>
            </a:r>
            <a:endParaRPr b="0" lang="en-US" sz="800" spc="-1" strike="noStrike">
              <a:latin typeface="Arial"/>
            </a:endParaRPr>
          </a:p>
          <a:p>
            <a:pPr>
              <a:lnSpc>
                <a:spcPct val="100000"/>
              </a:lnSpc>
              <a:spcBef>
                <a:spcPts val="201"/>
              </a:spcBef>
              <a:tabLst>
                <a:tab algn="l" pos="0"/>
              </a:tabLst>
            </a:pPr>
            <a:r>
              <a:rPr b="0" lang="uk" sz="800" spc="-1" strike="noStrike">
                <a:solidFill>
                  <a:srgbClr val="000000"/>
                </a:solidFill>
                <a:latin typeface="Consolas"/>
                <a:ea typeface="Consolas"/>
              </a:rPr>
              <a:t>}</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05920"/>
            <a:ext cx="8228880" cy="528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2400" spc="-1" strike="noStrike">
                <a:solidFill>
                  <a:srgbClr val="000000"/>
                </a:solidFill>
                <a:latin typeface="Calibri"/>
                <a:ea typeface="Calibri"/>
              </a:rPr>
              <a:t>Task based programming</a:t>
            </a:r>
            <a:endParaRPr b="0" lang="en-US" sz="2400" spc="-1" strike="noStrike">
              <a:latin typeface="Arial"/>
            </a:endParaRPr>
          </a:p>
        </p:txBody>
      </p:sp>
      <p:sp>
        <p:nvSpPr>
          <p:cNvPr id="150" name="CustomShape 2"/>
          <p:cNvSpPr/>
          <p:nvPr/>
        </p:nvSpPr>
        <p:spPr>
          <a:xfrm>
            <a:off x="359640" y="897480"/>
            <a:ext cx="8424360" cy="3888000"/>
          </a:xfrm>
          <a:prstGeom prst="rect">
            <a:avLst/>
          </a:prstGeom>
          <a:noFill/>
          <a:ln>
            <a:noFill/>
          </a:ln>
        </p:spPr>
        <p:style>
          <a:lnRef idx="0"/>
          <a:fillRef idx="0"/>
          <a:effectRef idx="0"/>
          <a:fontRef idx="minor"/>
        </p:style>
        <p:txBody>
          <a:bodyPr lIns="90000" rIns="90000" tIns="45000" bIns="45000">
            <a:normAutofit fontScale="73000"/>
          </a:bodyPr>
          <a:p>
            <a:pPr>
              <a:lnSpc>
                <a:spcPct val="100000"/>
              </a:lnSpc>
              <a:tabLst>
                <a:tab algn="l" pos="0"/>
              </a:tabLst>
            </a:pPr>
            <a:r>
              <a:rPr b="0" lang="uk" sz="1100" spc="-1" strike="noStrike">
                <a:solidFill>
                  <a:srgbClr val="0000ff"/>
                </a:solidFill>
                <a:latin typeface="Consolas"/>
                <a:ea typeface="Consolas"/>
              </a:rPr>
              <a:t>int</a:t>
            </a:r>
            <a:r>
              <a:rPr b="0" lang="uk" sz="1100" spc="-1" strike="noStrike">
                <a:solidFill>
                  <a:srgbClr val="000000"/>
                </a:solidFill>
                <a:latin typeface="Consolas"/>
                <a:ea typeface="Consolas"/>
              </a:rPr>
              <a:t> </a:t>
            </a:r>
            <a:r>
              <a:rPr b="0" lang="uk" sz="1100" spc="-1" strike="noStrike">
                <a:solidFill>
                  <a:srgbClr val="483d8b"/>
                </a:solidFill>
                <a:latin typeface="Consolas"/>
                <a:ea typeface="Consolas"/>
              </a:rPr>
              <a:t>do_some_work</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00ff"/>
                </a:solidFill>
                <a:latin typeface="Consolas"/>
                <a:ea typeface="Consolas"/>
              </a:rPr>
              <a:t>return</a:t>
            </a:r>
            <a:r>
              <a:rPr b="0" lang="uk" sz="1100" spc="-1" strike="noStrike">
                <a:solidFill>
                  <a:srgbClr val="000000"/>
                </a:solidFill>
                <a:latin typeface="Consolas"/>
                <a:ea typeface="Consolas"/>
              </a:rPr>
              <a:t> 50;</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endParaRPr b="0" lang="en-US" sz="1100" spc="-1" strike="noStrike">
              <a:latin typeface="Arial"/>
            </a:endParaRPr>
          </a:p>
          <a:p>
            <a:pPr>
              <a:lnSpc>
                <a:spcPct val="100000"/>
              </a:lnSpc>
              <a:spcBef>
                <a:spcPts val="221"/>
              </a:spcBef>
              <a:tabLst>
                <a:tab algn="l" pos="0"/>
              </a:tabLst>
            </a:pPr>
            <a:r>
              <a:rPr b="0" lang="uk" sz="1100" spc="-1" strike="noStrike">
                <a:solidFill>
                  <a:srgbClr val="0000ff"/>
                </a:solidFill>
                <a:latin typeface="Consolas"/>
                <a:ea typeface="Consolas"/>
              </a:rPr>
              <a:t>int</a:t>
            </a:r>
            <a:r>
              <a:rPr b="0" lang="uk" sz="1100" spc="-1" strike="noStrike">
                <a:solidFill>
                  <a:srgbClr val="000000"/>
                </a:solidFill>
                <a:latin typeface="Consolas"/>
                <a:ea typeface="Consolas"/>
              </a:rPr>
              <a:t> </a:t>
            </a:r>
            <a:r>
              <a:rPr b="0" lang="uk" sz="1100" spc="-1" strike="noStrike">
                <a:solidFill>
                  <a:srgbClr val="483d8b"/>
                </a:solidFill>
                <a:latin typeface="Consolas"/>
                <a:ea typeface="Consolas"/>
              </a:rPr>
              <a:t>main</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a:t>
            </a:r>
            <a:r>
              <a:rPr b="0" lang="uk" sz="1100" spc="-1" strike="noStrike">
                <a:solidFill>
                  <a:srgbClr val="008b8b"/>
                </a:solidFill>
                <a:latin typeface="Consolas"/>
                <a:ea typeface="Consolas"/>
              </a:rPr>
              <a:t>future</a:t>
            </a:r>
            <a:r>
              <a:rPr b="0" lang="uk" sz="1100" spc="-1" strike="noStrike">
                <a:solidFill>
                  <a:srgbClr val="000000"/>
                </a:solidFill>
                <a:latin typeface="Consolas"/>
                <a:ea typeface="Consolas"/>
              </a:rPr>
              <a:t>&lt;</a:t>
            </a:r>
            <a:r>
              <a:rPr b="0" lang="uk" sz="1100" spc="-1" strike="noStrike">
                <a:solidFill>
                  <a:srgbClr val="0000ff"/>
                </a:solidFill>
                <a:latin typeface="Consolas"/>
                <a:ea typeface="Consolas"/>
              </a:rPr>
              <a:t>int</a:t>
            </a:r>
            <a:r>
              <a:rPr b="0" lang="uk" sz="1100" spc="-1" strike="noStrike">
                <a:solidFill>
                  <a:srgbClr val="000000"/>
                </a:solidFill>
                <a:latin typeface="Consolas"/>
                <a:ea typeface="Consolas"/>
              </a:rPr>
              <a:t>&gt; thread_result = std::</a:t>
            </a:r>
            <a:r>
              <a:rPr b="0" lang="uk" sz="1100" spc="-1" strike="noStrike">
                <a:solidFill>
                  <a:srgbClr val="483d8b"/>
                </a:solidFill>
                <a:latin typeface="Consolas"/>
                <a:ea typeface="Consolas"/>
              </a:rPr>
              <a:t>async</a:t>
            </a:r>
            <a:r>
              <a:rPr b="0" lang="uk" sz="1100" spc="-1" strike="noStrike">
                <a:solidFill>
                  <a:srgbClr val="000000"/>
                </a:solidFill>
                <a:latin typeface="Consolas"/>
                <a:ea typeface="Consolas"/>
              </a:rPr>
              <a:t>(</a:t>
            </a:r>
            <a:r>
              <a:rPr b="0" lang="uk" sz="1100" spc="-1" strike="noStrike">
                <a:solidFill>
                  <a:srgbClr val="483d8b"/>
                </a:solidFill>
                <a:latin typeface="Consolas"/>
                <a:ea typeface="Consolas"/>
              </a:rPr>
              <a:t>do_some_work</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std::cout </a:t>
            </a:r>
            <a:r>
              <a:rPr b="0" lang="uk" sz="1100" spc="-1" strike="noStrike">
                <a:solidFill>
                  <a:srgbClr val="008b8b"/>
                </a:solidFill>
                <a:latin typeface="Consolas"/>
                <a:ea typeface="Consolas"/>
              </a:rPr>
              <a:t>&lt;&lt;</a:t>
            </a:r>
            <a:r>
              <a:rPr b="0" lang="uk" sz="1100" spc="-1" strike="noStrike">
                <a:solidFill>
                  <a:srgbClr val="000000"/>
                </a:solidFill>
                <a:latin typeface="Consolas"/>
                <a:ea typeface="Consolas"/>
              </a:rPr>
              <a:t> thread_result.get() </a:t>
            </a:r>
            <a:r>
              <a:rPr b="0" lang="uk" sz="1100" spc="-1" strike="noStrike">
                <a:solidFill>
                  <a:srgbClr val="008b8b"/>
                </a:solidFill>
                <a:latin typeface="Consolas"/>
                <a:ea typeface="Consolas"/>
              </a:rPr>
              <a:t>&lt;&lt;</a:t>
            </a:r>
            <a:r>
              <a:rPr b="0" lang="uk" sz="1100" spc="-1" strike="noStrike">
                <a:solidFill>
                  <a:srgbClr val="000000"/>
                </a:solidFill>
                <a:latin typeface="Consolas"/>
                <a:ea typeface="Consolas"/>
              </a:rPr>
              <a:t> std::</a:t>
            </a:r>
            <a:r>
              <a:rPr b="0" lang="uk" sz="1100" spc="-1" strike="noStrike">
                <a:solidFill>
                  <a:srgbClr val="483d8b"/>
                </a:solidFill>
                <a:latin typeface="Consolas"/>
                <a:ea typeface="Consolas"/>
              </a:rPr>
              <a:t>endl</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8000"/>
                </a:solidFill>
                <a:latin typeface="Consolas"/>
                <a:ea typeface="Consolas"/>
              </a:rPr>
              <a:t>// launch new physical thread </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a:t>
            </a:r>
            <a:r>
              <a:rPr b="0" lang="uk" sz="1100" spc="-1" strike="noStrike">
                <a:solidFill>
                  <a:srgbClr val="008b8b"/>
                </a:solidFill>
                <a:latin typeface="Consolas"/>
                <a:ea typeface="Consolas"/>
              </a:rPr>
              <a:t>future</a:t>
            </a:r>
            <a:r>
              <a:rPr b="0" lang="uk" sz="1100" spc="-1" strike="noStrike">
                <a:solidFill>
                  <a:srgbClr val="000000"/>
                </a:solidFill>
                <a:latin typeface="Consolas"/>
                <a:ea typeface="Consolas"/>
              </a:rPr>
              <a:t>&lt;</a:t>
            </a:r>
            <a:r>
              <a:rPr b="0" lang="uk" sz="1100" spc="-1" strike="noStrike">
                <a:solidFill>
                  <a:srgbClr val="0000ff"/>
                </a:solidFill>
                <a:latin typeface="Consolas"/>
                <a:ea typeface="Consolas"/>
              </a:rPr>
              <a:t>int</a:t>
            </a:r>
            <a:r>
              <a:rPr b="0" lang="uk" sz="1100" spc="-1" strike="noStrike">
                <a:solidFill>
                  <a:srgbClr val="000000"/>
                </a:solidFill>
                <a:latin typeface="Consolas"/>
                <a:ea typeface="Consolas"/>
              </a:rPr>
              <a:t>&gt; thread_result = std::</a:t>
            </a:r>
            <a:r>
              <a:rPr b="0" lang="uk" sz="1100" spc="-1" strike="noStrike">
                <a:solidFill>
                  <a:srgbClr val="483d8b"/>
                </a:solidFill>
                <a:latin typeface="Consolas"/>
                <a:ea typeface="Consolas"/>
              </a:rPr>
              <a:t>async</a:t>
            </a:r>
            <a:r>
              <a:rPr b="0" lang="uk" sz="1100" spc="-1" strike="noStrike">
                <a:solidFill>
                  <a:srgbClr val="000000"/>
                </a:solidFill>
                <a:latin typeface="Consolas"/>
                <a:ea typeface="Consolas"/>
              </a:rPr>
              <a:t>(std::</a:t>
            </a:r>
            <a:r>
              <a:rPr b="0" lang="uk" sz="1100" spc="-1" strike="noStrike">
                <a:solidFill>
                  <a:srgbClr val="2b91af"/>
                </a:solidFill>
                <a:latin typeface="Consolas"/>
                <a:ea typeface="Consolas"/>
              </a:rPr>
              <a:t>launch</a:t>
            </a:r>
            <a:r>
              <a:rPr b="0" lang="uk" sz="1100" spc="-1" strike="noStrike">
                <a:solidFill>
                  <a:srgbClr val="000000"/>
                </a:solidFill>
                <a:latin typeface="Consolas"/>
                <a:ea typeface="Consolas"/>
              </a:rPr>
              <a:t>::</a:t>
            </a:r>
            <a:r>
              <a:rPr b="0" lang="uk" sz="1100" spc="-1" strike="noStrike">
                <a:solidFill>
                  <a:srgbClr val="314f4f"/>
                </a:solidFill>
                <a:latin typeface="Consolas"/>
                <a:ea typeface="Consolas"/>
              </a:rPr>
              <a:t>async</a:t>
            </a:r>
            <a:r>
              <a:rPr b="0" lang="uk" sz="1100" spc="-1" strike="noStrike">
                <a:solidFill>
                  <a:srgbClr val="000000"/>
                </a:solidFill>
                <a:latin typeface="Consolas"/>
                <a:ea typeface="Consolas"/>
              </a:rPr>
              <a:t>, </a:t>
            </a:r>
            <a:r>
              <a:rPr b="0" lang="uk" sz="1100" spc="-1" strike="noStrike">
                <a:solidFill>
                  <a:srgbClr val="483d8b"/>
                </a:solidFill>
                <a:latin typeface="Consolas"/>
                <a:ea typeface="Consolas"/>
              </a:rPr>
              <a:t>do_some_work</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8000"/>
                </a:solidFill>
                <a:latin typeface="Consolas"/>
                <a:ea typeface="Consolas"/>
              </a:rPr>
              <a:t>// create deferred task (will be executed in the thread which call get() or wait())</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a:t>
            </a:r>
            <a:r>
              <a:rPr b="0" lang="uk" sz="1100" spc="-1" strike="noStrike">
                <a:solidFill>
                  <a:srgbClr val="008b8b"/>
                </a:solidFill>
                <a:latin typeface="Consolas"/>
                <a:ea typeface="Consolas"/>
              </a:rPr>
              <a:t>future</a:t>
            </a:r>
            <a:r>
              <a:rPr b="0" lang="uk" sz="1100" spc="-1" strike="noStrike">
                <a:solidFill>
                  <a:srgbClr val="000000"/>
                </a:solidFill>
                <a:latin typeface="Consolas"/>
                <a:ea typeface="Consolas"/>
              </a:rPr>
              <a:t>&lt;</a:t>
            </a:r>
            <a:r>
              <a:rPr b="0" lang="uk" sz="1100" spc="-1" strike="noStrike">
                <a:solidFill>
                  <a:srgbClr val="0000ff"/>
                </a:solidFill>
                <a:latin typeface="Consolas"/>
                <a:ea typeface="Consolas"/>
              </a:rPr>
              <a:t>int</a:t>
            </a:r>
            <a:r>
              <a:rPr b="0" lang="uk" sz="1100" spc="-1" strike="noStrike">
                <a:solidFill>
                  <a:srgbClr val="000000"/>
                </a:solidFill>
                <a:latin typeface="Consolas"/>
                <a:ea typeface="Consolas"/>
              </a:rPr>
              <a:t>&gt; thread_result = std::</a:t>
            </a:r>
            <a:r>
              <a:rPr b="0" lang="uk" sz="1100" spc="-1" strike="noStrike">
                <a:solidFill>
                  <a:srgbClr val="483d8b"/>
                </a:solidFill>
                <a:latin typeface="Consolas"/>
                <a:ea typeface="Consolas"/>
              </a:rPr>
              <a:t>async</a:t>
            </a:r>
            <a:r>
              <a:rPr b="0" lang="uk" sz="1100" spc="-1" strike="noStrike">
                <a:solidFill>
                  <a:srgbClr val="000000"/>
                </a:solidFill>
                <a:latin typeface="Consolas"/>
                <a:ea typeface="Consolas"/>
              </a:rPr>
              <a:t>(std::</a:t>
            </a:r>
            <a:r>
              <a:rPr b="0" lang="uk" sz="1100" spc="-1" strike="noStrike">
                <a:solidFill>
                  <a:srgbClr val="2b91af"/>
                </a:solidFill>
                <a:latin typeface="Consolas"/>
                <a:ea typeface="Consolas"/>
              </a:rPr>
              <a:t>launch</a:t>
            </a:r>
            <a:r>
              <a:rPr b="0" lang="uk" sz="1100" spc="-1" strike="noStrike">
                <a:solidFill>
                  <a:srgbClr val="000000"/>
                </a:solidFill>
                <a:latin typeface="Consolas"/>
                <a:ea typeface="Consolas"/>
              </a:rPr>
              <a:t>::</a:t>
            </a:r>
            <a:r>
              <a:rPr b="0" lang="uk" sz="1100" spc="-1" strike="noStrike">
                <a:solidFill>
                  <a:srgbClr val="314f4f"/>
                </a:solidFill>
                <a:latin typeface="Consolas"/>
                <a:ea typeface="Consolas"/>
              </a:rPr>
              <a:t>deferred</a:t>
            </a:r>
            <a:r>
              <a:rPr b="0" lang="uk" sz="1100" spc="-1" strike="noStrike">
                <a:solidFill>
                  <a:srgbClr val="000000"/>
                </a:solidFill>
                <a:latin typeface="Consolas"/>
                <a:ea typeface="Consolas"/>
              </a:rPr>
              <a:t>, </a:t>
            </a:r>
            <a:r>
              <a:rPr b="0" lang="uk" sz="1100" spc="-1" strike="noStrike">
                <a:solidFill>
                  <a:srgbClr val="483d8b"/>
                </a:solidFill>
                <a:latin typeface="Consolas"/>
                <a:ea typeface="Consolas"/>
              </a:rPr>
              <a:t>do_some_work</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8000"/>
                </a:solidFill>
                <a:latin typeface="Consolas"/>
                <a:ea typeface="Consolas"/>
              </a:rPr>
              <a:t>// by default behavior is implementation dependent (the scheduler can decide that there are too many threads already exist and it shouldn't create a new one) </a:t>
            </a:r>
            <a:endParaRPr b="0" lang="en-US" sz="1100" spc="-1" strike="noStrike">
              <a:latin typeface="Arial"/>
            </a:endParaRPr>
          </a:p>
          <a:p>
            <a:pPr>
              <a:lnSpc>
                <a:spcPct val="100000"/>
              </a:lnSpc>
              <a:spcBef>
                <a:spcPts val="22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a:t>
            </a:r>
            <a:r>
              <a:rPr b="0" lang="uk" sz="1100" spc="-1" strike="noStrike">
                <a:solidFill>
                  <a:srgbClr val="008b8b"/>
                </a:solidFill>
                <a:latin typeface="Consolas"/>
                <a:ea typeface="Consolas"/>
              </a:rPr>
              <a:t>future</a:t>
            </a:r>
            <a:r>
              <a:rPr b="0" lang="uk" sz="1100" spc="-1" strike="noStrike">
                <a:solidFill>
                  <a:srgbClr val="000000"/>
                </a:solidFill>
                <a:latin typeface="Consolas"/>
                <a:ea typeface="Consolas"/>
              </a:rPr>
              <a:t>&lt;</a:t>
            </a:r>
            <a:r>
              <a:rPr b="0" lang="uk" sz="1100" spc="-1" strike="noStrike">
                <a:solidFill>
                  <a:srgbClr val="0000ff"/>
                </a:solidFill>
                <a:latin typeface="Consolas"/>
                <a:ea typeface="Consolas"/>
              </a:rPr>
              <a:t>int</a:t>
            </a:r>
            <a:r>
              <a:rPr b="0" lang="uk" sz="1100" spc="-1" strike="noStrike">
                <a:solidFill>
                  <a:srgbClr val="000000"/>
                </a:solidFill>
                <a:latin typeface="Consolas"/>
                <a:ea typeface="Consolas"/>
              </a:rPr>
              <a:t>&gt; thread_result = std::</a:t>
            </a:r>
            <a:r>
              <a:rPr b="0" lang="uk" sz="1100" spc="-1" strike="noStrike">
                <a:solidFill>
                  <a:srgbClr val="483d8b"/>
                </a:solidFill>
                <a:latin typeface="Consolas"/>
                <a:ea typeface="Consolas"/>
              </a:rPr>
              <a:t>async</a:t>
            </a:r>
            <a:r>
              <a:rPr b="0" lang="uk" sz="1100" spc="-1" strike="noStrike">
                <a:solidFill>
                  <a:srgbClr val="000000"/>
                </a:solidFill>
                <a:latin typeface="Consolas"/>
                <a:ea typeface="Consolas"/>
              </a:rPr>
              <a:t>(std::</a:t>
            </a:r>
            <a:r>
              <a:rPr b="0" lang="uk" sz="1100" spc="-1" strike="noStrike">
                <a:solidFill>
                  <a:srgbClr val="2b91af"/>
                </a:solidFill>
                <a:latin typeface="Consolas"/>
                <a:ea typeface="Consolas"/>
              </a:rPr>
              <a:t>launch</a:t>
            </a:r>
            <a:r>
              <a:rPr b="0" lang="uk" sz="1100" spc="-1" strike="noStrike">
                <a:solidFill>
                  <a:srgbClr val="000000"/>
                </a:solidFill>
                <a:latin typeface="Consolas"/>
                <a:ea typeface="Consolas"/>
              </a:rPr>
              <a:t>::</a:t>
            </a:r>
            <a:r>
              <a:rPr b="0" lang="uk" sz="1100" spc="-1" strike="noStrike">
                <a:solidFill>
                  <a:srgbClr val="314f4f"/>
                </a:solidFill>
                <a:latin typeface="Consolas"/>
                <a:ea typeface="Consolas"/>
              </a:rPr>
              <a:t>async</a:t>
            </a:r>
            <a:r>
              <a:rPr b="0" lang="uk" sz="1100" spc="-1" strike="noStrike">
                <a:solidFill>
                  <a:srgbClr val="000000"/>
                </a:solidFill>
                <a:latin typeface="Consolas"/>
                <a:ea typeface="Consolas"/>
              </a:rPr>
              <a:t> </a:t>
            </a:r>
            <a:r>
              <a:rPr b="0" lang="uk" sz="1100" spc="-1" strike="noStrike">
                <a:solidFill>
                  <a:srgbClr val="008b8b"/>
                </a:solidFill>
                <a:latin typeface="Consolas"/>
                <a:ea typeface="Consolas"/>
              </a:rPr>
              <a:t>|</a:t>
            </a:r>
            <a:r>
              <a:rPr b="0" lang="uk" sz="1100" spc="-1" strike="noStrike">
                <a:solidFill>
                  <a:srgbClr val="000000"/>
                </a:solidFill>
                <a:latin typeface="Consolas"/>
                <a:ea typeface="Consolas"/>
              </a:rPr>
              <a:t> std::</a:t>
            </a:r>
            <a:r>
              <a:rPr b="0" lang="uk" sz="1100" spc="-1" strike="noStrike">
                <a:solidFill>
                  <a:srgbClr val="2b91af"/>
                </a:solidFill>
                <a:latin typeface="Consolas"/>
                <a:ea typeface="Consolas"/>
              </a:rPr>
              <a:t>launch</a:t>
            </a:r>
            <a:r>
              <a:rPr b="0" lang="uk" sz="1100" spc="-1" strike="noStrike">
                <a:solidFill>
                  <a:srgbClr val="000000"/>
                </a:solidFill>
                <a:latin typeface="Consolas"/>
                <a:ea typeface="Consolas"/>
              </a:rPr>
              <a:t>::</a:t>
            </a:r>
            <a:r>
              <a:rPr b="0" lang="uk" sz="1100" spc="-1" strike="noStrike">
                <a:solidFill>
                  <a:srgbClr val="314f4f"/>
                </a:solidFill>
                <a:latin typeface="Consolas"/>
                <a:ea typeface="Consolas"/>
              </a:rPr>
              <a:t>deferred</a:t>
            </a:r>
            <a:r>
              <a:rPr b="0" lang="uk" sz="1100" spc="-1" strike="noStrike">
                <a:solidFill>
                  <a:srgbClr val="000000"/>
                </a:solidFill>
                <a:latin typeface="Consolas"/>
                <a:ea typeface="Consolas"/>
              </a:rPr>
              <a:t>, </a:t>
            </a:r>
            <a:r>
              <a:rPr b="0" lang="uk" sz="1100" spc="-1" strike="noStrike">
                <a:solidFill>
                  <a:srgbClr val="483d8b"/>
                </a:solidFill>
                <a:latin typeface="Consolas"/>
                <a:ea typeface="Consolas"/>
              </a:rPr>
              <a:t>do_some_work</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21"/>
              </a:spcBef>
              <a:tabLst>
                <a:tab algn="l" pos="0"/>
              </a:tabLst>
            </a:pPr>
            <a:endParaRPr b="0" lang="en-US" sz="1100" spc="-1" strike="noStrike">
              <a:latin typeface="Arial"/>
            </a:endParaRPr>
          </a:p>
          <a:p>
            <a:pPr>
              <a:lnSpc>
                <a:spcPct val="100000"/>
              </a:lnSpc>
              <a:spcBef>
                <a:spcPts val="221"/>
              </a:spcBef>
              <a:tabLst>
                <a:tab algn="l" pos="0"/>
              </a:tabLst>
            </a:pPr>
            <a:r>
              <a:rPr b="0" lang="uk" sz="1100" spc="-1" strike="noStrike">
                <a:solidFill>
                  <a:srgbClr val="008000"/>
                </a:solidFill>
                <a:latin typeface="Consolas"/>
                <a:ea typeface="Consolas"/>
              </a:rPr>
              <a:t>// if the function passed to std::async raise an exception, the return std::future object holds thrown exception</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141480"/>
            <a:ext cx="8228880" cy="366840"/>
          </a:xfrm>
          <a:prstGeom prst="rect">
            <a:avLst/>
          </a:prstGeom>
          <a:noFill/>
          <a:ln>
            <a:noFill/>
          </a:ln>
        </p:spPr>
        <p:style>
          <a:lnRef idx="0"/>
          <a:fillRef idx="0"/>
          <a:effectRef idx="0"/>
          <a:fontRef idx="minor"/>
        </p:style>
        <p:txBody>
          <a:bodyPr lIns="90000" rIns="90000" tIns="45000" bIns="45000" anchor="ctr">
            <a:normAutofit fontScale="68000"/>
          </a:bodyPr>
          <a:p>
            <a:pPr algn="ctr">
              <a:lnSpc>
                <a:spcPct val="100000"/>
              </a:lnSpc>
              <a:tabLst>
                <a:tab algn="l" pos="0"/>
              </a:tabLst>
            </a:pPr>
            <a:r>
              <a:rPr b="0" lang="uk" sz="2400" spc="-1" strike="noStrike">
                <a:solidFill>
                  <a:srgbClr val="000000"/>
                </a:solidFill>
                <a:latin typeface="Calibri"/>
                <a:ea typeface="Calibri"/>
              </a:rPr>
              <a:t>std::promise to transfer data between threads</a:t>
            </a:r>
            <a:endParaRPr b="0" lang="en-US" sz="2400" spc="-1" strike="noStrike">
              <a:latin typeface="Arial"/>
            </a:endParaRPr>
          </a:p>
        </p:txBody>
      </p:sp>
      <p:sp>
        <p:nvSpPr>
          <p:cNvPr id="152" name="CustomShape 2"/>
          <p:cNvSpPr/>
          <p:nvPr/>
        </p:nvSpPr>
        <p:spPr>
          <a:xfrm>
            <a:off x="457200" y="897480"/>
            <a:ext cx="8228880" cy="4104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vector</a:t>
            </a:r>
            <a:r>
              <a:rPr b="0" lang="uk" sz="900" spc="-1" strike="noStrike">
                <a:solidFill>
                  <a:srgbClr val="000000"/>
                </a:solidFill>
                <a:latin typeface="Consolas"/>
                <a:ea typeface="Consolas"/>
              </a:rPr>
              <a:t>&lt;</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&gt; numbers = </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 1, 2, 3, 4, 5, 6 </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endParaRPr b="0" lang="en-US" sz="900" spc="-1" strike="noStrike">
              <a:latin typeface="Arial"/>
            </a:endParaRPr>
          </a:p>
          <a:p>
            <a:pPr>
              <a:lnSpc>
                <a:spcPct val="100000"/>
              </a:lnSpc>
              <a:spcBef>
                <a:spcPts val="221"/>
              </a:spcBef>
              <a:tabLst>
                <a:tab algn="l" pos="0"/>
              </a:tabLst>
            </a:pPr>
            <a:r>
              <a:rPr b="0" lang="uk" sz="900" spc="-1" strike="noStrike">
                <a:solidFill>
                  <a:srgbClr val="0000ff"/>
                </a:solidFill>
                <a:latin typeface="Consolas"/>
                <a:ea typeface="Consolas"/>
              </a:rPr>
              <a:t>void</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accumulate</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vector</a:t>
            </a:r>
            <a:r>
              <a:rPr b="0" lang="uk" sz="900" spc="-1" strike="noStrike">
                <a:solidFill>
                  <a:srgbClr val="000000"/>
                </a:solidFill>
                <a:latin typeface="Consolas"/>
                <a:ea typeface="Consolas"/>
              </a:rPr>
              <a:t>&lt;</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&gt;::</a:t>
            </a:r>
            <a:r>
              <a:rPr b="0" lang="uk" sz="900" spc="-1" strike="noStrike">
                <a:solidFill>
                  <a:srgbClr val="008b8b"/>
                </a:solidFill>
                <a:latin typeface="Consolas"/>
                <a:ea typeface="Consolas"/>
              </a:rPr>
              <a:t>iterator</a:t>
            </a:r>
            <a:r>
              <a:rPr b="0" lang="uk" sz="900" spc="-1" strike="noStrike">
                <a:solidFill>
                  <a:srgbClr val="000000"/>
                </a:solidFill>
                <a:latin typeface="Consolas"/>
                <a:ea typeface="Consolas"/>
              </a:rPr>
              <a:t> </a:t>
            </a:r>
            <a:r>
              <a:rPr b="0" lang="uk" sz="900" spc="-1" strike="noStrike">
                <a:solidFill>
                  <a:srgbClr val="808080"/>
                </a:solidFill>
                <a:latin typeface="Consolas"/>
                <a:ea typeface="Consolas"/>
              </a:rPr>
              <a:t>first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vector</a:t>
            </a:r>
            <a:r>
              <a:rPr b="0" lang="uk" sz="900" spc="-1" strike="noStrike">
                <a:solidFill>
                  <a:srgbClr val="000000"/>
                </a:solidFill>
                <a:latin typeface="Consolas"/>
                <a:ea typeface="Consolas"/>
              </a:rPr>
              <a:t>&lt;</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&gt;::</a:t>
            </a:r>
            <a:r>
              <a:rPr b="0" lang="uk" sz="900" spc="-1" strike="noStrike">
                <a:solidFill>
                  <a:srgbClr val="008b8b"/>
                </a:solidFill>
                <a:latin typeface="Consolas"/>
                <a:ea typeface="Consolas"/>
              </a:rPr>
              <a:t>iterator</a:t>
            </a:r>
            <a:r>
              <a:rPr b="0" lang="uk" sz="900" spc="-1" strike="noStrike">
                <a:solidFill>
                  <a:srgbClr val="000000"/>
                </a:solidFill>
                <a:latin typeface="Consolas"/>
                <a:ea typeface="Consolas"/>
              </a:rPr>
              <a:t> </a:t>
            </a:r>
            <a:r>
              <a:rPr b="0" lang="uk" sz="900" spc="-1" strike="noStrike">
                <a:solidFill>
                  <a:srgbClr val="808080"/>
                </a:solidFill>
                <a:latin typeface="Consolas"/>
                <a:ea typeface="Consolas"/>
              </a:rPr>
              <a:t>last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promise</a:t>
            </a:r>
            <a:r>
              <a:rPr b="0" lang="uk" sz="900" spc="-1" strike="noStrike">
                <a:solidFill>
                  <a:srgbClr val="000000"/>
                </a:solidFill>
                <a:latin typeface="Consolas"/>
                <a:ea typeface="Consolas"/>
              </a:rPr>
              <a:t>&lt;</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&gt; </a:t>
            </a:r>
            <a:r>
              <a:rPr b="0" lang="uk" sz="900" spc="-1" strike="noStrike">
                <a:solidFill>
                  <a:srgbClr val="808080"/>
                </a:solidFill>
                <a:latin typeface="Consolas"/>
                <a:ea typeface="Consolas"/>
              </a:rPr>
              <a:t>accumulate_promise</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 sum = std::</a:t>
            </a:r>
            <a:r>
              <a:rPr b="0" lang="uk" sz="900" spc="-1" strike="noStrike">
                <a:solidFill>
                  <a:srgbClr val="483d8b"/>
                </a:solidFill>
                <a:latin typeface="Consolas"/>
                <a:ea typeface="Consolas"/>
              </a:rPr>
              <a:t>accumulate</a:t>
            </a:r>
            <a:r>
              <a:rPr b="0" lang="uk" sz="900" spc="-1" strike="noStrike">
                <a:solidFill>
                  <a:srgbClr val="000000"/>
                </a:solidFill>
                <a:latin typeface="Consolas"/>
                <a:ea typeface="Consolas"/>
              </a:rPr>
              <a:t>(</a:t>
            </a:r>
            <a:r>
              <a:rPr b="0" lang="uk" sz="900" spc="-1" strike="noStrike">
                <a:solidFill>
                  <a:srgbClr val="808080"/>
                </a:solidFill>
                <a:latin typeface="Consolas"/>
                <a:ea typeface="Consolas"/>
              </a:rPr>
              <a:t>first</a:t>
            </a:r>
            <a:r>
              <a:rPr b="0" lang="uk" sz="900" spc="-1" strike="noStrike">
                <a:solidFill>
                  <a:srgbClr val="000000"/>
                </a:solidFill>
                <a:latin typeface="Consolas"/>
                <a:ea typeface="Consolas"/>
              </a:rPr>
              <a:t>, </a:t>
            </a:r>
            <a:r>
              <a:rPr b="0" lang="uk" sz="900" spc="-1" strike="noStrike">
                <a:solidFill>
                  <a:srgbClr val="808080"/>
                </a:solidFill>
                <a:latin typeface="Consolas"/>
                <a:ea typeface="Consolas"/>
              </a:rPr>
              <a:t>last</a:t>
            </a:r>
            <a:r>
              <a:rPr b="0" lang="uk" sz="900" spc="-1" strike="noStrike">
                <a:solidFill>
                  <a:srgbClr val="000000"/>
                </a:solidFill>
                <a:latin typeface="Consolas"/>
                <a:ea typeface="Consolas"/>
              </a:rPr>
              <a:t>, 0);</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808080"/>
                </a:solidFill>
                <a:latin typeface="Consolas"/>
                <a:ea typeface="Consolas"/>
              </a:rPr>
              <a:t>accumulate_promise</a:t>
            </a:r>
            <a:r>
              <a:rPr b="0" lang="uk" sz="900" spc="-1" strike="noStrike">
                <a:solidFill>
                  <a:srgbClr val="000000"/>
                </a:solidFill>
                <a:latin typeface="Consolas"/>
                <a:ea typeface="Consolas"/>
              </a:rPr>
              <a:t>.set_value(sum);</a:t>
            </a:r>
            <a:endParaRPr b="0" lang="en-US" sz="900" spc="-1" strike="noStrike">
              <a:latin typeface="Arial"/>
            </a:endParaRPr>
          </a:p>
          <a:p>
            <a:pPr>
              <a:lnSpc>
                <a:spcPct val="100000"/>
              </a:lnSpc>
              <a:spcBef>
                <a:spcPts val="221"/>
              </a:spcBef>
              <a:tabLst>
                <a:tab algn="l" pos="0"/>
              </a:tabLst>
            </a:pP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8000"/>
                </a:solidFill>
                <a:latin typeface="Consolas"/>
                <a:ea typeface="Consolas"/>
              </a:rPr>
              <a:t>// emulate some other useful work</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std::this_thread::</a:t>
            </a:r>
            <a:r>
              <a:rPr b="0" lang="uk" sz="900" spc="-1" strike="noStrike">
                <a:solidFill>
                  <a:srgbClr val="483d8b"/>
                </a:solidFill>
                <a:latin typeface="Consolas"/>
                <a:ea typeface="Consolas"/>
              </a:rPr>
              <a:t>sleep_for</a:t>
            </a:r>
            <a:r>
              <a:rPr b="0" lang="uk" sz="900" spc="-1" strike="noStrike">
                <a:solidFill>
                  <a:srgbClr val="000000"/>
                </a:solidFill>
                <a:latin typeface="Consolas"/>
                <a:ea typeface="Consolas"/>
              </a:rPr>
              <a:t>(std::chrono::</a:t>
            </a:r>
            <a:r>
              <a:rPr b="0" lang="uk" sz="900" spc="-1" strike="noStrike">
                <a:solidFill>
                  <a:srgbClr val="008b8b"/>
                </a:solidFill>
                <a:latin typeface="Consolas"/>
                <a:ea typeface="Consolas"/>
              </a:rPr>
              <a:t>seconds(</a:t>
            </a:r>
            <a:r>
              <a:rPr b="0" lang="uk" sz="900" spc="-1" strike="noStrike">
                <a:solidFill>
                  <a:srgbClr val="000000"/>
                </a:solidFill>
                <a:latin typeface="Consolas"/>
                <a:ea typeface="Consolas"/>
              </a:rPr>
              <a:t>5</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endParaRPr b="0" lang="en-US" sz="900" spc="-1" strike="noStrike">
              <a:latin typeface="Arial"/>
            </a:endParaRPr>
          </a:p>
          <a:p>
            <a:pPr>
              <a:lnSpc>
                <a:spcPct val="100000"/>
              </a:lnSpc>
              <a:spcBef>
                <a:spcPts val="221"/>
              </a:spcBef>
              <a:tabLst>
                <a:tab algn="l" pos="0"/>
              </a:tabLst>
            </a:pP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main</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promise</a:t>
            </a:r>
            <a:r>
              <a:rPr b="0" lang="uk" sz="900" spc="-1" strike="noStrike">
                <a:solidFill>
                  <a:srgbClr val="000000"/>
                </a:solidFill>
                <a:latin typeface="Consolas"/>
                <a:ea typeface="Consolas"/>
              </a:rPr>
              <a:t>&lt;</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&gt; accumulate_promise;</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future</a:t>
            </a:r>
            <a:r>
              <a:rPr b="0" lang="uk" sz="900" spc="-1" strike="noStrike">
                <a:solidFill>
                  <a:srgbClr val="000000"/>
                </a:solidFill>
                <a:latin typeface="Consolas"/>
                <a:ea typeface="Consolas"/>
              </a:rPr>
              <a:t>&lt;</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&gt; accumulate_future = accumulate_promise.get_future();</a:t>
            </a:r>
            <a:endParaRPr b="0" lang="en-US" sz="900" spc="-1" strike="noStrike">
              <a:latin typeface="Arial"/>
            </a:endParaRPr>
          </a:p>
          <a:p>
            <a:pPr>
              <a:lnSpc>
                <a:spcPct val="100000"/>
              </a:lnSpc>
              <a:spcBef>
                <a:spcPts val="221"/>
              </a:spcBef>
              <a:tabLst>
                <a:tab algn="l" pos="0"/>
              </a:tabLst>
            </a:pP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thread</a:t>
            </a:r>
            <a:r>
              <a:rPr b="0" lang="uk" sz="900" spc="-1" strike="noStrike">
                <a:solidFill>
                  <a:srgbClr val="000000"/>
                </a:solidFill>
                <a:latin typeface="Consolas"/>
                <a:ea typeface="Consolas"/>
              </a:rPr>
              <a:t> work_thread</a:t>
            </a:r>
            <a:r>
              <a:rPr b="0" lang="uk" sz="900" spc="-1" strike="noStrike">
                <a:solidFill>
                  <a:srgbClr val="008b8b"/>
                </a:solidFill>
                <a:latin typeface="Consolas"/>
                <a:ea typeface="Consolas"/>
              </a:rPr>
              <a:t>(</a:t>
            </a:r>
            <a:r>
              <a:rPr b="0" lang="uk" sz="900" spc="-1" strike="noStrike">
                <a:solidFill>
                  <a:srgbClr val="483d8b"/>
                </a:solidFill>
                <a:latin typeface="Consolas"/>
                <a:ea typeface="Consolas"/>
              </a:rPr>
              <a:t>accumulate</a:t>
            </a:r>
            <a:r>
              <a:rPr b="0" lang="uk" sz="900" spc="-1" strike="noStrike">
                <a:solidFill>
                  <a:srgbClr val="000000"/>
                </a:solidFill>
                <a:latin typeface="Consolas"/>
                <a:ea typeface="Consolas"/>
              </a:rPr>
              <a:t>, numbers.begin(), numbers.end(), std::</a:t>
            </a:r>
            <a:r>
              <a:rPr b="0" lang="uk" sz="900" spc="-1" strike="noStrike">
                <a:solidFill>
                  <a:srgbClr val="483d8b"/>
                </a:solidFill>
                <a:latin typeface="Consolas"/>
                <a:ea typeface="Consolas"/>
              </a:rPr>
              <a:t>move</a:t>
            </a:r>
            <a:r>
              <a:rPr b="0" lang="uk" sz="900" spc="-1" strike="noStrike">
                <a:solidFill>
                  <a:srgbClr val="000000"/>
                </a:solidFill>
                <a:latin typeface="Consolas"/>
                <a:ea typeface="Consolas"/>
              </a:rPr>
              <a:t>(accumulate_promise)</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std::cout </a:t>
            </a:r>
            <a:r>
              <a:rPr b="0" lang="uk" sz="900" spc="-1" strike="noStrike">
                <a:solidFill>
                  <a:srgbClr val="008b8b"/>
                </a:solidFill>
                <a:latin typeface="Consolas"/>
                <a:ea typeface="Consolas"/>
              </a:rPr>
              <a:t>&lt;&lt;</a:t>
            </a:r>
            <a:r>
              <a:rPr b="0" lang="uk" sz="900" spc="-1" strike="noStrike">
                <a:solidFill>
                  <a:srgbClr val="000000"/>
                </a:solidFill>
                <a:latin typeface="Consolas"/>
                <a:ea typeface="Consolas"/>
              </a:rPr>
              <a:t> </a:t>
            </a:r>
            <a:r>
              <a:rPr b="0" lang="uk" sz="900" spc="-1" strike="noStrike">
                <a:solidFill>
                  <a:srgbClr val="a31515"/>
                </a:solidFill>
                <a:latin typeface="Consolas"/>
                <a:ea typeface="Consolas"/>
              </a:rPr>
              <a:t>"result="</a:t>
            </a:r>
            <a:r>
              <a:rPr b="0" lang="uk" sz="900" spc="-1" strike="noStrike">
                <a:solidFill>
                  <a:srgbClr val="000000"/>
                </a:solidFill>
                <a:latin typeface="Consolas"/>
                <a:ea typeface="Consolas"/>
              </a:rPr>
              <a:t> </a:t>
            </a:r>
            <a:r>
              <a:rPr b="0" lang="uk" sz="900" spc="-1" strike="noStrike">
                <a:solidFill>
                  <a:srgbClr val="008b8b"/>
                </a:solidFill>
                <a:latin typeface="Consolas"/>
                <a:ea typeface="Consolas"/>
              </a:rPr>
              <a:t>&lt;&lt;</a:t>
            </a:r>
            <a:r>
              <a:rPr b="0" lang="uk" sz="900" spc="-1" strike="noStrike">
                <a:solidFill>
                  <a:srgbClr val="000000"/>
                </a:solidFill>
                <a:latin typeface="Consolas"/>
                <a:ea typeface="Consolas"/>
              </a:rPr>
              <a:t> accumulate_future.get() </a:t>
            </a:r>
            <a:r>
              <a:rPr b="0" lang="uk" sz="900" spc="-1" strike="noStrike">
                <a:solidFill>
                  <a:srgbClr val="008b8b"/>
                </a:solidFill>
                <a:latin typeface="Consolas"/>
                <a:ea typeface="Consolas"/>
              </a:rPr>
              <a:t>&lt;&lt;</a:t>
            </a:r>
            <a:r>
              <a:rPr b="0" lang="uk" sz="900" spc="-1" strike="noStrike">
                <a:solidFill>
                  <a:srgbClr val="000000"/>
                </a:solidFill>
                <a:latin typeface="Consolas"/>
                <a:ea typeface="Consolas"/>
              </a:rPr>
              <a:t> </a:t>
            </a:r>
            <a:r>
              <a:rPr b="0" lang="uk" sz="900" spc="-1" strike="noStrike">
                <a:solidFill>
                  <a:srgbClr val="a31515"/>
                </a:solidFill>
                <a:latin typeface="Consolas"/>
                <a:ea typeface="Consolas"/>
              </a:rPr>
              <a:t>'\n'</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work_thread.join();</a:t>
            </a:r>
            <a:endParaRPr b="0" lang="en-US" sz="900" spc="-1" strike="noStrike">
              <a:latin typeface="Arial"/>
            </a:endParaRPr>
          </a:p>
          <a:p>
            <a:pPr>
              <a:lnSpc>
                <a:spcPct val="100000"/>
              </a:lnSpc>
              <a:spcBef>
                <a:spcPts val="22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21"/>
              </a:spcBef>
              <a:tabLst>
                <a:tab algn="l" pos="0"/>
              </a:tabLst>
            </a:pPr>
            <a:endParaRPr b="0" lang="en-US" sz="900" spc="-1" strike="noStrike">
              <a:latin typeface="Arial"/>
            </a:endParaRPr>
          </a:p>
          <a:p>
            <a:pPr>
              <a:lnSpc>
                <a:spcPct val="100000"/>
              </a:lnSpc>
              <a:spcBef>
                <a:spcPts val="221"/>
              </a:spcBef>
              <a:tabLst>
                <a:tab algn="l" pos="0"/>
              </a:tabLst>
            </a:pPr>
            <a:r>
              <a:rPr b="0" lang="uk" sz="900" spc="-1" strike="noStrike">
                <a:solidFill>
                  <a:srgbClr val="008000"/>
                </a:solidFill>
                <a:latin typeface="Consolas"/>
                <a:ea typeface="Consolas"/>
              </a:rPr>
              <a:t>// note that it is highly recommended to use std::promise&lt;void&gt; to signal about an event which occurs only once</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141480"/>
            <a:ext cx="8228880" cy="636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2400" spc="-1" strike="noStrike">
                <a:solidFill>
                  <a:srgbClr val="000000"/>
                </a:solidFill>
                <a:latin typeface="Calibri"/>
                <a:ea typeface="Calibri"/>
              </a:rPr>
              <a:t>std::packaged_task usage example</a:t>
            </a:r>
            <a:endParaRPr b="0" lang="en-US" sz="2400" spc="-1" strike="noStrike">
              <a:latin typeface="Arial"/>
            </a:endParaRPr>
          </a:p>
        </p:txBody>
      </p:sp>
      <p:sp>
        <p:nvSpPr>
          <p:cNvPr id="154" name="CustomShape 2"/>
          <p:cNvSpPr/>
          <p:nvPr/>
        </p:nvSpPr>
        <p:spPr>
          <a:xfrm>
            <a:off x="457200" y="779040"/>
            <a:ext cx="8228880" cy="4168440"/>
          </a:xfrm>
          <a:prstGeom prst="rect">
            <a:avLst/>
          </a:prstGeom>
          <a:noFill/>
          <a:ln>
            <a:noFill/>
          </a:ln>
        </p:spPr>
        <p:style>
          <a:lnRef idx="0"/>
          <a:fillRef idx="0"/>
          <a:effectRef idx="0"/>
          <a:fontRef idx="minor"/>
        </p:style>
        <p:txBody>
          <a:bodyPr lIns="90000" rIns="90000" tIns="45000" bIns="45000">
            <a:noAutofit/>
          </a:bodyPr>
          <a:p>
            <a:pPr>
              <a:lnSpc>
                <a:spcPct val="80000"/>
              </a:lnSpc>
              <a:tabLst>
                <a:tab algn="l" pos="0"/>
              </a:tabLst>
            </a:pP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f</a:t>
            </a:r>
            <a:r>
              <a:rPr b="0" lang="uk" sz="600" spc="-1" strike="noStrike">
                <a:solidFill>
                  <a:srgbClr val="000000"/>
                </a:solidFill>
                <a:latin typeface="Consolas"/>
                <a:ea typeface="Consolas"/>
              </a:rPr>
              <a: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808080"/>
                </a:solidFill>
                <a:latin typeface="Consolas"/>
                <a:ea typeface="Consolas"/>
              </a:rPr>
              <a:t>x</a:t>
            </a:r>
            <a:r>
              <a:rPr b="0" lang="uk" sz="600" spc="-1" strike="noStrike">
                <a:solidFill>
                  <a:srgbClr val="000000"/>
                </a:solidFill>
                <a:latin typeface="Consolas"/>
                <a:ea typeface="Consolas"/>
              </a:rPr>
              <a:t>, </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808080"/>
                </a:solidFill>
                <a:latin typeface="Consolas"/>
                <a:ea typeface="Consolas"/>
              </a:rPr>
              <a:t>y</a:t>
            </a:r>
            <a:r>
              <a:rPr b="0" lang="uk" sz="600" spc="-1" strike="noStrike">
                <a:solidFill>
                  <a:srgbClr val="000000"/>
                </a:solidFill>
                <a:latin typeface="Consolas"/>
                <a:ea typeface="Consolas"/>
              </a:rPr>
              <a:t>) { </a:t>
            </a:r>
            <a:r>
              <a:rPr b="0" lang="uk" sz="600" spc="-1" strike="noStrike">
                <a:solidFill>
                  <a:srgbClr val="0000ff"/>
                </a:solidFill>
                <a:latin typeface="Consolas"/>
                <a:ea typeface="Consolas"/>
              </a:rPr>
              <a:t>return</a:t>
            </a:r>
            <a:r>
              <a:rPr b="0" lang="uk" sz="600" spc="-1" strike="noStrike">
                <a:solidFill>
                  <a:srgbClr val="000000"/>
                </a:solidFill>
                <a:latin typeface="Consolas"/>
                <a:ea typeface="Consolas"/>
              </a:rPr>
              <a:t> std::</a:t>
            </a:r>
            <a:r>
              <a:rPr b="0" lang="uk" sz="600" spc="-1" strike="noStrike">
                <a:solidFill>
                  <a:srgbClr val="483d8b"/>
                </a:solidFill>
                <a:latin typeface="Consolas"/>
                <a:ea typeface="Consolas"/>
              </a:rPr>
              <a:t>pow</a:t>
            </a:r>
            <a:r>
              <a:rPr b="0" lang="uk" sz="600" spc="-1" strike="noStrike">
                <a:solidFill>
                  <a:srgbClr val="000000"/>
                </a:solidFill>
                <a:latin typeface="Consolas"/>
                <a:ea typeface="Consolas"/>
              </a:rPr>
              <a:t>(</a:t>
            </a:r>
            <a:r>
              <a:rPr b="0" lang="uk" sz="600" spc="-1" strike="noStrike">
                <a:solidFill>
                  <a:srgbClr val="808080"/>
                </a:solidFill>
                <a:latin typeface="Consolas"/>
                <a:ea typeface="Consolas"/>
              </a:rPr>
              <a:t>x</a:t>
            </a:r>
            <a:r>
              <a:rPr b="0" lang="uk" sz="600" spc="-1" strike="noStrike">
                <a:solidFill>
                  <a:srgbClr val="000000"/>
                </a:solidFill>
                <a:latin typeface="Consolas"/>
                <a:ea typeface="Consolas"/>
              </a:rPr>
              <a:t>, </a:t>
            </a:r>
            <a:r>
              <a:rPr b="0" lang="uk" sz="600" spc="-1" strike="noStrike">
                <a:solidFill>
                  <a:srgbClr val="808080"/>
                </a:solidFill>
                <a:latin typeface="Consolas"/>
                <a:ea typeface="Consolas"/>
              </a:rPr>
              <a:t>y</a:t>
            </a:r>
            <a:r>
              <a:rPr b="0" lang="uk" sz="600" spc="-1" strike="noStrike">
                <a:solidFill>
                  <a:srgbClr val="000000"/>
                </a:solidFill>
                <a:latin typeface="Consolas"/>
                <a:ea typeface="Consolas"/>
              </a:rPr>
              <a:t>); }</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ff"/>
                </a:solidFill>
                <a:latin typeface="Consolas"/>
                <a:ea typeface="Consolas"/>
              </a:rPr>
              <a:t>void</a:t>
            </a: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task_lambda</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a:t>
            </a:r>
            <a:r>
              <a:rPr b="0" lang="uk" sz="600" spc="-1" strike="noStrike">
                <a:solidFill>
                  <a:srgbClr val="008b8b"/>
                </a:solidFill>
                <a:latin typeface="Consolas"/>
                <a:ea typeface="Consolas"/>
              </a:rPr>
              <a:t>packaged_task</a:t>
            </a:r>
            <a:r>
              <a:rPr b="0" lang="uk" sz="600" spc="-1" strike="noStrike">
                <a:solidFill>
                  <a:srgbClr val="000000"/>
                </a:solidFill>
                <a:latin typeface="Consolas"/>
                <a:ea typeface="Consolas"/>
              </a:rPr>
              <a:t>&lt;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)&gt; task</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808080"/>
                </a:solidFill>
                <a:latin typeface="Consolas"/>
                <a:ea typeface="Consolas"/>
              </a:rPr>
              <a:t>a</a:t>
            </a:r>
            <a:r>
              <a:rPr b="0" lang="uk" sz="600" spc="-1" strike="noStrike">
                <a:solidFill>
                  <a:srgbClr val="000000"/>
                </a:solidFill>
                <a:latin typeface="Consolas"/>
                <a:ea typeface="Consolas"/>
              </a:rPr>
              <a:t>, </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808080"/>
                </a:solidFill>
                <a:latin typeface="Consolas"/>
                <a:ea typeface="Consolas"/>
              </a:rPr>
              <a:t>b</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ff"/>
                </a:solidFill>
                <a:latin typeface="Consolas"/>
                <a:ea typeface="Consolas"/>
              </a:rPr>
              <a:t>return</a:t>
            </a:r>
            <a:r>
              <a:rPr b="0" lang="uk" sz="600" spc="-1" strike="noStrike">
                <a:solidFill>
                  <a:srgbClr val="000000"/>
                </a:solidFill>
                <a:latin typeface="Consolas"/>
                <a:ea typeface="Consolas"/>
              </a:rPr>
              <a:t> std::</a:t>
            </a:r>
            <a:r>
              <a:rPr b="0" lang="uk" sz="600" spc="-1" strike="noStrike">
                <a:solidFill>
                  <a:srgbClr val="483d8b"/>
                </a:solidFill>
                <a:latin typeface="Consolas"/>
                <a:ea typeface="Consolas"/>
              </a:rPr>
              <a:t>pow</a:t>
            </a:r>
            <a:r>
              <a:rPr b="0" lang="uk" sz="600" spc="-1" strike="noStrike">
                <a:solidFill>
                  <a:srgbClr val="000000"/>
                </a:solidFill>
                <a:latin typeface="Consolas"/>
                <a:ea typeface="Consolas"/>
              </a:rPr>
              <a:t>(</a:t>
            </a:r>
            <a:r>
              <a:rPr b="0" lang="uk" sz="600" spc="-1" strike="noStrike">
                <a:solidFill>
                  <a:srgbClr val="808080"/>
                </a:solidFill>
                <a:latin typeface="Consolas"/>
                <a:ea typeface="Consolas"/>
              </a:rPr>
              <a:t>a</a:t>
            </a:r>
            <a:r>
              <a:rPr b="0" lang="uk" sz="600" spc="-1" strike="noStrike">
                <a:solidFill>
                  <a:srgbClr val="000000"/>
                </a:solidFill>
                <a:latin typeface="Consolas"/>
                <a:ea typeface="Consolas"/>
              </a:rPr>
              <a:t>, </a:t>
            </a:r>
            <a:r>
              <a:rPr b="0" lang="uk" sz="600" spc="-1" strike="noStrike">
                <a:solidFill>
                  <a:srgbClr val="808080"/>
                </a:solidFill>
                <a:latin typeface="Consolas"/>
                <a:ea typeface="Consolas"/>
              </a:rPr>
              <a:t>b</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a:t>
            </a:r>
            <a:r>
              <a:rPr b="0" lang="uk" sz="600" spc="-1" strike="noStrike">
                <a:solidFill>
                  <a:srgbClr val="008b8b"/>
                </a:solidFill>
                <a:latin typeface="Consolas"/>
                <a:ea typeface="Consolas"/>
              </a:rPr>
              <a:t>future</a:t>
            </a:r>
            <a:r>
              <a:rPr b="0" lang="uk" sz="600" spc="-1" strike="noStrike">
                <a:solidFill>
                  <a:srgbClr val="000000"/>
                </a:solidFill>
                <a:latin typeface="Consolas"/>
                <a:ea typeface="Consolas"/>
              </a:rPr>
              <a:t>&lt;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&gt; result = task.get_future();</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task</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2, 9</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std::cout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a:t>
            </a:r>
            <a:r>
              <a:rPr b="0" lang="uk" sz="600" spc="-1" strike="noStrike">
                <a:solidFill>
                  <a:srgbClr val="a31515"/>
                </a:solidFill>
                <a:latin typeface="Consolas"/>
                <a:ea typeface="Consolas"/>
              </a:rPr>
              <a:t>"task_lambda:\t"</a:t>
            </a:r>
            <a:r>
              <a:rPr b="0" lang="uk" sz="600" spc="-1" strike="noStrike">
                <a:solidFill>
                  <a:srgbClr val="000000"/>
                </a:solidFill>
                <a:latin typeface="Consolas"/>
                <a:ea typeface="Consolas"/>
              </a:rPr>
              <a: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result.get()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a:t>
            </a:r>
            <a:r>
              <a:rPr b="0" lang="uk" sz="600" spc="-1" strike="noStrike">
                <a:solidFill>
                  <a:srgbClr val="a31515"/>
                </a:solidFill>
                <a:latin typeface="Consolas"/>
                <a:ea typeface="Consolas"/>
              </a:rPr>
              <a:t>'\n'</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ff"/>
                </a:solidFill>
                <a:latin typeface="Consolas"/>
                <a:ea typeface="Consolas"/>
              </a:rPr>
              <a:t>void</a:t>
            </a: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task_bind</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a:t>
            </a:r>
            <a:r>
              <a:rPr b="0" lang="uk" sz="600" spc="-1" strike="noStrike">
                <a:solidFill>
                  <a:srgbClr val="008b8b"/>
                </a:solidFill>
                <a:latin typeface="Consolas"/>
                <a:ea typeface="Consolas"/>
              </a:rPr>
              <a:t>packaged_task</a:t>
            </a:r>
            <a:r>
              <a:rPr b="0" lang="uk" sz="600" spc="-1" strike="noStrike">
                <a:solidFill>
                  <a:srgbClr val="000000"/>
                </a:solidFill>
                <a:latin typeface="Consolas"/>
                <a:ea typeface="Consolas"/>
              </a:rPr>
              <a:t>&lt;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()&gt; task</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std::</a:t>
            </a:r>
            <a:r>
              <a:rPr b="0" lang="uk" sz="600" spc="-1" strike="noStrike">
                <a:solidFill>
                  <a:srgbClr val="483d8b"/>
                </a:solidFill>
                <a:latin typeface="Consolas"/>
                <a:ea typeface="Consolas"/>
              </a:rPr>
              <a:t>bind</a:t>
            </a:r>
            <a:r>
              <a:rPr b="0" lang="uk" sz="600" spc="-1" strike="noStrike">
                <a:solidFill>
                  <a:srgbClr val="000000"/>
                </a:solidFill>
                <a:latin typeface="Consolas"/>
                <a:ea typeface="Consolas"/>
              </a:rPr>
              <a:t>(</a:t>
            </a:r>
            <a:r>
              <a:rPr b="0" lang="uk" sz="600" spc="-1" strike="noStrike">
                <a:solidFill>
                  <a:srgbClr val="483d8b"/>
                </a:solidFill>
                <a:latin typeface="Consolas"/>
                <a:ea typeface="Consolas"/>
              </a:rPr>
              <a:t>f</a:t>
            </a:r>
            <a:r>
              <a:rPr b="0" lang="uk" sz="600" spc="-1" strike="noStrike">
                <a:solidFill>
                  <a:srgbClr val="000000"/>
                </a:solidFill>
                <a:latin typeface="Consolas"/>
                <a:ea typeface="Consolas"/>
              </a:rPr>
              <a:t>, 2, 11)</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a:t>
            </a:r>
            <a:r>
              <a:rPr b="0" lang="uk" sz="600" spc="-1" strike="noStrike">
                <a:solidFill>
                  <a:srgbClr val="008b8b"/>
                </a:solidFill>
                <a:latin typeface="Consolas"/>
                <a:ea typeface="Consolas"/>
              </a:rPr>
              <a:t>future</a:t>
            </a:r>
            <a:r>
              <a:rPr b="0" lang="uk" sz="600" spc="-1" strike="noStrike">
                <a:solidFill>
                  <a:srgbClr val="000000"/>
                </a:solidFill>
                <a:latin typeface="Consolas"/>
                <a:ea typeface="Consolas"/>
              </a:rPr>
              <a:t>&lt;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&gt; result = task.get_future();</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task</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std::cout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a:t>
            </a:r>
            <a:r>
              <a:rPr b="0" lang="uk" sz="600" spc="-1" strike="noStrike">
                <a:solidFill>
                  <a:srgbClr val="a31515"/>
                </a:solidFill>
                <a:latin typeface="Consolas"/>
                <a:ea typeface="Consolas"/>
              </a:rPr>
              <a:t>"task_bind:\t"</a:t>
            </a:r>
            <a:r>
              <a:rPr b="0" lang="uk" sz="600" spc="-1" strike="noStrike">
                <a:solidFill>
                  <a:srgbClr val="000000"/>
                </a:solidFill>
                <a:latin typeface="Consolas"/>
                <a:ea typeface="Consolas"/>
              </a:rPr>
              <a: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result.get()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a:t>
            </a:r>
            <a:r>
              <a:rPr b="0" lang="uk" sz="600" spc="-1" strike="noStrike">
                <a:solidFill>
                  <a:srgbClr val="a31515"/>
                </a:solidFill>
                <a:latin typeface="Consolas"/>
                <a:ea typeface="Consolas"/>
              </a:rPr>
              <a:t>'\n'</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ff"/>
                </a:solidFill>
                <a:latin typeface="Consolas"/>
                <a:ea typeface="Consolas"/>
              </a:rPr>
              <a:t>void</a:t>
            </a: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task_thread</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a:t>
            </a:r>
            <a:r>
              <a:rPr b="0" lang="uk" sz="600" spc="-1" strike="noStrike">
                <a:solidFill>
                  <a:srgbClr val="008b8b"/>
                </a:solidFill>
                <a:latin typeface="Consolas"/>
                <a:ea typeface="Consolas"/>
              </a:rPr>
              <a:t>packaged_task</a:t>
            </a:r>
            <a:r>
              <a:rPr b="0" lang="uk" sz="600" spc="-1" strike="noStrike">
                <a:solidFill>
                  <a:srgbClr val="000000"/>
                </a:solidFill>
                <a:latin typeface="Consolas"/>
                <a:ea typeface="Consolas"/>
              </a:rPr>
              <a:t>&lt;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)&gt; task</a:t>
            </a:r>
            <a:r>
              <a:rPr b="0" lang="uk" sz="600" spc="-1" strike="noStrike">
                <a:solidFill>
                  <a:srgbClr val="008b8b"/>
                </a:solidFill>
                <a:latin typeface="Consolas"/>
                <a:ea typeface="Consolas"/>
              </a:rPr>
              <a:t>(</a:t>
            </a:r>
            <a:r>
              <a:rPr b="0" lang="uk" sz="600" spc="-1" strike="noStrike">
                <a:solidFill>
                  <a:srgbClr val="483d8b"/>
                </a:solidFill>
                <a:latin typeface="Consolas"/>
                <a:ea typeface="Consolas"/>
              </a:rPr>
              <a:t>f</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a:t>
            </a:r>
            <a:r>
              <a:rPr b="0" lang="uk" sz="600" spc="-1" strike="noStrike">
                <a:solidFill>
                  <a:srgbClr val="008b8b"/>
                </a:solidFill>
                <a:latin typeface="Consolas"/>
                <a:ea typeface="Consolas"/>
              </a:rPr>
              <a:t>future</a:t>
            </a:r>
            <a:r>
              <a:rPr b="0" lang="uk" sz="600" spc="-1" strike="noStrike">
                <a:solidFill>
                  <a:srgbClr val="000000"/>
                </a:solidFill>
                <a:latin typeface="Consolas"/>
                <a:ea typeface="Consolas"/>
              </a:rPr>
              <a:t>&lt;</a:t>
            </a: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&gt; result = task.get_future();</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a:t>
            </a:r>
            <a:r>
              <a:rPr b="0" lang="uk" sz="600" spc="-1" strike="noStrike">
                <a:solidFill>
                  <a:srgbClr val="008b8b"/>
                </a:solidFill>
                <a:latin typeface="Consolas"/>
                <a:ea typeface="Consolas"/>
              </a:rPr>
              <a:t>thread</a:t>
            </a:r>
            <a:r>
              <a:rPr b="0" lang="uk" sz="600" spc="-1" strike="noStrike">
                <a:solidFill>
                  <a:srgbClr val="000000"/>
                </a:solidFill>
                <a:latin typeface="Consolas"/>
                <a:ea typeface="Consolas"/>
              </a:rPr>
              <a:t> task_td</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std::</a:t>
            </a:r>
            <a:r>
              <a:rPr b="0" lang="uk" sz="600" spc="-1" strike="noStrike">
                <a:solidFill>
                  <a:srgbClr val="483d8b"/>
                </a:solidFill>
                <a:latin typeface="Consolas"/>
                <a:ea typeface="Consolas"/>
              </a:rPr>
              <a:t>move</a:t>
            </a:r>
            <a:r>
              <a:rPr b="0" lang="uk" sz="600" spc="-1" strike="noStrike">
                <a:solidFill>
                  <a:srgbClr val="000000"/>
                </a:solidFill>
                <a:latin typeface="Consolas"/>
                <a:ea typeface="Consolas"/>
              </a:rPr>
              <a:t>(task), 2, 10</a:t>
            </a:r>
            <a:r>
              <a:rPr b="0" lang="uk" sz="600" spc="-1" strike="noStrike">
                <a:solidFill>
                  <a:srgbClr val="008b8b"/>
                </a:solidFill>
                <a:latin typeface="Consolas"/>
                <a:ea typeface="Consolas"/>
              </a:rPr>
              <a:t>)</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task_td.join();</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000000"/>
                </a:solidFill>
                <a:latin typeface="Consolas"/>
                <a:ea typeface="Consolas"/>
              </a:rPr>
              <a:t>std::cout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a:t>
            </a:r>
            <a:r>
              <a:rPr b="0" lang="uk" sz="600" spc="-1" strike="noStrike">
                <a:solidFill>
                  <a:srgbClr val="a31515"/>
                </a:solidFill>
                <a:latin typeface="Consolas"/>
                <a:ea typeface="Consolas"/>
              </a:rPr>
              <a:t>"task_thread:\t"</a:t>
            </a:r>
            <a:r>
              <a:rPr b="0" lang="uk" sz="600" spc="-1" strike="noStrike">
                <a:solidFill>
                  <a:srgbClr val="000000"/>
                </a:solidFill>
                <a:latin typeface="Consolas"/>
                <a:ea typeface="Consolas"/>
              </a:rPr>
              <a: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result.get() </a:t>
            </a:r>
            <a:r>
              <a:rPr b="0" lang="uk" sz="600" spc="-1" strike="noStrike">
                <a:solidFill>
                  <a:srgbClr val="008b8b"/>
                </a:solidFill>
                <a:latin typeface="Consolas"/>
                <a:ea typeface="Consolas"/>
              </a:rPr>
              <a:t>&lt;&lt;</a:t>
            </a:r>
            <a:r>
              <a:rPr b="0" lang="uk" sz="600" spc="-1" strike="noStrike">
                <a:solidFill>
                  <a:srgbClr val="000000"/>
                </a:solidFill>
                <a:latin typeface="Consolas"/>
                <a:ea typeface="Consolas"/>
              </a:rPr>
              <a:t> </a:t>
            </a:r>
            <a:r>
              <a:rPr b="0" lang="uk" sz="600" spc="-1" strike="noStrike">
                <a:solidFill>
                  <a:srgbClr val="a31515"/>
                </a:solidFill>
                <a:latin typeface="Consolas"/>
                <a:ea typeface="Consolas"/>
              </a:rPr>
              <a:t>'\n'</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endParaRPr b="0" lang="en-US" sz="600" spc="-1" strike="noStrike">
              <a:latin typeface="Arial"/>
            </a:endParaRPr>
          </a:p>
          <a:p>
            <a:pPr>
              <a:lnSpc>
                <a:spcPct val="80000"/>
              </a:lnSpc>
              <a:spcBef>
                <a:spcPts val="159"/>
              </a:spcBef>
              <a:tabLst>
                <a:tab algn="l" pos="0"/>
              </a:tabLst>
            </a:pPr>
            <a:r>
              <a:rPr b="0" lang="uk" sz="600" spc="-1" strike="noStrike">
                <a:solidFill>
                  <a:srgbClr val="0000ff"/>
                </a:solidFill>
                <a:latin typeface="Consolas"/>
                <a:ea typeface="Consolas"/>
              </a:rPr>
              <a:t>int</a:t>
            </a: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main</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task_lambda</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task_bind</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    </a:t>
            </a:r>
            <a:r>
              <a:rPr b="0" lang="uk" sz="600" spc="-1" strike="noStrike">
                <a:solidFill>
                  <a:srgbClr val="483d8b"/>
                </a:solidFill>
                <a:latin typeface="Consolas"/>
                <a:ea typeface="Consolas"/>
              </a:rPr>
              <a:t>task_thread</a:t>
            </a:r>
            <a:r>
              <a:rPr b="0" lang="uk" sz="600" spc="-1" strike="noStrike">
                <a:solidFill>
                  <a:srgbClr val="000000"/>
                </a:solidFill>
                <a:latin typeface="Consolas"/>
                <a:ea typeface="Consolas"/>
              </a:rPr>
              <a:t>();</a:t>
            </a:r>
            <a:endParaRPr b="0" lang="en-US" sz="600" spc="-1" strike="noStrike">
              <a:latin typeface="Arial"/>
            </a:endParaRPr>
          </a:p>
          <a:p>
            <a:pPr>
              <a:lnSpc>
                <a:spcPct val="80000"/>
              </a:lnSpc>
              <a:spcBef>
                <a:spcPts val="159"/>
              </a:spcBef>
              <a:tabLst>
                <a:tab algn="l" pos="0"/>
              </a:tabLst>
            </a:pPr>
            <a:r>
              <a:rPr b="0" lang="uk" sz="600" spc="-1" strike="noStrike">
                <a:solidFill>
                  <a:srgbClr val="000000"/>
                </a:solidFill>
                <a:latin typeface="Consolas"/>
                <a:ea typeface="Consolas"/>
              </a:rPr>
              <a:t>}</a:t>
            </a:r>
            <a:endParaRPr b="0" lang="en-US" sz="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205920"/>
            <a:ext cx="8228880" cy="58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2400" spc="-1" strike="noStrike">
                <a:solidFill>
                  <a:srgbClr val="000000"/>
                </a:solidFill>
                <a:latin typeface="Calibri"/>
                <a:ea typeface="Calibri"/>
              </a:rPr>
              <a:t>A little bit about asynchronous programming 1</a:t>
            </a:r>
            <a:endParaRPr b="0" lang="en-US" sz="2400" spc="-1" strike="noStrike">
              <a:latin typeface="Arial"/>
            </a:endParaRPr>
          </a:p>
        </p:txBody>
      </p:sp>
      <p:sp>
        <p:nvSpPr>
          <p:cNvPr id="156" name="CustomShape 2"/>
          <p:cNvSpPr/>
          <p:nvPr/>
        </p:nvSpPr>
        <p:spPr>
          <a:xfrm>
            <a:off x="457200" y="897480"/>
            <a:ext cx="8228880" cy="4050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800" spc="-1" strike="noStrike">
                <a:solidFill>
                  <a:srgbClr val="0000ff"/>
                </a:solidFill>
                <a:latin typeface="Consolas"/>
                <a:ea typeface="Consolas"/>
              </a:rPr>
              <a:t>class</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server</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ff"/>
                </a:solidFill>
                <a:latin typeface="Consolas"/>
                <a:ea typeface="Consolas"/>
              </a:rPr>
              <a:t>public</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server(boost::asio::</a:t>
            </a:r>
            <a:r>
              <a:rPr b="0" lang="uk" sz="800" spc="-1" strike="noStrike">
                <a:solidFill>
                  <a:srgbClr val="008b8b"/>
                </a:solidFill>
                <a:latin typeface="Consolas"/>
                <a:ea typeface="Consolas"/>
              </a:rPr>
              <a:t>io_context</a:t>
            </a:r>
            <a:r>
              <a:rPr b="0" lang="uk" sz="800" spc="-1" strike="noStrike">
                <a:solidFill>
                  <a:srgbClr val="000000"/>
                </a:solidFill>
                <a:latin typeface="Consolas"/>
                <a:ea typeface="Consolas"/>
              </a:rPr>
              <a:t>&amp; </a:t>
            </a:r>
            <a:r>
              <a:rPr b="0" lang="uk" sz="800" spc="-1" strike="noStrike">
                <a:solidFill>
                  <a:srgbClr val="808080"/>
                </a:solidFill>
                <a:latin typeface="Consolas"/>
                <a:ea typeface="Consolas"/>
              </a:rPr>
              <a:t>io_context</a:t>
            </a: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short</a:t>
            </a:r>
            <a:r>
              <a:rPr b="0" lang="uk" sz="800" spc="-1" strike="noStrike">
                <a:solidFill>
                  <a:srgbClr val="000000"/>
                </a:solidFill>
                <a:latin typeface="Consolas"/>
                <a:ea typeface="Consolas"/>
              </a:rPr>
              <a:t> </a:t>
            </a:r>
            <a:r>
              <a:rPr b="0" lang="uk" sz="800" spc="-1" strike="noStrike">
                <a:solidFill>
                  <a:srgbClr val="808080"/>
                </a:solidFill>
                <a:latin typeface="Consolas"/>
                <a:ea typeface="Consolas"/>
              </a:rPr>
              <a:t>port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 </a:t>
            </a:r>
            <a:r>
              <a:rPr b="0" lang="uk" sz="800" spc="-1" strike="noStrike">
                <a:solidFill>
                  <a:srgbClr val="8b0000"/>
                </a:solidFill>
                <a:latin typeface="Consolas"/>
                <a:ea typeface="Consolas"/>
              </a:rPr>
              <a:t>acceptor_</a:t>
            </a:r>
            <a:r>
              <a:rPr b="0" lang="uk" sz="800" spc="-1" strike="noStrike">
                <a:solidFill>
                  <a:srgbClr val="000000"/>
                </a:solidFill>
                <a:latin typeface="Consolas"/>
                <a:ea typeface="Consolas"/>
              </a:rPr>
              <a:t>(</a:t>
            </a:r>
            <a:r>
              <a:rPr b="0" lang="uk" sz="800" spc="-1" strike="noStrike">
                <a:solidFill>
                  <a:srgbClr val="808080"/>
                </a:solidFill>
                <a:latin typeface="Consolas"/>
                <a:ea typeface="Consolas"/>
              </a:rPr>
              <a:t>io_context</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tcp</a:t>
            </a:r>
            <a:r>
              <a:rPr b="0" lang="uk" sz="800" spc="-1" strike="noStrike">
                <a:solidFill>
                  <a:srgbClr val="000000"/>
                </a:solidFill>
                <a:latin typeface="Consolas"/>
                <a:ea typeface="Consolas"/>
              </a:rPr>
              <a:t>::</a:t>
            </a:r>
            <a:r>
              <a:rPr b="0" lang="uk" sz="800" spc="-1" strike="noStrike">
                <a:solidFill>
                  <a:srgbClr val="008b8b"/>
                </a:solidFill>
                <a:latin typeface="Consolas"/>
                <a:ea typeface="Consolas"/>
              </a:rPr>
              <a:t>endpoint(tcp</a:t>
            </a:r>
            <a:r>
              <a:rPr b="0" lang="uk" sz="800" spc="-1" strike="noStrike">
                <a:solidFill>
                  <a:srgbClr val="000000"/>
                </a:solidFill>
                <a:latin typeface="Consolas"/>
                <a:ea typeface="Consolas"/>
              </a:rPr>
              <a:t>::v4(), </a:t>
            </a:r>
            <a:r>
              <a:rPr b="0" lang="uk" sz="800" spc="-1" strike="noStrike">
                <a:solidFill>
                  <a:srgbClr val="808080"/>
                </a:solidFill>
                <a:latin typeface="Consolas"/>
                <a:ea typeface="Consolas"/>
              </a:rPr>
              <a:t>port</a:t>
            </a:r>
            <a:r>
              <a:rPr b="0" lang="uk" sz="800" spc="-1" strike="noStrike">
                <a:solidFill>
                  <a:srgbClr val="008b8b"/>
                </a:solidFill>
                <a:latin typeface="Consolas"/>
                <a:ea typeface="Consolas"/>
              </a:rPr>
              <a: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do_accept();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endParaRPr b="0" lang="en-US" sz="800" spc="-1" strike="noStrike">
              <a:latin typeface="Arial"/>
            </a:endParaRPr>
          </a:p>
          <a:p>
            <a:pPr>
              <a:lnSpc>
                <a:spcPct val="100000"/>
              </a:lnSpc>
              <a:spcBef>
                <a:spcPts val="221"/>
              </a:spcBef>
              <a:tabLst>
                <a:tab algn="l" pos="0"/>
              </a:tabLst>
            </a:pPr>
            <a:r>
              <a:rPr b="0" lang="uk" sz="800" spc="-1" strike="noStrike">
                <a:solidFill>
                  <a:srgbClr val="0000ff"/>
                </a:solidFill>
                <a:latin typeface="Consolas"/>
                <a:ea typeface="Consolas"/>
              </a:rPr>
              <a:t>private</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void</a:t>
            </a:r>
            <a:r>
              <a:rPr b="0" lang="uk" sz="800" spc="-1" strike="noStrike">
                <a:solidFill>
                  <a:srgbClr val="000000"/>
                </a:solidFill>
                <a:latin typeface="Consolas"/>
                <a:ea typeface="Consolas"/>
              </a:rPr>
              <a:t> do_accept()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8b0000"/>
                </a:solidFill>
                <a:latin typeface="Consolas"/>
                <a:ea typeface="Consolas"/>
              </a:rPr>
              <a:t>acceptor_</a:t>
            </a:r>
            <a:r>
              <a:rPr b="0" lang="uk" sz="800" spc="-1" strike="noStrike">
                <a:solidFill>
                  <a:srgbClr val="000000"/>
                </a:solidFill>
                <a:latin typeface="Consolas"/>
                <a:ea typeface="Consolas"/>
              </a:rPr>
              <a:t>.async_accept(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r>
              <a:rPr b="0" lang="uk" sz="800" spc="-1" strike="noStrike">
                <a:solidFill>
                  <a:srgbClr val="0000ff"/>
                </a:solidFill>
                <a:latin typeface="Consolas"/>
                <a:ea typeface="Consolas"/>
              </a:rPr>
              <a:t>this</a:t>
            </a:r>
            <a:r>
              <a:rPr b="0" lang="uk" sz="800" spc="-1" strike="noStrike">
                <a:solidFill>
                  <a:srgbClr val="000000"/>
                </a:solidFill>
                <a:latin typeface="Consolas"/>
                <a:ea typeface="Consolas"/>
              </a:rPr>
              <a:t>](boost::system::</a:t>
            </a:r>
            <a:r>
              <a:rPr b="0" lang="uk" sz="800" spc="-1" strike="noStrike">
                <a:solidFill>
                  <a:srgbClr val="008b8b"/>
                </a:solidFill>
                <a:latin typeface="Consolas"/>
                <a:ea typeface="Consolas"/>
              </a:rPr>
              <a:t>error_code</a:t>
            </a:r>
            <a:r>
              <a:rPr b="0" lang="uk" sz="800" spc="-1" strike="noStrike">
                <a:solidFill>
                  <a:srgbClr val="000000"/>
                </a:solidFill>
                <a:latin typeface="Consolas"/>
                <a:ea typeface="Consolas"/>
              </a:rPr>
              <a:t> </a:t>
            </a:r>
            <a:r>
              <a:rPr b="0" lang="uk" sz="800" spc="-1" strike="noStrike">
                <a:solidFill>
                  <a:srgbClr val="808080"/>
                </a:solidFill>
                <a:latin typeface="Consolas"/>
                <a:ea typeface="Consolas"/>
              </a:rPr>
              <a:t>ec</a:t>
            </a: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tcp</a:t>
            </a:r>
            <a:r>
              <a:rPr b="0" lang="uk" sz="800" spc="-1" strike="noStrike">
                <a:solidFill>
                  <a:srgbClr val="000000"/>
                </a:solidFill>
                <a:latin typeface="Consolas"/>
                <a:ea typeface="Consolas"/>
              </a:rPr>
              <a:t>::</a:t>
            </a:r>
            <a:r>
              <a:rPr b="0" lang="uk" sz="800" spc="-1" strike="noStrike">
                <a:solidFill>
                  <a:srgbClr val="008b8b"/>
                </a:solidFill>
                <a:latin typeface="Consolas"/>
                <a:ea typeface="Consolas"/>
              </a:rPr>
              <a:t>socket</a:t>
            </a:r>
            <a:r>
              <a:rPr b="0" lang="uk" sz="800" spc="-1" strike="noStrike">
                <a:solidFill>
                  <a:srgbClr val="000000"/>
                </a:solidFill>
                <a:latin typeface="Consolas"/>
                <a:ea typeface="Consolas"/>
              </a:rPr>
              <a:t> </a:t>
            </a:r>
            <a:r>
              <a:rPr b="0" lang="uk" sz="800" spc="-1" strike="noStrike">
                <a:solidFill>
                  <a:srgbClr val="808080"/>
                </a:solidFill>
                <a:latin typeface="Consolas"/>
                <a:ea typeface="Consolas"/>
              </a:rPr>
              <a:t>socket</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ff"/>
                </a:solidFill>
                <a:latin typeface="Consolas"/>
                <a:ea typeface="Consolas"/>
              </a:rPr>
              <a:t>if</a:t>
            </a:r>
            <a:r>
              <a:rPr b="0" lang="uk" sz="800" spc="-1" strike="noStrike">
                <a:solidFill>
                  <a:srgbClr val="000000"/>
                </a:solidFill>
                <a:latin typeface="Consolas"/>
                <a:ea typeface="Consolas"/>
              </a:rPr>
              <a:t> (!</a:t>
            </a:r>
            <a:r>
              <a:rPr b="0" lang="uk" sz="800" spc="-1" strike="noStrike">
                <a:solidFill>
                  <a:srgbClr val="808080"/>
                </a:solidFill>
                <a:latin typeface="Consolas"/>
                <a:ea typeface="Consolas"/>
              </a:rPr>
              <a:t>ec</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std::</a:t>
            </a:r>
            <a:r>
              <a:rPr b="0" lang="uk" sz="800" spc="-1" strike="noStrike">
                <a:solidFill>
                  <a:srgbClr val="483d8b"/>
                </a:solidFill>
                <a:latin typeface="Consolas"/>
                <a:ea typeface="Consolas"/>
              </a:rPr>
              <a:t>make_shared</a:t>
            </a:r>
            <a:r>
              <a:rPr b="0" lang="uk" sz="800" spc="-1" strike="noStrike">
                <a:solidFill>
                  <a:srgbClr val="000000"/>
                </a:solidFill>
                <a:latin typeface="Consolas"/>
                <a:ea typeface="Consolas"/>
              </a:rPr>
              <a:t>&lt;</a:t>
            </a:r>
            <a:r>
              <a:rPr b="0" lang="uk" sz="800" spc="-1" strike="noStrike">
                <a:solidFill>
                  <a:srgbClr val="008b8b"/>
                </a:solidFill>
                <a:latin typeface="Consolas"/>
                <a:ea typeface="Consolas"/>
              </a:rPr>
              <a:t>session</a:t>
            </a:r>
            <a:r>
              <a:rPr b="0" lang="uk" sz="800" spc="-1" strike="noStrike">
                <a:solidFill>
                  <a:srgbClr val="000000"/>
                </a:solidFill>
                <a:latin typeface="Consolas"/>
                <a:ea typeface="Consolas"/>
              </a:rPr>
              <a:t>&gt;(std::</a:t>
            </a:r>
            <a:r>
              <a:rPr b="0" lang="uk" sz="800" spc="-1" strike="noStrike">
                <a:solidFill>
                  <a:srgbClr val="483d8b"/>
                </a:solidFill>
                <a:latin typeface="Consolas"/>
                <a:ea typeface="Consolas"/>
              </a:rPr>
              <a:t>move</a:t>
            </a:r>
            <a:r>
              <a:rPr b="0" lang="uk" sz="800" spc="-1" strike="noStrike">
                <a:solidFill>
                  <a:srgbClr val="000000"/>
                </a:solidFill>
                <a:latin typeface="Consolas"/>
                <a:ea typeface="Consolas"/>
              </a:rPr>
              <a:t>(</a:t>
            </a:r>
            <a:r>
              <a:rPr b="0" lang="uk" sz="800" spc="-1" strike="noStrike">
                <a:solidFill>
                  <a:srgbClr val="808080"/>
                </a:solidFill>
                <a:latin typeface="Consolas"/>
                <a:ea typeface="Consolas"/>
              </a:rPr>
              <a:t>socket</a:t>
            </a:r>
            <a:r>
              <a:rPr b="0" lang="uk" sz="800" spc="-1" strike="noStrike">
                <a:solidFill>
                  <a:srgbClr val="000000"/>
                </a:solidFill>
                <a:latin typeface="Consolas"/>
                <a:ea typeface="Consolas"/>
              </a:rPr>
              <a:t>))</a:t>
            </a:r>
            <a:r>
              <a:rPr b="0" lang="uk" sz="800" spc="-1" strike="noStrike">
                <a:solidFill>
                  <a:srgbClr val="008b8b"/>
                </a:solidFill>
                <a:latin typeface="Consolas"/>
                <a:ea typeface="Consolas"/>
              </a:rPr>
              <a:t>-&gt;</a:t>
            </a:r>
            <a:r>
              <a:rPr b="0" lang="uk" sz="800" spc="-1" strike="noStrike">
                <a:solidFill>
                  <a:srgbClr val="000000"/>
                </a:solidFill>
                <a:latin typeface="Consolas"/>
                <a:ea typeface="Consolas"/>
              </a:rPr>
              <a:t>start();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do_accept();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    </a:t>
            </a:r>
            <a:r>
              <a:rPr b="0" lang="uk" sz="800" spc="-1" strike="noStrike">
                <a:solidFill>
                  <a:srgbClr val="008b8b"/>
                </a:solidFill>
                <a:latin typeface="Consolas"/>
                <a:ea typeface="Consolas"/>
              </a:rPr>
              <a:t>tcp</a:t>
            </a:r>
            <a:r>
              <a:rPr b="0" lang="uk" sz="800" spc="-1" strike="noStrike">
                <a:solidFill>
                  <a:srgbClr val="000000"/>
                </a:solidFill>
                <a:latin typeface="Consolas"/>
                <a:ea typeface="Consolas"/>
              </a:rPr>
              <a:t>::</a:t>
            </a:r>
            <a:r>
              <a:rPr b="0" lang="uk" sz="800" spc="-1" strike="noStrike">
                <a:solidFill>
                  <a:srgbClr val="008b8b"/>
                </a:solidFill>
                <a:latin typeface="Consolas"/>
                <a:ea typeface="Consolas"/>
              </a:rPr>
              <a:t>acceptor</a:t>
            </a:r>
            <a:r>
              <a:rPr b="0" lang="uk" sz="800" spc="-1" strike="noStrike">
                <a:solidFill>
                  <a:srgbClr val="000000"/>
                </a:solidFill>
                <a:latin typeface="Consolas"/>
                <a:ea typeface="Consolas"/>
              </a:rPr>
              <a:t> </a:t>
            </a:r>
            <a:r>
              <a:rPr b="0" lang="uk" sz="800" spc="-1" strike="noStrike">
                <a:solidFill>
                  <a:srgbClr val="8b0000"/>
                </a:solidFill>
                <a:latin typeface="Consolas"/>
                <a:ea typeface="Consolas"/>
              </a:rPr>
              <a:t>acceptor_</a:t>
            </a:r>
            <a:r>
              <a:rPr b="0" lang="uk" sz="800" spc="-1" strike="noStrike">
                <a:solidFill>
                  <a:srgbClr val="000000"/>
                </a:solidFill>
                <a:latin typeface="Consolas"/>
                <a:ea typeface="Consolas"/>
              </a:rPr>
              <a:t>;</a:t>
            </a:r>
            <a:endParaRPr b="0" lang="en-US" sz="800" spc="-1" strike="noStrike">
              <a:latin typeface="Arial"/>
            </a:endParaRPr>
          </a:p>
          <a:p>
            <a:pPr>
              <a:lnSpc>
                <a:spcPct val="100000"/>
              </a:lnSpc>
              <a:spcBef>
                <a:spcPts val="221"/>
              </a:spcBef>
              <a:tabLst>
                <a:tab algn="l" pos="0"/>
              </a:tabLst>
            </a:pPr>
            <a:r>
              <a:rPr b="0" lang="uk" sz="800" spc="-1" strike="noStrike">
                <a:solidFill>
                  <a:srgbClr val="000000"/>
                </a:solidFill>
                <a:latin typeface="Consolas"/>
                <a:ea typeface="Consolas"/>
              </a:rPr>
              <a:t>};</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32000" y="87480"/>
            <a:ext cx="8228880" cy="366840"/>
          </a:xfrm>
          <a:prstGeom prst="rect">
            <a:avLst/>
          </a:prstGeom>
          <a:noFill/>
          <a:ln>
            <a:noFill/>
          </a:ln>
        </p:spPr>
        <p:style>
          <a:lnRef idx="0"/>
          <a:fillRef idx="0"/>
          <a:effectRef idx="0"/>
          <a:fontRef idx="minor"/>
        </p:style>
        <p:txBody>
          <a:bodyPr lIns="90000" rIns="90000" tIns="45000" bIns="45000" anchor="ctr">
            <a:normAutofit fontScale="68000"/>
          </a:bodyPr>
          <a:p>
            <a:pPr algn="ctr">
              <a:lnSpc>
                <a:spcPct val="100000"/>
              </a:lnSpc>
              <a:tabLst>
                <a:tab algn="l" pos="0"/>
              </a:tabLst>
            </a:pPr>
            <a:r>
              <a:rPr b="0" lang="uk" sz="2400" spc="-1" strike="noStrike">
                <a:solidFill>
                  <a:srgbClr val="000000"/>
                </a:solidFill>
                <a:latin typeface="Calibri"/>
                <a:ea typeface="Calibri"/>
              </a:rPr>
              <a:t>A little bit about asynchronous programming 2</a:t>
            </a:r>
            <a:endParaRPr b="0" lang="en-US" sz="2400" spc="-1" strike="noStrike">
              <a:latin typeface="Arial"/>
            </a:endParaRPr>
          </a:p>
        </p:txBody>
      </p:sp>
      <p:sp>
        <p:nvSpPr>
          <p:cNvPr id="158" name="CustomShape 2"/>
          <p:cNvSpPr/>
          <p:nvPr/>
        </p:nvSpPr>
        <p:spPr>
          <a:xfrm>
            <a:off x="457200" y="529200"/>
            <a:ext cx="8228880" cy="4320000"/>
          </a:xfrm>
          <a:prstGeom prst="rect">
            <a:avLst/>
          </a:prstGeom>
          <a:noFill/>
          <a:ln>
            <a:noFill/>
          </a:ln>
        </p:spPr>
        <p:style>
          <a:lnRef idx="0"/>
          <a:fillRef idx="0"/>
          <a:effectRef idx="0"/>
          <a:fontRef idx="minor"/>
        </p:style>
        <p:txBody>
          <a:bodyPr lIns="90000" rIns="90000" tIns="45000" bIns="45000">
            <a:noAutofit/>
          </a:bodyPr>
          <a:p>
            <a:pPr>
              <a:lnSpc>
                <a:spcPct val="80000"/>
              </a:lnSpc>
              <a:tabLst>
                <a:tab algn="l" pos="0"/>
              </a:tabLst>
            </a:pPr>
            <a:r>
              <a:rPr b="0" lang="uk" sz="700" spc="-1" strike="noStrike">
                <a:solidFill>
                  <a:srgbClr val="0000ff"/>
                </a:solidFill>
                <a:latin typeface="Consolas"/>
                <a:ea typeface="Consolas"/>
              </a:rPr>
              <a:t>class</a:t>
            </a:r>
            <a:r>
              <a:rPr b="0" lang="uk" sz="700" spc="-1" strike="noStrike">
                <a:solidFill>
                  <a:srgbClr val="000000"/>
                </a:solidFill>
                <a:latin typeface="Consolas"/>
                <a:ea typeface="Consolas"/>
              </a:rPr>
              <a:t> </a:t>
            </a:r>
            <a:r>
              <a:rPr b="0" lang="uk" sz="700" spc="-1" strike="noStrike">
                <a:solidFill>
                  <a:srgbClr val="008b8b"/>
                </a:solidFill>
                <a:latin typeface="Consolas"/>
                <a:ea typeface="Consolas"/>
              </a:rPr>
              <a:t>session</a:t>
            </a:r>
            <a:r>
              <a:rPr b="0" lang="uk" sz="700" spc="-1" strike="noStrike">
                <a:solidFill>
                  <a:srgbClr val="000000"/>
                </a:solidFill>
                <a:latin typeface="Consolas"/>
                <a:ea typeface="Consolas"/>
              </a:rPr>
              <a:t> : </a:t>
            </a:r>
            <a:r>
              <a:rPr b="0" lang="uk" sz="700" spc="-1" strike="noStrike">
                <a:solidFill>
                  <a:srgbClr val="0000ff"/>
                </a:solidFill>
                <a:latin typeface="Consolas"/>
                <a:ea typeface="Consolas"/>
              </a:rPr>
              <a:t>public</a:t>
            </a:r>
            <a:r>
              <a:rPr b="0" lang="uk" sz="700" spc="-1" strike="noStrike">
                <a:solidFill>
                  <a:srgbClr val="000000"/>
                </a:solidFill>
                <a:latin typeface="Consolas"/>
                <a:ea typeface="Consolas"/>
              </a:rPr>
              <a:t> std::</a:t>
            </a:r>
            <a:r>
              <a:rPr b="0" lang="uk" sz="700" spc="-1" strike="noStrike">
                <a:solidFill>
                  <a:srgbClr val="008b8b"/>
                </a:solidFill>
                <a:latin typeface="Consolas"/>
                <a:ea typeface="Consolas"/>
              </a:rPr>
              <a:t>enable_shared_from_this</a:t>
            </a:r>
            <a:r>
              <a:rPr b="0" lang="uk" sz="700" spc="-1" strike="noStrike">
                <a:solidFill>
                  <a:srgbClr val="000000"/>
                </a:solidFill>
                <a:latin typeface="Consolas"/>
                <a:ea typeface="Consolas"/>
              </a:rPr>
              <a:t>&lt;</a:t>
            </a:r>
            <a:r>
              <a:rPr b="0" lang="uk" sz="700" spc="-1" strike="noStrike">
                <a:solidFill>
                  <a:srgbClr val="008b8b"/>
                </a:solidFill>
                <a:latin typeface="Consolas"/>
                <a:ea typeface="Consolas"/>
              </a:rPr>
              <a:t>session</a:t>
            </a:r>
            <a:r>
              <a:rPr b="0" lang="uk" sz="700" spc="-1" strike="noStrike">
                <a:solidFill>
                  <a:srgbClr val="000000"/>
                </a:solidFill>
                <a:latin typeface="Consolas"/>
                <a:ea typeface="Consolas"/>
              </a:rPr>
              <a:t>&gt;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ff"/>
                </a:solidFill>
                <a:latin typeface="Consolas"/>
                <a:ea typeface="Consolas"/>
              </a:rPr>
              <a:t>public</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session(</a:t>
            </a:r>
            <a:r>
              <a:rPr b="0" lang="uk" sz="700" spc="-1" strike="noStrike">
                <a:solidFill>
                  <a:srgbClr val="008b8b"/>
                </a:solidFill>
                <a:latin typeface="Consolas"/>
                <a:ea typeface="Consolas"/>
              </a:rPr>
              <a:t>tcp</a:t>
            </a:r>
            <a:r>
              <a:rPr b="0" lang="uk" sz="700" spc="-1" strike="noStrike">
                <a:solidFill>
                  <a:srgbClr val="000000"/>
                </a:solidFill>
                <a:latin typeface="Consolas"/>
                <a:ea typeface="Consolas"/>
              </a:rPr>
              <a:t>::</a:t>
            </a:r>
            <a:r>
              <a:rPr b="0" lang="uk" sz="700" spc="-1" strike="noStrike">
                <a:solidFill>
                  <a:srgbClr val="008b8b"/>
                </a:solidFill>
                <a:latin typeface="Consolas"/>
                <a:ea typeface="Consolas"/>
              </a:rPr>
              <a:t>socket</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socket</a:t>
            </a:r>
            <a:r>
              <a:rPr b="0" lang="uk" sz="700" spc="-1" strike="noStrike">
                <a:solidFill>
                  <a:srgbClr val="000000"/>
                </a:solidFill>
                <a:latin typeface="Consolas"/>
                <a:ea typeface="Consolas"/>
              </a:rPr>
              <a:t>) : </a:t>
            </a:r>
            <a:r>
              <a:rPr b="0" lang="uk" sz="700" spc="-1" strike="noStrike">
                <a:solidFill>
                  <a:srgbClr val="8b0000"/>
                </a:solidFill>
                <a:latin typeface="Consolas"/>
                <a:ea typeface="Consolas"/>
              </a:rPr>
              <a:t>socket_</a:t>
            </a:r>
            <a:r>
              <a:rPr b="0" lang="uk" sz="700" spc="-1" strike="noStrike">
                <a:solidFill>
                  <a:srgbClr val="000000"/>
                </a:solidFill>
                <a:latin typeface="Consolas"/>
                <a:ea typeface="Consolas"/>
              </a:rPr>
              <a:t>(std::</a:t>
            </a:r>
            <a:r>
              <a:rPr b="0" lang="uk" sz="700" spc="-1" strike="noStrike">
                <a:solidFill>
                  <a:srgbClr val="483d8b"/>
                </a:solidFill>
                <a:latin typeface="Consolas"/>
                <a:ea typeface="Consolas"/>
              </a:rPr>
              <a:t>move</a:t>
            </a:r>
            <a:r>
              <a:rPr b="0" lang="uk" sz="700" spc="-1" strike="noStrike">
                <a:solidFill>
                  <a:srgbClr val="000000"/>
                </a:solidFill>
                <a:latin typeface="Consolas"/>
                <a:ea typeface="Consolas"/>
              </a:rPr>
              <a:t>(</a:t>
            </a:r>
            <a:r>
              <a:rPr b="0" lang="uk" sz="700" spc="-1" strike="noStrike">
                <a:solidFill>
                  <a:srgbClr val="808080"/>
                </a:solidFill>
                <a:latin typeface="Consolas"/>
                <a:ea typeface="Consolas"/>
              </a:rPr>
              <a:t>socket</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void</a:t>
            </a:r>
            <a:r>
              <a:rPr b="0" lang="uk" sz="700" spc="-1" strike="noStrike">
                <a:solidFill>
                  <a:srgbClr val="000000"/>
                </a:solidFill>
                <a:latin typeface="Consolas"/>
                <a:ea typeface="Consolas"/>
              </a:rPr>
              <a:t> start()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do_read();</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endParaRPr b="0" lang="en-US" sz="700" spc="-1" strike="noStrike">
              <a:latin typeface="Arial"/>
            </a:endParaRPr>
          </a:p>
          <a:p>
            <a:pPr>
              <a:lnSpc>
                <a:spcPct val="80000"/>
              </a:lnSpc>
              <a:spcBef>
                <a:spcPts val="159"/>
              </a:spcBef>
              <a:tabLst>
                <a:tab algn="l" pos="0"/>
              </a:tabLst>
            </a:pPr>
            <a:r>
              <a:rPr b="0" lang="uk" sz="700" spc="-1" strike="noStrike">
                <a:solidFill>
                  <a:srgbClr val="0000ff"/>
                </a:solidFill>
                <a:latin typeface="Consolas"/>
                <a:ea typeface="Consolas"/>
              </a:rPr>
              <a:t>private</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void</a:t>
            </a:r>
            <a:r>
              <a:rPr b="0" lang="uk" sz="700" spc="-1" strike="noStrike">
                <a:solidFill>
                  <a:srgbClr val="000000"/>
                </a:solidFill>
                <a:latin typeface="Consolas"/>
                <a:ea typeface="Consolas"/>
              </a:rPr>
              <a:t> do_read()</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auto</a:t>
            </a:r>
            <a:r>
              <a:rPr b="0" lang="uk" sz="700" spc="-1" strike="noStrike">
                <a:solidFill>
                  <a:srgbClr val="000000"/>
                </a:solidFill>
                <a:latin typeface="Consolas"/>
                <a:ea typeface="Consolas"/>
              </a:rPr>
              <a:t> self(shared_from_this());</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8b0000"/>
                </a:solidFill>
                <a:latin typeface="Consolas"/>
                <a:ea typeface="Consolas"/>
              </a:rPr>
              <a:t>socket_</a:t>
            </a:r>
            <a:r>
              <a:rPr b="0" lang="uk" sz="700" spc="-1" strike="noStrike">
                <a:solidFill>
                  <a:srgbClr val="000000"/>
                </a:solidFill>
                <a:latin typeface="Consolas"/>
                <a:ea typeface="Consolas"/>
              </a:rPr>
              <a:t>.async_read_some(boost::asio::</a:t>
            </a:r>
            <a:r>
              <a:rPr b="0" lang="uk" sz="700" spc="-1" strike="noStrike">
                <a:solidFill>
                  <a:srgbClr val="483d8b"/>
                </a:solidFill>
                <a:latin typeface="Consolas"/>
                <a:ea typeface="Consolas"/>
              </a:rPr>
              <a:t>buffer</a:t>
            </a:r>
            <a:r>
              <a:rPr b="0" lang="uk" sz="700" spc="-1" strike="noStrike">
                <a:solidFill>
                  <a:srgbClr val="000000"/>
                </a:solidFill>
                <a:latin typeface="Consolas"/>
                <a:ea typeface="Consolas"/>
              </a:rPr>
              <a:t>(</a:t>
            </a:r>
            <a:r>
              <a:rPr b="0" lang="uk" sz="700" spc="-1" strike="noStrike">
                <a:solidFill>
                  <a:srgbClr val="8b0000"/>
                </a:solidFill>
                <a:latin typeface="Consolas"/>
                <a:ea typeface="Consolas"/>
              </a:rPr>
              <a:t>data_</a:t>
            </a:r>
            <a:r>
              <a:rPr b="0" lang="uk" sz="700" spc="-1" strike="noStrike">
                <a:solidFill>
                  <a:srgbClr val="000000"/>
                </a:solidFill>
                <a:latin typeface="Consolas"/>
                <a:ea typeface="Consolas"/>
              </a:rPr>
              <a:t>, </a:t>
            </a:r>
            <a:r>
              <a:rPr b="0" lang="uk" sz="700" spc="-1" strike="noStrike">
                <a:solidFill>
                  <a:srgbClr val="314f4f"/>
                </a:solidFill>
                <a:latin typeface="Consolas"/>
                <a:ea typeface="Consolas"/>
              </a:rPr>
              <a:t>max_length</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r>
              <a:rPr b="0" lang="uk" sz="700" spc="-1" strike="noStrike">
                <a:solidFill>
                  <a:srgbClr val="0000ff"/>
                </a:solidFill>
                <a:latin typeface="Consolas"/>
                <a:ea typeface="Consolas"/>
              </a:rPr>
              <a:t>this</a:t>
            </a:r>
            <a:r>
              <a:rPr b="0" lang="uk" sz="700" spc="-1" strike="noStrike">
                <a:solidFill>
                  <a:srgbClr val="000000"/>
                </a:solidFill>
                <a:latin typeface="Consolas"/>
                <a:ea typeface="Consolas"/>
              </a:rPr>
              <a:t>, self](boost::system::</a:t>
            </a:r>
            <a:r>
              <a:rPr b="0" lang="uk" sz="700" spc="-1" strike="noStrike">
                <a:solidFill>
                  <a:srgbClr val="008b8b"/>
                </a:solidFill>
                <a:latin typeface="Consolas"/>
                <a:ea typeface="Consolas"/>
              </a:rPr>
              <a:t>error_code</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ec</a:t>
            </a:r>
            <a:r>
              <a:rPr b="0" lang="uk" sz="700" spc="-1" strike="noStrike">
                <a:solidFill>
                  <a:srgbClr val="000000"/>
                </a:solidFill>
                <a:latin typeface="Consolas"/>
                <a:ea typeface="Consolas"/>
              </a:rPr>
              <a:t>, std::</a:t>
            </a:r>
            <a:r>
              <a:rPr b="0" lang="uk" sz="700" spc="-1" strike="noStrike">
                <a:solidFill>
                  <a:srgbClr val="008b8b"/>
                </a:solidFill>
                <a:latin typeface="Consolas"/>
                <a:ea typeface="Consolas"/>
              </a:rPr>
              <a:t>size_t</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length</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if</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ec</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do_write(</a:t>
            </a:r>
            <a:r>
              <a:rPr b="0" lang="uk" sz="700" spc="-1" strike="noStrike">
                <a:solidFill>
                  <a:srgbClr val="808080"/>
                </a:solidFill>
                <a:latin typeface="Consolas"/>
                <a:ea typeface="Consolas"/>
              </a:rPr>
              <a:t>length</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void</a:t>
            </a:r>
            <a:r>
              <a:rPr b="0" lang="uk" sz="700" spc="-1" strike="noStrike">
                <a:solidFill>
                  <a:srgbClr val="000000"/>
                </a:solidFill>
                <a:latin typeface="Consolas"/>
                <a:ea typeface="Consolas"/>
              </a:rPr>
              <a:t> do_write(std::</a:t>
            </a:r>
            <a:r>
              <a:rPr b="0" lang="uk" sz="700" spc="-1" strike="noStrike">
                <a:solidFill>
                  <a:srgbClr val="008b8b"/>
                </a:solidFill>
                <a:latin typeface="Consolas"/>
                <a:ea typeface="Consolas"/>
              </a:rPr>
              <a:t>size_t</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length</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auto</a:t>
            </a:r>
            <a:r>
              <a:rPr b="0" lang="uk" sz="700" spc="-1" strike="noStrike">
                <a:solidFill>
                  <a:srgbClr val="000000"/>
                </a:solidFill>
                <a:latin typeface="Consolas"/>
                <a:ea typeface="Consolas"/>
              </a:rPr>
              <a:t> self(shared_from_this());</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boost::asio::</a:t>
            </a:r>
            <a:r>
              <a:rPr b="0" lang="uk" sz="700" spc="-1" strike="noStrike">
                <a:solidFill>
                  <a:srgbClr val="483d8b"/>
                </a:solidFill>
                <a:latin typeface="Consolas"/>
                <a:ea typeface="Consolas"/>
              </a:rPr>
              <a:t>async_write</a:t>
            </a:r>
            <a:r>
              <a:rPr b="0" lang="uk" sz="700" spc="-1" strike="noStrike">
                <a:solidFill>
                  <a:srgbClr val="000000"/>
                </a:solidFill>
                <a:latin typeface="Consolas"/>
                <a:ea typeface="Consolas"/>
              </a:rPr>
              <a:t>(</a:t>
            </a:r>
            <a:r>
              <a:rPr b="0" lang="uk" sz="700" spc="-1" strike="noStrike">
                <a:solidFill>
                  <a:srgbClr val="8b0000"/>
                </a:solidFill>
                <a:latin typeface="Consolas"/>
                <a:ea typeface="Consolas"/>
              </a:rPr>
              <a:t>socket_</a:t>
            </a:r>
            <a:r>
              <a:rPr b="0" lang="uk" sz="700" spc="-1" strike="noStrike">
                <a:solidFill>
                  <a:srgbClr val="000000"/>
                </a:solidFill>
                <a:latin typeface="Consolas"/>
                <a:ea typeface="Consolas"/>
              </a:rPr>
              <a:t>, boost::asio::</a:t>
            </a:r>
            <a:r>
              <a:rPr b="0" lang="uk" sz="700" spc="-1" strike="noStrike">
                <a:solidFill>
                  <a:srgbClr val="483d8b"/>
                </a:solidFill>
                <a:latin typeface="Consolas"/>
                <a:ea typeface="Consolas"/>
              </a:rPr>
              <a:t>buffer</a:t>
            </a:r>
            <a:r>
              <a:rPr b="0" lang="uk" sz="700" spc="-1" strike="noStrike">
                <a:solidFill>
                  <a:srgbClr val="000000"/>
                </a:solidFill>
                <a:latin typeface="Consolas"/>
                <a:ea typeface="Consolas"/>
              </a:rPr>
              <a:t>(</a:t>
            </a:r>
            <a:r>
              <a:rPr b="0" lang="uk" sz="700" spc="-1" strike="noStrike">
                <a:solidFill>
                  <a:srgbClr val="8b0000"/>
                </a:solidFill>
                <a:latin typeface="Consolas"/>
                <a:ea typeface="Consolas"/>
              </a:rPr>
              <a:t>data_</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length</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r>
              <a:rPr b="0" lang="uk" sz="700" spc="-1" strike="noStrike">
                <a:solidFill>
                  <a:srgbClr val="0000ff"/>
                </a:solidFill>
                <a:latin typeface="Consolas"/>
                <a:ea typeface="Consolas"/>
              </a:rPr>
              <a:t>this</a:t>
            </a:r>
            <a:r>
              <a:rPr b="0" lang="uk" sz="700" spc="-1" strike="noStrike">
                <a:solidFill>
                  <a:srgbClr val="000000"/>
                </a:solidFill>
                <a:latin typeface="Consolas"/>
                <a:ea typeface="Consolas"/>
              </a:rPr>
              <a:t>, self](boost::system::</a:t>
            </a:r>
            <a:r>
              <a:rPr b="0" lang="uk" sz="700" spc="-1" strike="noStrike">
                <a:solidFill>
                  <a:srgbClr val="008b8b"/>
                </a:solidFill>
                <a:latin typeface="Consolas"/>
                <a:ea typeface="Consolas"/>
              </a:rPr>
              <a:t>error_code</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ec</a:t>
            </a:r>
            <a:r>
              <a:rPr b="0" lang="uk" sz="700" spc="-1" strike="noStrike">
                <a:solidFill>
                  <a:srgbClr val="000000"/>
                </a:solidFill>
                <a:latin typeface="Consolas"/>
                <a:ea typeface="Consolas"/>
              </a:rPr>
              <a:t>, std::</a:t>
            </a:r>
            <a:r>
              <a:rPr b="0" lang="uk" sz="700" spc="-1" strike="noStrike">
                <a:solidFill>
                  <a:srgbClr val="008b8b"/>
                </a:solidFill>
                <a:latin typeface="Consolas"/>
                <a:ea typeface="Consolas"/>
              </a:rPr>
              <a:t>size_t</a:t>
            </a:r>
            <a:r>
              <a:rPr b="0" lang="uk" sz="700" spc="-1" strike="noStrike">
                <a:solidFill>
                  <a:srgbClr val="000000"/>
                </a:solidFill>
                <a:latin typeface="Consolas"/>
                <a:ea typeface="Consolas"/>
              </a:rPr>
              <a:t> </a:t>
            </a:r>
            <a:r>
              <a:rPr b="0" lang="uk" sz="700" spc="-1" strike="noStrike">
                <a:solidFill>
                  <a:srgbClr val="008000"/>
                </a:solidFill>
                <a:latin typeface="Consolas"/>
                <a:ea typeface="Consolas"/>
              </a:rPr>
              <a:t>/*length*/</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if</a:t>
            </a:r>
            <a:r>
              <a:rPr b="0" lang="uk" sz="700" spc="-1" strike="noStrike">
                <a:solidFill>
                  <a:srgbClr val="000000"/>
                </a:solidFill>
                <a:latin typeface="Consolas"/>
                <a:ea typeface="Consolas"/>
              </a:rPr>
              <a:t> (!</a:t>
            </a:r>
            <a:r>
              <a:rPr b="0" lang="uk" sz="700" spc="-1" strike="noStrike">
                <a:solidFill>
                  <a:srgbClr val="808080"/>
                </a:solidFill>
                <a:latin typeface="Consolas"/>
                <a:ea typeface="Consolas"/>
              </a:rPr>
              <a:t>ec</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do_read();</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8b8b"/>
                </a:solidFill>
                <a:latin typeface="Consolas"/>
                <a:ea typeface="Consolas"/>
              </a:rPr>
              <a:t>tcp</a:t>
            </a:r>
            <a:r>
              <a:rPr b="0" lang="uk" sz="700" spc="-1" strike="noStrike">
                <a:solidFill>
                  <a:srgbClr val="000000"/>
                </a:solidFill>
                <a:latin typeface="Consolas"/>
                <a:ea typeface="Consolas"/>
              </a:rPr>
              <a:t>::</a:t>
            </a:r>
            <a:r>
              <a:rPr b="0" lang="uk" sz="700" spc="-1" strike="noStrike">
                <a:solidFill>
                  <a:srgbClr val="008b8b"/>
                </a:solidFill>
                <a:latin typeface="Consolas"/>
                <a:ea typeface="Consolas"/>
              </a:rPr>
              <a:t>socket</a:t>
            </a:r>
            <a:r>
              <a:rPr b="0" lang="uk" sz="700" spc="-1" strike="noStrike">
                <a:solidFill>
                  <a:srgbClr val="000000"/>
                </a:solidFill>
                <a:latin typeface="Consolas"/>
                <a:ea typeface="Consolas"/>
              </a:rPr>
              <a:t> </a:t>
            </a:r>
            <a:r>
              <a:rPr b="0" lang="uk" sz="700" spc="-1" strike="noStrike">
                <a:solidFill>
                  <a:srgbClr val="8b0000"/>
                </a:solidFill>
                <a:latin typeface="Consolas"/>
                <a:ea typeface="Consolas"/>
              </a:rPr>
              <a:t>socket_</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enum</a:t>
            </a:r>
            <a:r>
              <a:rPr b="0" lang="uk" sz="700" spc="-1" strike="noStrike">
                <a:solidFill>
                  <a:srgbClr val="000000"/>
                </a:solidFill>
                <a:latin typeface="Consolas"/>
                <a:ea typeface="Consolas"/>
              </a:rPr>
              <a:t> { </a:t>
            </a:r>
            <a:r>
              <a:rPr b="0" lang="uk" sz="700" spc="-1" strike="noStrike">
                <a:solidFill>
                  <a:srgbClr val="314f4f"/>
                </a:solidFill>
                <a:latin typeface="Consolas"/>
                <a:ea typeface="Consolas"/>
              </a:rPr>
              <a:t>max_length</a:t>
            </a:r>
            <a:r>
              <a:rPr b="0" lang="uk" sz="700" spc="-1" strike="noStrike">
                <a:solidFill>
                  <a:srgbClr val="000000"/>
                </a:solidFill>
                <a:latin typeface="Consolas"/>
                <a:ea typeface="Consolas"/>
              </a:rPr>
              <a:t> = 1024 };</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    </a:t>
            </a:r>
            <a:r>
              <a:rPr b="0" lang="uk" sz="700" spc="-1" strike="noStrike">
                <a:solidFill>
                  <a:srgbClr val="0000ff"/>
                </a:solidFill>
                <a:latin typeface="Consolas"/>
                <a:ea typeface="Consolas"/>
              </a:rPr>
              <a:t>char</a:t>
            </a:r>
            <a:r>
              <a:rPr b="0" lang="uk" sz="700" spc="-1" strike="noStrike">
                <a:solidFill>
                  <a:srgbClr val="000000"/>
                </a:solidFill>
                <a:latin typeface="Consolas"/>
                <a:ea typeface="Consolas"/>
              </a:rPr>
              <a:t> </a:t>
            </a:r>
            <a:r>
              <a:rPr b="0" lang="uk" sz="700" spc="-1" strike="noStrike">
                <a:solidFill>
                  <a:srgbClr val="8b0000"/>
                </a:solidFill>
                <a:latin typeface="Consolas"/>
                <a:ea typeface="Consolas"/>
              </a:rPr>
              <a:t>data_</a:t>
            </a:r>
            <a:r>
              <a:rPr b="0" lang="uk" sz="700" spc="-1" strike="noStrike">
                <a:solidFill>
                  <a:srgbClr val="000000"/>
                </a:solidFill>
                <a:latin typeface="Consolas"/>
                <a:ea typeface="Consolas"/>
              </a:rPr>
              <a:t>[</a:t>
            </a:r>
            <a:r>
              <a:rPr b="0" lang="uk" sz="700" spc="-1" strike="noStrike">
                <a:solidFill>
                  <a:srgbClr val="314f4f"/>
                </a:solidFill>
                <a:latin typeface="Consolas"/>
                <a:ea typeface="Consolas"/>
              </a:rPr>
              <a:t>max_length</a:t>
            </a:r>
            <a:r>
              <a:rPr b="0" lang="uk" sz="700" spc="-1" strike="noStrike">
                <a:solidFill>
                  <a:srgbClr val="000000"/>
                </a:solidFill>
                <a:latin typeface="Consolas"/>
                <a:ea typeface="Consolas"/>
              </a:rPr>
              <a:t>];</a:t>
            </a:r>
            <a:endParaRPr b="0" lang="en-US" sz="700" spc="-1" strike="noStrike">
              <a:latin typeface="Arial"/>
            </a:endParaRPr>
          </a:p>
          <a:p>
            <a:pPr>
              <a:lnSpc>
                <a:spcPct val="80000"/>
              </a:lnSpc>
              <a:spcBef>
                <a:spcPts val="159"/>
              </a:spcBef>
              <a:tabLst>
                <a:tab algn="l" pos="0"/>
              </a:tabLst>
            </a:pPr>
            <a:r>
              <a:rPr b="0" lang="uk" sz="700" spc="-1" strike="noStrike">
                <a:solidFill>
                  <a:srgbClr val="000000"/>
                </a:solidFill>
                <a:latin typeface="Consolas"/>
                <a:ea typeface="Consolas"/>
              </a:rPr>
              <a:t>};</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41000" y="120240"/>
            <a:ext cx="8228880" cy="668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2400" spc="-1" strike="noStrike">
                <a:solidFill>
                  <a:srgbClr val="000000"/>
                </a:solidFill>
                <a:latin typeface="Calibri"/>
                <a:ea typeface="Calibri"/>
              </a:rPr>
              <a:t>Tips</a:t>
            </a:r>
            <a:endParaRPr b="0" lang="en-US" sz="2400" spc="-1" strike="noStrike">
              <a:latin typeface="Arial"/>
            </a:endParaRPr>
          </a:p>
        </p:txBody>
      </p:sp>
      <p:sp>
        <p:nvSpPr>
          <p:cNvPr id="160" name="CustomShape 2"/>
          <p:cNvSpPr/>
          <p:nvPr/>
        </p:nvSpPr>
        <p:spPr>
          <a:xfrm>
            <a:off x="457200" y="681480"/>
            <a:ext cx="8228880" cy="4340880"/>
          </a:xfrm>
          <a:prstGeom prst="rect">
            <a:avLst/>
          </a:prstGeom>
          <a:noFill/>
          <a:ln>
            <a:noFill/>
          </a:ln>
        </p:spPr>
        <p:style>
          <a:lnRef idx="0"/>
          <a:fillRef idx="0"/>
          <a:effectRef idx="0"/>
          <a:fontRef idx="minor"/>
        </p:style>
        <p:txBody>
          <a:bodyPr lIns="90000" rIns="90000" tIns="45000" bIns="45000">
            <a:normAutofit fontScale="64000"/>
          </a:bodyPr>
          <a:p>
            <a:pPr marL="343080" indent="-342360">
              <a:lnSpc>
                <a:spcPct val="100000"/>
              </a:lnSpc>
              <a:buClr>
                <a:srgbClr val="000000"/>
              </a:buClr>
              <a:buFont typeface="Arial"/>
              <a:buChar char="•"/>
            </a:pPr>
            <a:r>
              <a:rPr b="0" lang="uk" sz="2000" spc="-1" strike="noStrike">
                <a:solidFill>
                  <a:srgbClr val="000000"/>
                </a:solidFill>
                <a:latin typeface="Calibri"/>
                <a:ea typeface="Calibri"/>
              </a:rPr>
              <a:t>Have valid reasons for introducing multi-threading</a:t>
            </a:r>
            <a:endParaRPr b="0" lang="en-US" sz="2000" spc="-1" strike="noStrike">
              <a:latin typeface="Arial"/>
            </a:endParaRPr>
          </a:p>
          <a:p>
            <a:pPr marL="343080" indent="-342360">
              <a:lnSpc>
                <a:spcPct val="100000"/>
              </a:lnSpc>
              <a:spcBef>
                <a:spcPts val="400"/>
              </a:spcBef>
              <a:buClr>
                <a:srgbClr val="000000"/>
              </a:buClr>
              <a:buFont typeface="Arial"/>
              <a:buChar char="•"/>
            </a:pPr>
            <a:r>
              <a:rPr b="0" lang="uk" sz="2000" spc="-1" strike="noStrike">
                <a:solidFill>
                  <a:srgbClr val="000000"/>
                </a:solidFill>
                <a:latin typeface="Calibri"/>
                <a:ea typeface="Calibri"/>
              </a:rPr>
              <a:t>Where it is avoidable, do not have multiple threads writing to the same data structure.</a:t>
            </a:r>
            <a:endParaRPr b="0" lang="en-US" sz="2000" spc="-1" strike="noStrike">
              <a:latin typeface="Arial"/>
            </a:endParaRPr>
          </a:p>
          <a:p>
            <a:pPr marL="343080" indent="-342360">
              <a:lnSpc>
                <a:spcPct val="100000"/>
              </a:lnSpc>
              <a:spcBef>
                <a:spcPts val="400"/>
              </a:spcBef>
              <a:buClr>
                <a:srgbClr val="000000"/>
              </a:buClr>
              <a:buFont typeface="Arial"/>
              <a:buChar char="•"/>
            </a:pPr>
            <a:r>
              <a:rPr b="0" lang="uk" sz="2000" spc="-1" strike="noStrike">
                <a:solidFill>
                  <a:srgbClr val="000000"/>
                </a:solidFill>
                <a:latin typeface="Calibri"/>
                <a:ea typeface="Calibri"/>
              </a:rPr>
              <a:t>Where this cannot be avoided, have a lock so that the latecoming thread will wait until is complete.</a:t>
            </a:r>
            <a:endParaRPr b="0" lang="en-US" sz="2000" spc="-1" strike="noStrike">
              <a:latin typeface="Arial"/>
            </a:endParaRPr>
          </a:p>
          <a:p>
            <a:pPr marL="343080" indent="-342360">
              <a:lnSpc>
                <a:spcPct val="100000"/>
              </a:lnSpc>
              <a:spcBef>
                <a:spcPts val="400"/>
              </a:spcBef>
              <a:buClr>
                <a:srgbClr val="000000"/>
              </a:buClr>
              <a:buFont typeface="Arial"/>
              <a:buChar char="•"/>
            </a:pPr>
            <a:r>
              <a:rPr b="0" lang="uk" sz="2000" spc="-1" strike="noStrike">
                <a:solidFill>
                  <a:srgbClr val="000000"/>
                </a:solidFill>
                <a:latin typeface="Calibri"/>
                <a:ea typeface="Calibri"/>
              </a:rPr>
              <a:t>Avoid having global variables except constants</a:t>
            </a:r>
            <a:endParaRPr b="0" lang="en-US" sz="2000" spc="-1" strike="noStrike">
              <a:latin typeface="Arial"/>
            </a:endParaRPr>
          </a:p>
          <a:p>
            <a:pPr marL="343080" indent="-342360">
              <a:lnSpc>
                <a:spcPct val="100000"/>
              </a:lnSpc>
              <a:spcBef>
                <a:spcPts val="400"/>
              </a:spcBef>
              <a:buClr>
                <a:srgbClr val="000000"/>
              </a:buClr>
              <a:buFont typeface="Arial"/>
              <a:buChar char="•"/>
            </a:pPr>
            <a:r>
              <a:rPr b="0" lang="uk" sz="2000" spc="-1" strike="noStrike">
                <a:solidFill>
                  <a:srgbClr val="000000"/>
                </a:solidFill>
                <a:latin typeface="Calibri"/>
                <a:ea typeface="Calibri"/>
              </a:rPr>
              <a:t>Make sure that threads release the resource as soon as they are finished with them.</a:t>
            </a:r>
            <a:endParaRPr b="0" lang="en-US" sz="2000" spc="-1" strike="noStrike">
              <a:latin typeface="Arial"/>
            </a:endParaRPr>
          </a:p>
          <a:p>
            <a:pPr marL="343080" indent="-342360">
              <a:lnSpc>
                <a:spcPct val="100000"/>
              </a:lnSpc>
              <a:spcBef>
                <a:spcPts val="400"/>
              </a:spcBef>
              <a:buClr>
                <a:srgbClr val="000000"/>
              </a:buClr>
              <a:buFont typeface="Arial"/>
              <a:buChar char="•"/>
            </a:pPr>
            <a:r>
              <a:rPr b="0" lang="uk" sz="2000" spc="-1" strike="noStrike">
                <a:solidFill>
                  <a:srgbClr val="000000"/>
                </a:solidFill>
                <a:latin typeface="Calibri"/>
                <a:ea typeface="Calibri"/>
              </a:rPr>
              <a:t>Threads are moderately expensive to create. If you're spinning them up on demand and destroying them often, the overhead can be considerable. Use a thread pool.</a:t>
            </a:r>
            <a:endParaRPr b="0" lang="en-US" sz="2000" spc="-1" strike="noStrike">
              <a:latin typeface="Arial"/>
            </a:endParaRPr>
          </a:p>
          <a:p>
            <a:pPr marL="343080" indent="-342360">
              <a:lnSpc>
                <a:spcPct val="100000"/>
              </a:lnSpc>
              <a:spcBef>
                <a:spcPts val="400"/>
              </a:spcBef>
              <a:buClr>
                <a:srgbClr val="000000"/>
              </a:buClr>
              <a:buFont typeface="Arial"/>
              <a:buChar char="•"/>
            </a:pPr>
            <a:r>
              <a:rPr b="0" lang="uk" sz="2000" spc="-1" strike="noStrike">
                <a:solidFill>
                  <a:srgbClr val="000000"/>
                </a:solidFill>
                <a:latin typeface="Calibri"/>
                <a:ea typeface="Calibri"/>
              </a:rPr>
              <a:t>If you have no resource acquisition delays in your program, your number of threads should try to match the number of processors. If you have a four core machine, the only reason to run more than four threads in an application is when the scenario requires a thread to go into a wait state while acquiring resources. Thread context switches are expensive.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4400" spc="-1" strike="noStrike">
                <a:solidFill>
                  <a:srgbClr val="000000"/>
                </a:solidFill>
                <a:latin typeface="Calibri"/>
                <a:ea typeface="Calibri"/>
              </a:rPr>
              <a:t>Questions</a:t>
            </a:r>
            <a:endParaRPr b="0" lang="en-US" sz="4400" spc="-1" strike="noStrike">
              <a:latin typeface="Arial"/>
            </a:endParaRPr>
          </a:p>
        </p:txBody>
      </p:sp>
      <p:pic>
        <p:nvPicPr>
          <p:cNvPr id="162" name="Google Shape;375;p63" descr=""/>
          <p:cNvPicPr/>
          <p:nvPr/>
        </p:nvPicPr>
        <p:blipFill>
          <a:blip r:embed="rId1"/>
          <a:stretch/>
        </p:blipFill>
        <p:spPr>
          <a:xfrm>
            <a:off x="1473480" y="1383480"/>
            <a:ext cx="6196320" cy="26103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1005480"/>
            <a:ext cx="8228880" cy="3588480"/>
          </a:xfrm>
          <a:prstGeom prst="rect">
            <a:avLst/>
          </a:prstGeom>
          <a:noFill/>
          <a:ln>
            <a:noFill/>
          </a:ln>
        </p:spPr>
        <p:style>
          <a:lnRef idx="0"/>
          <a:fillRef idx="0"/>
          <a:effectRef idx="0"/>
          <a:fontRef idx="minor"/>
        </p:style>
        <p:txBody>
          <a:bodyPr lIns="90000" rIns="90000" tIns="45000" bIns="45000">
            <a:normAutofit fontScale="69000"/>
          </a:bodyPr>
          <a:p>
            <a:pPr>
              <a:lnSpc>
                <a:spcPct val="100000"/>
              </a:lnSpc>
              <a:tabLst>
                <a:tab algn="l" pos="0"/>
              </a:tabLst>
            </a:pPr>
            <a:r>
              <a:rPr b="0" lang="uk" sz="2000" spc="-1" strike="noStrike">
                <a:solidFill>
                  <a:srgbClr val="808080"/>
                </a:solidFill>
                <a:latin typeface="Consolas"/>
                <a:ea typeface="Consolas"/>
              </a:rPr>
              <a:t>#include</a:t>
            </a:r>
            <a:r>
              <a:rPr b="0" lang="uk" sz="2000" spc="-1" strike="noStrike">
                <a:solidFill>
                  <a:srgbClr val="000000"/>
                </a:solidFill>
                <a:latin typeface="Consolas"/>
                <a:ea typeface="Consolas"/>
              </a:rPr>
              <a:t> </a:t>
            </a:r>
            <a:r>
              <a:rPr b="0" lang="uk" sz="2000" spc="-1" strike="noStrike">
                <a:solidFill>
                  <a:srgbClr val="a31515"/>
                </a:solidFill>
                <a:latin typeface="Consolas"/>
                <a:ea typeface="Consolas"/>
              </a:rPr>
              <a:t>&lt;iostream&gt;</a:t>
            </a:r>
            <a:endParaRPr b="0" lang="en-US" sz="2000" spc="-1" strike="noStrike">
              <a:latin typeface="Arial"/>
            </a:endParaRPr>
          </a:p>
          <a:p>
            <a:pPr>
              <a:lnSpc>
                <a:spcPct val="100000"/>
              </a:lnSpc>
              <a:spcBef>
                <a:spcPts val="400"/>
              </a:spcBef>
              <a:tabLst>
                <a:tab algn="l" pos="0"/>
              </a:tabLst>
            </a:pPr>
            <a:r>
              <a:rPr b="0" lang="uk" sz="2000" spc="-1" strike="noStrike">
                <a:solidFill>
                  <a:srgbClr val="808080"/>
                </a:solidFill>
                <a:latin typeface="Consolas"/>
                <a:ea typeface="Consolas"/>
              </a:rPr>
              <a:t>#include</a:t>
            </a:r>
            <a:r>
              <a:rPr b="0" lang="uk" sz="2000" spc="-1" strike="noStrike">
                <a:solidFill>
                  <a:srgbClr val="000000"/>
                </a:solidFill>
                <a:latin typeface="Consolas"/>
                <a:ea typeface="Consolas"/>
              </a:rPr>
              <a:t> </a:t>
            </a:r>
            <a:r>
              <a:rPr b="0" lang="uk" sz="2000" spc="-1" strike="noStrike">
                <a:solidFill>
                  <a:srgbClr val="a31515"/>
                </a:solidFill>
                <a:latin typeface="Consolas"/>
                <a:ea typeface="Consolas"/>
              </a:rPr>
              <a:t>&lt;thread&gt;</a:t>
            </a:r>
            <a:endParaRPr b="0" lang="en-US" sz="2000" spc="-1" strike="noStrike">
              <a:latin typeface="Arial"/>
            </a:endParaRPr>
          </a:p>
          <a:p>
            <a:pPr marL="343080" indent="-215280">
              <a:lnSpc>
                <a:spcPct val="100000"/>
              </a:lnSpc>
              <a:spcBef>
                <a:spcPts val="400"/>
              </a:spcBef>
              <a:tabLst>
                <a:tab algn="l" pos="0"/>
              </a:tabLst>
            </a:pP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ff"/>
                </a:solidFill>
                <a:latin typeface="Consolas"/>
                <a:ea typeface="Consolas"/>
              </a:rPr>
              <a:t>void</a:t>
            </a:r>
            <a:r>
              <a:rPr b="0" lang="uk" sz="2000" spc="-1" strike="noStrike">
                <a:solidFill>
                  <a:srgbClr val="000000"/>
                </a:solidFill>
                <a:latin typeface="Consolas"/>
                <a:ea typeface="Consolas"/>
              </a:rPr>
              <a:t> </a:t>
            </a:r>
            <a:r>
              <a:rPr b="0" lang="uk" sz="2000" spc="-1" strike="noStrike">
                <a:solidFill>
                  <a:srgbClr val="483d8b"/>
                </a:solidFill>
                <a:latin typeface="Consolas"/>
                <a:ea typeface="Consolas"/>
              </a:rPr>
              <a:t>task</a:t>
            </a:r>
            <a:r>
              <a:rPr b="0" lang="uk" sz="2000" spc="-1" strike="noStrike">
                <a:solidFill>
                  <a:srgbClr val="000000"/>
                </a:solidFill>
                <a:latin typeface="Consolas"/>
                <a:ea typeface="Consolas"/>
              </a:rPr>
              <a:t>()</a:t>
            </a: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00"/>
                </a:solidFill>
                <a:latin typeface="Consolas"/>
                <a:ea typeface="Consolas"/>
              </a:rPr>
              <a:t>{</a:t>
            </a: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00"/>
                </a:solidFill>
                <a:latin typeface="Consolas"/>
                <a:ea typeface="Consolas"/>
              </a:rPr>
              <a:t>    </a:t>
            </a:r>
            <a:r>
              <a:rPr b="0" lang="uk" sz="2000" spc="-1" strike="noStrike">
                <a:solidFill>
                  <a:srgbClr val="000000"/>
                </a:solidFill>
                <a:latin typeface="Consolas"/>
                <a:ea typeface="Consolas"/>
              </a:rPr>
              <a:t>std::cout </a:t>
            </a:r>
            <a:r>
              <a:rPr b="0" lang="uk" sz="2000" spc="-1" strike="noStrike">
                <a:solidFill>
                  <a:srgbClr val="008b8b"/>
                </a:solidFill>
                <a:latin typeface="Consolas"/>
                <a:ea typeface="Consolas"/>
              </a:rPr>
              <a:t>&lt;&lt;</a:t>
            </a:r>
            <a:r>
              <a:rPr b="0" lang="uk" sz="2000" spc="-1" strike="noStrike">
                <a:solidFill>
                  <a:srgbClr val="000000"/>
                </a:solidFill>
                <a:latin typeface="Consolas"/>
                <a:ea typeface="Consolas"/>
              </a:rPr>
              <a:t> </a:t>
            </a:r>
            <a:r>
              <a:rPr b="0" lang="uk" sz="2000" spc="-1" strike="noStrike">
                <a:solidFill>
                  <a:srgbClr val="a31515"/>
                </a:solidFill>
                <a:latin typeface="Consolas"/>
                <a:ea typeface="Consolas"/>
              </a:rPr>
              <a:t>“task"</a:t>
            </a:r>
            <a:r>
              <a:rPr b="0" lang="uk" sz="2000" spc="-1" strike="noStrike">
                <a:solidFill>
                  <a:srgbClr val="000000"/>
                </a:solidFill>
                <a:latin typeface="Consolas"/>
                <a:ea typeface="Consolas"/>
              </a:rPr>
              <a:t> </a:t>
            </a:r>
            <a:r>
              <a:rPr b="0" lang="uk" sz="2000" spc="-1" strike="noStrike">
                <a:solidFill>
                  <a:srgbClr val="008b8b"/>
                </a:solidFill>
                <a:latin typeface="Consolas"/>
                <a:ea typeface="Consolas"/>
              </a:rPr>
              <a:t>&lt;&lt;</a:t>
            </a:r>
            <a:r>
              <a:rPr b="0" lang="uk" sz="2000" spc="-1" strike="noStrike">
                <a:solidFill>
                  <a:srgbClr val="000000"/>
                </a:solidFill>
                <a:latin typeface="Consolas"/>
                <a:ea typeface="Consolas"/>
              </a:rPr>
              <a:t> std::</a:t>
            </a:r>
            <a:r>
              <a:rPr b="0" lang="uk" sz="2000" spc="-1" strike="noStrike">
                <a:solidFill>
                  <a:srgbClr val="483d8b"/>
                </a:solidFill>
                <a:latin typeface="Consolas"/>
                <a:ea typeface="Consolas"/>
              </a:rPr>
              <a:t>endl</a:t>
            </a:r>
            <a:r>
              <a:rPr b="0" lang="uk" sz="2000" spc="-1" strike="noStrike">
                <a:solidFill>
                  <a:srgbClr val="000000"/>
                </a:solidFill>
                <a:latin typeface="Consolas"/>
                <a:ea typeface="Consolas"/>
              </a:rPr>
              <a:t>;</a:t>
            </a: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00"/>
                </a:solidFill>
                <a:latin typeface="Consolas"/>
                <a:ea typeface="Consolas"/>
              </a:rPr>
              <a:t>}</a:t>
            </a:r>
            <a:endParaRPr b="0" lang="en-US" sz="2000" spc="-1" strike="noStrike">
              <a:latin typeface="Arial"/>
            </a:endParaRPr>
          </a:p>
          <a:p>
            <a:pPr marL="343080" indent="-215280">
              <a:lnSpc>
                <a:spcPct val="100000"/>
              </a:lnSpc>
              <a:spcBef>
                <a:spcPts val="400"/>
              </a:spcBef>
              <a:tabLst>
                <a:tab algn="l" pos="0"/>
              </a:tabLst>
            </a:pP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ff"/>
                </a:solidFill>
                <a:latin typeface="Consolas"/>
                <a:ea typeface="Consolas"/>
              </a:rPr>
              <a:t>int</a:t>
            </a:r>
            <a:r>
              <a:rPr b="0" lang="uk" sz="2000" spc="-1" strike="noStrike">
                <a:solidFill>
                  <a:srgbClr val="000000"/>
                </a:solidFill>
                <a:latin typeface="Consolas"/>
                <a:ea typeface="Consolas"/>
              </a:rPr>
              <a:t> </a:t>
            </a:r>
            <a:r>
              <a:rPr b="0" lang="uk" sz="2000" spc="-1" strike="noStrike">
                <a:solidFill>
                  <a:srgbClr val="483d8b"/>
                </a:solidFill>
                <a:latin typeface="Consolas"/>
                <a:ea typeface="Consolas"/>
              </a:rPr>
              <a:t>main</a:t>
            </a:r>
            <a:r>
              <a:rPr b="0" lang="uk" sz="2000" spc="-1" strike="noStrike">
                <a:solidFill>
                  <a:srgbClr val="000000"/>
                </a:solidFill>
                <a:latin typeface="Consolas"/>
                <a:ea typeface="Consolas"/>
              </a:rPr>
              <a:t>()</a:t>
            </a: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00"/>
                </a:solidFill>
                <a:latin typeface="Consolas"/>
                <a:ea typeface="Consolas"/>
              </a:rPr>
              <a:t>{</a:t>
            </a: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00"/>
                </a:solidFill>
                <a:latin typeface="Consolas"/>
                <a:ea typeface="Consolas"/>
              </a:rPr>
              <a:t>    </a:t>
            </a:r>
            <a:r>
              <a:rPr b="0" lang="uk" sz="2000" spc="-1" strike="noStrike">
                <a:solidFill>
                  <a:srgbClr val="000000"/>
                </a:solidFill>
                <a:latin typeface="Consolas"/>
                <a:ea typeface="Consolas"/>
              </a:rPr>
              <a:t>std::</a:t>
            </a:r>
            <a:r>
              <a:rPr b="0" lang="uk" sz="2000" spc="-1" strike="noStrike">
                <a:solidFill>
                  <a:srgbClr val="008b8b"/>
                </a:solidFill>
                <a:latin typeface="Consolas"/>
                <a:ea typeface="Consolas"/>
              </a:rPr>
              <a:t>thread</a:t>
            </a:r>
            <a:r>
              <a:rPr b="0" lang="uk" sz="2000" spc="-1" strike="noStrike">
                <a:solidFill>
                  <a:srgbClr val="000000"/>
                </a:solidFill>
                <a:latin typeface="Consolas"/>
                <a:ea typeface="Consolas"/>
              </a:rPr>
              <a:t> t</a:t>
            </a:r>
            <a:r>
              <a:rPr b="0" lang="uk" sz="2000" spc="-1" strike="noStrike">
                <a:solidFill>
                  <a:srgbClr val="008b8b"/>
                </a:solidFill>
                <a:latin typeface="Consolas"/>
                <a:ea typeface="Consolas"/>
              </a:rPr>
              <a:t>(</a:t>
            </a:r>
            <a:r>
              <a:rPr b="0" lang="uk" sz="2000" spc="-1" strike="noStrike">
                <a:solidFill>
                  <a:srgbClr val="483d8b"/>
                </a:solidFill>
                <a:latin typeface="Consolas"/>
                <a:ea typeface="Consolas"/>
              </a:rPr>
              <a:t>task</a:t>
            </a:r>
            <a:r>
              <a:rPr b="0" lang="uk" sz="2000" spc="-1" strike="noStrike">
                <a:solidFill>
                  <a:srgbClr val="008b8b"/>
                </a:solidFill>
                <a:latin typeface="Consolas"/>
                <a:ea typeface="Consolas"/>
              </a:rPr>
              <a:t>)</a:t>
            </a:r>
            <a:r>
              <a:rPr b="0" lang="uk" sz="2000" spc="-1" strike="noStrike">
                <a:solidFill>
                  <a:srgbClr val="000000"/>
                </a:solidFill>
                <a:latin typeface="Consolas"/>
                <a:ea typeface="Consolas"/>
              </a:rPr>
              <a:t>;</a:t>
            </a: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00"/>
                </a:solidFill>
                <a:latin typeface="Consolas"/>
                <a:ea typeface="Consolas"/>
              </a:rPr>
              <a:t>    </a:t>
            </a:r>
            <a:r>
              <a:rPr b="0" lang="uk" sz="2000" spc="-1" strike="noStrike">
                <a:solidFill>
                  <a:srgbClr val="000000"/>
                </a:solidFill>
                <a:latin typeface="Consolas"/>
                <a:ea typeface="Consolas"/>
              </a:rPr>
              <a:t>t.join();</a:t>
            </a:r>
            <a:endParaRPr b="0" lang="en-US" sz="2000" spc="-1" strike="noStrike">
              <a:latin typeface="Arial"/>
            </a:endParaRPr>
          </a:p>
          <a:p>
            <a:pPr marL="343080" indent="-215280">
              <a:lnSpc>
                <a:spcPct val="100000"/>
              </a:lnSpc>
              <a:spcBef>
                <a:spcPts val="400"/>
              </a:spcBef>
              <a:tabLst>
                <a:tab algn="l" pos="0"/>
              </a:tabLst>
            </a:pPr>
            <a:r>
              <a:rPr b="0" lang="uk" sz="2000" spc="-1" strike="noStrike">
                <a:solidFill>
                  <a:srgbClr val="000000"/>
                </a:solidFill>
                <a:latin typeface="Consolas"/>
                <a:ea typeface="Consolas"/>
              </a:rPr>
              <a:t>}</a:t>
            </a:r>
            <a:endParaRPr b="0" lang="en-US" sz="2000" spc="-1" strike="noStrike">
              <a:latin typeface="Arial"/>
            </a:endParaRPr>
          </a:p>
        </p:txBody>
      </p:sp>
      <p:sp>
        <p:nvSpPr>
          <p:cNvPr id="88" name="CustomShape 2"/>
          <p:cNvSpPr/>
          <p:nvPr/>
        </p:nvSpPr>
        <p:spPr>
          <a:xfrm>
            <a:off x="683640" y="411480"/>
            <a:ext cx="7632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2400" spc="-1" strike="noStrike">
                <a:solidFill>
                  <a:srgbClr val="000000"/>
                </a:solidFill>
                <a:latin typeface="Calibri"/>
                <a:ea typeface="Calibri"/>
              </a:rPr>
              <a:t>Thread creation example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07160" y="767160"/>
            <a:ext cx="8139240" cy="50331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1100" spc="-1" strike="noStrike">
                <a:solidFill>
                  <a:srgbClr val="808080"/>
                </a:solidFill>
                <a:latin typeface="Consolas"/>
                <a:ea typeface="Consolas"/>
              </a:rPr>
              <a:t>#include</a:t>
            </a:r>
            <a:r>
              <a:rPr b="0" lang="uk" sz="1100" spc="-1" strike="noStrike">
                <a:solidFill>
                  <a:srgbClr val="000000"/>
                </a:solidFill>
                <a:latin typeface="Consolas"/>
                <a:ea typeface="Consolas"/>
              </a:rPr>
              <a:t> </a:t>
            </a:r>
            <a:r>
              <a:rPr b="0" lang="uk" sz="1100" spc="-1" strike="noStrike">
                <a:solidFill>
                  <a:srgbClr val="a31515"/>
                </a:solidFill>
                <a:latin typeface="Consolas"/>
                <a:ea typeface="Consolas"/>
              </a:rPr>
              <a:t>&lt;iostream&gt;</a:t>
            </a:r>
            <a:endParaRPr b="0" lang="en-US" sz="1100" spc="-1" strike="noStrike">
              <a:latin typeface="Arial"/>
            </a:endParaRPr>
          </a:p>
          <a:p>
            <a:pPr>
              <a:lnSpc>
                <a:spcPct val="100000"/>
              </a:lnSpc>
              <a:spcBef>
                <a:spcPts val="281"/>
              </a:spcBef>
              <a:tabLst>
                <a:tab algn="l" pos="0"/>
              </a:tabLst>
            </a:pPr>
            <a:r>
              <a:rPr b="0" lang="uk" sz="1100" spc="-1" strike="noStrike">
                <a:solidFill>
                  <a:srgbClr val="808080"/>
                </a:solidFill>
                <a:latin typeface="Consolas"/>
                <a:ea typeface="Consolas"/>
              </a:rPr>
              <a:t>#include</a:t>
            </a:r>
            <a:r>
              <a:rPr b="0" lang="uk" sz="1100" spc="-1" strike="noStrike">
                <a:solidFill>
                  <a:srgbClr val="000000"/>
                </a:solidFill>
                <a:latin typeface="Consolas"/>
                <a:ea typeface="Consolas"/>
              </a:rPr>
              <a:t> </a:t>
            </a:r>
            <a:r>
              <a:rPr b="0" lang="uk" sz="1100" spc="-1" strike="noStrike">
                <a:solidFill>
                  <a:srgbClr val="a31515"/>
                </a:solidFill>
                <a:latin typeface="Consolas"/>
                <a:ea typeface="Consolas"/>
              </a:rPr>
              <a:t>&lt;thread&gt;</a:t>
            </a:r>
            <a:endParaRPr b="0" lang="en-US" sz="1100" spc="-1" strike="noStrike">
              <a:latin typeface="Arial"/>
            </a:endParaRPr>
          </a:p>
          <a:p>
            <a:pPr>
              <a:lnSpc>
                <a:spcPct val="100000"/>
              </a:lnSpc>
              <a:spcBef>
                <a:spcPts val="281"/>
              </a:spcBef>
              <a:tabLst>
                <a:tab algn="l" pos="0"/>
              </a:tabLst>
            </a:pPr>
            <a:endParaRPr b="0" lang="en-US" sz="1100" spc="-1" strike="noStrike">
              <a:latin typeface="Arial"/>
            </a:endParaRPr>
          </a:p>
          <a:p>
            <a:pPr>
              <a:lnSpc>
                <a:spcPct val="100000"/>
              </a:lnSpc>
              <a:spcBef>
                <a:spcPts val="281"/>
              </a:spcBef>
              <a:tabLst>
                <a:tab algn="l" pos="0"/>
              </a:tabLst>
            </a:pPr>
            <a:r>
              <a:rPr b="0" lang="uk" sz="1100" spc="-1" strike="noStrike">
                <a:solidFill>
                  <a:srgbClr val="0000ff"/>
                </a:solidFill>
                <a:latin typeface="Consolas"/>
                <a:ea typeface="Consolas"/>
              </a:rPr>
              <a:t>void</a:t>
            </a:r>
            <a:r>
              <a:rPr b="0" lang="uk" sz="1100" spc="-1" strike="noStrike">
                <a:solidFill>
                  <a:srgbClr val="000000"/>
                </a:solidFill>
                <a:latin typeface="Consolas"/>
                <a:ea typeface="Consolas"/>
              </a:rPr>
              <a:t> </a:t>
            </a:r>
            <a:r>
              <a:rPr b="0" lang="uk" sz="1100" spc="-1" strike="noStrike">
                <a:solidFill>
                  <a:srgbClr val="483d8b"/>
                </a:solidFill>
                <a:latin typeface="Consolas"/>
                <a:ea typeface="Consolas"/>
              </a:rPr>
              <a:t>background_task</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00ff"/>
                </a:solidFill>
                <a:latin typeface="Consolas"/>
                <a:ea typeface="Consolas"/>
              </a:rPr>
              <a:t>while</a:t>
            </a:r>
            <a:r>
              <a:rPr b="0" lang="uk" sz="1100" spc="-1" strike="noStrike">
                <a:solidFill>
                  <a:srgbClr val="000000"/>
                </a:solidFill>
                <a:latin typeface="Consolas"/>
                <a:ea typeface="Consolas"/>
              </a:rPr>
              <a:t> (</a:t>
            </a:r>
            <a:r>
              <a:rPr b="0" lang="uk" sz="1100" spc="-1" strike="noStrike">
                <a:solidFill>
                  <a:srgbClr val="0000ff"/>
                </a:solidFill>
                <a:latin typeface="Consolas"/>
                <a:ea typeface="Consolas"/>
              </a:rPr>
              <a:t>true</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std::cout </a:t>
            </a:r>
            <a:r>
              <a:rPr b="0" lang="uk" sz="1100" spc="-1" strike="noStrike">
                <a:solidFill>
                  <a:srgbClr val="008b8b"/>
                </a:solidFill>
                <a:latin typeface="Consolas"/>
                <a:ea typeface="Consolas"/>
              </a:rPr>
              <a:t>&lt;&lt;</a:t>
            </a:r>
            <a:r>
              <a:rPr b="0" lang="uk" sz="1100" spc="-1" strike="noStrike">
                <a:solidFill>
                  <a:srgbClr val="000000"/>
                </a:solidFill>
                <a:latin typeface="Consolas"/>
                <a:ea typeface="Consolas"/>
              </a:rPr>
              <a:t> </a:t>
            </a:r>
            <a:r>
              <a:rPr b="0" lang="uk" sz="1100" spc="-1" strike="noStrike">
                <a:solidFill>
                  <a:srgbClr val="a31515"/>
                </a:solidFill>
                <a:latin typeface="Consolas"/>
                <a:ea typeface="Consolas"/>
              </a:rPr>
              <a:t>"background_job"</a:t>
            </a:r>
            <a:r>
              <a:rPr b="0" lang="uk" sz="1100" spc="-1" strike="noStrike">
                <a:solidFill>
                  <a:srgbClr val="000000"/>
                </a:solidFill>
                <a:latin typeface="Consolas"/>
                <a:ea typeface="Consolas"/>
              </a:rPr>
              <a:t> </a:t>
            </a:r>
            <a:r>
              <a:rPr b="0" lang="uk" sz="1100" spc="-1" strike="noStrike">
                <a:solidFill>
                  <a:srgbClr val="008b8b"/>
                </a:solidFill>
                <a:latin typeface="Consolas"/>
                <a:ea typeface="Consolas"/>
              </a:rPr>
              <a:t>&lt;&lt;</a:t>
            </a:r>
            <a:r>
              <a:rPr b="0" lang="uk" sz="1100" spc="-1" strike="noStrike">
                <a:solidFill>
                  <a:srgbClr val="000000"/>
                </a:solidFill>
                <a:latin typeface="Consolas"/>
                <a:ea typeface="Consolas"/>
              </a:rPr>
              <a:t> std::</a:t>
            </a:r>
            <a:r>
              <a:rPr b="0" lang="uk" sz="1100" spc="-1" strike="noStrike">
                <a:solidFill>
                  <a:srgbClr val="483d8b"/>
                </a:solidFill>
                <a:latin typeface="Consolas"/>
                <a:ea typeface="Consolas"/>
              </a:rPr>
              <a:t>endl</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endParaRPr b="0" lang="en-US" sz="1100" spc="-1" strike="noStrike">
              <a:latin typeface="Arial"/>
            </a:endParaRPr>
          </a:p>
          <a:p>
            <a:pPr>
              <a:lnSpc>
                <a:spcPct val="100000"/>
              </a:lnSpc>
              <a:spcBef>
                <a:spcPts val="281"/>
              </a:spcBef>
              <a:tabLst>
                <a:tab algn="l" pos="0"/>
              </a:tabLst>
            </a:pPr>
            <a:r>
              <a:rPr b="0" lang="uk" sz="1100" spc="-1" strike="noStrike">
                <a:solidFill>
                  <a:srgbClr val="0000ff"/>
                </a:solidFill>
                <a:latin typeface="Consolas"/>
                <a:ea typeface="Consolas"/>
              </a:rPr>
              <a:t>int</a:t>
            </a:r>
            <a:r>
              <a:rPr b="0" lang="uk" sz="1100" spc="-1" strike="noStrike">
                <a:solidFill>
                  <a:srgbClr val="000000"/>
                </a:solidFill>
                <a:latin typeface="Consolas"/>
                <a:ea typeface="Consolas"/>
              </a:rPr>
              <a:t> </a:t>
            </a:r>
            <a:r>
              <a:rPr b="0" lang="uk" sz="1100" spc="-1" strike="noStrike">
                <a:solidFill>
                  <a:srgbClr val="483d8b"/>
                </a:solidFill>
                <a:latin typeface="Consolas"/>
                <a:ea typeface="Consolas"/>
              </a:rPr>
              <a:t>main</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a:t>
            </a:r>
            <a:r>
              <a:rPr b="0" lang="uk" sz="1100" spc="-1" strike="noStrike">
                <a:solidFill>
                  <a:srgbClr val="008b8b"/>
                </a:solidFill>
                <a:latin typeface="Consolas"/>
                <a:ea typeface="Consolas"/>
              </a:rPr>
              <a:t>thread</a:t>
            </a:r>
            <a:r>
              <a:rPr b="0" lang="uk" sz="1100" spc="-1" strike="noStrike">
                <a:solidFill>
                  <a:srgbClr val="000000"/>
                </a:solidFill>
                <a:latin typeface="Consolas"/>
                <a:ea typeface="Consolas"/>
              </a:rPr>
              <a:t> background_thread</a:t>
            </a:r>
            <a:r>
              <a:rPr b="0" lang="uk" sz="1100" spc="-1" strike="noStrike">
                <a:solidFill>
                  <a:srgbClr val="008b8b"/>
                </a:solidFill>
                <a:latin typeface="Consolas"/>
                <a:ea typeface="Consolas"/>
              </a:rPr>
              <a:t>(</a:t>
            </a:r>
            <a:r>
              <a:rPr b="0" lang="uk" sz="1100" spc="-1" strike="noStrike">
                <a:solidFill>
                  <a:srgbClr val="483d8b"/>
                </a:solidFill>
                <a:latin typeface="Consolas"/>
                <a:ea typeface="Consolas"/>
              </a:rPr>
              <a:t>background_task</a:t>
            </a:r>
            <a:r>
              <a:rPr b="0" lang="uk" sz="1100" spc="-1" strike="noStrike">
                <a:solidFill>
                  <a:srgbClr val="008b8b"/>
                </a:solidFill>
                <a:latin typeface="Consolas"/>
                <a:ea typeface="Consolas"/>
              </a:rPr>
              <a:t>)</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background_thread.detach();</a:t>
            </a:r>
            <a:endParaRPr b="0" lang="en-US" sz="1100" spc="-1" strike="noStrike">
              <a:latin typeface="Arial"/>
            </a:endParaRPr>
          </a:p>
          <a:p>
            <a:pPr>
              <a:lnSpc>
                <a:spcPct val="100000"/>
              </a:lnSpc>
              <a:spcBef>
                <a:spcPts val="281"/>
              </a:spcBef>
              <a:tabLst>
                <a:tab algn="l" pos="0"/>
              </a:tabLst>
            </a:pP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8000"/>
                </a:solidFill>
                <a:latin typeface="Consolas"/>
                <a:ea typeface="Consolas"/>
              </a:rPr>
              <a:t>// emulate another useful work</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    </a:t>
            </a:r>
            <a:r>
              <a:rPr b="0" lang="uk" sz="1100" spc="-1" strike="noStrike">
                <a:solidFill>
                  <a:srgbClr val="000000"/>
                </a:solidFill>
                <a:latin typeface="Consolas"/>
                <a:ea typeface="Consolas"/>
              </a:rPr>
              <a:t>std::this_thread::</a:t>
            </a:r>
            <a:r>
              <a:rPr b="0" lang="uk" sz="1100" spc="-1" strike="noStrike">
                <a:solidFill>
                  <a:srgbClr val="483d8b"/>
                </a:solidFill>
                <a:latin typeface="Consolas"/>
                <a:ea typeface="Consolas"/>
              </a:rPr>
              <a:t>sleep_for</a:t>
            </a:r>
            <a:r>
              <a:rPr b="0" lang="uk" sz="1100" spc="-1" strike="noStrike">
                <a:solidFill>
                  <a:srgbClr val="000000"/>
                </a:solidFill>
                <a:latin typeface="Consolas"/>
                <a:ea typeface="Consolas"/>
              </a:rPr>
              <a:t>(std::chrono::</a:t>
            </a:r>
            <a:r>
              <a:rPr b="0" lang="uk" sz="1100" spc="-1" strike="noStrike">
                <a:solidFill>
                  <a:srgbClr val="008b8b"/>
                </a:solidFill>
                <a:latin typeface="Consolas"/>
                <a:ea typeface="Consolas"/>
              </a:rPr>
              <a:t>seconds(</a:t>
            </a:r>
            <a:r>
              <a:rPr b="0" lang="uk" sz="1100" spc="-1" strike="noStrike">
                <a:solidFill>
                  <a:srgbClr val="000000"/>
                </a:solidFill>
                <a:latin typeface="Consolas"/>
                <a:ea typeface="Consolas"/>
              </a:rPr>
              <a:t>2</a:t>
            </a:r>
            <a:r>
              <a:rPr b="0" lang="uk" sz="1100" spc="-1" strike="noStrike">
                <a:solidFill>
                  <a:srgbClr val="008b8b"/>
                </a:solidFill>
                <a:latin typeface="Consolas"/>
                <a:ea typeface="Consolas"/>
              </a:rPr>
              <a:t>)</a:t>
            </a:r>
            <a:r>
              <a:rPr b="0" lang="uk" sz="1100" spc="-1" strike="noStrike">
                <a:solidFill>
                  <a:srgbClr val="000000"/>
                </a:solidFill>
                <a:latin typeface="Consolas"/>
                <a:ea typeface="Consolas"/>
              </a:rPr>
              <a:t>);</a:t>
            </a:r>
            <a:endParaRPr b="0" lang="en-US" sz="1100" spc="-1" strike="noStrike">
              <a:latin typeface="Arial"/>
            </a:endParaRPr>
          </a:p>
          <a:p>
            <a:pPr>
              <a:lnSpc>
                <a:spcPct val="100000"/>
              </a:lnSpc>
              <a:spcBef>
                <a:spcPts val="281"/>
              </a:spcBef>
              <a:tabLst>
                <a:tab algn="l" pos="0"/>
              </a:tabLst>
            </a:pPr>
            <a:r>
              <a:rPr b="0" lang="uk" sz="1100" spc="-1" strike="noStrike">
                <a:solidFill>
                  <a:srgbClr val="000000"/>
                </a:solidFill>
                <a:latin typeface="Consolas"/>
                <a:ea typeface="Consolas"/>
              </a:rPr>
              <a:t>}</a:t>
            </a:r>
            <a:endParaRPr b="0" lang="en-US" sz="1100" spc="-1" strike="noStrike">
              <a:latin typeface="Arial"/>
            </a:endParaRPr>
          </a:p>
        </p:txBody>
      </p:sp>
      <p:sp>
        <p:nvSpPr>
          <p:cNvPr id="90" name="CustomShape 2"/>
          <p:cNvSpPr/>
          <p:nvPr/>
        </p:nvSpPr>
        <p:spPr>
          <a:xfrm>
            <a:off x="683640" y="249480"/>
            <a:ext cx="7416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2400" spc="-1" strike="noStrike">
                <a:solidFill>
                  <a:srgbClr val="000000"/>
                </a:solidFill>
                <a:latin typeface="Calibri"/>
                <a:ea typeface="Calibri"/>
              </a:rPr>
              <a:t>Background task example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2400" spc="-1" strike="noStrike">
                <a:solidFill>
                  <a:srgbClr val="000000"/>
                </a:solidFill>
                <a:latin typeface="Calibri"/>
                <a:ea typeface="Calibri"/>
              </a:rPr>
              <a:t>std::thread</a:t>
            </a:r>
            <a:endParaRPr b="0" lang="en-US" sz="2400" spc="-1" strike="noStrike">
              <a:latin typeface="Arial"/>
            </a:endParaRPr>
          </a:p>
        </p:txBody>
      </p:sp>
      <p:sp>
        <p:nvSpPr>
          <p:cNvPr id="92" name="CustomShape 2"/>
          <p:cNvSpPr/>
          <p:nvPr/>
        </p:nvSpPr>
        <p:spPr>
          <a:xfrm>
            <a:off x="2116080" y="1845000"/>
            <a:ext cx="4336920" cy="399600"/>
          </a:xfrm>
          <a:prstGeom prst="rect">
            <a:avLst/>
          </a:prstGeom>
          <a:noFill/>
          <a:ln>
            <a:noFill/>
          </a:ln>
        </p:spPr>
        <p:style>
          <a:lnRef idx="0"/>
          <a:fillRef idx="0"/>
          <a:effectRef idx="0"/>
          <a:fontRef idx="minor"/>
        </p:style>
      </p:sp>
      <p:pic>
        <p:nvPicPr>
          <p:cNvPr id="93" name="Google Shape;165;p31" descr=""/>
          <p:cNvPicPr/>
          <p:nvPr/>
        </p:nvPicPr>
        <p:blipFill>
          <a:blip r:embed="rId1"/>
          <a:stretch/>
        </p:blipFill>
        <p:spPr>
          <a:xfrm>
            <a:off x="457200" y="873720"/>
            <a:ext cx="5536440" cy="3842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95640" y="627480"/>
            <a:ext cx="8228880" cy="418248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900" spc="-1" strike="noStrike">
                <a:solidFill>
                  <a:srgbClr val="808080"/>
                </a:solidFill>
                <a:latin typeface="Consolas"/>
                <a:ea typeface="Consolas"/>
              </a:rPr>
              <a:t>#include</a:t>
            </a:r>
            <a:r>
              <a:rPr b="0" lang="uk" sz="900" spc="-1" strike="noStrike">
                <a:solidFill>
                  <a:srgbClr val="000000"/>
                </a:solidFill>
                <a:latin typeface="Consolas"/>
                <a:ea typeface="Consolas"/>
              </a:rPr>
              <a:t> </a:t>
            </a:r>
            <a:r>
              <a:rPr b="0" lang="uk" sz="900" spc="-1" strike="noStrike">
                <a:solidFill>
                  <a:srgbClr val="a31515"/>
                </a:solidFill>
                <a:latin typeface="Consolas"/>
                <a:ea typeface="Consolas"/>
              </a:rPr>
              <a:t>&lt;thread&gt;</a:t>
            </a:r>
            <a:br/>
            <a:endParaRPr b="0" lang="en-US" sz="900" spc="-1" strike="noStrike">
              <a:latin typeface="Arial"/>
            </a:endParaRPr>
          </a:p>
          <a:p>
            <a:pPr>
              <a:lnSpc>
                <a:spcPct val="100000"/>
              </a:lnSpc>
              <a:spcBef>
                <a:spcPts val="241"/>
              </a:spcBef>
              <a:tabLst>
                <a:tab algn="l" pos="0"/>
              </a:tabLst>
            </a:pPr>
            <a:r>
              <a:rPr b="0" lang="uk" sz="900" spc="-1" strike="noStrike">
                <a:solidFill>
                  <a:srgbClr val="0000ff"/>
                </a:solidFill>
                <a:latin typeface="Consolas"/>
                <a:ea typeface="Consolas"/>
              </a:rPr>
              <a:t>class</a:t>
            </a:r>
            <a:r>
              <a:rPr b="0" lang="uk" sz="900" spc="-1" strike="noStrike">
                <a:solidFill>
                  <a:srgbClr val="000000"/>
                </a:solidFill>
                <a:latin typeface="Consolas"/>
                <a:ea typeface="Consolas"/>
              </a:rPr>
              <a:t> some_resource { </a:t>
            </a:r>
            <a:r>
              <a:rPr b="0" lang="uk" sz="1000" spc="-1" strike="noStrike">
                <a:solidFill>
                  <a:srgbClr val="008000"/>
                </a:solidFill>
                <a:latin typeface="Consolas"/>
                <a:ea typeface="Consolas"/>
              </a:rPr>
              <a:t>/* creates an array in heap */</a:t>
            </a:r>
            <a:r>
              <a:rPr b="0" lang="uk" sz="900" spc="-1" strike="noStrike">
                <a:solidFill>
                  <a:srgbClr val="000000"/>
                </a:solidFill>
                <a:latin typeface="Consolas"/>
                <a:ea typeface="Consolas"/>
              </a:rPr>
              <a:t> };</a:t>
            </a:r>
            <a:br/>
            <a:endParaRPr b="0" lang="en-US" sz="900" spc="-1" strike="noStrike">
              <a:latin typeface="Arial"/>
            </a:endParaRPr>
          </a:p>
          <a:p>
            <a:pPr>
              <a:lnSpc>
                <a:spcPct val="100000"/>
              </a:lnSpc>
              <a:spcBef>
                <a:spcPts val="241"/>
              </a:spcBef>
              <a:tabLst>
                <a:tab algn="l" pos="0"/>
              </a:tabLst>
            </a:pPr>
            <a:r>
              <a:rPr b="0" lang="uk" sz="900" spc="-1" strike="noStrike">
                <a:solidFill>
                  <a:srgbClr val="0000ff"/>
                </a:solidFill>
                <a:latin typeface="Consolas"/>
                <a:ea typeface="Consolas"/>
              </a:rPr>
              <a:t>void</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background_task</a:t>
            </a:r>
            <a:r>
              <a:rPr b="0" lang="uk" sz="900" spc="-1" strike="noStrike">
                <a:solidFill>
                  <a:srgbClr val="000000"/>
                </a:solidFill>
                <a:latin typeface="Consolas"/>
                <a:ea typeface="Consolas"/>
              </a:rPr>
              <a:t>(</a:t>
            </a: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&amp; </a:t>
            </a:r>
            <a:r>
              <a:rPr b="0" lang="uk" sz="900" spc="-1" strike="noStrike">
                <a:solidFill>
                  <a:srgbClr val="808080"/>
                </a:solidFill>
                <a:latin typeface="Consolas"/>
                <a:ea typeface="Consolas"/>
              </a:rPr>
              <a:t>data</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ff"/>
                </a:solidFill>
                <a:latin typeface="Consolas"/>
                <a:ea typeface="Consolas"/>
              </a:rPr>
              <a:t>while</a:t>
            </a:r>
            <a:r>
              <a:rPr b="0" lang="uk" sz="900" spc="-1" strike="noStrike">
                <a:solidFill>
                  <a:srgbClr val="000000"/>
                </a:solidFill>
                <a:latin typeface="Consolas"/>
                <a:ea typeface="Consolas"/>
              </a:rPr>
              <a:t> (</a:t>
            </a:r>
            <a:r>
              <a:rPr b="0" lang="uk" sz="900" spc="-1" strike="noStrike">
                <a:solidFill>
                  <a:srgbClr val="0000ff"/>
                </a:solidFill>
                <a:latin typeface="Consolas"/>
                <a:ea typeface="Consolas"/>
              </a:rPr>
              <a:t>true</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std::cout &lt;&lt; data.getValueByIndex(3) &lt;&lt; std::endl;</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ff"/>
                </a:solidFill>
                <a:latin typeface="Consolas"/>
                <a:ea typeface="Consolas"/>
              </a:rPr>
              <a:t>void</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background_task_launcher</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ff"/>
                </a:solidFill>
                <a:latin typeface="Consolas"/>
                <a:ea typeface="Consolas"/>
              </a:rPr>
              <a:t>some_resource</a:t>
            </a:r>
            <a:r>
              <a:rPr b="0" lang="uk" sz="900" spc="-1" strike="noStrike">
                <a:solidFill>
                  <a:srgbClr val="000000"/>
                </a:solidFill>
                <a:latin typeface="Consolas"/>
                <a:ea typeface="Consolas"/>
              </a:rPr>
              <a:t> resource;</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std::</a:t>
            </a:r>
            <a:r>
              <a:rPr b="0" lang="uk" sz="900" spc="-1" strike="noStrike">
                <a:solidFill>
                  <a:srgbClr val="008b8b"/>
                </a:solidFill>
                <a:latin typeface="Consolas"/>
                <a:ea typeface="Consolas"/>
              </a:rPr>
              <a:t>thread</a:t>
            </a:r>
            <a:r>
              <a:rPr b="0" lang="uk" sz="900" spc="-1" strike="noStrike">
                <a:solidFill>
                  <a:srgbClr val="000000"/>
                </a:solidFill>
                <a:latin typeface="Consolas"/>
                <a:ea typeface="Consolas"/>
              </a:rPr>
              <a:t> task</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[&amp;]()</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background_task</a:t>
            </a:r>
            <a:r>
              <a:rPr b="0" lang="uk" sz="900" spc="-1" strike="noStrike">
                <a:solidFill>
                  <a:srgbClr val="000000"/>
                </a:solidFill>
                <a:latin typeface="Consolas"/>
                <a:ea typeface="Consolas"/>
              </a:rPr>
              <a:t>(resource);</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a:t>
            </a:r>
            <a:r>
              <a:rPr b="0" lang="uk" sz="900" spc="-1" strike="noStrike">
                <a:solidFill>
                  <a:srgbClr val="008b8b"/>
                </a:solidFill>
                <a:latin typeface="Consolas"/>
                <a:ea typeface="Consolas"/>
              </a:rPr>
              <a:t>)</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000000"/>
                </a:solidFill>
                <a:latin typeface="Consolas"/>
                <a:ea typeface="Consolas"/>
              </a:rPr>
              <a:t>task.detach();</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endParaRPr b="0" lang="en-US" sz="900" spc="-1" strike="noStrike">
              <a:latin typeface="Arial"/>
            </a:endParaRPr>
          </a:p>
          <a:p>
            <a:pPr>
              <a:lnSpc>
                <a:spcPct val="100000"/>
              </a:lnSpc>
              <a:spcBef>
                <a:spcPts val="241"/>
              </a:spcBef>
              <a:tabLst>
                <a:tab algn="l" pos="0"/>
              </a:tabLst>
            </a:pPr>
            <a:r>
              <a:rPr b="0" lang="uk" sz="900" spc="-1" strike="noStrike">
                <a:solidFill>
                  <a:srgbClr val="0000ff"/>
                </a:solidFill>
                <a:latin typeface="Consolas"/>
                <a:ea typeface="Consolas"/>
              </a:rPr>
              <a:t>int</a:t>
            </a: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main</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    </a:t>
            </a:r>
            <a:r>
              <a:rPr b="0" lang="uk" sz="900" spc="-1" strike="noStrike">
                <a:solidFill>
                  <a:srgbClr val="483d8b"/>
                </a:solidFill>
                <a:latin typeface="Consolas"/>
                <a:ea typeface="Consolas"/>
              </a:rPr>
              <a:t>background_task_launcher</a:t>
            </a:r>
            <a:r>
              <a:rPr b="0" lang="uk" sz="900" spc="-1" strike="noStrike">
                <a:solidFill>
                  <a:srgbClr val="000000"/>
                </a:solidFill>
                <a:latin typeface="Consolas"/>
                <a:ea typeface="Consolas"/>
              </a:rPr>
              <a:t>();</a:t>
            </a:r>
            <a:endParaRPr b="0" lang="en-US" sz="900" spc="-1" strike="noStrike">
              <a:latin typeface="Arial"/>
            </a:endParaRPr>
          </a:p>
          <a:p>
            <a:pPr>
              <a:lnSpc>
                <a:spcPct val="100000"/>
              </a:lnSpc>
              <a:spcBef>
                <a:spcPts val="241"/>
              </a:spcBef>
              <a:tabLst>
                <a:tab algn="l" pos="0"/>
              </a:tabLst>
            </a:pPr>
            <a:r>
              <a:rPr b="0" lang="uk" sz="900" spc="-1" strike="noStrike">
                <a:solidFill>
                  <a:srgbClr val="000000"/>
                </a:solidFill>
                <a:latin typeface="Consolas"/>
                <a:ea typeface="Consolas"/>
              </a:rPr>
              <a:t>}</a:t>
            </a:r>
            <a:endParaRPr b="0" lang="en-US" sz="900" spc="-1" strike="noStrike">
              <a:latin typeface="Arial"/>
            </a:endParaRPr>
          </a:p>
        </p:txBody>
      </p:sp>
      <p:sp>
        <p:nvSpPr>
          <p:cNvPr id="95" name="CustomShape 2"/>
          <p:cNvSpPr/>
          <p:nvPr/>
        </p:nvSpPr>
        <p:spPr>
          <a:xfrm>
            <a:off x="802080" y="195480"/>
            <a:ext cx="74163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1800" spc="-1" strike="noStrike">
                <a:solidFill>
                  <a:srgbClr val="000000"/>
                </a:solidFill>
                <a:latin typeface="Calibri"/>
                <a:ea typeface="Calibri"/>
              </a:rPr>
              <a:t>Problems with data passed to another thread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843480"/>
            <a:ext cx="8228880" cy="4050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uk" sz="850" spc="-1" strike="noStrike">
                <a:solidFill>
                  <a:srgbClr val="808080"/>
                </a:solidFill>
                <a:latin typeface="Consolas"/>
                <a:ea typeface="Consolas"/>
              </a:rPr>
              <a:t>#include</a:t>
            </a:r>
            <a:r>
              <a:rPr b="0" lang="uk" sz="850" spc="-1" strike="noStrike">
                <a:solidFill>
                  <a:srgbClr val="000000"/>
                </a:solidFill>
                <a:latin typeface="Consolas"/>
                <a:ea typeface="Consolas"/>
              </a:rPr>
              <a:t> </a:t>
            </a:r>
            <a:r>
              <a:rPr b="0" lang="uk" sz="850" spc="-1" strike="noStrike">
                <a:solidFill>
                  <a:srgbClr val="a31515"/>
                </a:solidFill>
                <a:latin typeface="Consolas"/>
                <a:ea typeface="Consolas"/>
              </a:rPr>
              <a:t>&lt;thread&gt;</a:t>
            </a:r>
            <a:endParaRPr b="0" lang="en-US" sz="850" spc="-1" strike="noStrike">
              <a:latin typeface="Arial"/>
            </a:endParaRPr>
          </a:p>
          <a:p>
            <a:pPr>
              <a:lnSpc>
                <a:spcPct val="100000"/>
              </a:lnSpc>
              <a:spcBef>
                <a:spcPts val="210"/>
              </a:spcBef>
              <a:tabLst>
                <a:tab algn="l" pos="0"/>
              </a:tabLst>
            </a:pPr>
            <a:endParaRPr b="0" lang="en-US" sz="850" spc="-1" strike="noStrike">
              <a:latin typeface="Arial"/>
            </a:endParaRPr>
          </a:p>
          <a:p>
            <a:pPr>
              <a:lnSpc>
                <a:spcPct val="100000"/>
              </a:lnSpc>
              <a:spcBef>
                <a:spcPts val="210"/>
              </a:spcBef>
              <a:tabLst>
                <a:tab algn="l" pos="0"/>
              </a:tabLst>
            </a:pPr>
            <a:r>
              <a:rPr b="0" lang="uk" sz="850" spc="-1" strike="noStrike">
                <a:solidFill>
                  <a:srgbClr val="0000ff"/>
                </a:solidFill>
                <a:latin typeface="Consolas"/>
                <a:ea typeface="Consolas"/>
              </a:rPr>
              <a:t>void</a:t>
            </a: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background_task</a:t>
            </a:r>
            <a:r>
              <a:rPr b="0" lang="uk" sz="850" spc="-1" strike="noStrike">
                <a:solidFill>
                  <a:srgbClr val="000000"/>
                </a:solidFill>
                <a:latin typeface="Consolas"/>
                <a:ea typeface="Consolas"/>
              </a:rPr>
              <a:t>(</a:t>
            </a:r>
            <a:r>
              <a:rPr b="0" lang="uk" sz="850" spc="-1" strike="noStrike">
                <a:solidFill>
                  <a:srgbClr val="0000ff"/>
                </a:solidFill>
                <a:latin typeface="Consolas"/>
                <a:ea typeface="Consolas"/>
              </a:rPr>
              <a:t>int</a:t>
            </a:r>
            <a:r>
              <a:rPr b="0" lang="uk" sz="850" spc="-1" strike="noStrike">
                <a:solidFill>
                  <a:srgbClr val="000000"/>
                </a:solidFill>
                <a:latin typeface="Consolas"/>
                <a:ea typeface="Consolas"/>
              </a:rPr>
              <a:t>&amp; </a:t>
            </a:r>
            <a:r>
              <a:rPr b="0" lang="uk" sz="850" spc="-1" strike="noStrike">
                <a:solidFill>
                  <a:srgbClr val="808080"/>
                </a:solidFill>
                <a:latin typeface="Consolas"/>
                <a:ea typeface="Consolas"/>
              </a:rPr>
              <a:t>data</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ff"/>
                </a:solidFill>
                <a:latin typeface="Consolas"/>
                <a:ea typeface="Consolas"/>
              </a:rPr>
              <a:t>while</a:t>
            </a:r>
            <a:r>
              <a:rPr b="0" lang="uk" sz="850" spc="-1" strike="noStrike">
                <a:solidFill>
                  <a:srgbClr val="000000"/>
                </a:solidFill>
                <a:latin typeface="Consolas"/>
                <a:ea typeface="Consolas"/>
              </a:rPr>
              <a:t> (</a:t>
            </a:r>
            <a:r>
              <a:rPr b="0" lang="uk" sz="850" spc="-1" strike="noStrike">
                <a:solidFill>
                  <a:srgbClr val="0000ff"/>
                </a:solidFill>
                <a:latin typeface="Consolas"/>
                <a:ea typeface="Consolas"/>
              </a:rPr>
              <a:t>true</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std::cout </a:t>
            </a:r>
            <a:r>
              <a:rPr b="0" lang="uk" sz="850" spc="-1" strike="noStrike">
                <a:solidFill>
                  <a:srgbClr val="008b8b"/>
                </a:solidFill>
                <a:latin typeface="Consolas"/>
                <a:ea typeface="Consolas"/>
              </a:rPr>
              <a:t>&lt;&lt;</a:t>
            </a:r>
            <a:r>
              <a:rPr b="0" lang="uk" sz="850" spc="-1" strike="noStrike">
                <a:solidFill>
                  <a:srgbClr val="000000"/>
                </a:solidFill>
                <a:latin typeface="Consolas"/>
                <a:ea typeface="Consolas"/>
              </a:rPr>
              <a:t> ++</a:t>
            </a:r>
            <a:r>
              <a:rPr b="0" lang="uk" sz="850" spc="-1" strike="noStrike">
                <a:solidFill>
                  <a:srgbClr val="808080"/>
                </a:solidFill>
                <a:latin typeface="Consolas"/>
                <a:ea typeface="Consolas"/>
              </a:rPr>
              <a:t>data</a:t>
            </a:r>
            <a:r>
              <a:rPr b="0" lang="uk" sz="850" spc="-1" strike="noStrike">
                <a:solidFill>
                  <a:srgbClr val="000000"/>
                </a:solidFill>
                <a:latin typeface="Consolas"/>
                <a:ea typeface="Consolas"/>
              </a:rPr>
              <a:t> </a:t>
            </a:r>
            <a:r>
              <a:rPr b="0" lang="uk" sz="850" spc="-1" strike="noStrike">
                <a:solidFill>
                  <a:srgbClr val="008b8b"/>
                </a:solidFill>
                <a:latin typeface="Consolas"/>
                <a:ea typeface="Consolas"/>
              </a:rPr>
              <a:t>&lt;&lt;</a:t>
            </a:r>
            <a:r>
              <a:rPr b="0" lang="uk" sz="850" spc="-1" strike="noStrike">
                <a:solidFill>
                  <a:srgbClr val="000000"/>
                </a:solidFill>
                <a:latin typeface="Consolas"/>
                <a:ea typeface="Consolas"/>
              </a:rPr>
              <a:t> std::</a:t>
            </a:r>
            <a:r>
              <a:rPr b="0" lang="uk" sz="850" spc="-1" strike="noStrike">
                <a:solidFill>
                  <a:srgbClr val="483d8b"/>
                </a:solidFill>
                <a:latin typeface="Consolas"/>
                <a:ea typeface="Consolas"/>
              </a:rPr>
              <a:t>endl</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endParaRPr b="0" lang="en-US" sz="850" spc="-1" strike="noStrike">
              <a:latin typeface="Arial"/>
            </a:endParaRPr>
          </a:p>
          <a:p>
            <a:pPr>
              <a:lnSpc>
                <a:spcPct val="100000"/>
              </a:lnSpc>
              <a:spcBef>
                <a:spcPts val="210"/>
              </a:spcBef>
              <a:tabLst>
                <a:tab algn="l" pos="0"/>
              </a:tabLst>
            </a:pPr>
            <a:r>
              <a:rPr b="0" lang="uk" sz="850" spc="-1" strike="noStrike">
                <a:solidFill>
                  <a:srgbClr val="0000ff"/>
                </a:solidFill>
                <a:latin typeface="Consolas"/>
                <a:ea typeface="Consolas"/>
              </a:rPr>
              <a:t>void</a:t>
            </a: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background_task_launcher</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ff"/>
                </a:solidFill>
                <a:latin typeface="Consolas"/>
                <a:ea typeface="Consolas"/>
              </a:rPr>
              <a:t>auto</a:t>
            </a:r>
            <a:r>
              <a:rPr b="0" lang="uk" sz="850" spc="-1" strike="noStrike">
                <a:solidFill>
                  <a:srgbClr val="000000"/>
                </a:solidFill>
                <a:latin typeface="Consolas"/>
                <a:ea typeface="Consolas"/>
              </a:rPr>
              <a:t> some_local_state = 0;</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std::</a:t>
            </a:r>
            <a:r>
              <a:rPr b="0" lang="uk" sz="850" spc="-1" strike="noStrike">
                <a:solidFill>
                  <a:srgbClr val="008b8b"/>
                </a:solidFill>
                <a:latin typeface="Consolas"/>
                <a:ea typeface="Consolas"/>
              </a:rPr>
              <a:t>thread</a:t>
            </a:r>
            <a:r>
              <a:rPr b="0" lang="uk" sz="850" spc="-1" strike="noStrike">
                <a:solidFill>
                  <a:srgbClr val="000000"/>
                </a:solidFill>
                <a:latin typeface="Consolas"/>
                <a:ea typeface="Consolas"/>
              </a:rPr>
              <a:t> task</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[&amp;]()</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background_task</a:t>
            </a:r>
            <a:r>
              <a:rPr b="0" lang="uk" sz="850" spc="-1" strike="noStrike">
                <a:solidFill>
                  <a:srgbClr val="000000"/>
                </a:solidFill>
                <a:latin typeface="Consolas"/>
                <a:ea typeface="Consolas"/>
              </a:rPr>
              <a:t>(some_local_state);</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ff"/>
                </a:solidFill>
                <a:latin typeface="Consolas"/>
                <a:ea typeface="Consolas"/>
              </a:rPr>
              <a:t>throw</a:t>
            </a:r>
            <a:r>
              <a:rPr b="0" lang="uk" sz="850" spc="-1" strike="noStrike">
                <a:solidFill>
                  <a:srgbClr val="000000"/>
                </a:solidFill>
                <a:latin typeface="Consolas"/>
                <a:ea typeface="Consolas"/>
              </a:rPr>
              <a:t> std::</a:t>
            </a:r>
            <a:r>
              <a:rPr b="0" lang="uk" sz="850" spc="-1" strike="noStrike">
                <a:solidFill>
                  <a:srgbClr val="008b8b"/>
                </a:solidFill>
                <a:latin typeface="Consolas"/>
                <a:ea typeface="Consolas"/>
              </a:rPr>
              <a:t>runtime_error(</a:t>
            </a:r>
            <a:r>
              <a:rPr b="0" lang="uk" sz="850" spc="-1" strike="noStrike">
                <a:solidFill>
                  <a:srgbClr val="a31515"/>
                </a:solidFill>
                <a:latin typeface="Consolas"/>
                <a:ea typeface="Consolas"/>
              </a:rPr>
              <a:t>"oops"</a:t>
            </a:r>
            <a:r>
              <a:rPr b="0" lang="uk" sz="850" spc="-1" strike="noStrike">
                <a:solidFill>
                  <a:srgbClr val="008b8b"/>
                </a:solidFill>
                <a:latin typeface="Consolas"/>
                <a:ea typeface="Consolas"/>
              </a:rPr>
              <a:t>)</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000000"/>
                </a:solidFill>
                <a:latin typeface="Consolas"/>
                <a:ea typeface="Consolas"/>
              </a:rPr>
              <a:t>task.detach();</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endParaRPr b="0" lang="en-US" sz="850" spc="-1" strike="noStrike">
              <a:latin typeface="Arial"/>
            </a:endParaRPr>
          </a:p>
          <a:p>
            <a:pPr>
              <a:lnSpc>
                <a:spcPct val="100000"/>
              </a:lnSpc>
              <a:spcBef>
                <a:spcPts val="210"/>
              </a:spcBef>
              <a:tabLst>
                <a:tab algn="l" pos="0"/>
              </a:tabLst>
            </a:pPr>
            <a:r>
              <a:rPr b="0" lang="uk" sz="850" spc="-1" strike="noStrike">
                <a:solidFill>
                  <a:srgbClr val="0000ff"/>
                </a:solidFill>
                <a:latin typeface="Consolas"/>
                <a:ea typeface="Consolas"/>
              </a:rPr>
              <a:t>int</a:t>
            </a: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main</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    </a:t>
            </a:r>
            <a:r>
              <a:rPr b="0" lang="uk" sz="850" spc="-1" strike="noStrike">
                <a:solidFill>
                  <a:srgbClr val="483d8b"/>
                </a:solidFill>
                <a:latin typeface="Consolas"/>
                <a:ea typeface="Consolas"/>
              </a:rPr>
              <a:t>background_task_launcher</a:t>
            </a:r>
            <a:r>
              <a:rPr b="0" lang="uk" sz="850" spc="-1" strike="noStrike">
                <a:solidFill>
                  <a:srgbClr val="000000"/>
                </a:solidFill>
                <a:latin typeface="Consolas"/>
                <a:ea typeface="Consolas"/>
              </a:rPr>
              <a:t>();</a:t>
            </a:r>
            <a:endParaRPr b="0" lang="en-US" sz="850" spc="-1" strike="noStrike">
              <a:latin typeface="Arial"/>
            </a:endParaRPr>
          </a:p>
          <a:p>
            <a:pPr>
              <a:lnSpc>
                <a:spcPct val="100000"/>
              </a:lnSpc>
              <a:spcBef>
                <a:spcPts val="210"/>
              </a:spcBef>
              <a:tabLst>
                <a:tab algn="l" pos="0"/>
              </a:tabLst>
            </a:pPr>
            <a:r>
              <a:rPr b="0" lang="uk" sz="850" spc="-1" strike="noStrike">
                <a:solidFill>
                  <a:srgbClr val="000000"/>
                </a:solidFill>
                <a:latin typeface="Consolas"/>
                <a:ea typeface="Consolas"/>
              </a:rPr>
              <a:t>}</a:t>
            </a:r>
            <a:endParaRPr b="0" lang="en-US" sz="850" spc="-1" strike="noStrike">
              <a:latin typeface="Arial"/>
            </a:endParaRPr>
          </a:p>
        </p:txBody>
      </p:sp>
      <p:sp>
        <p:nvSpPr>
          <p:cNvPr id="97" name="CustomShape 2"/>
          <p:cNvSpPr/>
          <p:nvPr/>
        </p:nvSpPr>
        <p:spPr>
          <a:xfrm>
            <a:off x="755640" y="176760"/>
            <a:ext cx="76323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uk" sz="1800" spc="-1" strike="noStrike">
                <a:solidFill>
                  <a:srgbClr val="000000"/>
                </a:solidFill>
                <a:latin typeface="Calibri"/>
                <a:ea typeface="Calibri"/>
              </a:rPr>
              <a:t>Make std::threads unjoinable on all paths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uk" sz="4400" spc="-1" strike="noStrike">
                <a:solidFill>
                  <a:srgbClr val="000000"/>
                </a:solidFill>
                <a:latin typeface="Calibri"/>
                <a:ea typeface="Calibri"/>
              </a:rPr>
              <a:t>Synchronization</a:t>
            </a:r>
            <a:endParaRPr b="0" lang="en-US" sz="4400" spc="-1" strike="noStrike">
              <a:latin typeface="Arial"/>
            </a:endParaRPr>
          </a:p>
        </p:txBody>
      </p:sp>
      <p:sp>
        <p:nvSpPr>
          <p:cNvPr id="99" name="CustomShape 2"/>
          <p:cNvSpPr/>
          <p:nvPr/>
        </p:nvSpPr>
        <p:spPr>
          <a:xfrm>
            <a:off x="457200" y="1200240"/>
            <a:ext cx="8228880" cy="3393720"/>
          </a:xfrm>
          <a:prstGeom prst="rect">
            <a:avLst/>
          </a:prstGeom>
          <a:noFill/>
          <a:ln>
            <a:noFill/>
          </a:ln>
        </p:spPr>
        <p:style>
          <a:lnRef idx="0"/>
          <a:fillRef idx="0"/>
          <a:effectRef idx="0"/>
          <a:fontRef idx="minor"/>
        </p:style>
        <p:txBody>
          <a:bodyPr lIns="90000" rIns="90000" tIns="45000" bIns="45000">
            <a:normAutofit fontScale="82000"/>
          </a:bodyPr>
          <a:p>
            <a:pPr marL="343080" indent="-342360">
              <a:lnSpc>
                <a:spcPct val="100000"/>
              </a:lnSpc>
              <a:buClr>
                <a:srgbClr val="000000"/>
              </a:buClr>
              <a:buFont typeface="Arial"/>
              <a:buChar char="•"/>
            </a:pPr>
            <a:r>
              <a:rPr b="0" lang="uk" sz="3200" spc="-1" strike="noStrike">
                <a:solidFill>
                  <a:srgbClr val="000000"/>
                </a:solidFill>
                <a:latin typeface="Calibri"/>
                <a:ea typeface="Calibri"/>
              </a:rPr>
              <a:t>Race conditions and Data Races</a:t>
            </a:r>
            <a:endParaRPr b="0" lang="en-US" sz="3200" spc="-1" strike="noStrike">
              <a:latin typeface="Arial"/>
            </a:endParaRPr>
          </a:p>
          <a:p>
            <a:pPr marL="343080" indent="-342360">
              <a:lnSpc>
                <a:spcPct val="100000"/>
              </a:lnSpc>
              <a:spcBef>
                <a:spcPts val="641"/>
              </a:spcBef>
              <a:buClr>
                <a:srgbClr val="000000"/>
              </a:buClr>
              <a:buFont typeface="Arial"/>
              <a:buChar char="•"/>
            </a:pPr>
            <a:r>
              <a:rPr b="0" lang="uk" sz="3200" spc="-1" strike="noStrike">
                <a:solidFill>
                  <a:srgbClr val="000000"/>
                </a:solidFill>
                <a:latin typeface="Calibri"/>
                <a:ea typeface="Calibri"/>
              </a:rPr>
              <a:t>Сoncept of invariant</a:t>
            </a:r>
            <a:endParaRPr b="0" lang="en-US" sz="3200" spc="-1" strike="noStrike">
              <a:latin typeface="Arial"/>
            </a:endParaRPr>
          </a:p>
          <a:p>
            <a:pPr marL="343080" indent="-342360">
              <a:lnSpc>
                <a:spcPct val="100000"/>
              </a:lnSpc>
              <a:spcBef>
                <a:spcPts val="641"/>
              </a:spcBef>
              <a:buClr>
                <a:srgbClr val="000000"/>
              </a:buClr>
              <a:buFont typeface="Arial"/>
              <a:buChar char="•"/>
            </a:pPr>
            <a:r>
              <a:rPr b="0" lang="uk" sz="3200" spc="-1" strike="noStrike">
                <a:solidFill>
                  <a:srgbClr val="000000"/>
                </a:solidFill>
                <a:latin typeface="Calibri"/>
                <a:ea typeface="Calibri"/>
              </a:rPr>
              <a:t>Problems with sharing data between threads</a:t>
            </a:r>
            <a:endParaRPr b="0" lang="en-US" sz="3200" spc="-1" strike="noStrike">
              <a:latin typeface="Arial"/>
            </a:endParaRPr>
          </a:p>
          <a:p>
            <a:pPr marL="343080" indent="-342360">
              <a:lnSpc>
                <a:spcPct val="100000"/>
              </a:lnSpc>
              <a:spcBef>
                <a:spcPts val="641"/>
              </a:spcBef>
              <a:buClr>
                <a:srgbClr val="000000"/>
              </a:buClr>
              <a:buFont typeface="Arial"/>
              <a:buChar char="•"/>
            </a:pPr>
            <a:r>
              <a:rPr b="0" lang="uk" sz="3200" spc="-1" strike="noStrike">
                <a:solidFill>
                  <a:srgbClr val="000000"/>
                </a:solidFill>
                <a:latin typeface="Calibri"/>
                <a:ea typeface="Calibri"/>
              </a:rPr>
              <a:t>Protecting data with mutexes</a:t>
            </a:r>
            <a:endParaRPr b="0" lang="en-US" sz="3200" spc="-1" strike="noStrike">
              <a:latin typeface="Arial"/>
            </a:endParaRPr>
          </a:p>
          <a:p>
            <a:pPr marL="343080" indent="-342360">
              <a:lnSpc>
                <a:spcPct val="100000"/>
              </a:lnSpc>
              <a:spcBef>
                <a:spcPts val="641"/>
              </a:spcBef>
              <a:buClr>
                <a:srgbClr val="000000"/>
              </a:buClr>
              <a:buFont typeface="Arial"/>
              <a:buChar char="•"/>
            </a:pPr>
            <a:r>
              <a:rPr b="0" lang="uk" sz="3200" spc="-1" strike="noStrike">
                <a:solidFill>
                  <a:srgbClr val="000000"/>
                </a:solidFill>
                <a:latin typeface="Calibri"/>
                <a:ea typeface="Calibri"/>
              </a:rPr>
              <a:t>C++ Thread support library</a:t>
            </a:r>
            <a:endParaRPr b="0" lang="en-US" sz="3200" spc="-1" strike="noStrike">
              <a:latin typeface="Arial"/>
            </a:endParaRPr>
          </a:p>
          <a:p>
            <a:pPr marL="343080" indent="-342360">
              <a:lnSpc>
                <a:spcPct val="100000"/>
              </a:lnSpc>
              <a:spcBef>
                <a:spcPts val="641"/>
              </a:spcBef>
              <a:buClr>
                <a:srgbClr val="000000"/>
              </a:buClr>
              <a:buFont typeface="Arial"/>
              <a:buChar char="•"/>
            </a:pPr>
            <a:r>
              <a:rPr b="0" lang="uk" sz="3200" spc="-1" strike="noStrike">
                <a:solidFill>
                  <a:srgbClr val="000000"/>
                </a:solidFill>
                <a:latin typeface="Calibri"/>
                <a:ea typeface="Calibri"/>
              </a:rPr>
              <a:t>Thread race issues</a:t>
            </a:r>
            <a:endParaRPr b="0" lang="en-US" sz="3200" spc="-1" strike="noStrike">
              <a:latin typeface="Arial"/>
            </a:endParaRPr>
          </a:p>
          <a:p>
            <a:pPr marL="343080" indent="-13896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2022-05-25T11:26:33Z</dcterms:modified>
  <cp:revision>16</cp:revision>
  <dc:subject/>
  <dc:title/>
</cp:coreProperties>
</file>