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1431" r:id="rId2"/>
    <p:sldId id="1432" r:id="rId3"/>
    <p:sldId id="1433" r:id="rId4"/>
    <p:sldId id="1434" r:id="rId5"/>
    <p:sldId id="1435" r:id="rId6"/>
    <p:sldId id="1436" r:id="rId7"/>
    <p:sldId id="1437" r:id="rId8"/>
    <p:sldId id="1438" r:id="rId9"/>
    <p:sldId id="1439" r:id="rId10"/>
    <p:sldId id="1440" r:id="rId11"/>
    <p:sldId id="1441" r:id="rId12"/>
    <p:sldId id="1443" r:id="rId13"/>
    <p:sldId id="1444" r:id="rId14"/>
    <p:sldId id="1445" r:id="rId15"/>
    <p:sldId id="1446" r:id="rId16"/>
    <p:sldId id="1447" r:id="rId17"/>
    <p:sldId id="1459" r:id="rId18"/>
    <p:sldId id="1460" r:id="rId19"/>
    <p:sldId id="1448" r:id="rId20"/>
    <p:sldId id="1449" r:id="rId21"/>
    <p:sldId id="1450" r:id="rId22"/>
    <p:sldId id="1451" r:id="rId23"/>
    <p:sldId id="1452" r:id="rId24"/>
    <p:sldId id="1453" r:id="rId25"/>
    <p:sldId id="1454" r:id="rId26"/>
    <p:sldId id="1455" r:id="rId27"/>
    <p:sldId id="1456" r:id="rId28"/>
    <p:sldId id="1426" r:id="rId29"/>
    <p:sldId id="1427" r:id="rId30"/>
    <p:sldId id="1457" r:id="rId31"/>
    <p:sldId id="1458" r:id="rId32"/>
    <p:sldId id="143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1431"/>
            <p14:sldId id="1432"/>
            <p14:sldId id="1433"/>
          </p14:sldIdLst>
        </p14:section>
        <p14:section name="Fluent API" id="{4C2182BE-4B88-4D56-9DB6-E01540733B09}">
          <p14:sldIdLst>
            <p14:sldId id="1434"/>
            <p14:sldId id="1435"/>
            <p14:sldId id="1436"/>
            <p14:sldId id="1437"/>
            <p14:sldId id="1438"/>
          </p14:sldIdLst>
        </p14:section>
        <p14:section name="Filtering and Aggregating Tables" id="{10E03AB1-9AA8-4E86-9A64-D741901E50A2}">
          <p14:sldIdLst>
            <p14:sldId id="1439"/>
            <p14:sldId id="1440"/>
            <p14:sldId id="1441"/>
            <p14:sldId id="1443"/>
            <p14:sldId id="1444"/>
          </p14:sldIdLst>
        </p14:section>
        <p14:section name="View Models" id="{850B2861-8945-4EF0-A6AD-DEE01E1897EA}">
          <p14:sldIdLst>
            <p14:sldId id="1445"/>
            <p14:sldId id="1446"/>
            <p14:sldId id="1447"/>
          </p14:sldIdLst>
        </p14:section>
        <p14:section name="Shadow Properties" id="{771644F1-E0AB-420D-B200-444456088417}">
          <p14:sldIdLst>
            <p14:sldId id="1459"/>
            <p14:sldId id="1460"/>
          </p14:sldIdLst>
        </p14:section>
        <p14:section name="Attributes" id="{42E389D6-B575-4156-92D9-83EDD042A84D}">
          <p14:sldIdLst>
            <p14:sldId id="1448"/>
            <p14:sldId id="1449"/>
            <p14:sldId id="1450"/>
            <p14:sldId id="1451"/>
            <p14:sldId id="1452"/>
            <p14:sldId id="1453"/>
            <p14:sldId id="1454"/>
            <p14:sldId id="1455"/>
            <p14:sldId id="1456"/>
          </p14:sldIdLst>
        </p14:section>
        <p14:section name="Conclusion" id="{61EF39A3-98E6-4467-8266-006C8FA76A28}">
          <p14:sldIdLst>
            <p14:sldId id="1426"/>
            <p14:sldId id="1427"/>
            <p14:sldId id="1457"/>
            <p14:sldId id="1458"/>
            <p14:sldId id="14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00FFFF"/>
    <a:srgbClr val="E0E3E9"/>
    <a:srgbClr val="234465"/>
    <a:srgbClr val="2D2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5" autoAdjust="0"/>
    <p:restoredTop sz="93612" autoAdjust="0"/>
  </p:normalViewPr>
  <p:slideViewPr>
    <p:cSldViewPr snapToGrid="0" showGuides="1">
      <p:cViewPr varScale="1">
        <p:scale>
          <a:sx n="82" d="100"/>
          <a:sy n="82" d="100"/>
        </p:scale>
        <p:origin x="571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11.3.2019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11-Mar-19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40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561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05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060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4043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634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2636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94822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263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11-Mar-19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11-Mar-19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11-Mar-19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290714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13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11-Mar-19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12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11-Mar-19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49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11-Mar-19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941663-FB3D-4308-B06A-BF7A06722F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0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11-Mar-19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11-Mar-19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BFEAC7-2768-4ADF-B43E-AC8B32C99F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6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11-Mar-19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7D08D3-A561-44E3-A79F-6993D8EE65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0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11-Mar-19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11-Mar-19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11-Mar-19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11-Mar-19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11-Mar-19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11-Mar-19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799" r:id="rId16"/>
    <p:sldLayoutId id="2147483800" r:id="rId17"/>
    <p:sldLayoutId id="2147483928" r:id="rId18"/>
    <p:sldLayoutId id="2147483966" r:id="rId19"/>
    <p:sldLayoutId id="2147483997" r:id="rId20"/>
    <p:sldLayoutId id="2147484023" r:id="rId2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databases-advanced-entity-framewor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0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58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9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3.png"/><Relationship Id="rId10" Type="http://schemas.openxmlformats.org/officeDocument/2006/relationships/image" Target="../media/image57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4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4.jpeg"/><Relationship Id="rId7" Type="http://schemas.openxmlformats.org/officeDocument/2006/relationships/image" Target="../media/image6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7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Fluent API, Querying Data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Relations and Aggregation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/>
              <a:t>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026" name="Picture 2" descr="Image result for relationspng">
            <a:extLst>
              <a:ext uri="{FF2B5EF4-FFF2-40B4-BE49-F238E27FC236}">
                <a16:creationId xmlns:a16="http://schemas.microsoft.com/office/drawing/2014/main" id="{EA16D61B-8699-4E8B-938D-F67EA860C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637" y="1474404"/>
            <a:ext cx="4703693" cy="470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44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Limit network traffic by reducing the queried columns</a:t>
            </a:r>
          </a:p>
          <a:p>
            <a:r>
              <a:rPr lang="en-US" dirty="0"/>
              <a:t>Syntax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SQL Server Profiler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 Reasons to Use Select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4225" y="2502644"/>
            <a:ext cx="7772400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employeesWithTown = context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.Employees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400" b="1" noProof="1">
                <a:latin typeface="Consolas" pitchFamily="49" charset="0"/>
              </a:rPr>
              <a:t>(employee =&gt; new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EmployeeName = employee.FirstName,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TownName = </a:t>
            </a:r>
            <a:r>
              <a:rPr lang="en-US" sz="2400" b="1" noProof="1" smtClean="0">
                <a:latin typeface="Consolas" pitchFamily="49" charset="0"/>
              </a:rPr>
              <a:t>employee.Address.Town.Name</a:t>
            </a:r>
            <a:endParaRPr lang="en-US" sz="2400" b="1" noProof="1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});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4398" y="5319973"/>
            <a:ext cx="11570103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 noProof="1" smtClean="0">
                <a:latin typeface="Consolas" pitchFamily="49" charset="0"/>
              </a:rPr>
              <a:t>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1600" b="1" noProof="1" smtClean="0">
                <a:latin typeface="Consolas" pitchFamily="49" charset="0"/>
              </a:rPr>
              <a:t> </a:t>
            </a:r>
            <a:r>
              <a:rPr lang="en-US" sz="1600" b="1" noProof="1">
                <a:latin typeface="Consolas" pitchFamily="49" charset="0"/>
              </a:rPr>
              <a:t>[employee].[FirstName] AS [EmployeeName</a:t>
            </a:r>
            <a:r>
              <a:rPr lang="en-US" sz="1600" b="1" noProof="1" smtClean="0">
                <a:latin typeface="Consolas" pitchFamily="49" charset="0"/>
              </a:rPr>
              <a:t>], [employee.Address.Town</a:t>
            </a:r>
            <a:r>
              <a:rPr lang="en-US" sz="1600" b="1" noProof="1">
                <a:latin typeface="Consolas" pitchFamily="49" charset="0"/>
              </a:rPr>
              <a:t>].[Name] AS [TownName]</a:t>
            </a:r>
          </a:p>
          <a:p>
            <a:pPr>
              <a:lnSpc>
                <a:spcPct val="80000"/>
              </a:lnSpc>
            </a:pPr>
            <a:r>
              <a:rPr lang="en-US" sz="1600" b="1" noProof="1" smtClean="0">
                <a:latin typeface="Consolas" pitchFamily="49" charset="0"/>
              </a:rPr>
              <a:t>  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</a:rPr>
              <a:t>FROM</a:t>
            </a:r>
            <a:r>
              <a:rPr lang="en-US" sz="1600" b="1" noProof="1" smtClean="0">
                <a:latin typeface="Consolas" pitchFamily="49" charset="0"/>
              </a:rPr>
              <a:t> </a:t>
            </a:r>
            <a:r>
              <a:rPr lang="en-US" sz="1600" b="1" noProof="1">
                <a:latin typeface="Consolas" pitchFamily="49" charset="0"/>
              </a:rPr>
              <a:t>[Employees] AS [employee]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chemeClr val="bg1"/>
                </a:solidFill>
                <a:latin typeface="Consolas" pitchFamily="49" charset="0"/>
              </a:rPr>
              <a:t>LEFT JOIN </a:t>
            </a:r>
            <a:r>
              <a:rPr lang="en-US" sz="1600" b="1" noProof="1">
                <a:latin typeface="Consolas" pitchFamily="49" charset="0"/>
              </a:rPr>
              <a:t>[Addresses] AS [employee.Address] ON [employee].[AddressID] = [employee.Address].[AddressID]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chemeClr val="bg1"/>
                </a:solidFill>
                <a:latin typeface="Consolas" pitchFamily="49" charset="0"/>
              </a:rPr>
              <a:t>LEFT JOIN </a:t>
            </a:r>
            <a:r>
              <a:rPr lang="en-US" sz="1600" b="1" noProof="1">
                <a:latin typeface="Consolas" pitchFamily="49" charset="0"/>
              </a:rPr>
              <a:t>[Towns] AS [employee.Address.Town] </a:t>
            </a:r>
            <a:r>
              <a:rPr lang="en-US" sz="1600" b="1" noProof="1" smtClean="0">
                <a:latin typeface="Consolas" pitchFamily="49" charset="0"/>
              </a:rPr>
              <a:t>ON [employee.Address</a:t>
            </a:r>
            <a:r>
              <a:rPr lang="en-US" sz="1600" b="1" noProof="1">
                <a:latin typeface="Consolas" pitchFamily="49" charset="0"/>
              </a:rPr>
              <a:t>].[TownID</a:t>
            </a:r>
            <a:r>
              <a:rPr lang="en-US" sz="1600" b="1" noProof="1" smtClean="0">
                <a:latin typeface="Consolas" pitchFamily="49" charset="0"/>
              </a:rPr>
              <a:t>] =       		 	  [employee.Address.Town</a:t>
            </a:r>
            <a:r>
              <a:rPr lang="en-US" sz="1600" b="1" noProof="1">
                <a:latin typeface="Consolas" pitchFamily="49" charset="0"/>
              </a:rPr>
              <a:t>].[TownID]</a:t>
            </a:r>
          </a:p>
        </p:txBody>
      </p:sp>
    </p:spTree>
    <p:extLst>
      <p:ext uri="{BB962C8B-B14F-4D97-AF65-F5344CB8AC3E}">
        <p14:creationId xmlns:p14="http://schemas.microsoft.com/office/powerpoint/2010/main" val="359010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7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that is selected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initial entity type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Anonymous type</a:t>
            </a:r>
            <a:r>
              <a:rPr lang="en-US" dirty="0"/>
              <a:t>, generated at runtime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cannot be modified </a:t>
            </a:r>
            <a:r>
              <a:rPr lang="en-US" dirty="0"/>
              <a:t>(updated, deleted)</a:t>
            </a:r>
          </a:p>
          <a:p>
            <a:pPr lvl="1"/>
            <a:r>
              <a:rPr lang="en-US" dirty="0"/>
              <a:t>Entity is of a </a:t>
            </a:r>
            <a:r>
              <a:rPr lang="en-US" b="1" dirty="0">
                <a:solidFill>
                  <a:schemeClr val="bg1"/>
                </a:solidFill>
              </a:rPr>
              <a:t>different type</a:t>
            </a:r>
          </a:p>
          <a:p>
            <a:pPr lvl="1"/>
            <a:r>
              <a:rPr lang="en-US" dirty="0"/>
              <a:t>Not associated with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 anymore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 Reasons not to Use Select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550" y="2603700"/>
            <a:ext cx="6206609" cy="15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1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Join tables in EF with </a:t>
            </a:r>
            <a:r>
              <a:rPr lang="en-US" b="1" dirty="0">
                <a:solidFill>
                  <a:schemeClr val="bg1"/>
                </a:solidFill>
              </a:rPr>
              <a:t>LINQ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extension methods </a:t>
            </a:r>
            <a:r>
              <a:rPr lang="en-US" dirty="0"/>
              <a:t>on 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</a:rPr>
              <a:t>IEnumerable&lt;T&gt;</a:t>
            </a:r>
            <a:r>
              <a:rPr lang="en-US" dirty="0"/>
              <a:t> (like when joining collections)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Joining Tables in EF: Using Join()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01371" y="2492829"/>
            <a:ext cx="8534400" cy="34624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employees = 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softUniEntities.Employees.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softUniEntities.Departments,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(e =&gt; 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DepartmentID</a:t>
            </a:r>
            <a:r>
              <a:rPr lang="en-US" sz="2400" b="1" noProof="1">
                <a:latin typeface="Consolas" pitchFamily="49" charset="0"/>
              </a:rPr>
              <a:t>),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(d =&gt; d.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DepartmentID</a:t>
            </a:r>
            <a:r>
              <a:rPr lang="en-US" sz="2400" b="1" noProof="1">
                <a:latin typeface="Consolas" pitchFamily="49" charset="0"/>
              </a:rPr>
              <a:t>), 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(e, d) =&gt; new 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  Employee = e.FirstName, 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  JobTitle = e.JobTitle, 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  Department = d.Name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);</a:t>
            </a:r>
          </a:p>
        </p:txBody>
      </p:sp>
    </p:spTree>
    <p:extLst>
      <p:ext uri="{BB962C8B-B14F-4D97-AF65-F5344CB8AC3E}">
        <p14:creationId xmlns:p14="http://schemas.microsoft.com/office/powerpoint/2010/main" val="104443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Grouping also can be done by LINQ</a:t>
            </a:r>
          </a:p>
          <a:p>
            <a:pPr lvl="1"/>
            <a:r>
              <a:rPr lang="en-US" dirty="0"/>
              <a:t>The same way as with collections in LINQ</a:t>
            </a:r>
          </a:p>
          <a:p>
            <a:r>
              <a:rPr lang="en-US" dirty="0"/>
              <a:t>Grouping with LINQ: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Grouping with extension methods: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Grouping Tables in EF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828800" y="4648200"/>
            <a:ext cx="8534400" cy="533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68424" y="3236782"/>
            <a:ext cx="9451976" cy="978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groupedEmployees = 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from employee in softUniEntities.Employees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group employee by employee.JobTitle;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368424" y="5334001"/>
            <a:ext cx="9451976" cy="6832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groupedCustomers = softUniEntities.Employees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.GroupBy(employee =&gt; employee.JobTitle);</a:t>
            </a:r>
          </a:p>
        </p:txBody>
      </p:sp>
    </p:spTree>
    <p:extLst>
      <p:ext uri="{BB962C8B-B14F-4D97-AF65-F5344CB8AC3E}">
        <p14:creationId xmlns:p14="http://schemas.microsoft.com/office/powerpoint/2010/main" val="199861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View Models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431BD2-11A8-4CE4-862B-5F1B0BED98BF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Simplifying Models</a:t>
            </a:r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view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657" y="1113101"/>
            <a:ext cx="2948787" cy="291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00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Select()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GroupBy() </a:t>
            </a:r>
            <a:r>
              <a:rPr lang="en-US" dirty="0"/>
              <a:t>can work with </a:t>
            </a:r>
            <a:r>
              <a:rPr lang="en-US" b="1" dirty="0">
                <a:solidFill>
                  <a:schemeClr val="bg1"/>
                </a:solidFill>
              </a:rPr>
              <a:t>custom classes</a:t>
            </a:r>
          </a:p>
          <a:p>
            <a:pPr lvl="1"/>
            <a:r>
              <a:rPr lang="en-US" dirty="0"/>
              <a:t>Allows you to </a:t>
            </a:r>
            <a:r>
              <a:rPr lang="en-US" b="1" dirty="0">
                <a:solidFill>
                  <a:schemeClr val="bg1"/>
                </a:solidFill>
              </a:rPr>
              <a:t>pass them </a:t>
            </a:r>
            <a:r>
              <a:rPr lang="en-US" dirty="0"/>
              <a:t>to methods and use them </a:t>
            </a:r>
            <a:br>
              <a:rPr lang="en-US" dirty="0"/>
            </a:br>
            <a:r>
              <a:rPr lang="en-US" dirty="0"/>
              <a:t>as a return type</a:t>
            </a:r>
          </a:p>
          <a:p>
            <a:pPr lvl="1"/>
            <a:r>
              <a:rPr lang="en-US" dirty="0"/>
              <a:t>Requires some </a:t>
            </a:r>
            <a:r>
              <a:rPr lang="en-US" b="1" dirty="0">
                <a:solidFill>
                  <a:schemeClr val="bg1"/>
                </a:solidFill>
              </a:rPr>
              <a:t>extra code </a:t>
            </a:r>
            <a:r>
              <a:rPr lang="en-US" dirty="0"/>
              <a:t>(class definition)</a:t>
            </a:r>
          </a:p>
          <a:p>
            <a:r>
              <a:rPr lang="en-US" dirty="0"/>
              <a:t>Sample </a:t>
            </a:r>
            <a:r>
              <a:rPr lang="en-US" noProof="1"/>
              <a:t>View Model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View Models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85865" y="4361906"/>
            <a:ext cx="680336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UserViewModel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string </a:t>
            </a:r>
            <a:r>
              <a:rPr lang="en-US" sz="2400" b="1" noProof="1" smtClean="0">
                <a:latin typeface="Consolas" pitchFamily="49" charset="0"/>
              </a:rPr>
              <a:t>FullName </a:t>
            </a:r>
            <a:r>
              <a:rPr lang="en-US" sz="2400" b="1" noProof="1">
                <a:latin typeface="Consolas" pitchFamily="49" charset="0"/>
              </a:rPr>
              <a:t>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</a:t>
            </a:r>
            <a:r>
              <a:rPr lang="en-US" sz="2400" b="1" noProof="1" smtClean="0">
                <a:latin typeface="Consolas" pitchFamily="49" charset="0"/>
              </a:rPr>
              <a:t>string Age </a:t>
            </a:r>
            <a:r>
              <a:rPr lang="en-US" sz="2400" b="1" noProof="1">
                <a:latin typeface="Consolas" pitchFamily="49" charset="0"/>
              </a:rPr>
              <a:t>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081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Assign the fields as you would with an anonymous object: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new type can be used in a method signature: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 Models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0012" y="1879601"/>
            <a:ext cx="9451976" cy="24560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currentUser = context.Users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.Find(8)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400" b="1" noProof="1">
                <a:latin typeface="Consolas" pitchFamily="49" charset="0"/>
              </a:rPr>
              <a:t>(u =&gt;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new UserViewModel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</a:t>
            </a:r>
            <a:r>
              <a:rPr lang="en-US" sz="2400" b="1" noProof="1" smtClean="0">
                <a:latin typeface="Consolas" pitchFamily="49" charset="0"/>
              </a:rPr>
              <a:t>FullName </a:t>
            </a:r>
            <a:r>
              <a:rPr lang="en-US" sz="2400" b="1" noProof="1">
                <a:latin typeface="Consolas" pitchFamily="49" charset="0"/>
              </a:rPr>
              <a:t>= u.FirstName + " " + u.LastName,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</a:t>
            </a:r>
            <a:r>
              <a:rPr lang="en-US" sz="2400" b="1" noProof="1" smtClean="0">
                <a:latin typeface="Consolas" pitchFamily="49" charset="0"/>
              </a:rPr>
              <a:t>Age </a:t>
            </a:r>
            <a:r>
              <a:rPr lang="en-US" sz="2400" b="1" noProof="1">
                <a:latin typeface="Consolas" pitchFamily="49" charset="0"/>
              </a:rPr>
              <a:t>= </a:t>
            </a:r>
            <a:r>
              <a:rPr lang="en-US" sz="2400" b="1" noProof="1" smtClean="0">
                <a:latin typeface="Consolas" pitchFamily="49" charset="0"/>
              </a:rPr>
              <a:t>u.Age</a:t>
            </a:r>
            <a:endParaRPr lang="en-US" sz="2400" b="1" noProof="1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})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SingleOrDefault</a:t>
            </a:r>
            <a:r>
              <a:rPr lang="en-US" sz="2400" b="1" noProof="1">
                <a:latin typeface="Consolas" pitchFamily="49" charset="0"/>
              </a:rPr>
              <a:t>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70012" y="5408324"/>
            <a:ext cx="9451976" cy="393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static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UserViewModel</a:t>
            </a:r>
            <a:r>
              <a:rPr lang="en-US" sz="2400" b="1" noProof="1">
                <a:latin typeface="Consolas" pitchFamily="49" charset="0"/>
              </a:rPr>
              <a:t> GetUserInfo(int Id) { … }</a:t>
            </a:r>
          </a:p>
        </p:txBody>
      </p:sp>
    </p:spTree>
    <p:extLst>
      <p:ext uri="{BB962C8B-B14F-4D97-AF65-F5344CB8AC3E}">
        <p14:creationId xmlns:p14="http://schemas.microsoft.com/office/powerpoint/2010/main" val="203069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Shadow Properties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431BD2-11A8-4CE4-862B-5F1B0BED98BF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32" name="Picture 8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225" y="1267349"/>
            <a:ext cx="2809550" cy="28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96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5758" y="1196130"/>
            <a:ext cx="12001598" cy="5201066"/>
          </a:xfrm>
        </p:spPr>
        <p:txBody>
          <a:bodyPr/>
          <a:lstStyle/>
          <a:p>
            <a:r>
              <a:rPr lang="en-US" dirty="0" smtClean="0"/>
              <a:t>Shadow properties </a:t>
            </a:r>
            <a:r>
              <a:rPr lang="en-US" dirty="0"/>
              <a:t>are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defined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in your </a:t>
            </a:r>
            <a:r>
              <a:rPr lang="en-US" sz="3200" b="1" dirty="0">
                <a:solidFill>
                  <a:schemeClr val="bg1"/>
                </a:solidFill>
              </a:rPr>
              <a:t>.</a:t>
            </a:r>
            <a:r>
              <a:rPr lang="en-US" sz="3200" b="1" dirty="0">
                <a:solidFill>
                  <a:schemeClr val="bg1"/>
                </a:solidFill>
              </a:rPr>
              <a:t>NET </a:t>
            </a:r>
            <a:r>
              <a:rPr lang="en-US" sz="3200" b="1" dirty="0">
                <a:solidFill>
                  <a:schemeClr val="bg1"/>
                </a:solidFill>
              </a:rPr>
              <a:t>entity </a:t>
            </a:r>
            <a:r>
              <a:rPr lang="en-US" sz="3200" b="1" dirty="0">
                <a:solidFill>
                  <a:schemeClr val="bg1"/>
                </a:solidFill>
              </a:rPr>
              <a:t>class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 smtClean="0"/>
              <a:t>They are </a:t>
            </a:r>
            <a:r>
              <a:rPr lang="en-US" sz="3200" b="1" dirty="0">
                <a:solidFill>
                  <a:schemeClr val="bg1"/>
                </a:solidFill>
              </a:rPr>
              <a:t>useful</a:t>
            </a:r>
            <a:r>
              <a:rPr lang="en-US" dirty="0"/>
              <a:t> when there is data in the </a:t>
            </a:r>
            <a:r>
              <a:rPr lang="en-US" dirty="0" smtClean="0"/>
              <a:t>database that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200" b="1" dirty="0">
                <a:solidFill>
                  <a:schemeClr val="bg1"/>
                </a:solidFill>
              </a:rPr>
              <a:t>should not be exposed </a:t>
            </a:r>
            <a:r>
              <a:rPr lang="en-US" dirty="0"/>
              <a:t>on the mapped entity types.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Configure</a:t>
            </a:r>
            <a:r>
              <a:rPr lang="en-US" dirty="0" smtClean="0"/>
              <a:t> shadow property:</a:t>
            </a:r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Change</a:t>
            </a:r>
            <a:r>
              <a:rPr lang="en-US" dirty="0" smtClean="0"/>
              <a:t> value of shadow property: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Properties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2452" y="5113375"/>
            <a:ext cx="91440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 smtClean="0">
                <a:latin typeface="Consolas" pitchFamily="49" charset="0"/>
              </a:rPr>
              <a:t>context.Entry(</a:t>
            </a:r>
            <a:r>
              <a:rPr lang="en-US" sz="2600" b="1" noProof="1">
                <a:solidFill>
                  <a:schemeClr val="bg1"/>
                </a:solidFill>
              </a:rPr>
              <a:t>Project</a:t>
            </a:r>
            <a:r>
              <a:rPr lang="en-US" sz="2400" b="1" noProof="1" smtClean="0">
                <a:latin typeface="Consolas" pitchFamily="49" charset="0"/>
              </a:rPr>
              <a:t>).Property(</a:t>
            </a:r>
            <a:r>
              <a:rPr lang="en-US" sz="2400" b="1" noProof="1">
                <a:solidFill>
                  <a:schemeClr val="bg1"/>
                </a:solidFill>
              </a:rPr>
              <a:t>"</a:t>
            </a:r>
            <a:r>
              <a:rPr lang="en-US" sz="2600" b="1" noProof="1">
                <a:solidFill>
                  <a:schemeClr val="bg1"/>
                </a:solidFill>
              </a:rPr>
              <a:t>LastUpdated</a:t>
            </a:r>
            <a:r>
              <a:rPr lang="en-US" sz="2400" b="1" noProof="1">
                <a:solidFill>
                  <a:schemeClr val="bg1"/>
                </a:solidFill>
              </a:rPr>
              <a:t>"</a:t>
            </a:r>
            <a:r>
              <a:rPr lang="en-US" sz="2400" b="1" noProof="1" smtClean="0">
                <a:latin typeface="Consolas" pitchFamily="49" charset="0"/>
              </a:rPr>
              <a:t>)</a:t>
            </a:r>
          </a:p>
          <a:p>
            <a:r>
              <a:rPr lang="en-US" sz="2400" b="1" noProof="1">
                <a:latin typeface="Consolas" pitchFamily="49" charset="0"/>
              </a:rPr>
              <a:t>	</a:t>
            </a:r>
            <a:r>
              <a:rPr lang="en-US" sz="2600" b="1" noProof="1">
                <a:solidFill>
                  <a:schemeClr val="bg1"/>
                </a:solidFill>
              </a:rPr>
              <a:t>.</a:t>
            </a:r>
            <a:r>
              <a:rPr lang="en-US" sz="2600" b="1" noProof="1">
                <a:solidFill>
                  <a:schemeClr val="bg1"/>
                </a:solidFill>
              </a:rPr>
              <a:t>CurrentValue </a:t>
            </a:r>
            <a:r>
              <a:rPr lang="en-US" sz="2400" b="1" noProof="1" smtClean="0">
                <a:latin typeface="Consolas" pitchFamily="49" charset="0"/>
              </a:rPr>
              <a:t>= DateTime.Now;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52452" y="3638407"/>
            <a:ext cx="9144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 smtClean="0">
                <a:latin typeface="Consolas" pitchFamily="49" charset="0"/>
              </a:rPr>
              <a:t>builder.Entity&lt;</a:t>
            </a:r>
            <a:r>
              <a:rPr lang="en-US" sz="2400" b="1" noProof="1">
                <a:solidFill>
                  <a:schemeClr val="bg1"/>
                </a:solidFill>
              </a:rPr>
              <a:t>Project</a:t>
            </a:r>
            <a:r>
              <a:rPr lang="en-US" sz="2400" b="1" noProof="1" smtClean="0">
                <a:latin typeface="Consolas" pitchFamily="49" charset="0"/>
              </a:rPr>
              <a:t>&gt;() </a:t>
            </a:r>
            <a:r>
              <a:rPr lang="en-US" sz="2400" b="1" noProof="1" smtClean="0">
                <a:latin typeface="Consolas" pitchFamily="49" charset="0"/>
              </a:rPr>
              <a:t>	</a:t>
            </a:r>
            <a:r>
              <a:rPr lang="en-US" sz="2400" b="1" noProof="1" smtClean="0">
                <a:latin typeface="Consolas" pitchFamily="49" charset="0"/>
              </a:rPr>
              <a:t>.</a:t>
            </a:r>
            <a:r>
              <a:rPr lang="en-US" sz="2400" b="1" noProof="1" smtClean="0">
                <a:latin typeface="Consolas" pitchFamily="49" charset="0"/>
              </a:rPr>
              <a:t>Property&lt;</a:t>
            </a:r>
            <a:r>
              <a:rPr lang="en-US" sz="2400" b="1" noProof="1" smtClean="0">
                <a:solidFill>
                  <a:schemeClr val="bg1"/>
                </a:solidFill>
              </a:rPr>
              <a:t>DateTime</a:t>
            </a:r>
            <a:r>
              <a:rPr lang="en-US" sz="2400" b="1" noProof="1">
                <a:latin typeface="Consolas" pitchFamily="49" charset="0"/>
              </a:rPr>
              <a:t>&gt;(</a:t>
            </a:r>
            <a:r>
              <a:rPr lang="en-US" sz="2400" b="1" noProof="1" smtClean="0">
                <a:solidFill>
                  <a:schemeClr val="bg1"/>
                </a:solidFill>
              </a:rPr>
              <a:t>"LastUpdated"</a:t>
            </a:r>
            <a:r>
              <a:rPr lang="en-US" sz="2400" b="1" noProof="1">
                <a:latin typeface="Consolas" pitchFamily="49" charset="0"/>
              </a:rPr>
              <a:t>);</a:t>
            </a:r>
            <a:endParaRPr lang="en-US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38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Attributes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Custom Entity Framework Behavior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825" y="1236901"/>
            <a:ext cx="2889006" cy="271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3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Fluent </a:t>
            </a:r>
            <a:r>
              <a:rPr lang="en-GB" dirty="0" smtClean="0"/>
              <a:t>API</a:t>
            </a:r>
            <a:endParaRPr lang="en-GB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Grouping and Joining </a:t>
            </a:r>
            <a:r>
              <a:rPr lang="en-GB" dirty="0" smtClean="0"/>
              <a:t>Tables</a:t>
            </a:r>
            <a:endParaRPr lang="en-GB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View Models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Attributes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1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EF Code First provides a set of </a:t>
            </a:r>
            <a:r>
              <a:rPr lang="en-US" b="1" noProof="1">
                <a:solidFill>
                  <a:schemeClr val="bg1"/>
                </a:solidFill>
              </a:rPr>
              <a:t>DataAnnotation</a:t>
            </a:r>
            <a:r>
              <a:rPr lang="en-US" b="1" dirty="0">
                <a:solidFill>
                  <a:schemeClr val="bg1"/>
                </a:solidFill>
              </a:rPr>
              <a:t> attributes</a:t>
            </a:r>
          </a:p>
          <a:p>
            <a:pPr lvl="1"/>
            <a:r>
              <a:rPr lang="en-US" dirty="0"/>
              <a:t>You can override default Entity Framework behavior</a:t>
            </a:r>
          </a:p>
          <a:p>
            <a:r>
              <a:rPr lang="en-US" dirty="0"/>
              <a:t>To access nullability and size of fields:</a:t>
            </a:r>
          </a:p>
          <a:p>
            <a:endParaRPr lang="en-US" dirty="0"/>
          </a:p>
          <a:p>
            <a:r>
              <a:rPr lang="en-US" dirty="0"/>
              <a:t>To access schema customizations:</a:t>
            </a:r>
          </a:p>
          <a:p>
            <a:endParaRPr lang="en-US" dirty="0"/>
          </a:p>
          <a:p>
            <a:r>
              <a:rPr lang="en-US" dirty="0"/>
              <a:t>For a full set of configuration options you need the </a:t>
            </a:r>
            <a:r>
              <a:rPr lang="en-US" b="1" dirty="0">
                <a:solidFill>
                  <a:schemeClr val="bg1"/>
                </a:solidFill>
              </a:rPr>
              <a:t>Fluent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316" y="3312887"/>
            <a:ext cx="9144000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using</a:t>
            </a:r>
            <a:r>
              <a:rPr lang="en-US" sz="2400" b="1" noProof="1">
                <a:latin typeface="Consolas" pitchFamily="49" charset="0"/>
              </a:rPr>
              <a:t> System.ComponentModel.DataAnnotations;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7316" y="4607485"/>
            <a:ext cx="9144000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using</a:t>
            </a:r>
            <a:r>
              <a:rPr lang="en-US" sz="2400" b="1" noProof="1">
                <a:latin typeface="Consolas" pitchFamily="49" charset="0"/>
              </a:rPr>
              <a:t> System.ComponentModel.DataAnnotations.Schema;</a:t>
            </a:r>
          </a:p>
        </p:txBody>
      </p:sp>
    </p:spTree>
    <p:extLst>
      <p:ext uri="{BB962C8B-B14F-4D97-AF65-F5344CB8AC3E}">
        <p14:creationId xmlns:p14="http://schemas.microsoft.com/office/powerpoint/2010/main" val="115105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] – explicitly specify </a:t>
            </a:r>
            <a:r>
              <a:rPr lang="en-US" b="1" dirty="0">
                <a:solidFill>
                  <a:schemeClr val="bg1"/>
                </a:solidFill>
              </a:rPr>
              <a:t>primary key</a:t>
            </a:r>
          </a:p>
          <a:p>
            <a:pPr lvl="1"/>
            <a:r>
              <a:rPr lang="en-US" dirty="0"/>
              <a:t>When your PK column doesn’t have an "Id" suffix</a:t>
            </a:r>
          </a:p>
          <a:p>
            <a:pPr marL="609219" lvl="1" indent="0"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Composite </a:t>
            </a:r>
            <a:r>
              <a:rPr lang="en-US" b="1" dirty="0">
                <a:solidFill>
                  <a:schemeClr val="bg1"/>
                </a:solidFill>
              </a:rPr>
              <a:t>key </a:t>
            </a:r>
            <a:r>
              <a:rPr lang="en-US" dirty="0"/>
              <a:t>is only defined using </a:t>
            </a:r>
            <a:r>
              <a:rPr lang="en-US" b="1" dirty="0">
                <a:solidFill>
                  <a:schemeClr val="bg1"/>
                </a:solidFill>
              </a:rPr>
              <a:t>Fluent API </a:t>
            </a:r>
            <a:r>
              <a:rPr lang="en-US" dirty="0"/>
              <a:t>for </a:t>
            </a:r>
            <a:r>
              <a:rPr lang="en-US" dirty="0" smtClean="0"/>
              <a:t>now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Attributes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01083" y="2517615"/>
            <a:ext cx="7620000" cy="6832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Key</a:t>
            </a:r>
            <a:r>
              <a:rPr lang="en-US" sz="2400" b="1" noProof="1">
                <a:latin typeface="Consolas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int StudentKey { get; set;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1083" y="3893392"/>
            <a:ext cx="9287946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 smtClean="0">
                <a:latin typeface="Consolas" pitchFamily="49" charset="0"/>
              </a:rPr>
              <a:t>builder.Entity&lt;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EmployeesProjects</a:t>
            </a:r>
            <a:r>
              <a:rPr lang="en-US" sz="2400" b="1" noProof="1" smtClean="0">
                <a:latin typeface="Consolas" pitchFamily="49" charset="0"/>
              </a:rPr>
              <a:t>&gt;()</a:t>
            </a:r>
          </a:p>
          <a:p>
            <a:r>
              <a:rPr lang="en-US" sz="2400" b="1" noProof="1" smtClean="0">
                <a:latin typeface="Consolas" pitchFamily="49" charset="0"/>
              </a:rPr>
              <a:t>	.HasKey(k =&gt; new { 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EmployeeId</a:t>
            </a:r>
            <a:r>
              <a:rPr lang="en-US" sz="2400" b="1" noProof="1" smtClean="0">
                <a:latin typeface="Consolas" pitchFamily="49" charset="0"/>
              </a:rPr>
              <a:t>, 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ProjectId</a:t>
            </a:r>
            <a:r>
              <a:rPr lang="en-US" sz="2400" b="1" noProof="1" smtClean="0">
                <a:latin typeface="Consolas" pitchFamily="49" charset="0"/>
              </a:rPr>
              <a:t> });</a:t>
            </a:r>
            <a:endParaRPr lang="en-US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3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ForeignKey</a:t>
            </a:r>
            <a:r>
              <a:rPr lang="en-US" dirty="0"/>
              <a:t> – explicitly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  <a:r>
              <a:rPr lang="en-US" dirty="0"/>
              <a:t> navigation property and foreign key property within the same class</a:t>
            </a:r>
          </a:p>
          <a:p>
            <a:r>
              <a:rPr lang="en-US" dirty="0"/>
              <a:t>Works in </a:t>
            </a:r>
            <a:r>
              <a:rPr lang="en-US" b="1" dirty="0">
                <a:solidFill>
                  <a:schemeClr val="bg1"/>
                </a:solidFill>
              </a:rPr>
              <a:t>either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direction</a:t>
            </a:r>
            <a:r>
              <a:rPr lang="en-US" dirty="0"/>
              <a:t> (FK to navigation property or </a:t>
            </a:r>
            <a:br>
              <a:rPr lang="en-US" dirty="0"/>
            </a:br>
            <a:r>
              <a:rPr lang="en-US" dirty="0"/>
              <a:t>navigation property to FK)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Attributes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81200" y="3683707"/>
            <a:ext cx="8229600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Client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ForeignKey</a:t>
            </a:r>
            <a:r>
              <a:rPr lang="en-US" sz="2400" b="1" noProof="1">
                <a:latin typeface="Consolas" pitchFamily="49" charset="0"/>
              </a:rPr>
              <a:t>("Order")]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int OrderRefId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Order Order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479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Table</a:t>
            </a:r>
            <a:r>
              <a:rPr lang="en-US" dirty="0"/>
              <a:t> – manually specify the name of the table in the DB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Renaming Objects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0" y="1905000"/>
            <a:ext cx="7620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</a:rPr>
              <a:t>("StudentMaster")]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Student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00" y="4343400"/>
            <a:ext cx="7620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</a:rPr>
              <a:t>("StudentMaster",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Schema</a:t>
            </a:r>
            <a:r>
              <a:rPr lang="en-US" sz="2400" b="1" noProof="1">
                <a:latin typeface="Consolas" pitchFamily="49" charset="0"/>
              </a:rPr>
              <a:t> = "Admin")]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Student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535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Column</a:t>
            </a:r>
            <a:r>
              <a:rPr lang="en-US" dirty="0"/>
              <a:t> – manually specify the name of the column in the DB</a:t>
            </a:r>
          </a:p>
          <a:p>
            <a:pPr lvl="1"/>
            <a:r>
              <a:rPr lang="en-US" dirty="0"/>
              <a:t>You can also specify order and explicit data type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Renaming Objects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2864095"/>
            <a:ext cx="10515600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Student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Column</a:t>
            </a:r>
            <a:r>
              <a:rPr lang="en-US" sz="2400" b="1" noProof="1">
                <a:latin typeface="Consolas" pitchFamily="49" charset="0"/>
              </a:rPr>
              <a:t>("StudentName",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400" b="1" noProof="1">
                <a:latin typeface="Consolas" pitchFamily="49" charset="0"/>
              </a:rPr>
              <a:t> = 2,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TypeName</a:t>
            </a:r>
            <a:r>
              <a:rPr lang="en-US" sz="2400" b="1" noProof="1">
                <a:latin typeface="Consolas" pitchFamily="49" charset="0"/>
              </a:rPr>
              <a:t>="varchar(50)")]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string Name { get; set; }     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096000" y="2975712"/>
            <a:ext cx="3083088" cy="510778"/>
          </a:xfrm>
          <a:prstGeom prst="wedgeRoundRectCallout">
            <a:avLst>
              <a:gd name="adj1" fmla="val -36483"/>
              <a:gd name="adj2" fmla="val 892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parameters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382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</a:t>
            </a:r>
            <a:r>
              <a:rPr lang="en-US" dirty="0"/>
              <a:t> – mark a nullable property as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b="1" dirty="0"/>
              <a:t> </a:t>
            </a:r>
            <a:r>
              <a:rPr lang="en-US" dirty="0"/>
              <a:t>in the DB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Will throw an exception if not set to a value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Non-</a:t>
            </a:r>
            <a:r>
              <a:rPr lang="en-US" dirty="0" err="1"/>
              <a:t>nullable</a:t>
            </a:r>
            <a:r>
              <a:rPr lang="en-US" dirty="0"/>
              <a:t> types (e.g. </a:t>
            </a:r>
            <a:r>
              <a:rPr lang="en-US" b="1" noProof="1">
                <a:solidFill>
                  <a:schemeClr val="bg1"/>
                </a:solidFill>
              </a:rPr>
              <a:t>int</a:t>
            </a:r>
            <a:r>
              <a:rPr lang="en-US" dirty="0"/>
              <a:t>) will </a:t>
            </a:r>
            <a:r>
              <a:rPr lang="en-US" b="1" dirty="0">
                <a:solidFill>
                  <a:schemeClr val="bg1"/>
                </a:solidFill>
              </a:rPr>
              <a:t>not throw </a:t>
            </a:r>
            <a:r>
              <a:rPr lang="en-US" dirty="0"/>
              <a:t>an exception (will be set to language-specific default value)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MinLength</a:t>
            </a:r>
            <a:r>
              <a:rPr lang="en-US" noProof="1"/>
              <a:t> </a:t>
            </a:r>
            <a:r>
              <a:rPr lang="en-US" dirty="0"/>
              <a:t>– specifies min length of a string (client validation)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MaxLength</a:t>
            </a:r>
            <a:r>
              <a:rPr lang="en-US" noProof="1"/>
              <a:t> / </a:t>
            </a:r>
            <a:r>
              <a:rPr lang="en-US" b="1" noProof="1">
                <a:solidFill>
                  <a:schemeClr val="bg1"/>
                </a:solidFill>
              </a:rPr>
              <a:t>StringLength</a:t>
            </a:r>
            <a:r>
              <a:rPr lang="en-US" noProof="1"/>
              <a:t> </a:t>
            </a:r>
            <a:r>
              <a:rPr lang="en-US" dirty="0"/>
              <a:t>– specifies max length of a string </a:t>
            </a:r>
            <a:br>
              <a:rPr lang="en-US" dirty="0"/>
            </a:br>
            <a:r>
              <a:rPr lang="en-US" dirty="0"/>
              <a:t>(both client and DB validation)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Range</a:t>
            </a:r>
            <a:r>
              <a:rPr lang="en-US" dirty="0"/>
              <a:t> – set lower and/or upper limits of numeric property </a:t>
            </a:r>
            <a:br>
              <a:rPr lang="en-US" dirty="0"/>
            </a:br>
            <a:r>
              <a:rPr lang="en-US" dirty="0"/>
              <a:t>(client validation)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Validation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1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– create index for column</a:t>
            </a:r>
          </a:p>
          <a:p>
            <a:pPr lvl="1"/>
            <a:r>
              <a:rPr lang="en-US" dirty="0"/>
              <a:t>Primary key will always have an index</a:t>
            </a:r>
          </a:p>
          <a:p>
            <a:pPr lvl="1"/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b="1" noProof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NotMapped</a:t>
            </a:r>
            <a:r>
              <a:rPr lang="en-US" dirty="0"/>
              <a:t> – property will not be mapped to a column</a:t>
            </a:r>
          </a:p>
          <a:p>
            <a:pPr lvl="1"/>
            <a:r>
              <a:rPr lang="en-US" dirty="0"/>
              <a:t>For business logic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Attributes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803899-42AA-464A-8062-1D347F2F9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757" y="2690169"/>
            <a:ext cx="7614369" cy="9840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builder.Entity&lt;Car&gt;()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  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HasIndex</a:t>
            </a:r>
            <a:r>
              <a:rPr lang="en-US" sz="2400" b="1" noProof="1">
                <a:latin typeface="Consolas" pitchFamily="49" charset="0"/>
              </a:rPr>
              <a:t>(u =&gt; u.RegistrationNumber)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  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IsUnique()</a:t>
            </a:r>
            <a:r>
              <a:rPr lang="en-US" sz="2400" b="1" noProof="1"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8780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6D3898-BDDB-4A4D-BBAA-0B50BA02EA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using:</a:t>
            </a:r>
          </a:p>
          <a:p>
            <a:endParaRPr lang="en-US" dirty="0"/>
          </a:p>
          <a:p>
            <a:r>
              <a:rPr lang="en-US" dirty="0"/>
              <a:t>Create following method to validate entities: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793817-3B4C-4290-8A9A-4BAE796F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Method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66771-2585-4B25-89CF-64A918F3EB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582D03-80C1-415C-BFFB-8DF7FBE0E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472" y="1924765"/>
            <a:ext cx="7713038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using</a:t>
            </a:r>
            <a:r>
              <a:rPr lang="en-US" sz="2400" b="1" noProof="1" smtClean="0">
                <a:latin typeface="Consolas" pitchFamily="49" charset="0"/>
              </a:rPr>
              <a:t> System.ComponentModel.DataAnnotations;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3EE9D5-A6B3-4006-B1A5-5B3FBCC45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472" y="3429000"/>
            <a:ext cx="11030830" cy="24613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private static bool IsValid(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object</a:t>
            </a:r>
            <a:r>
              <a:rPr lang="en-US" sz="2400" b="1" noProof="1">
                <a:latin typeface="Consolas" pitchFamily="49" charset="0"/>
              </a:rPr>
              <a:t> obj)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	var validationContext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new ValidationContext(</a:t>
            </a:r>
            <a:r>
              <a:rPr lang="en-US" sz="2400" b="1" noProof="1">
                <a:latin typeface="Consolas" pitchFamily="49" charset="0"/>
              </a:rPr>
              <a:t>obj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	var validationResults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new List&lt;ValidationResult&gt;()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endParaRPr lang="en-US" sz="2400" b="1" noProof="1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	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Validator.TryValidateObject</a:t>
            </a:r>
            <a:r>
              <a:rPr lang="en-US" sz="2400" b="1" noProof="1">
                <a:latin typeface="Consolas" pitchFamily="49" charset="0"/>
              </a:rPr>
              <a:t>(obj, validationContext, 					validationResults,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true</a:t>
            </a:r>
            <a:r>
              <a:rPr lang="en-US" sz="2400" b="1" noProof="1">
                <a:latin typeface="Consolas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022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3781" y="1860868"/>
            <a:ext cx="7537015" cy="4675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/>
                </a:solidFill>
              </a:rPr>
              <a:t>The </a:t>
            </a:r>
            <a:r>
              <a:rPr lang="en-GB" sz="2800" b="1" dirty="0">
                <a:solidFill>
                  <a:schemeClr val="bg1"/>
                </a:solidFill>
              </a:rPr>
              <a:t>Fluent API </a:t>
            </a:r>
            <a:r>
              <a:rPr lang="en-GB" sz="2800" dirty="0">
                <a:solidFill>
                  <a:schemeClr val="bg2"/>
                </a:solidFill>
              </a:rPr>
              <a:t>gives us full control over Entity Framework object mappings</a:t>
            </a:r>
          </a:p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/>
                </a:solidFill>
              </a:rPr>
              <a:t>Information overhead can be limited by </a:t>
            </a:r>
            <a:r>
              <a:rPr lang="en-GB" sz="2800" b="1" dirty="0">
                <a:solidFill>
                  <a:schemeClr val="bg1"/>
                </a:solidFill>
              </a:rPr>
              <a:t>selecting</a:t>
            </a:r>
            <a:r>
              <a:rPr lang="en-GB" sz="2800" dirty="0">
                <a:solidFill>
                  <a:schemeClr val="bg2"/>
                </a:solidFill>
              </a:rPr>
              <a:t> only the needed properties</a:t>
            </a:r>
            <a:endParaRPr lang="en-GB" sz="2800" noProof="1">
              <a:solidFill>
                <a:schemeClr val="bg2"/>
              </a:solidFill>
            </a:endParaRPr>
          </a:p>
          <a:p>
            <a:pPr marL="457200" indent="-457200">
              <a:lnSpc>
                <a:spcPts val="4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b="1" noProof="1">
                <a:solidFill>
                  <a:schemeClr val="bg1"/>
                </a:solidFill>
              </a:rPr>
              <a:t>ViewModels</a:t>
            </a:r>
            <a:r>
              <a:rPr lang="en-GB" sz="2800" dirty="0">
                <a:solidFill>
                  <a:schemeClr val="bg2"/>
                </a:solidFill>
              </a:rPr>
              <a:t> can be used to move aggregated data between methods</a:t>
            </a:r>
          </a:p>
          <a:p>
            <a:pPr marL="457200" indent="-457200">
              <a:lnSpc>
                <a:spcPts val="4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bg1"/>
                </a:solidFill>
              </a:rPr>
              <a:t>Attributes </a:t>
            </a:r>
            <a:r>
              <a:rPr lang="en-GB" sz="2800" dirty="0">
                <a:solidFill>
                  <a:schemeClr val="bg2"/>
                </a:solidFill>
              </a:rPr>
              <a:t>can be used to express special table relationships and to customize entity behaviour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GB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37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8B83FD46-EC2F-4CBD-9B4D-F51D0B20B160}"/>
              </a:ext>
            </a:extLst>
          </p:cNvPr>
          <p:cNvSpPr>
            <a:spLocks noGrp="1"/>
          </p:cNvSpPr>
          <p:nvPr/>
        </p:nvSpPr>
        <p:spPr>
          <a:xfrm>
            <a:off x="-1539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59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#CSharpDB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9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6437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40718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solidFill>
                  <a:schemeClr val="bg1"/>
                </a:solidFill>
                <a:hlinkClick r:id="rId3"/>
              </a:rPr>
              <a:t>Creative Commons </a:t>
            </a:r>
            <a:r>
              <a:rPr lang="en-US" noProof="1">
                <a:solidFill>
                  <a:schemeClr val="bg1"/>
                </a:solidFill>
                <a:hlinkClick r:id="rId3"/>
              </a:rPr>
              <a:t>Attribution-NonCommercial-ShareAlike</a:t>
            </a:r>
            <a:r>
              <a:rPr lang="en-US" dirty="0">
                <a:solidFill>
                  <a:schemeClr val="bg1"/>
                </a:solidFill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5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Fluent API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Advanced </a:t>
            </a:r>
            <a:r>
              <a:rPr lang="en-US" noProof="1"/>
              <a:t>ModelBuilder</a:t>
            </a:r>
            <a:r>
              <a:rPr lang="en-US"/>
              <a:t> Methods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173" y="1473982"/>
            <a:ext cx="3458026" cy="230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5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Specifying Custom Table name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Custom Column name/DB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API: Renaming DB Objects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1154" y="1875582"/>
            <a:ext cx="7115298" cy="688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modelBuilder.Entity&lt;Order&gt;()</a:t>
            </a:r>
          </a:p>
          <a:p>
            <a:pPr>
              <a:lnSpc>
                <a:spcPct val="80000"/>
              </a:lnSpc>
            </a:pPr>
            <a:r>
              <a:rPr lang="en-US" sz="2400" b="1" noProof="1" smtClean="0">
                <a:latin typeface="Consolas" pitchFamily="49" charset="0"/>
              </a:rPr>
              <a:t>	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ToTable</a:t>
            </a:r>
            <a:r>
              <a:rPr lang="en-US" sz="2400" b="1" noProof="1">
                <a:latin typeface="Consolas" pitchFamily="49" charset="0"/>
              </a:rPr>
              <a:t>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OrderRef</a:t>
            </a:r>
            <a:r>
              <a:rPr lang="en-US" sz="2400" b="1" noProof="1">
                <a:latin typeface="Consolas" pitchFamily="49" charset="0"/>
              </a:rPr>
              <a:t>", "Admin");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694057" y="2964203"/>
            <a:ext cx="2557486" cy="919401"/>
          </a:xfrm>
          <a:prstGeom prst="wedgeRoundRectCallout">
            <a:avLst>
              <a:gd name="adj1" fmla="val -38158"/>
              <a:gd name="adj2" fmla="val -9501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schema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85144" y="3230149"/>
            <a:ext cx="5457370" cy="12741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modelBuilder.Entity&lt;Student&gt;()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400" b="1" noProof="1">
                <a:latin typeface="Consolas" pitchFamily="49" charset="0"/>
              </a:rPr>
              <a:t>(s =&gt; s.Name)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HasColumnName</a:t>
            </a:r>
            <a:r>
              <a:rPr lang="en-US" sz="2400" b="1" noProof="1">
                <a:latin typeface="Consolas" pitchFamily="49" charset="0"/>
              </a:rPr>
              <a:t>("StudentName")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HasColumnType</a:t>
            </a:r>
            <a:r>
              <a:rPr lang="en-US" sz="2400" b="1" noProof="1">
                <a:latin typeface="Consolas" pitchFamily="49" charset="0"/>
              </a:rPr>
              <a:t>("varchar");</a:t>
            </a:r>
          </a:p>
        </p:txBody>
      </p:sp>
    </p:spTree>
    <p:extLst>
      <p:ext uri="{BB962C8B-B14F-4D97-AF65-F5344CB8AC3E}">
        <p14:creationId xmlns:p14="http://schemas.microsoft.com/office/powerpoint/2010/main" val="335582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Explicitly set Primary Key</a:t>
            </a:r>
          </a:p>
          <a:p>
            <a:endParaRPr lang="en-US" dirty="0"/>
          </a:p>
          <a:p>
            <a:r>
              <a:rPr lang="en-US" dirty="0"/>
              <a:t>Other column attributes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API: Column Attributes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2" y="1835988"/>
            <a:ext cx="7921688" cy="6832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modelBuilder</a:t>
            </a:r>
          </a:p>
          <a:p>
            <a:pPr>
              <a:lnSpc>
                <a:spcPct val="80000"/>
              </a:lnSpc>
            </a:pPr>
            <a:r>
              <a:rPr lang="en-US" sz="2400" b="1" noProof="1" smtClean="0">
                <a:latin typeface="Consolas" pitchFamily="49" charset="0"/>
              </a:rPr>
              <a:t>	.</a:t>
            </a:r>
            <a:r>
              <a:rPr lang="en-US" sz="2400" b="1" noProof="1">
                <a:latin typeface="Consolas" pitchFamily="49" charset="0"/>
              </a:rPr>
              <a:t>Entity&lt;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400" b="1" noProof="1">
                <a:latin typeface="Consolas" pitchFamily="49" charset="0"/>
              </a:rPr>
              <a:t>&gt;().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HasKey</a:t>
            </a:r>
            <a:r>
              <a:rPr lang="en-US" sz="2400" b="1" noProof="1">
                <a:latin typeface="Consolas" pitchFamily="49" charset="0"/>
              </a:rPr>
              <a:t>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StudentKey</a:t>
            </a:r>
            <a:r>
              <a:rPr lang="en-US" sz="2400" b="1" noProof="1">
                <a:latin typeface="Consolas" pitchFamily="49" charset="0"/>
              </a:rPr>
              <a:t>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2" y="3276510"/>
            <a:ext cx="6951214" cy="12741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modelBuilder.Entity&lt;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r>
              <a:rPr lang="en-US" sz="2400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400" b="1" noProof="1">
                <a:latin typeface="Consolas" pitchFamily="49" charset="0"/>
              </a:rPr>
              <a:t>(p =&gt; p.FirstName)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IsRequired</a:t>
            </a:r>
            <a:r>
              <a:rPr lang="en-US" sz="2400" b="1" noProof="1">
                <a:latin typeface="Consolas" pitchFamily="49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HasMaxLength</a:t>
            </a:r>
            <a:r>
              <a:rPr lang="en-US" sz="2400" b="1" noProof="1">
                <a:latin typeface="Consolas" pitchFamily="49" charset="0"/>
              </a:rPr>
              <a:t>(50)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5B4A58-01D0-4543-8030-D9913D825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3" y="4763426"/>
            <a:ext cx="6951213" cy="978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modelBuilder.Entity&lt;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Post</a:t>
            </a:r>
            <a:r>
              <a:rPr lang="en-US" sz="2400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400" b="1" noProof="1">
                <a:latin typeface="Consolas" pitchFamily="49" charset="0"/>
              </a:rPr>
              <a:t>(p =&gt; p.LastUpdated)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ValueGeneratedOnAddOrUpdate</a:t>
            </a:r>
            <a:r>
              <a:rPr lang="en-US" sz="2400" b="1" noProof="1">
                <a:latin typeface="Consolas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1036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Do not include property in DB (e.g. business logic properties)</a:t>
            </a:r>
          </a:p>
          <a:p>
            <a:endParaRPr lang="en-US" dirty="0"/>
          </a:p>
          <a:p>
            <a:r>
              <a:rPr lang="en-US" dirty="0"/>
              <a:t>Disabling cascade delete</a:t>
            </a:r>
          </a:p>
          <a:p>
            <a:pPr lvl="1"/>
            <a:r>
              <a:rPr lang="en-US" dirty="0"/>
              <a:t>If a FK property is non-</a:t>
            </a:r>
            <a:r>
              <a:rPr lang="en-US" dirty="0" err="1"/>
              <a:t>nullable</a:t>
            </a:r>
            <a:r>
              <a:rPr lang="en-US" dirty="0"/>
              <a:t>, cascade delete is </a:t>
            </a:r>
            <a:r>
              <a:rPr lang="en-US" b="1" dirty="0">
                <a:solidFill>
                  <a:schemeClr val="bg1"/>
                </a:solidFill>
              </a:rPr>
              <a:t>on by default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API: Miscellaneous Config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401" y="3984325"/>
            <a:ext cx="717005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modelBuilder.Entity&lt;Course&gt;() 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.HasRequired(t =&gt; t.Department) 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.WithMany(t =&gt; t.Courses) 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.HasForeignKey(d =&gt; d.DepartmentID) 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OnDelete</a:t>
            </a:r>
            <a:r>
              <a:rPr lang="en-US" sz="2400" b="1" noProof="1">
                <a:latin typeface="Consolas" pitchFamily="49" charset="0"/>
              </a:rPr>
              <a:t>(DeleteBehavior.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Restrict</a:t>
            </a:r>
            <a:r>
              <a:rPr lang="en-US" sz="2400" b="1" noProof="1">
                <a:latin typeface="Consolas" pitchFamily="49" charset="0"/>
              </a:rPr>
              <a:t>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4401" y="1907549"/>
            <a:ext cx="8782051" cy="688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modelBuilder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	.Entity&lt;Department&gt;().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Ignore</a:t>
            </a:r>
            <a:r>
              <a:rPr lang="en-US" sz="2400" b="1" noProof="1">
                <a:latin typeface="Consolas" pitchFamily="49" charset="0"/>
              </a:rPr>
              <a:t>(d =&gt; d.Budget);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D60A8CAC-3A19-4EEE-8EFA-D80474DFF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4929" y="5338142"/>
            <a:ext cx="4031483" cy="490062"/>
          </a:xfrm>
          <a:prstGeom prst="wedgeRoundRectCallout">
            <a:avLst>
              <a:gd name="adj1" fmla="val -54414"/>
              <a:gd name="adj2" fmla="val -2035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Throws exception on delete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033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Mappings can be placed in entity-specific classes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Include in </a:t>
            </a:r>
            <a:r>
              <a:rPr lang="en-US" b="1" noProof="1">
                <a:solidFill>
                  <a:schemeClr val="bg1"/>
                </a:solidFill>
              </a:rPr>
              <a:t>OnModelCreating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Specialized Configuration Classes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2" y="1856437"/>
            <a:ext cx="10820398" cy="24560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StudentConfiguration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IEntityTypeConfiguration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400" b="1" noProof="1">
                <a:latin typeface="Consolas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void Configure(EntityTypeBuilder&lt;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400" b="1" noProof="1">
                <a:latin typeface="Consolas" pitchFamily="49" charset="0"/>
              </a:rPr>
              <a:t>&gt; builder)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 builder.HasKey(c =&gt; c.StudentKey);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416801" y="2139555"/>
            <a:ext cx="3149600" cy="510778"/>
          </a:xfrm>
          <a:prstGeom prst="wedgeRoundRectCallout">
            <a:avLst>
              <a:gd name="adj1" fmla="val -60905"/>
              <a:gd name="adj2" fmla="val -1782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Specify target model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1" y="5467976"/>
            <a:ext cx="10820398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builder.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ApplyConfiguration</a:t>
            </a:r>
            <a:r>
              <a:rPr lang="en-US" sz="2400" b="1" noProof="1">
                <a:latin typeface="Consolas" pitchFamily="49" charset="0"/>
              </a:rPr>
              <a:t>(new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StudentConfiguration</a:t>
            </a:r>
            <a:r>
              <a:rPr lang="en-US" sz="2400" b="1" noProof="1">
                <a:latin typeface="Consolas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07737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Filtering and Aggregating Tables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Select, Join and Group Data Using LINQ</a:t>
            </a:r>
          </a:p>
        </p:txBody>
      </p:sp>
      <p:pic>
        <p:nvPicPr>
          <p:cNvPr id="1026" name="Picture 2" descr="http://pythonhosted.org/cubes/_images/schema_snowfl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178" y="740228"/>
            <a:ext cx="6929644" cy="374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15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17707</TotalTime>
  <Words>1279</Words>
  <Application>Microsoft Office PowerPoint</Application>
  <PresentationFormat>Widescreen</PresentationFormat>
  <Paragraphs>300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Advanced Relations and Aggregation</vt:lpstr>
      <vt:lpstr>Table of Contents</vt:lpstr>
      <vt:lpstr>Questions</vt:lpstr>
      <vt:lpstr>PowerPoint Presentation</vt:lpstr>
      <vt:lpstr>Fluent API: Renaming DB Objects</vt:lpstr>
      <vt:lpstr>Fluent API: Column Attributes</vt:lpstr>
      <vt:lpstr>Fluent API: Miscellaneous Config</vt:lpstr>
      <vt:lpstr>Specialized Configuration Classes</vt:lpstr>
      <vt:lpstr>PowerPoint Presentation</vt:lpstr>
      <vt:lpstr>Good Reasons to Use Select</vt:lpstr>
      <vt:lpstr>Good Reasons not to Use Select </vt:lpstr>
      <vt:lpstr>Joining Tables in EF: Using Join()</vt:lpstr>
      <vt:lpstr>Grouping Tables in EF</vt:lpstr>
      <vt:lpstr>PowerPoint Presentation</vt:lpstr>
      <vt:lpstr>View Models</vt:lpstr>
      <vt:lpstr>View Models (2)</vt:lpstr>
      <vt:lpstr>PowerPoint Presentation</vt:lpstr>
      <vt:lpstr>Shadow Properties</vt:lpstr>
      <vt:lpstr>PowerPoint Presentation</vt:lpstr>
      <vt:lpstr>Attributes</vt:lpstr>
      <vt:lpstr>Key Attributes</vt:lpstr>
      <vt:lpstr>Key Attributes (2)</vt:lpstr>
      <vt:lpstr>Renaming Objects</vt:lpstr>
      <vt:lpstr>Renaming Objects (2)</vt:lpstr>
      <vt:lpstr>Entity Validation</vt:lpstr>
      <vt:lpstr>Other Attributes</vt:lpstr>
      <vt:lpstr>Validation Method</vt:lpstr>
      <vt:lpstr>Summary</vt:lpstr>
      <vt:lpstr>PowerPoint Presentation</vt:lpstr>
      <vt:lpstr>SoftUni Diamond Partners</vt:lpstr>
      <vt:lpstr>SoftUni Organizational Partners</vt:lpstr>
      <vt:lpstr>License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 Core: Advanced Relations and Aggregation</dc:title>
  <dc:subject>Software Development Course</dc:subject>
  <dc:creator>Software University</dc:creator>
  <cp:keywords>Databases, SQL, programming, SoftUni, Software University, programming, software development, software engineering, course, database systems</cp:keywords>
  <dc:description>Databases Advanced Course @ SoftUni – https://softuni.bg/courses/databases-advanced-entity-framework
</dc:description>
  <cp:lastModifiedBy>Stoyan</cp:lastModifiedBy>
  <cp:revision>528</cp:revision>
  <dcterms:created xsi:type="dcterms:W3CDTF">2018-05-23T13:08:44Z</dcterms:created>
  <dcterms:modified xsi:type="dcterms:W3CDTF">2019-03-11T10:56:18Z</dcterms:modified>
  <cp:category>db;databases;sql;programming;computer programming;software development</cp:category>
</cp:coreProperties>
</file>