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3"/>
  </p:notesMasterIdLst>
  <p:handoutMasterIdLst>
    <p:handoutMasterId r:id="rId44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480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39" r:id="rId27"/>
    <p:sldId id="566" r:id="rId28"/>
    <p:sldId id="567" r:id="rId29"/>
    <p:sldId id="568" r:id="rId30"/>
    <p:sldId id="569" r:id="rId31"/>
    <p:sldId id="570" r:id="rId32"/>
    <p:sldId id="571" r:id="rId33"/>
    <p:sldId id="574" r:id="rId34"/>
    <p:sldId id="573" r:id="rId35"/>
    <p:sldId id="492" r:id="rId36"/>
    <p:sldId id="349" r:id="rId37"/>
    <p:sldId id="543" r:id="rId38"/>
    <p:sldId id="575" r:id="rId39"/>
    <p:sldId id="576" r:id="rId40"/>
    <p:sldId id="546" r:id="rId41"/>
    <p:sldId id="547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ata Access Model" id="{434EBAE8-1691-433D-9596-8AE3E67F67B5}">
          <p14:sldIdLst>
            <p14:sldId id="467"/>
            <p14:sldId id="548"/>
            <p14:sldId id="549"/>
          </p14:sldIdLst>
        </p14:section>
        <p14:section name="ADO.NET Architecture" id="{6F66BED0-FBED-470B-BAD5-ACFC36FA0673}">
          <p14:sldIdLst>
            <p14:sldId id="473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ADO.NET Connection" id="{707CFBAC-D943-4BF6-AD94-4BE5E88077CB}">
          <p14:sldIdLst>
            <p14:sldId id="480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SQL Injection" id="{0CBB760E-C5D5-4A66-BF06-60DE8A8988E0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Working with Other DBs" id="{D66D0973-2233-4227-8519-2BB28CECEC73}">
          <p14:sldIdLst>
            <p14:sldId id="574"/>
            <p14:sldId id="573"/>
            <p14:sldId id="492"/>
          </p14:sldIdLst>
        </p14:section>
        <p14:section name="Conclusion" id="{10E03AB1-9AA8-4E86-9A64-D741901E50A2}">
          <p14:sldIdLst>
            <p14:sldId id="349"/>
            <p14:sldId id="543"/>
            <p14:sldId id="575"/>
            <p14:sldId id="576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1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09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F5D5A-DC69-433E-A632-9FB51F8BC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ADO.NET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Apps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89987"/>
            <a:ext cx="5524499" cy="12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7212" y="377762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2012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7212" y="164306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971487" y="6204668"/>
            <a:ext cx="138101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29524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18412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6012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4289" y="2944945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3113" y="3204818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2820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5974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39964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39963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5974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5714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5975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43526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277136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Language</a:t>
            </a:r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762036" y="61284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1" name="Right Arrow 10"/>
          <p:cNvSpPr/>
          <p:nvPr/>
        </p:nvSpPr>
        <p:spPr bwMode="auto">
          <a:xfrm flipV="1">
            <a:off x="4794934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 flipV="1">
            <a:off x="4612595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V="1">
            <a:off x="8068576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 flipV="1">
            <a:off x="7886237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8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model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model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Model – Benefits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Client Data Provider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9037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4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Data Access Models</a:t>
            </a:r>
          </a:p>
          <a:p>
            <a:r>
              <a:rPr lang="en-US" sz="3600" dirty="0"/>
              <a:t>ADO.NET Architecture</a:t>
            </a:r>
          </a:p>
          <a:p>
            <a:r>
              <a:rPr lang="en-US" sz="3600" dirty="0"/>
              <a:t>Accessing SQL Server from </a:t>
            </a:r>
            <a:r>
              <a:rPr lang="en-US" sz="3600" b="1" dirty="0">
                <a:solidFill>
                  <a:schemeClr val="bg1"/>
                </a:solidFill>
              </a:rPr>
              <a:t>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  <a:p>
            <a:pPr lvl="2"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</a:t>
            </a:r>
            <a:r>
              <a:rPr lang="en-US" noProof="1"/>
              <a:t>SqlCommand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6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SqlDataReader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4771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352799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SQL Injection? How to Prevent It?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9012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6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481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28882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777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SqlParameter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Commands </a:t>
            </a:r>
            <a:r>
              <a:rPr lang="bg-BG"/>
              <a:t>– </a:t>
            </a:r>
            <a:r>
              <a:rPr lang="en-US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6080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GB" dirty="0"/>
              <a:t>Connecting to</a:t>
            </a:r>
            <a:br>
              <a:rPr lang="en-GB" dirty="0"/>
            </a:br>
            <a:r>
              <a:rPr lang="en-GB" dirty="0"/>
              <a:t>Non-Microsoft Databases</a:t>
            </a:r>
          </a:p>
        </p:txBody>
      </p:sp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19200"/>
            <a:ext cx="277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ADO.NET </a:t>
            </a:r>
            <a:r>
              <a:rPr lang="en-US" dirty="0"/>
              <a:t>supports accessing various databases via their </a:t>
            </a:r>
            <a:br>
              <a:rPr lang="en-US" dirty="0"/>
            </a:br>
            <a:r>
              <a:rPr lang="bg-BG" dirty="0"/>
              <a:t>Data Providers: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 DB </a:t>
            </a:r>
            <a:r>
              <a:rPr lang="bg-BG" dirty="0"/>
              <a:t>– </a:t>
            </a:r>
            <a:r>
              <a:rPr lang="en-US" dirty="0"/>
              <a:t>supported internally in ADO.NET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Access any OLE DB-compliant data source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MS Access, MS Excel, MS Project, MS Exchange, </a:t>
            </a:r>
            <a:br>
              <a:rPr lang="en-US" dirty="0"/>
            </a:br>
            <a:r>
              <a:rPr lang="en-US" dirty="0"/>
              <a:t>Windows Active Directory, text files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supported internally in ADO.NET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 – </a:t>
            </a:r>
            <a:r>
              <a:rPr lang="en-US" dirty="0"/>
              <a:t>third party extension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Non-Microsoft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1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378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Access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Connecting to a DB through C#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6612" y="1371600"/>
            <a:ext cx="2819400" cy="27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</a:t>
            </a:r>
          </a:p>
          <a:p>
            <a:pPr lvl="1"/>
            <a:r>
              <a:rPr lang="en-US" dirty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90012" y="4265614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61819" y="4009072"/>
            <a:ext cx="1712264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constantly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open</a:t>
            </a:r>
            <a:endParaRPr lang="bg-BG" b="1" dirty="0"/>
          </a:p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connection</a:t>
            </a:r>
            <a:endParaRPr lang="bg-BG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697339" y="5061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95139" y="5105400"/>
            <a:ext cx="239640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ADO.NET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client</a:t>
            </a:r>
            <a:endParaRPr lang="bg-BG" b="1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043987" y="4267201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15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3134147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4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58466" y="4051838"/>
              <a:ext cx="803550" cy="281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</a:p>
          </p:txBody>
        </p:sp>
      </p:grpSp>
      <p:sp>
        <p:nvSpPr>
          <p:cNvPr id="5" name="Down Arrow 4"/>
          <p:cNvSpPr/>
          <p:nvPr/>
        </p:nvSpPr>
        <p:spPr bwMode="auto">
          <a:xfrm rot="5400000">
            <a:off x="5725183" y="3363855"/>
            <a:ext cx="129700" cy="21558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 bwMode="auto">
          <a:xfrm rot="16200000">
            <a:off x="7470662" y="3476390"/>
            <a:ext cx="119149" cy="192021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8" grpId="0"/>
      <p:bldP spid="20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SqlClient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Concurrency control is easier to maintain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Better chance to work with the most recent version of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Needs a constant reliable network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Problems when scalability is an issue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Model: Benefits and Drawbacks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ADO.NET Architecture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80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</a:t>
            </a:r>
            <a:r>
              <a:rPr lang="bg-BG"/>
              <a:t> </a:t>
            </a:r>
            <a:r>
              <a:rPr lang="en-US"/>
              <a:t>ADO.NET</a:t>
            </a:r>
            <a:r>
              <a:rPr lang="bg-BG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 ADO.NET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2913</TotalTime>
  <Words>1563</Words>
  <Application>Microsoft Office PowerPoint</Application>
  <PresentationFormat>Custom</PresentationFormat>
  <Paragraphs>383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DB Apps Introduction</vt:lpstr>
      <vt:lpstr>Table of Contents</vt:lpstr>
      <vt:lpstr>Have a Question?</vt:lpstr>
      <vt:lpstr>PowerPoint Presentation</vt:lpstr>
      <vt:lpstr>Connected Model</vt:lpstr>
      <vt:lpstr>Connected Model: Benefits and Drawbacks</vt:lpstr>
      <vt:lpstr>PowerPoint Presentation</vt:lpstr>
      <vt:lpstr>What Is ADO.NET?</vt:lpstr>
      <vt:lpstr>Data Providers in ADO.NET</vt:lpstr>
      <vt:lpstr>Data Providers in ADO.NET (2)</vt:lpstr>
      <vt:lpstr>SqlClient and ADO.NET Connected Model</vt:lpstr>
      <vt:lpstr>ORM Model</vt:lpstr>
      <vt:lpstr>ORM Model – Benefits and Problems</vt:lpstr>
      <vt:lpstr>ADO.NET: Entity Framework Core</vt:lpstr>
      <vt:lpstr>PowerPoint Presentation</vt:lpstr>
      <vt:lpstr>SqlClient Data Provider</vt:lpstr>
      <vt:lpstr>The SqlConnection Class</vt:lpstr>
      <vt:lpstr>SqlConnection – Example</vt:lpstr>
      <vt:lpstr>DB Connection String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PowerPoint Presentation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PowerPoint Presentation</vt:lpstr>
      <vt:lpstr>Connecting to Non-Microsoft Databases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 Foundation</dc:creator>
  <cp:keywords>CSharp, Advanced, DB, Apps, Introduction, technologySoftware University, SoftUni, programming, coding, software development, education, training, course</cp:keywords>
  <dc:description>Databases Advanced Course @ SoftUni – https://softuni.bg/courses/databases-advanced-entity-framework</dc:description>
  <cp:lastModifiedBy>Stoyan</cp:lastModifiedBy>
  <cp:revision>365</cp:revision>
  <dcterms:created xsi:type="dcterms:W3CDTF">2014-01-02T17:00:34Z</dcterms:created>
  <dcterms:modified xsi:type="dcterms:W3CDTF">2019-02-16T12:12:04Z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