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4"/>
  </p:notesMasterIdLst>
  <p:handoutMasterIdLst>
    <p:handoutMasterId r:id="rId35"/>
  </p:handoutMasterIdLst>
  <p:sldIdLst>
    <p:sldId id="402" r:id="rId3"/>
    <p:sldId id="493" r:id="rId4"/>
    <p:sldId id="508" r:id="rId5"/>
    <p:sldId id="467" r:id="rId6"/>
    <p:sldId id="548" r:id="rId7"/>
    <p:sldId id="549" r:id="rId8"/>
    <p:sldId id="473" r:id="rId9"/>
    <p:sldId id="551" r:id="rId10"/>
    <p:sldId id="552" r:id="rId11"/>
    <p:sldId id="480" r:id="rId12"/>
    <p:sldId id="553" r:id="rId13"/>
    <p:sldId id="554" r:id="rId14"/>
    <p:sldId id="555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6" r:id="rId26"/>
    <p:sldId id="567" r:id="rId27"/>
    <p:sldId id="349" r:id="rId28"/>
    <p:sldId id="543" r:id="rId29"/>
    <p:sldId id="546" r:id="rId30"/>
    <p:sldId id="568" r:id="rId31"/>
    <p:sldId id="569" r:id="rId32"/>
    <p:sldId id="547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Object Composition" id="{434EBAE8-1691-433D-9596-8AE3E67F67B5}">
          <p14:sldIdLst>
            <p14:sldId id="467"/>
            <p14:sldId id="548"/>
            <p14:sldId id="549"/>
          </p14:sldIdLst>
        </p14:section>
        <p14:section name="Fluent API" id="{6F66BED0-FBED-470B-BAD5-ACFC36FA0673}">
          <p14:sldIdLst>
            <p14:sldId id="473"/>
            <p14:sldId id="551"/>
            <p14:sldId id="552"/>
          </p14:sldIdLst>
        </p14:section>
        <p14:section name="Table Relationships" id="{707CFBAC-D943-4BF6-AD94-4BE5E88077CB}">
          <p14:sldIdLst>
            <p14:sldId id="480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</p14:sldIdLst>
        </p14:section>
        <p14:section name="Conclusion" id="{10E03AB1-9AA8-4E86-9A64-D741901E50A2}">
          <p14:sldIdLst>
            <p14:sldId id="349"/>
            <p14:sldId id="543"/>
            <p14:sldId id="546"/>
            <p14:sldId id="568"/>
            <p14:sldId id="569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384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1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0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9109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177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1B3202-1526-4C77-A95D-E16C3BD916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1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8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5.png"/><Relationship Id="rId10" Type="http://schemas.openxmlformats.org/officeDocument/2006/relationships/image" Target="../media/image3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Relationship Id="rId27" Type="http://schemas.openxmlformats.org/officeDocument/2006/relationships/hyperlink" Target="http://smartit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9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Entity Models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Entity </a:t>
            </a:r>
            <a:r>
              <a:rPr lang="en-US" dirty="0"/>
              <a:t>Relations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AB939E2-5AC8-4DCF-9B4F-56BF6D473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88" y="2057400"/>
            <a:ext cx="3083623" cy="30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 Relationships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Expressed as Properties and Attributes</a:t>
            </a:r>
          </a:p>
        </p:txBody>
      </p:sp>
      <p:pic>
        <p:nvPicPr>
          <p:cNvPr id="3074" name="Picture 2" descr="Image result for properties png">
            <a:extLst>
              <a:ext uri="{FF2B5EF4-FFF2-40B4-BE49-F238E27FC236}">
                <a16:creationId xmlns:a16="http://schemas.microsoft.com/office/drawing/2014/main" id="{5D4786BD-B8E1-4EB8-B154-FB785B321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990600"/>
            <a:ext cx="3524774" cy="352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Expressed in SQL Server as a shared primary key</a:t>
            </a:r>
          </a:p>
          <a:p>
            <a:r>
              <a:rPr lang="en-US" dirty="0"/>
              <a:t>Relationship direction must be explicitly </a:t>
            </a:r>
            <a:br>
              <a:rPr lang="en-US" dirty="0"/>
            </a:br>
            <a:r>
              <a:rPr lang="en-US" dirty="0"/>
              <a:t>specified with a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  <a:p>
            <a:r>
              <a:rPr lang="en-US" noProof="1"/>
              <a:t>ForeignKey</a:t>
            </a:r>
            <a:r>
              <a:rPr lang="en-US" dirty="0"/>
              <a:t> is placed above the key property and contains the </a:t>
            </a:r>
            <a:br>
              <a:rPr lang="en-US" dirty="0"/>
            </a:br>
            <a:r>
              <a:rPr lang="en-US" dirty="0"/>
              <a:t>name of the navigation property and vice versa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912812" y="4572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637212" y="457200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 flipV="1">
            <a:off x="3415394" y="4976012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5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4DCB0-826E-4C41-A21B-CFC34776E5E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Implementation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0012" y="1981200"/>
            <a:ext cx="9448800" cy="42499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 Id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AddressId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Address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198812" y="2667000"/>
            <a:ext cx="1879928" cy="578882"/>
          </a:xfrm>
          <a:prstGeom prst="wedgeRoundRectCallout">
            <a:avLst>
              <a:gd name="adj1" fmla="val -61323"/>
              <a:gd name="adj2" fmla="val 36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D59E-28EE-4578-A2E3-CFEF18D8836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A37A8-45D0-472E-950E-4B359FEA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Implementation (2)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0F2107-CA2B-4A89-B4BB-834D6A5484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C7C59-06A5-4E05-AF20-93AE99E4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2" y="1981200"/>
            <a:ext cx="8839200" cy="3474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Address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lnSpc>
                <a:spcPct val="90000"/>
              </a:lnSpc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Text { get; set;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StudentId { get; set;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(nameof(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))]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Student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664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HasOne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WithOne</a:t>
            </a:r>
            <a:endParaRPr lang="en-US" b="1" noProof="1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noProof="1">
                <a:solidFill>
                  <a:schemeClr val="bg1"/>
                </a:solidFill>
              </a:rPr>
              <a:t>StudentId</a:t>
            </a:r>
            <a:r>
              <a:rPr lang="en-US" dirty="0"/>
              <a:t> property is </a:t>
            </a:r>
            <a:r>
              <a:rPr lang="en-US" b="1" dirty="0">
                <a:solidFill>
                  <a:schemeClr val="bg1"/>
                </a:solidFill>
              </a:rPr>
              <a:t>nullable</a:t>
            </a:r>
            <a:r>
              <a:rPr lang="en-US" dirty="0"/>
              <a:t> (</a:t>
            </a:r>
            <a:r>
              <a:rPr lang="en-US" b="1" noProof="1">
                <a:solidFill>
                  <a:schemeClr val="bg1"/>
                </a:solidFill>
              </a:rPr>
              <a:t>int?</a:t>
            </a:r>
            <a:r>
              <a:rPr lang="en-US" dirty="0"/>
              <a:t>), relation becomes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One-To-Zero-Or-One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Fluent API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909963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095679" y="2298712"/>
            <a:ext cx="3048000" cy="1032099"/>
          </a:xfrm>
          <a:prstGeom prst="wedgeRoundRectCallout">
            <a:avLst>
              <a:gd name="adj1" fmla="val -57225"/>
              <a:gd name="adj2" fmla="val 398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Address contains FK to Student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3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Most common type of relationship</a:t>
            </a:r>
          </a:p>
          <a:p>
            <a:r>
              <a:rPr lang="en-US" dirty="0"/>
              <a:t>Implemented with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parent entity</a:t>
            </a:r>
          </a:p>
          <a:p>
            <a:pPr lvl="1"/>
            <a:r>
              <a:rPr lang="en-US" dirty="0"/>
              <a:t>The collection should be </a:t>
            </a:r>
            <a:r>
              <a:rPr lang="en-US" b="1" dirty="0">
                <a:solidFill>
                  <a:schemeClr val="bg1"/>
                </a:solidFill>
              </a:rPr>
              <a:t>initialized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480921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5321" y="4401133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05321" y="5373266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5321" y="342900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stCxn id="6" idx="3"/>
            <a:endCxn id="12" idx="1"/>
          </p:cNvCxnSpPr>
          <p:nvPr/>
        </p:nvCxnSpPr>
        <p:spPr>
          <a:xfrm flipV="1">
            <a:off x="4983503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 flipV="1">
            <a:off x="4983503" y="4805145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1" idx="1"/>
          </p:cNvCxnSpPr>
          <p:nvPr/>
        </p:nvCxnSpPr>
        <p:spPr>
          <a:xfrm>
            <a:off x="4983503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34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 has </a:t>
            </a:r>
            <a:r>
              <a:rPr lang="en-US" b="1" dirty="0">
                <a:solidFill>
                  <a:schemeClr val="bg1"/>
                </a:solidFill>
              </a:rPr>
              <a:t>many employees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One-to-Many: Implementation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1812" y="1981200"/>
            <a:ext cx="111252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Department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Employees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74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have one 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 (2)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A3A9D-1630-4083-92BB-FE9C5A3413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BA085-497B-434A-965F-AA808E6A5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981200"/>
            <a:ext cx="89916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Employee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 Department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680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HasMany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WithOne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One-to-Many: Fluent API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1224" y="19812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modelBuilder.Entity&lt;Post&gt;()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 =&gt; p.Comments)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 =&gt; c.Post)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 =&gt; c.PostId);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66F079-91BC-45E0-80B5-4A18716A5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4" y="41910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modelBuilder.Entity&lt;Employee&gt;()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(e =&gt; e.Addresses)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e(a =&gt; a.Employee)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a.EmployeeId);</a:t>
            </a:r>
          </a:p>
        </p:txBody>
      </p:sp>
    </p:spTree>
    <p:extLst>
      <p:ext uri="{BB962C8B-B14F-4D97-AF65-F5344CB8AC3E}">
        <p14:creationId xmlns:p14="http://schemas.microsoft.com/office/powerpoint/2010/main" val="40552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Requires a </a:t>
            </a:r>
            <a:r>
              <a:rPr lang="en-US" b="1" dirty="0">
                <a:solidFill>
                  <a:schemeClr val="bg1"/>
                </a:solidFill>
              </a:rPr>
              <a:t>join entity (separate class) </a:t>
            </a:r>
            <a:r>
              <a:rPr lang="en-US" dirty="0"/>
              <a:t>in EF Core</a:t>
            </a:r>
          </a:p>
          <a:p>
            <a:r>
              <a:rPr lang="en-US" dirty="0"/>
              <a:t>Implemented with collections in each entity, referring the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480921" y="4013599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5321" y="4589962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5321" y="3479182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480921" y="289560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480921" y="5131598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cxnSp>
        <p:nvCxnSpPr>
          <p:cNvPr id="25" name="Straight Arrow Connector 24"/>
          <p:cNvCxnSpPr>
            <a:stCxn id="15" idx="3"/>
            <a:endCxn id="12" idx="1"/>
          </p:cNvCxnSpPr>
          <p:nvPr/>
        </p:nvCxnSpPr>
        <p:spPr>
          <a:xfrm>
            <a:off x="4983503" y="3299612"/>
            <a:ext cx="2221818" cy="58358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2" idx="1"/>
          </p:cNvCxnSpPr>
          <p:nvPr/>
        </p:nvCxnSpPr>
        <p:spPr>
          <a:xfrm flipV="1">
            <a:off x="4983503" y="3883194"/>
            <a:ext cx="2221818" cy="534417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12" idx="1"/>
          </p:cNvCxnSpPr>
          <p:nvPr/>
        </p:nvCxnSpPr>
        <p:spPr>
          <a:xfrm flipV="1">
            <a:off x="4983503" y="3883194"/>
            <a:ext cx="2221818" cy="1652416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7" idx="1"/>
          </p:cNvCxnSpPr>
          <p:nvPr/>
        </p:nvCxnSpPr>
        <p:spPr>
          <a:xfrm flipV="1">
            <a:off x="4983503" y="4993974"/>
            <a:ext cx="2221818" cy="541636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7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2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Object Composition</a:t>
            </a:r>
          </a:p>
          <a:p>
            <a:r>
              <a:rPr lang="en-GB" dirty="0"/>
              <a:t>Navigation Properties</a:t>
            </a:r>
          </a:p>
          <a:p>
            <a:r>
              <a:rPr lang="en-GB" dirty="0"/>
              <a:t>Fluent API</a:t>
            </a:r>
          </a:p>
          <a:p>
            <a:r>
              <a:rPr lang="en-GB" dirty="0"/>
              <a:t>Table Relationships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 Implementation (1)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5612" y="1380840"/>
            <a:ext cx="112776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D2EE6-F616-427F-B07D-508264C3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3811119"/>
            <a:ext cx="112776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1127-D5F9-4423-B031-82086BC323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Core requires a </a:t>
            </a:r>
            <a:r>
              <a:rPr lang="en-US" b="1" dirty="0">
                <a:solidFill>
                  <a:schemeClr val="bg1"/>
                </a:solidFill>
              </a:rPr>
              <a:t>Join Entity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C9A33-ECDC-4211-B96B-E8F3363B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 Implementation (2)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EF8A3F-71D3-496C-9320-AC3115E193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AD7DF-BCA8-49F9-8C69-70475C521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6" y="1962332"/>
            <a:ext cx="8004176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 Student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 Course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383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Mapping </a:t>
            </a:r>
            <a:r>
              <a:rPr lang="en-US" b="1" dirty="0">
                <a:solidFill>
                  <a:schemeClr val="bg1"/>
                </a:solidFill>
              </a:rPr>
              <a:t>both sides </a:t>
            </a:r>
            <a:r>
              <a:rPr lang="en-US" dirty="0"/>
              <a:t>of relationship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Many-to-Many: Fluent API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1224" y="1828800"/>
            <a:ext cx="10363200" cy="4613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new {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});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builder.Entity&lt;StudentCourse&gt;()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B02CB362-0208-47D5-B252-AFBC8AE0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8754" y="2743200"/>
            <a:ext cx="2190344" cy="925251"/>
          </a:xfrm>
          <a:prstGeom prst="wedgeRoundRectCallout">
            <a:avLst>
              <a:gd name="adj1" fmla="val -58297"/>
              <a:gd name="adj2" fmla="val -507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Composite Primary Key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87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two entities are related by more than one key</a:t>
            </a:r>
          </a:p>
          <a:p>
            <a:r>
              <a:rPr lang="en-US" dirty="0"/>
              <a:t>Entity Framework needs help from </a:t>
            </a:r>
            <a:r>
              <a:rPr lang="en-US" b="1" dirty="0">
                <a:solidFill>
                  <a:schemeClr val="bg1"/>
                </a:solidFill>
              </a:rPr>
              <a:t>Inverse Properties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Relations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8075612" y="4865069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075612" y="3249023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370012" y="4057046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</a:p>
        </p:txBody>
      </p:sp>
      <p:cxnSp>
        <p:nvCxnSpPr>
          <p:cNvPr id="8" name="Straight Arrow Connector 7"/>
          <p:cNvCxnSpPr>
            <a:stCxn id="15" idx="3"/>
            <a:endCxn id="12" idx="1"/>
          </p:cNvCxnSpPr>
          <p:nvPr/>
        </p:nvCxnSpPr>
        <p:spPr>
          <a:xfrm flipV="1">
            <a:off x="3872594" y="3653035"/>
            <a:ext cx="4203018" cy="808023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3"/>
            <a:endCxn id="7" idx="1"/>
          </p:cNvCxnSpPr>
          <p:nvPr/>
        </p:nvCxnSpPr>
        <p:spPr>
          <a:xfrm>
            <a:off x="3872594" y="4461058"/>
            <a:ext cx="4203018" cy="808023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7921" y="3048000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Place of Birth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19321" y="4994033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Current Residence</a:t>
            </a:r>
          </a:p>
        </p:txBody>
      </p:sp>
    </p:spTree>
    <p:extLst>
      <p:ext uri="{BB962C8B-B14F-4D97-AF65-F5344CB8AC3E}">
        <p14:creationId xmlns:p14="http://schemas.microsoft.com/office/powerpoint/2010/main" val="388447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2" grpId="0" animBg="1"/>
      <p:bldP spid="15" grpId="0" animBg="1"/>
      <p:bldP spid="18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Person</a:t>
            </a:r>
            <a:r>
              <a:rPr lang="en-US" dirty="0"/>
              <a:t> Domain Model – defined as usual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Relations Implementation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6212" y="2133600"/>
            <a:ext cx="9296400" cy="39729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136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Town</a:t>
            </a:r>
            <a:r>
              <a:rPr lang="en-US" dirty="0"/>
              <a:t> Domain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Relations Implementation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413" y="1828800"/>
            <a:ext cx="10943998" cy="4326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Town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ICollection&lt;Person&gt; Natives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ICollection&lt;Person&gt; Residents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71091" y="2895599"/>
            <a:ext cx="2743200" cy="929633"/>
          </a:xfrm>
          <a:prstGeom prst="wedgeRoundRectCallout">
            <a:avLst>
              <a:gd name="adj1" fmla="val -55328"/>
              <a:gd name="adj2" fmla="val 46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 towards related property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74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Objects can be composed from other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objects to represent complex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relationships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Navigation properties speed up the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traversal of related entities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35FA4FF-F5B1-41FD-8B83-785475DBDB5D}"/>
              </a:ext>
            </a:extLst>
          </p:cNvPr>
          <p:cNvSpPr>
            <a:spLocks noGrp="1"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8972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0418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Describing Database Relationships</a:t>
            </a:r>
          </a:p>
        </p:txBody>
      </p:sp>
      <p:pic>
        <p:nvPicPr>
          <p:cNvPr id="2052" name="Picture 4" descr="Image result for database relationship png">
            <a:extLst>
              <a:ext uri="{FF2B5EF4-FFF2-40B4-BE49-F238E27FC236}">
                <a16:creationId xmlns:a16="http://schemas.microsoft.com/office/drawing/2014/main" id="{626C62AC-6CCB-4E3D-A308-00F5C323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828800"/>
            <a:ext cx="2995050" cy="187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composition denotes a "</a:t>
            </a:r>
            <a:r>
              <a:rPr lang="en-US" b="1" dirty="0">
                <a:solidFill>
                  <a:schemeClr val="bg1"/>
                </a:solidFill>
              </a:rPr>
              <a:t>has-a</a:t>
            </a:r>
            <a:r>
              <a:rPr lang="en-US" dirty="0"/>
              <a:t>" relationship</a:t>
            </a:r>
          </a:p>
          <a:p>
            <a:pPr lvl="1"/>
            <a:r>
              <a:rPr lang="en-US" dirty="0"/>
              <a:t>E.g. the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  <a:r>
              <a:rPr lang="en-US" dirty="0"/>
              <a:t> has an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r>
              <a:rPr lang="en-US" dirty="0"/>
              <a:t>Defined in C# by one object having a property that is a reference to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Composition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2188825" y="6415863"/>
            <a:ext cx="330560" cy="23813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26655" y="4224071"/>
            <a:ext cx="2350182" cy="2152176"/>
            <a:chOff x="2601230" y="3733800"/>
            <a:chExt cx="3048000" cy="2791202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601230" y="3733800"/>
              <a:ext cx="3048000" cy="2791202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2873939" y="57150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Pet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83CB-9FFB-4262-8AD5-D8171D096C13}"/>
              </a:ext>
            </a:extLst>
          </p:cNvPr>
          <p:cNvGrpSpPr/>
          <p:nvPr/>
        </p:nvGrpSpPr>
        <p:grpSpPr>
          <a:xfrm>
            <a:off x="7788275" y="4381664"/>
            <a:ext cx="2350182" cy="1703882"/>
            <a:chOff x="2601230" y="3733800"/>
            <a:chExt cx="3048000" cy="22098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2071958-DD93-4C73-93F7-470D58411148}"/>
                </a:ext>
              </a:extLst>
            </p:cNvPr>
            <p:cNvSpPr/>
            <p:nvPr/>
          </p:nvSpPr>
          <p:spPr>
            <a:xfrm>
              <a:off x="2601230" y="3733800"/>
              <a:ext cx="3048000" cy="220980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Dog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94A31C0-C51E-4EE2-B477-DA0A57AA89F8}"/>
                </a:ext>
              </a:extLst>
            </p:cNvPr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32D8C40-C8B5-4833-AB3E-B60EEDE0A52F}"/>
                </a:ext>
              </a:extLst>
            </p:cNvPr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</p:txBody>
        </p:sp>
      </p:grpSp>
      <p:cxnSp>
        <p:nvCxnSpPr>
          <p:cNvPr id="21" name="Connector: Elbow 10">
            <a:extLst>
              <a:ext uri="{FF2B5EF4-FFF2-40B4-BE49-F238E27FC236}">
                <a16:creationId xmlns:a16="http://schemas.microsoft.com/office/drawing/2014/main" id="{FD92E02A-F487-4855-B560-A531A067F6AE}"/>
              </a:ext>
            </a:extLst>
          </p:cNvPr>
          <p:cNvCxnSpPr>
            <a:cxnSpLocks/>
          </p:cNvCxnSpPr>
          <p:nvPr/>
        </p:nvCxnSpPr>
        <p:spPr>
          <a:xfrm flipV="1">
            <a:off x="5425934" y="4715080"/>
            <a:ext cx="2362341" cy="130948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75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Navigation properties create a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r>
              <a:rPr lang="en-US" dirty="0"/>
              <a:t>Is either an </a:t>
            </a:r>
            <a:r>
              <a:rPr lang="en-US" b="1" noProof="1">
                <a:solidFill>
                  <a:schemeClr val="bg1"/>
                </a:solidFill>
              </a:rPr>
              <a:t>Entity Reference</a:t>
            </a:r>
            <a:r>
              <a:rPr lang="en-US" dirty="0"/>
              <a:t> (one to one or zero) or an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ICollection</a:t>
            </a:r>
            <a:r>
              <a:rPr lang="en-US" dirty="0"/>
              <a:t> (one to many or many to many)</a:t>
            </a:r>
          </a:p>
          <a:p>
            <a:r>
              <a:rPr lang="en-US" dirty="0"/>
              <a:t>They provide </a:t>
            </a:r>
            <a:r>
              <a:rPr lang="en-US" b="1" dirty="0">
                <a:solidFill>
                  <a:schemeClr val="bg1"/>
                </a:solidFill>
              </a:rPr>
              <a:t>fast querying </a:t>
            </a:r>
            <a:r>
              <a:rPr lang="en-US" dirty="0"/>
              <a:t>of related records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setting the reference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 Properties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Model Builder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4213" y="1981200"/>
            <a:ext cx="3200400" cy="123377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i="1" dirty="0">
                <a:solidFill>
                  <a:schemeClr val="bg2"/>
                </a:solidFill>
              </a:rPr>
              <a:t>f() =&gt; API</a:t>
            </a:r>
          </a:p>
        </p:txBody>
      </p:sp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en-US" dirty="0"/>
              <a:t>maps your POCO classes to tables using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set of conventions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property named "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" maps to the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r>
              <a:rPr lang="en-US" dirty="0"/>
              <a:t>Can be customized using </a:t>
            </a:r>
            <a:r>
              <a:rPr lang="en-US" b="1" dirty="0">
                <a:solidFill>
                  <a:schemeClr val="bg1"/>
                </a:solidFill>
              </a:rPr>
              <a:t>annotations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Fluent API</a:t>
            </a:r>
          </a:p>
          <a:p>
            <a:r>
              <a:rPr lang="en-US" dirty="0"/>
              <a:t>Fluent API (Model Builder) allows </a:t>
            </a:r>
            <a:r>
              <a:rPr lang="en-US" b="1" dirty="0">
                <a:solidFill>
                  <a:schemeClr val="bg1"/>
                </a:solidFill>
              </a:rPr>
              <a:t>full control </a:t>
            </a:r>
            <a:r>
              <a:rPr lang="en-US" dirty="0"/>
              <a:t>over DB mappings</a:t>
            </a:r>
          </a:p>
          <a:p>
            <a:pPr lvl="1"/>
            <a:r>
              <a:rPr lang="en-US" dirty="0"/>
              <a:t>Custom names of objects (columns, tables, etc.) in the DB</a:t>
            </a:r>
          </a:p>
          <a:p>
            <a:pPr lvl="1"/>
            <a:r>
              <a:rPr lang="en-US" dirty="0"/>
              <a:t>Validation and data types</a:t>
            </a:r>
          </a:p>
          <a:p>
            <a:pPr lvl="1"/>
            <a:r>
              <a:rPr lang="en-US" dirty="0"/>
              <a:t>Define complicated entity relationships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5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Custom mappings are placed inside the </a:t>
            </a:r>
            <a:r>
              <a:rPr lang="en-US" b="1" noProof="1">
                <a:solidFill>
                  <a:schemeClr val="bg1"/>
                </a:solidFill>
              </a:rPr>
              <a:t>OnModelCreating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method of the DB context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Fluent API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02058" y="2514600"/>
            <a:ext cx="10898204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protected override void OnModelCreating(DbModelBuilder builder)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builder.Entity&lt;Student&gt;().HasKey(s =&gt; s.StudentKey);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967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1590</TotalTime>
  <Words>1260</Words>
  <Application>Microsoft Office PowerPoint</Application>
  <PresentationFormat>Custom</PresentationFormat>
  <Paragraphs>271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Entity Relations</vt:lpstr>
      <vt:lpstr>Table of Contents</vt:lpstr>
      <vt:lpstr>Have a Question?</vt:lpstr>
      <vt:lpstr>PowerPoint Presentation</vt:lpstr>
      <vt:lpstr>Object Composition</vt:lpstr>
      <vt:lpstr>Navigation Properties</vt:lpstr>
      <vt:lpstr>PowerPoint Presentation</vt:lpstr>
      <vt:lpstr>Fluent API</vt:lpstr>
      <vt:lpstr>Working with Fluent API</vt:lpstr>
      <vt:lpstr>PowerPoint Presentation</vt:lpstr>
      <vt:lpstr>One-to-Zero-or-One</vt:lpstr>
      <vt:lpstr>One-to-Zero-or-One: Implementation</vt:lpstr>
      <vt:lpstr>One-to-Zero-or-One: Implementation (2)</vt:lpstr>
      <vt:lpstr>One-to-Zero-or-One: Fluent API</vt:lpstr>
      <vt:lpstr>One-to-Many</vt:lpstr>
      <vt:lpstr>One-to-Many: Implementation</vt:lpstr>
      <vt:lpstr>One-to-Many: Implementation (2)</vt:lpstr>
      <vt:lpstr>One-to-Many: Fluent API</vt:lpstr>
      <vt:lpstr>Many-to-Many</vt:lpstr>
      <vt:lpstr>Many-to-Many Implementation (1)</vt:lpstr>
      <vt:lpstr>Many-to-Many Implementation (2)</vt:lpstr>
      <vt:lpstr>Many-to-Many: Fluent API</vt:lpstr>
      <vt:lpstr>Multiple Relations</vt:lpstr>
      <vt:lpstr>Multiple Relations Implementation</vt:lpstr>
      <vt:lpstr>Multiple Relations Implementation (2)</vt:lpstr>
      <vt:lpstr>Summary</vt:lpstr>
      <vt:lpstr>PowerPoint Presentation</vt:lpstr>
      <vt:lpstr>Trainings @ Software University (SoftUni)</vt:lpstr>
      <vt:lpstr>SoftUni Diamond Partners</vt:lpstr>
      <vt:lpstr>SoftUni Organizational Partners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Entity Relations</dc:title>
  <dc:subject>Software Development Course</dc:subject>
  <dc:creator>Software University</dc:creator>
  <cp:keywords>DB, Advanced, EF, Core, Entity, Relations, tech, fundamentals, technologySoftware University, SoftUni, programming, coding, software development, education, training, course</cp:keywords>
  <dc:description>Databases Advanced Course @ SoftUni – https://softuni.bg/courses/databases-advanced-entity-framework
</dc:description>
  <cp:lastModifiedBy>Atanas Atanasov</cp:lastModifiedBy>
  <cp:revision>351</cp:revision>
  <dcterms:created xsi:type="dcterms:W3CDTF">2014-01-02T17:00:34Z</dcterms:created>
  <dcterms:modified xsi:type="dcterms:W3CDTF">2019-03-06T13:14:19Z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