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480" r:id="rId18"/>
    <p:sldId id="564" r:id="rId19"/>
    <p:sldId id="565" r:id="rId20"/>
    <p:sldId id="566" r:id="rId21"/>
    <p:sldId id="567" r:id="rId22"/>
    <p:sldId id="573" r:id="rId23"/>
    <p:sldId id="574" r:id="rId24"/>
    <p:sldId id="575" r:id="rId25"/>
    <p:sldId id="576" r:id="rId26"/>
    <p:sldId id="569" r:id="rId27"/>
    <p:sldId id="349" r:id="rId28"/>
    <p:sldId id="543" r:id="rId29"/>
    <p:sldId id="570" r:id="rId30"/>
    <p:sldId id="571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Project Structure" id="{434EBAE8-1691-433D-9596-8AE3E67F67B5}">
          <p14:sldIdLst>
            <p14:sldId id="467"/>
            <p14:sldId id="548"/>
            <p14:sldId id="549"/>
          </p14:sldIdLst>
        </p14:section>
        <p14:section name="Usage Optimization" id="{6F66BED0-FBED-470B-BAD5-ACFC36FA0673}">
          <p14:sldIdLst>
            <p14:sldId id="473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Useful Patterns" id="{707CFBAC-D943-4BF6-AD94-4BE5E88077CB}">
          <p14:sldIdLst>
            <p14:sldId id="480"/>
            <p14:sldId id="564"/>
            <p14:sldId id="565"/>
            <p14:sldId id="566"/>
            <p14:sldId id="567"/>
            <p14:sldId id="573"/>
            <p14:sldId id="574"/>
            <p14:sldId id="575"/>
            <p14:sldId id="576"/>
            <p14:sldId id="569"/>
          </p14:sldIdLst>
        </p14:section>
        <p14:section name="Conclusion" id="{10E03AB1-9AA8-4E86-9A64-D741901E50A2}">
          <p14:sldIdLst>
            <p14:sldId id="349"/>
            <p14:sldId id="543"/>
            <p14:sldId id="570"/>
            <p14:sldId id="571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99" y="103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179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491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873EC-90B1-42EC-A66B-33749D9C68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057400"/>
            <a:ext cx="4419600" cy="293076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4851959" y="3922747"/>
            <a:ext cx="1524000" cy="1524000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68" y="4058316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/>
              <a:t>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7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</a:t>
            </a:r>
            <a:br>
              <a:rPr lang="en-US" dirty="0"/>
            </a:br>
            <a:r>
              <a:rPr lang="en-US" dirty="0"/>
              <a:t>call to </a:t>
            </a:r>
            <a:r>
              <a:rPr lang="en-US" b="1" noProof="1">
                <a:solidFill>
                  <a:schemeClr val="bg1"/>
                </a:solidFill>
              </a:rPr>
              <a:t>DetectChanges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</a:rPr>
              <a:t>AddRange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RemoveRange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7812" y="3429000"/>
            <a:ext cx="58674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9612" y="4741044"/>
            <a:ext cx="2209800" cy="835104"/>
          </a:xfrm>
          <a:prstGeom prst="wedgeRoundRectCallout">
            <a:avLst>
              <a:gd name="adj1" fmla="val -55644"/>
              <a:gd name="adj2" fmla="val -49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Works with any collection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Entity Framework builds </a:t>
            </a:r>
            <a:r>
              <a:rPr lang="en-US" b="1" dirty="0">
                <a:solidFill>
                  <a:schemeClr val="bg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tracks changes </a:t>
            </a:r>
            <a:r>
              <a:rPr lang="en-US" dirty="0"/>
              <a:t>for </a:t>
            </a:r>
            <a:br>
              <a:rPr lang="bg-BG" dirty="0"/>
            </a:br>
            <a:r>
              <a:rPr lang="en-US" dirty="0"/>
              <a:t>every loaded entity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want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r>
              <a:rPr lang="en-US" dirty="0"/>
              <a:t>Note this also </a:t>
            </a:r>
            <a:r>
              <a:rPr lang="en-US" b="1" dirty="0">
                <a:solidFill>
                  <a:schemeClr val="bg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815708"/>
            <a:ext cx="3886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2003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Payload size and number of roundtrips to the database are </a:t>
            </a:r>
            <a:br>
              <a:rPr lang="bg-BG" dirty="0"/>
            </a:br>
            <a:r>
              <a:rPr lang="en-US" dirty="0"/>
              <a:t>inversely proportional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</a:t>
            </a:r>
            <a:r>
              <a:rPr lang="en-US" dirty="0"/>
              <a:t>– less data, more queries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</a:t>
            </a:r>
            <a:r>
              <a:rPr lang="en-US" dirty="0"/>
              <a:t>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Do you need to access many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from the </a:t>
            </a:r>
            <a:br>
              <a:rPr lang="bg-BG" dirty="0"/>
            </a:br>
            <a:r>
              <a:rPr lang="en-US" dirty="0"/>
              <a:t>fetched entities?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more</a:t>
            </a:r>
          </a:p>
          <a:p>
            <a:pPr>
              <a:buClr>
                <a:schemeClr val="tx1"/>
              </a:buClr>
            </a:pPr>
            <a:r>
              <a:rPr lang="en-US" dirty="0"/>
              <a:t>Do you know exactly what data will be needed at run time?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Is your code executing far from your database? (increased </a:t>
            </a:r>
            <a:br>
              <a:rPr lang="bg-BG" dirty="0"/>
            </a:br>
            <a:r>
              <a:rPr lang="en-US" dirty="0"/>
              <a:t>network latency)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Depending on scenario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will require fewer </a:t>
            </a:r>
            <a:br>
              <a:rPr lang="bg-BG" dirty="0"/>
            </a:br>
            <a:r>
              <a:rPr lang="en-US" dirty="0"/>
              <a:t>round trips</a:t>
            </a:r>
          </a:p>
          <a:p>
            <a:r>
              <a:rPr lang="en-US" dirty="0"/>
              <a:t>Always test application-wide performance, only optimize if </a:t>
            </a:r>
            <a:br>
              <a:rPr lang="bg-BG" dirty="0"/>
            </a:br>
            <a:r>
              <a:rPr lang="en-US" dirty="0"/>
              <a:t>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Problems More Easily</a:t>
            </a:r>
          </a:p>
        </p:txBody>
      </p:sp>
      <p:pic>
        <p:nvPicPr>
          <p:cNvPr id="1026" name="Picture 2" descr="Image result for design png">
            <a:extLst>
              <a:ext uri="{FF2B5EF4-FFF2-40B4-BE49-F238E27FC236}">
                <a16:creationId xmlns:a16="http://schemas.microsoft.com/office/drawing/2014/main" id="{DB24ADF7-1F93-42CA-A990-0AFC33AF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00" y="1752600"/>
            <a:ext cx="338442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Singleton</a:t>
            </a:r>
            <a:r>
              <a:rPr lang="en-US" sz="3700" dirty="0"/>
              <a:t> – Ensure a class has only one instance and provide a global point of </a:t>
            </a:r>
            <a:br>
              <a:rPr lang="en-US" sz="3700" dirty="0"/>
            </a:br>
            <a:r>
              <a:rPr lang="en-US" sz="3700" dirty="0"/>
              <a:t>access to it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Service Locator </a:t>
            </a:r>
            <a:r>
              <a:rPr lang="en-US" sz="3700" dirty="0"/>
              <a:t>– Make a service available globally and decouple the calling class </a:t>
            </a:r>
            <a:br>
              <a:rPr lang="en-US" sz="3700" dirty="0"/>
            </a:br>
            <a:r>
              <a:rPr lang="en-US" sz="3700" dirty="0"/>
              <a:t>from the dependent object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Dependancy</a:t>
            </a:r>
            <a:r>
              <a:rPr lang="en-US" sz="3700" b="1" dirty="0">
                <a:solidFill>
                  <a:schemeClr val="bg1"/>
                </a:solidFill>
              </a:rPr>
              <a:t> Injection </a:t>
            </a:r>
            <a:r>
              <a:rPr lang="en-US" sz="3700" dirty="0"/>
              <a:t>- no client code has to be changed simply because an object it depends on needs to be changed to a different one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Command</a:t>
            </a:r>
            <a:r>
              <a:rPr lang="en-US" sz="3700" dirty="0"/>
              <a:t> – Encapsulate a request as an object, allowing delayed execution, undo and replay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Repository</a:t>
            </a:r>
            <a:r>
              <a:rPr lang="en-US" sz="3700" dirty="0"/>
              <a:t> – Separates the data access logic and maps it to the entities in the </a:t>
            </a:r>
            <a:br>
              <a:rPr lang="en-US" sz="3700" dirty="0"/>
            </a:br>
            <a:r>
              <a:rPr lang="en-US" sz="3700" dirty="0"/>
              <a:t>business logic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Unit of work </a:t>
            </a:r>
            <a:r>
              <a:rPr lang="en-US" sz="3700" dirty="0"/>
              <a:t>– Used to group one or more into a single transaction or “unit </a:t>
            </a:r>
            <a:r>
              <a:rPr lang="en-US" sz="3700"/>
              <a:t>of </a:t>
            </a:r>
            <a:br>
              <a:rPr lang="en-US" sz="3700"/>
            </a:br>
            <a:r>
              <a:rPr lang="en-US" sz="3700"/>
              <a:t>work</a:t>
            </a:r>
            <a:r>
              <a:rPr lang="en-US" sz="3700" dirty="0"/>
              <a:t>”, so that all operations either pass or fail as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2" y="1357911"/>
            <a:ext cx="8172450" cy="5044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Authenticator Instance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93088" y="2458743"/>
            <a:ext cx="2715288" cy="369104"/>
          </a:xfrm>
          <a:prstGeom prst="wedgeRoundRectCallout">
            <a:avLst>
              <a:gd name="adj1" fmla="val -54981"/>
              <a:gd name="adj2" fmla="val 9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Private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439730" y="3677943"/>
            <a:ext cx="2422004" cy="791765"/>
          </a:xfrm>
          <a:prstGeom prst="wedgeRoundRectCallout">
            <a:avLst>
              <a:gd name="adj1" fmla="val -54946"/>
              <a:gd name="adj2" fmla="val 51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Instantiate when first accessed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Locator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1813" y="2751321"/>
            <a:ext cx="3048000" cy="1905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070" y="3018021"/>
            <a:ext cx="1752600" cy="13716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5012" y="2438401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5012" y="3389385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5012" y="4340369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29813" y="3703821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0670" y="2752838"/>
            <a:ext cx="1104342" cy="950983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0670" y="3703821"/>
            <a:ext cx="1104342" cy="950985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0670" y="3703821"/>
            <a:ext cx="1104342" cy="1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9813" y="40386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9813" y="33528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8070" y="4396984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8070" y="4993485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5013" y="3577122"/>
            <a:ext cx="940158" cy="3098557"/>
          </a:xfrm>
          <a:prstGeom prst="bentConnector3">
            <a:avLst>
              <a:gd name="adj1" fmla="val -46760"/>
            </a:avLst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EF Core Optimizations</a:t>
            </a:r>
          </a:p>
          <a:p>
            <a:r>
              <a:rPr lang="en-US" dirty="0"/>
              <a:t>Useful Patterns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54262" y="2209800"/>
            <a:ext cx="2667000" cy="5334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7562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0912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262" y="2743200"/>
            <a:ext cx="2667000" cy="7620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4562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7912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7562" y="4282189"/>
            <a:ext cx="4293450" cy="163017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48562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8348" y="2287864"/>
            <a:ext cx="1592079" cy="4026750"/>
          </a:xfrm>
          <a:prstGeom prst="bentConnector2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F530B-2862-44E3-BE7D-12593177D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 with the </a:t>
            </a:r>
            <a:r>
              <a:rPr lang="en-US" b="1" dirty="0">
                <a:solidFill>
                  <a:schemeClr val="bg1"/>
                </a:solidFill>
              </a:rPr>
              <a:t>domain entities </a:t>
            </a:r>
            <a:r>
              <a:rPr lang="en-US" dirty="0"/>
              <a:t>and performs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 access logic</a:t>
            </a:r>
          </a:p>
          <a:p>
            <a:r>
              <a:rPr lang="en-US" dirty="0"/>
              <a:t>The domain entities, the data access logic and the business </a:t>
            </a:r>
            <a:br>
              <a:rPr lang="en-US" dirty="0"/>
            </a:br>
            <a:r>
              <a:rPr lang="en-US" dirty="0"/>
              <a:t>logic talk to each other </a:t>
            </a:r>
            <a:r>
              <a:rPr lang="en-US" b="1" dirty="0">
                <a:solidFill>
                  <a:schemeClr val="bg1"/>
                </a:solidFill>
              </a:rPr>
              <a:t>using interfaces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 the details </a:t>
            </a:r>
            <a:r>
              <a:rPr lang="en-US" dirty="0"/>
              <a:t>of data access from the business logic</a:t>
            </a:r>
          </a:p>
          <a:p>
            <a:r>
              <a:rPr lang="en-US" dirty="0"/>
              <a:t>Business logic </a:t>
            </a:r>
            <a:r>
              <a:rPr lang="en-US" b="1" dirty="0">
                <a:solidFill>
                  <a:schemeClr val="bg1"/>
                </a:solidFill>
              </a:rPr>
              <a:t>can access </a:t>
            </a:r>
            <a:r>
              <a:rPr lang="en-US" dirty="0"/>
              <a:t>the data object without having </a:t>
            </a:r>
            <a:br>
              <a:rPr lang="en-US" dirty="0"/>
            </a:br>
            <a:r>
              <a:rPr lang="en-US" dirty="0"/>
              <a:t>knowledge of the underlying data access architecture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9E73A-915A-4112-A53A-406563BF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2C83E-60E6-4E22-BA3C-533B1BAB0F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AF4C1-0974-40C7-B9F4-CF6539866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Without repository: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214D0-59FD-4981-8101-2F4F3E0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D95F-101B-4BD7-804D-FC8D053BD2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231455-19B9-4F63-B246-42F9BCE28DA5}"/>
              </a:ext>
            </a:extLst>
          </p:cNvPr>
          <p:cNvGrpSpPr/>
          <p:nvPr/>
        </p:nvGrpSpPr>
        <p:grpSpPr>
          <a:xfrm>
            <a:off x="2803856" y="1990496"/>
            <a:ext cx="4419600" cy="1828800"/>
            <a:chOff x="2803856" y="1990496"/>
            <a:chExt cx="4419600" cy="1828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B2777C-944B-42AD-A32A-72A4EF210364}"/>
                </a:ext>
              </a:extLst>
            </p:cNvPr>
            <p:cNvSpPr/>
            <p:nvPr/>
          </p:nvSpPr>
          <p:spPr bwMode="auto">
            <a:xfrm>
              <a:off x="2803856" y="1990496"/>
              <a:ext cx="4419600" cy="18288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Business logic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86D3B3-2218-497A-9869-4135BA5B91A9}"/>
                </a:ext>
              </a:extLst>
            </p:cNvPr>
            <p:cNvSpPr/>
            <p:nvPr/>
          </p:nvSpPr>
          <p:spPr bwMode="auto">
            <a:xfrm>
              <a:off x="4383995" y="2624635"/>
              <a:ext cx="2514600" cy="990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</a:rPr>
                <a:t>Data access logic</a:t>
              </a:r>
              <a:endParaRPr lang="bg-BG" sz="24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14AA1-BEFA-47D5-A97D-CC68CADF698C}"/>
              </a:ext>
            </a:extLst>
          </p:cNvPr>
          <p:cNvGrpSpPr/>
          <p:nvPr/>
        </p:nvGrpSpPr>
        <p:grpSpPr>
          <a:xfrm>
            <a:off x="350145" y="4668027"/>
            <a:ext cx="11535467" cy="1460415"/>
            <a:chOff x="350145" y="4668027"/>
            <a:chExt cx="11535467" cy="146041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7DC667-9780-4743-875D-1E9962846207}"/>
                </a:ext>
              </a:extLst>
            </p:cNvPr>
            <p:cNvSpPr/>
            <p:nvPr/>
          </p:nvSpPr>
          <p:spPr bwMode="auto">
            <a:xfrm>
              <a:off x="350145" y="4985442"/>
              <a:ext cx="2680956" cy="11430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Business logic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A6D5B8-E93C-4C2C-95ED-2AE603D9F68B}"/>
                </a:ext>
              </a:extLst>
            </p:cNvPr>
            <p:cNvGrpSpPr/>
            <p:nvPr/>
          </p:nvGrpSpPr>
          <p:grpSpPr>
            <a:xfrm>
              <a:off x="3191325" y="4668027"/>
              <a:ext cx="8694287" cy="1457927"/>
              <a:chOff x="3191325" y="4668027"/>
              <a:chExt cx="8694287" cy="14579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097F1CD-3C5D-4376-A92D-BCDED8F9D864}"/>
                  </a:ext>
                </a:extLst>
              </p:cNvPr>
              <p:cNvSpPr/>
              <p:nvPr/>
            </p:nvSpPr>
            <p:spPr bwMode="auto">
              <a:xfrm>
                <a:off x="4570412" y="4977805"/>
                <a:ext cx="3048000" cy="1143004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Repository with data access logic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E777EEA-73B5-4A29-9961-B0D4423B1F66}"/>
                  </a:ext>
                </a:extLst>
              </p:cNvPr>
              <p:cNvSpPr/>
              <p:nvPr/>
            </p:nvSpPr>
            <p:spPr bwMode="auto">
              <a:xfrm>
                <a:off x="8913812" y="4982954"/>
                <a:ext cx="2971800" cy="114300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Domain entities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id="{ADFCDB45-8C02-4DDB-859C-E0EB2E28EF02}"/>
                  </a:ext>
                </a:extLst>
              </p:cNvPr>
              <p:cNvSpPr/>
              <p:nvPr/>
            </p:nvSpPr>
            <p:spPr bwMode="auto">
              <a:xfrm>
                <a:off x="3275012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9225-CD92-4777-A4AD-55500037E0F4}"/>
                  </a:ext>
                </a:extLst>
              </p:cNvPr>
              <p:cNvSpPr txBox="1"/>
              <p:nvPr/>
            </p:nvSpPr>
            <p:spPr>
              <a:xfrm>
                <a:off x="3191325" y="4668028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  <p:sp>
            <p:nvSpPr>
              <p:cNvPr id="13" name="Arrow: Left-Right 12">
                <a:extLst>
                  <a:ext uri="{FF2B5EF4-FFF2-40B4-BE49-F238E27FC236}">
                    <a16:creationId xmlns:a16="http://schemas.microsoft.com/office/drawing/2014/main" id="{F5E58FCB-CAA2-490D-BC32-F8ED334D6692}"/>
                  </a:ext>
                </a:extLst>
              </p:cNvPr>
              <p:cNvSpPr/>
              <p:nvPr/>
            </p:nvSpPr>
            <p:spPr bwMode="auto">
              <a:xfrm>
                <a:off x="7804829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3D464-86B3-4244-8162-77FEAE3951F5}"/>
                  </a:ext>
                </a:extLst>
              </p:cNvPr>
              <p:cNvSpPr txBox="1"/>
              <p:nvPr/>
            </p:nvSpPr>
            <p:spPr>
              <a:xfrm>
                <a:off x="7617730" y="4668027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31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4FA0F-2B6F-4DC9-BD78-A5F1BDCE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Serves one purpose</a:t>
            </a:r>
            <a:r>
              <a:rPr lang="en-US" dirty="0"/>
              <a:t>: to make sure that </a:t>
            </a:r>
            <a:br>
              <a:rPr lang="en-US" dirty="0"/>
            </a:br>
            <a:r>
              <a:rPr lang="en-US" dirty="0"/>
              <a:t>when you use multiple repositories, they share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database context</a:t>
            </a:r>
          </a:p>
          <a:p>
            <a:r>
              <a:rPr lang="en-US" dirty="0"/>
              <a:t>With a Unit of Work, you might also choose to implement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When using Entity Framework Core, the recommended </a:t>
            </a:r>
            <a:br>
              <a:rPr lang="en-US" dirty="0"/>
            </a:br>
            <a:r>
              <a:rPr lang="en-US" dirty="0"/>
              <a:t>approach to undo is to </a:t>
            </a:r>
            <a:r>
              <a:rPr lang="en-US" b="1" dirty="0">
                <a:solidFill>
                  <a:schemeClr val="bg1"/>
                </a:solidFill>
              </a:rPr>
              <a:t>discard your context </a:t>
            </a:r>
            <a:r>
              <a:rPr lang="en-US" dirty="0"/>
              <a:t>with the changes </a:t>
            </a:r>
            <a:br>
              <a:rPr lang="en-US" dirty="0"/>
            </a:br>
            <a:r>
              <a:rPr lang="en-US" dirty="0"/>
              <a:t>you are interested in undoing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3F6C9-8DBB-42C0-8725-52FED2C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2334-B6E4-4336-81E8-21C4EF1198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AE99-FD98-4BEA-A309-B27FF56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08A2-2A7F-45E7-9BA3-AD55B3BF9C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7ECDE-2C52-4D13-8A73-99FCA74FFF5E}"/>
              </a:ext>
            </a:extLst>
          </p:cNvPr>
          <p:cNvGrpSpPr/>
          <p:nvPr/>
        </p:nvGrpSpPr>
        <p:grpSpPr>
          <a:xfrm>
            <a:off x="4303712" y="1121141"/>
            <a:ext cx="4953000" cy="5296046"/>
            <a:chOff x="4303712" y="1121141"/>
            <a:chExt cx="4953000" cy="529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F5F5D8-B116-450D-9695-64BFAB2F0652}"/>
                </a:ext>
              </a:extLst>
            </p:cNvPr>
            <p:cNvSpPr/>
            <p:nvPr/>
          </p:nvSpPr>
          <p:spPr bwMode="auto">
            <a:xfrm>
              <a:off x="4303712" y="1121141"/>
              <a:ext cx="4953000" cy="32984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Unit of work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8A6D80-5543-4230-A559-4901B54893A6}"/>
                </a:ext>
              </a:extLst>
            </p:cNvPr>
            <p:cNvSpPr/>
            <p:nvPr/>
          </p:nvSpPr>
          <p:spPr bwMode="auto">
            <a:xfrm>
              <a:off x="4466573" y="2065262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DC423-2498-4078-90DF-6EB321095C9E}"/>
                </a:ext>
              </a:extLst>
            </p:cNvPr>
            <p:cNvSpPr/>
            <p:nvPr/>
          </p:nvSpPr>
          <p:spPr bwMode="auto">
            <a:xfrm>
              <a:off x="6975337" y="2069543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5E472-1427-452B-BF9E-D975C578B32D}"/>
                </a:ext>
              </a:extLst>
            </p:cNvPr>
            <p:cNvSpPr/>
            <p:nvPr/>
          </p:nvSpPr>
          <p:spPr bwMode="auto">
            <a:xfrm>
              <a:off x="5387055" y="3245257"/>
              <a:ext cx="2786313" cy="76456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10000"/>
                    </a:schemeClr>
                  </a:solidFill>
                </a:rPr>
                <a:t>DbContext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1117A-8509-4613-8FDE-288CE332F574}"/>
                </a:ext>
              </a:extLst>
            </p:cNvPr>
            <p:cNvSpPr/>
            <p:nvPr/>
          </p:nvSpPr>
          <p:spPr bwMode="auto">
            <a:xfrm>
              <a:off x="5134623" y="5056525"/>
              <a:ext cx="3251086" cy="13606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EF Core &amp; Database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D43B448-A8D8-4925-A108-23D333C62289}"/>
                </a:ext>
              </a:extLst>
            </p:cNvPr>
            <p:cNvSpPr/>
            <p:nvPr/>
          </p:nvSpPr>
          <p:spPr bwMode="auto">
            <a:xfrm>
              <a:off x="6494987" y="4415451"/>
              <a:ext cx="533400" cy="645224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1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Practices And Architecture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56" y="893"/>
            <a:ext cx="8339242" cy="47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Project structure is important as an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application is scaled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performance can be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improved by following certain guidelines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 define a common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approach to solving certain development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C3092C1-318C-4CC5-9400-5D29B4C55CDD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250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032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Organizing Large Solutions</a:t>
            </a:r>
          </a:p>
        </p:txBody>
      </p:sp>
      <p:pic>
        <p:nvPicPr>
          <p:cNvPr id="1026" name="Picture 2" descr="Image result for project stru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676400"/>
            <a:ext cx="3541574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Scalability</a:t>
            </a:r>
          </a:p>
          <a:p>
            <a:r>
              <a:rPr lang="en-US"/>
              <a:t>Maintainability</a:t>
            </a:r>
          </a:p>
          <a:p>
            <a:r>
              <a:rPr lang="en-US"/>
              <a:t>Manageability</a:t>
            </a:r>
          </a:p>
          <a:p>
            <a:r>
              <a:rPr lang="en-US"/>
              <a:t>Testability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Organized Code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89412" y="1831700"/>
            <a:ext cx="5334000" cy="3929916"/>
            <a:chOff x="6094412" y="1861284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6094412" y="1861284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8412" y="1861284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6094412" y="2691363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8412" y="2691363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6094412" y="3521442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18412" y="3521442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6094412" y="4351521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8412" y="4351521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6094412" y="5181600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8412" y="5181600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8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Application code can be split into sections: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Models </a:t>
            </a:r>
            <a:r>
              <a:rPr lang="en-US" dirty="0"/>
              <a:t>– 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524000"/>
            <a:ext cx="1295400" cy="25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b="1" dirty="0">
                <a:solidFill>
                  <a:schemeClr val="bg1"/>
                </a:solidFill>
              </a:rPr>
              <a:t>required data </a:t>
            </a:r>
            <a:r>
              <a:rPr lang="en-US" dirty="0"/>
              <a:t>by filtering and projecting your </a:t>
            </a:r>
            <a:br>
              <a:rPr lang="en-US" dirty="0"/>
            </a:br>
            <a:r>
              <a:rPr lang="en-US" dirty="0"/>
              <a:t>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5414" y="4563108"/>
            <a:ext cx="7664895" cy="19632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[C1],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[Extent1].[FirstName]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[FirstName],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[Extent1].[LastName]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[LastName],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[Extent1].[Salary]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[Salary]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[dbo].[Employees]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[Extent1]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[Extent1].[Salary] &gt;=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(15000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decimal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(18))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79812" y="2057400"/>
            <a:ext cx="4343400" cy="2212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87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queries are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bg1"/>
                </a:solidFill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bg1"/>
                </a:solidFill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</a:t>
            </a:r>
            <a:br>
              <a:rPr lang="en-US" dirty="0"/>
            </a:br>
            <a:r>
              <a:rPr lang="en-US" dirty="0"/>
              <a:t>the results</a:t>
            </a:r>
          </a:p>
          <a:p>
            <a:r>
              <a:rPr lang="en-US" dirty="0"/>
              <a:t>You can monitor query execution using </a:t>
            </a:r>
            <a:r>
              <a:rPr lang="en-US" b="1" dirty="0">
                <a:solidFill>
                  <a:schemeClr val="bg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1706</TotalTime>
  <Words>900</Words>
  <Application>Microsoft Office PowerPoint</Application>
  <PresentationFormat>Custom</PresentationFormat>
  <Paragraphs>255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SoftUni3_1</vt:lpstr>
      <vt:lpstr>Best Practices and Architecture</vt:lpstr>
      <vt:lpstr>Table of Contents</vt:lpstr>
      <vt:lpstr>Have a Question?</vt:lpstr>
      <vt:lpstr>PowerPoint Presentation</vt:lpstr>
      <vt:lpstr>Importance of Organized Code</vt:lpstr>
      <vt:lpstr>Project Organization</vt:lpstr>
      <vt:lpstr>PowerPoint Presentation</vt:lpstr>
      <vt:lpstr>Usage Optimization</vt:lpstr>
      <vt:lpstr>Usage Optimization (2)</vt:lpstr>
      <vt:lpstr>Usage Optimization (3)</vt:lpstr>
      <vt:lpstr>Usage Optimization (4)</vt:lpstr>
      <vt:lpstr>Usage Optimization (5)</vt:lpstr>
      <vt:lpstr>Loading Methods</vt:lpstr>
      <vt:lpstr>Loading Methods (2)</vt:lpstr>
      <vt:lpstr>Loading Methods (3)</vt:lpstr>
      <vt:lpstr>PowerPoint Presentation</vt:lpstr>
      <vt:lpstr>Design Patterns</vt:lpstr>
      <vt:lpstr>Singleton Pattern</vt:lpstr>
      <vt:lpstr>Service Locator</vt:lpstr>
      <vt:lpstr>Command Pattern</vt:lpstr>
      <vt:lpstr>Repository pattern</vt:lpstr>
      <vt:lpstr>Repository pattern</vt:lpstr>
      <vt:lpstr>Unit of work</vt:lpstr>
      <vt:lpstr>Unit of work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Best Practices and Architecture</dc:title>
  <dc:subject>Software Development Course</dc:subject>
  <dc:creator>Software University</dc:creator>
  <cp:keywords>DB, Advanced, EF, Core, Best, Practices, Architecture,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Стамо Петков</cp:lastModifiedBy>
  <cp:revision>358</cp:revision>
  <dcterms:created xsi:type="dcterms:W3CDTF">2014-01-02T17:00:34Z</dcterms:created>
  <dcterms:modified xsi:type="dcterms:W3CDTF">2019-04-01T15:18:51Z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