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678" r:id="rId2"/>
    <p:sldId id="679" r:id="rId3"/>
    <p:sldId id="680" r:id="rId4"/>
    <p:sldId id="651"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665" r:id="rId19"/>
    <p:sldId id="666" r:id="rId20"/>
    <p:sldId id="667" r:id="rId21"/>
    <p:sldId id="668" r:id="rId22"/>
    <p:sldId id="669" r:id="rId23"/>
    <p:sldId id="670" r:id="rId24"/>
    <p:sldId id="671" r:id="rId25"/>
    <p:sldId id="672" r:id="rId26"/>
    <p:sldId id="673" r:id="rId27"/>
    <p:sldId id="674" r:id="rId28"/>
    <p:sldId id="675" r:id="rId29"/>
    <p:sldId id="676" r:id="rId30"/>
    <p:sldId id="681" r:id="rId31"/>
    <p:sldId id="646" r:id="rId32"/>
    <p:sldId id="682" r:id="rId33"/>
    <p:sldId id="683" r:id="rId34"/>
    <p:sldId id="649" r:id="rId35"/>
    <p:sldId id="65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78"/>
            <p14:sldId id="679"/>
            <p14:sldId id="680"/>
          </p14:sldIdLst>
        </p14:section>
        <p14:section name="Query Basics" id="{BC4A3995-4CED-4320-A673-95328C9C809D}">
          <p14:sldIdLst>
            <p14:sldId id="651"/>
            <p14:sldId id="652"/>
            <p14:sldId id="653"/>
            <p14:sldId id="654"/>
          </p14:sldIdLst>
        </p14:section>
        <p14:section name="Retrieving Data" id="{70B8B5BA-C876-4FFD-961F-A3D14C2D318C}">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6D0DEF3F-3051-44F4-9061-7DCDEB0E6F1F}">
          <p14:sldIdLst>
            <p14:sldId id="669"/>
            <p14:sldId id="670"/>
            <p14:sldId id="671"/>
            <p14:sldId id="672"/>
          </p14:sldIdLst>
        </p14:section>
        <p14:section name="Modifying Existing Records" id="{67513916-16DD-484F-9D5D-B45F499DE1C3}">
          <p14:sldIdLst>
            <p14:sldId id="673"/>
            <p14:sldId id="674"/>
            <p14:sldId id="675"/>
            <p14:sldId id="676"/>
            <p14:sldId id="681"/>
          </p14:sldIdLst>
        </p14:section>
        <p14:section name="Conclusion" id="{10E03AB1-9AA8-4E86-9A64-D741901E50A2}">
          <p14:sldIdLst>
            <p14:sldId id="646"/>
            <p14:sldId id="682"/>
            <p14:sldId id="683"/>
            <p14:sldId id="649"/>
            <p14:sldId id="650"/>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5" autoAdjust="0"/>
    <p:restoredTop sz="94140" autoAdjust="0"/>
  </p:normalViewPr>
  <p:slideViewPr>
    <p:cSldViewPr snapToGrid="0" showGuides="1">
      <p:cViewPr varScale="1">
        <p:scale>
          <a:sx n="82" d="100"/>
          <a:sy n="82" d="100"/>
        </p:scale>
        <p:origin x="686" y="77"/>
      </p:cViewPr>
      <p:guideLst>
        <p:guide orient="horz" pos="2184"/>
        <p:guide pos="3840"/>
      </p:guideLst>
    </p:cSldViewPr>
  </p:slideViewPr>
  <p:outlineViewPr>
    <p:cViewPr>
      <p:scale>
        <a:sx n="33" d="100"/>
        <a:sy n="33" d="100"/>
      </p:scale>
      <p:origin x="0" y="-214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14.1.2019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14-Jan-19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779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054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6570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90002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45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1124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58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02041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291223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81616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157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279151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4296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431233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304677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1478877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7650351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14-Jan-19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14-Jan-19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14-Jan-19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694579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47540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14-Jan-19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56383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65199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62468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65418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145279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90031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709658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52695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392058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95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264187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584772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260858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516817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07245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40725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1057436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023723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38670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160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14-Jan-19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346234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14-Jan-19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13763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14-Jan-19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14-Jan-19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14-Jan-19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14-Jan-19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14-Jan-19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65.jpeg"/><Relationship Id="rId13" Type="http://schemas.openxmlformats.org/officeDocument/2006/relationships/hyperlink" Target="https://www.softwaregroup.com/" TargetMode="External"/><Relationship Id="rId18" Type="http://schemas.openxmlformats.org/officeDocument/2006/relationships/image" Target="../media/image69.png"/><Relationship Id="rId26" Type="http://schemas.openxmlformats.org/officeDocument/2006/relationships/image" Target="../media/image71.png"/><Relationship Id="rId3" Type="http://schemas.openxmlformats.org/officeDocument/2006/relationships/hyperlink" Target="http://www.infragistics.com/" TargetMode="External"/><Relationship Id="rId21" Type="http://schemas.openxmlformats.org/officeDocument/2006/relationships/hyperlink" Target="http://www.postbank.bg/"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7.png"/><Relationship Id="rId17" Type="http://schemas.openxmlformats.org/officeDocument/2006/relationships/hyperlink" Target="http://www.xs-software.com/" TargetMode="External"/><Relationship Id="rId25" Type="http://schemas.openxmlformats.org/officeDocument/2006/relationships/hyperlink" Target="http://smartit.bg/" TargetMode="External"/><Relationship Id="rId2" Type="http://schemas.openxmlformats.org/officeDocument/2006/relationships/notesSlide" Target="../notesSlides/notesSlide14.xml"/><Relationship Id="rId16" Type="http://schemas.openxmlformats.org/officeDocument/2006/relationships/image" Target="../media/image68.png"/><Relationship Id="rId20"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64.png"/><Relationship Id="rId11" Type="http://schemas.openxmlformats.org/officeDocument/2006/relationships/hyperlink" Target="https://netpeak.bg/" TargetMode="External"/><Relationship Id="rId24" Type="http://schemas.openxmlformats.org/officeDocument/2006/relationships/image" Target="../media/image38.png"/><Relationship Id="rId5" Type="http://schemas.openxmlformats.org/officeDocument/2006/relationships/hyperlink" Target="https://www.indeavr.com/en" TargetMode="External"/><Relationship Id="rId15" Type="http://schemas.openxmlformats.org/officeDocument/2006/relationships/hyperlink" Target="http://www.telenor.bg/" TargetMode="External"/><Relationship Id="rId23" Type="http://schemas.openxmlformats.org/officeDocument/2006/relationships/hyperlink" Target="https://www.superhosting.bg/" TargetMode="External"/><Relationship Id="rId10" Type="http://schemas.openxmlformats.org/officeDocument/2006/relationships/image" Target="../media/image66.png"/><Relationship Id="rId19" Type="http://schemas.openxmlformats.org/officeDocument/2006/relationships/hyperlink" Target="https://www.sbtech.com/" TargetMode="External"/><Relationship Id="rId4" Type="http://schemas.openxmlformats.org/officeDocument/2006/relationships/image" Target="../media/image63.png"/><Relationship Id="rId9" Type="http://schemas.openxmlformats.org/officeDocument/2006/relationships/hyperlink" Target="https://aeternity.com/" TargetMode="External"/><Relationship Id="rId14" Type="http://schemas.openxmlformats.org/officeDocument/2006/relationships/image" Target="../media/image67.png"/><Relationship Id="rId22" Type="http://schemas.openxmlformats.org/officeDocument/2006/relationships/image" Target="../media/image70.png"/></Relationships>
</file>

<file path=ppt/slides/_rels/slide33.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72.jpeg"/><Relationship Id="rId7" Type="http://schemas.openxmlformats.org/officeDocument/2006/relationships/image" Target="../media/image74.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73.png"/><Relationship Id="rId4" Type="http://schemas.openxmlformats.org/officeDocument/2006/relationships/hyperlink" Target="https://www.onebitsoftware.net/" TargetMode="External"/><Relationship Id="rId9" Type="http://schemas.openxmlformats.org/officeDocument/2006/relationships/image" Target="../media/image75.gif"/></Relationships>
</file>

<file path=ppt/slides/_rels/slide34.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8.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77.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dirty="0"/>
              <a:t>Create, Retrieve, Update, Delete</a:t>
            </a:r>
          </a:p>
          <a:p>
            <a:r>
              <a:rPr lang="en-US" sz="2800" dirty="0"/>
              <a:t>using SQL queries</a:t>
            </a:r>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2500620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6792642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003744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34916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Tree>
    <p:extLst>
      <p:ext uri="{BB962C8B-B14F-4D97-AF65-F5344CB8AC3E}">
        <p14:creationId xmlns:p14="http://schemas.microsoft.com/office/powerpoint/2010/main" val="1953447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Tree>
    <p:extLst>
      <p:ext uri="{BB962C8B-B14F-4D97-AF65-F5344CB8AC3E}">
        <p14:creationId xmlns:p14="http://schemas.microsoft.com/office/powerpoint/2010/main" val="911436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15</a:t>
            </a:fld>
            <a:endParaRPr lang="en-US" dirty="0"/>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Tree>
    <p:extLst>
      <p:ext uri="{BB962C8B-B14F-4D97-AF65-F5344CB8AC3E}">
        <p14:creationId xmlns:p14="http://schemas.microsoft.com/office/powerpoint/2010/main" val="2206570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Tree>
    <p:extLst>
      <p:ext uri="{BB962C8B-B14F-4D97-AF65-F5344CB8AC3E}">
        <p14:creationId xmlns:p14="http://schemas.microsoft.com/office/powerpoint/2010/main" val="321260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825109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Tree>
    <p:extLst>
      <p:ext uri="{BB962C8B-B14F-4D97-AF65-F5344CB8AC3E}">
        <p14:creationId xmlns:p14="http://schemas.microsoft.com/office/powerpoint/2010/main" val="21851420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19</a:t>
            </a:fld>
            <a:endParaRPr lang="en-US" dirty="0"/>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Tree>
    <p:extLst>
      <p:ext uri="{BB962C8B-B14F-4D97-AF65-F5344CB8AC3E}">
        <p14:creationId xmlns:p14="http://schemas.microsoft.com/office/powerpoint/2010/main" val="6652858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6752193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fontScale="925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41519174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21</a:t>
            </a:fld>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Tree>
    <p:extLst>
      <p:ext uri="{BB962C8B-B14F-4D97-AF65-F5344CB8AC3E}">
        <p14:creationId xmlns:p14="http://schemas.microsoft.com/office/powerpoint/2010/main" val="169110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Writing Data in Tables</a:t>
            </a:r>
            <a:endParaRPr lang="bg-BG" dirty="0"/>
          </a:p>
        </p:txBody>
      </p:sp>
      <p:sp>
        <p:nvSpPr>
          <p:cNvPr id="5" name="Text Placeholder 4"/>
          <p:cNvSpPr>
            <a:spLocks noGrp="1"/>
          </p:cNvSpPr>
          <p:nvPr>
            <p:ph type="body" sz="quarter" idx="11"/>
          </p:nvPr>
        </p:nvSpPr>
        <p:spPr>
          <a:xfrm>
            <a:off x="615109" y="5961496"/>
            <a:ext cx="10961783" cy="499819"/>
          </a:xfrm>
        </p:spPr>
        <p:txBody>
          <a:bodyPr/>
          <a:lstStyle/>
          <a:p>
            <a:r>
              <a:rPr lang="en-US" dirty="0"/>
              <a:t>Using SQL INSERT</a:t>
            </a:r>
            <a:endParaRPr lang="bg-BG" dirty="0"/>
          </a:p>
          <a:p>
            <a:endParaRPr lang="bg-BG"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Tree>
    <p:extLst>
      <p:ext uri="{BB962C8B-B14F-4D97-AF65-F5344CB8AC3E}">
        <p14:creationId xmlns:p14="http://schemas.microsoft.com/office/powerpoint/2010/main" val="27201669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Tree>
    <p:extLst>
      <p:ext uri="{BB962C8B-B14F-4D97-AF65-F5344CB8AC3E}">
        <p14:creationId xmlns:p14="http://schemas.microsoft.com/office/powerpoint/2010/main" val="3718367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sp>
        <p:nvSpPr>
          <p:cNvPr id="559108" name="Rectangle 4"/>
          <p:cNvSpPr>
            <a:spLocks noChangeArrowheads="1"/>
          </p:cNvSpPr>
          <p:nvPr/>
        </p:nvSpPr>
        <p:spPr bwMode="auto">
          <a:xfrm>
            <a:off x="1447800" y="1867034"/>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748144" y="5439213"/>
            <a:ext cx="2767815" cy="584855"/>
          </a:xfrm>
          <a:prstGeom prst="wedgeRoundRectCallout">
            <a:avLst>
              <a:gd name="adj1" fmla="val -63924"/>
              <a:gd name="adj2" fmla="val -52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47218"/>
              <a:gd name="adj2" fmla="val -993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67780" y="1130759"/>
            <a:ext cx="2728672" cy="584855"/>
          </a:xfrm>
          <a:prstGeom prst="wedgeRoundRectCallout">
            <a:avLst>
              <a:gd name="adj1" fmla="val -39828"/>
              <a:gd name="adj2" fmla="val 9870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Tree>
    <p:extLst>
      <p:ext uri="{BB962C8B-B14F-4D97-AF65-F5344CB8AC3E}">
        <p14:creationId xmlns:p14="http://schemas.microsoft.com/office/powerpoint/2010/main" val="2186520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it’s used</a:t>
            </a:r>
          </a:p>
          <a:p>
            <a:endParaRPr lang="bg-BG" dirty="0"/>
          </a:p>
        </p:txBody>
      </p:sp>
      <p:sp>
        <p:nvSpPr>
          <p:cNvPr id="4" name="Title 3"/>
          <p:cNvSpPr>
            <a:spLocks noGrp="1"/>
          </p:cNvSpPr>
          <p:nvPr>
            <p:ph type="title"/>
          </p:nvPr>
        </p:nvSpPr>
        <p:spPr/>
        <p:txBody>
          <a:bodyPr/>
          <a:lstStyle/>
          <a:p>
            <a:r>
              <a:rPr lang="en-US" dirty="0"/>
              <a:t>Sequences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4" name="Rectangle 4"/>
          <p:cNvSpPr>
            <a:spLocks noChangeArrowheads="1"/>
          </p:cNvSpPr>
          <p:nvPr/>
        </p:nvSpPr>
        <p:spPr bwMode="auto">
          <a:xfrm>
            <a:off x="838200" y="3352801"/>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Tree>
    <p:extLst>
      <p:ext uri="{BB962C8B-B14F-4D97-AF65-F5344CB8AC3E}">
        <p14:creationId xmlns:p14="http://schemas.microsoft.com/office/powerpoint/2010/main" val="34719881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Modifying Existing Records</a:t>
            </a:r>
            <a:endParaRPr lang="bg-BG" dirty="0"/>
          </a:p>
        </p:txBody>
      </p:sp>
      <p:sp>
        <p:nvSpPr>
          <p:cNvPr id="4" name="Text Placeholder 3"/>
          <p:cNvSpPr>
            <a:spLocks noGrp="1"/>
          </p:cNvSpPr>
          <p:nvPr>
            <p:ph type="body" sz="quarter" idx="11"/>
          </p:nvPr>
        </p:nvSpPr>
        <p:spPr>
          <a:xfrm>
            <a:off x="615109" y="6048379"/>
            <a:ext cx="10961783" cy="499819"/>
          </a:xfrm>
        </p:spPr>
        <p:txBody>
          <a:bodyPr/>
          <a:lstStyle/>
          <a:p>
            <a:r>
              <a:rPr lang="en-US" dirty="0"/>
              <a:t>Using SQL UPDATE and DELETE</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Tree>
    <p:extLst>
      <p:ext uri="{BB962C8B-B14F-4D97-AF65-F5344CB8AC3E}">
        <p14:creationId xmlns:p14="http://schemas.microsoft.com/office/powerpoint/2010/main" val="32670026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566276" name="Rectangle 4"/>
          <p:cNvSpPr>
            <a:spLocks noChangeArrowheads="1"/>
          </p:cNvSpPr>
          <p:nvPr/>
        </p:nvSpPr>
        <p:spPr bwMode="auto">
          <a:xfrm>
            <a:off x="2225042" y="2098358"/>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224091" y="5355337"/>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217152" y="3264317"/>
            <a:ext cx="2133600" cy="754917"/>
          </a:xfrm>
          <a:prstGeom prst="wedgeRoundRectCallout">
            <a:avLst>
              <a:gd name="adj1" fmla="val -52495"/>
              <a:gd name="adj2" fmla="val -9953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Tree>
    <p:extLst>
      <p:ext uri="{BB962C8B-B14F-4D97-AF65-F5344CB8AC3E}">
        <p14:creationId xmlns:p14="http://schemas.microsoft.com/office/powerpoint/2010/main" val="2517813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lnSpcReduction="10000"/>
          </a:bodyPr>
          <a:lstStyle/>
          <a:p>
            <a:r>
              <a:rPr lang="en-US" dirty="0"/>
              <a:t>The SQL UPDATE command</a:t>
            </a:r>
          </a:p>
          <a:p>
            <a:endParaRPr lang="en-US" dirty="0"/>
          </a:p>
          <a:p>
            <a:endParaRPr lang="en-US" dirty="0"/>
          </a:p>
          <a:p>
            <a:endParaRPr lang="en-US" dirty="0"/>
          </a:p>
          <a:p>
            <a:endParaRPr lang="en-US" dirty="0"/>
          </a:p>
          <a:p>
            <a:endParaRPr lang="en-US" dirty="0"/>
          </a:p>
          <a:p>
            <a:endParaRPr lang="en-US" dirty="0"/>
          </a:p>
          <a:p>
            <a:r>
              <a:rPr lang="en-US" dirty="0"/>
              <a:t>Note: Don’t forget the </a:t>
            </a:r>
            <a:r>
              <a:rPr lang="en-US" sz="3200" b="1" dirty="0">
                <a:solidFill>
                  <a:schemeClr val="bg1"/>
                </a:solidFill>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47333"/>
              <a:gd name="adj2" fmla="val 902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Tree>
    <p:extLst>
      <p:ext uri="{BB962C8B-B14F-4D97-AF65-F5344CB8AC3E}">
        <p14:creationId xmlns:p14="http://schemas.microsoft.com/office/powerpoint/2010/main" val="22655322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noProof="1"/>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graphicFrame>
        <p:nvGraphicFramePr>
          <p:cNvPr id="8" name="Group 5"/>
          <p:cNvGraphicFramePr>
            <a:graphicFrameLocks noGrp="1"/>
          </p:cNvGraphicFramePr>
          <p:nvPr>
            <p:extLst>
              <p:ext uri="{D42A27DB-BD31-4B8C-83A1-F6EECF244321}">
                <p14:modId xmlns:p14="http://schemas.microsoft.com/office/powerpoint/2010/main" val="88830740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19987147"/>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306194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274084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4" name="Slide Number Placeholder 3">
            <a:extLst>
              <a:ext uri="{FF2B5EF4-FFF2-40B4-BE49-F238E27FC236}">
                <a16:creationId xmlns:a16="http://schemas.microsoft.com/office/drawing/2014/main" id="{01C5B9E9-8E87-459B-BB47-3A00090AFB26}"/>
              </a:ext>
            </a:extLst>
          </p:cNvPr>
          <p:cNvSpPr>
            <a:spLocks noGrp="1"/>
          </p:cNvSpPr>
          <p:nvPr>
            <p:ph type="sldNum" sz="quarter" idx="13"/>
          </p:nvPr>
        </p:nvSpPr>
        <p:spPr/>
        <p:txBody>
          <a:bodyPr/>
          <a:lstStyle/>
          <a:p>
            <a:fld id="{C014DD1E-5D91-48A3-AD6D-45FBA980D106}" type="slidenum">
              <a:rPr lang="en-US" smtClean="0"/>
              <a:pPr/>
              <a:t>30</a:t>
            </a:fld>
            <a:endParaRPr lang="en-US" dirty="0"/>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'2017-01-23'</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90525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solidFill>
              </a:rPr>
              <a:t>T-SQL</a:t>
            </a:r>
            <a:r>
              <a:rPr lang="en-US" sz="3200" dirty="0">
                <a:solidFill>
                  <a:schemeClr val="bg2"/>
                </a:solidFill>
              </a:rPr>
              <a:t> is the language of </a:t>
            </a:r>
            <a:r>
              <a:rPr lang="en-US" sz="3200" b="1" dirty="0">
                <a:solidFill>
                  <a:schemeClr val="bg1"/>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solidFill>
              </a:rPr>
              <a:t>flexible</a:t>
            </a:r>
            <a:r>
              <a:rPr lang="en-US" sz="3200" dirty="0">
                <a:solidFill>
                  <a:schemeClr val="bg2"/>
                </a:solidFill>
              </a:rPr>
              <a:t> and </a:t>
            </a:r>
            <a:r>
              <a:rPr lang="en-US" sz="3200" b="1" dirty="0">
                <a:solidFill>
                  <a:schemeClr val="bg1"/>
                </a:solidFill>
              </a:rPr>
              <a:t>powerful</a:t>
            </a:r>
            <a:r>
              <a:rPr lang="en-US" sz="3200" dirty="0">
                <a:solidFill>
                  <a:schemeClr val="bg2"/>
                </a:solidFill>
              </a:rPr>
              <a:t/>
            </a:r>
            <a:br>
              <a:rPr lang="en-US" sz="3200" dirty="0">
                <a:solidFill>
                  <a:schemeClr val="bg2"/>
                </a:solidFill>
              </a:rPr>
            </a:br>
            <a:r>
              <a:rPr lang="en-US" sz="3200" b="1" dirty="0">
                <a:solidFill>
                  <a:schemeClr val="bg1"/>
                </a:solidFill>
              </a:rPr>
              <a:t>method</a:t>
            </a:r>
            <a:r>
              <a:rPr lang="en-US" sz="3200" dirty="0">
                <a:solidFill>
                  <a:schemeClr val="bg2"/>
                </a:solidFill>
              </a:rPr>
              <a:t> to </a:t>
            </a:r>
            <a:r>
              <a:rPr lang="en-US" sz="3200" b="1" dirty="0">
                <a:solidFill>
                  <a:schemeClr val="bg1"/>
                </a:solidFill>
              </a:rPr>
              <a:t>manipulate</a:t>
            </a:r>
            <a:r>
              <a:rPr lang="en-US" sz="3200" dirty="0">
                <a:solidFill>
                  <a:schemeClr val="bg2"/>
                </a:solidFill>
              </a:rPr>
              <a:t> </a:t>
            </a:r>
            <a:r>
              <a:rPr lang="en-US" sz="3200" b="1" dirty="0">
                <a:solidFill>
                  <a:schemeClr val="bg1"/>
                </a:solidFill>
              </a:rPr>
              <a:t>records</a:t>
            </a:r>
          </a:p>
          <a:p>
            <a:pPr>
              <a:lnSpc>
                <a:spcPct val="110000"/>
              </a:lnSpc>
              <a:buClr>
                <a:schemeClr val="bg2"/>
              </a:buClr>
            </a:pPr>
            <a:r>
              <a:rPr lang="en-US" sz="3200" b="1" dirty="0">
                <a:solidFill>
                  <a:schemeClr val="bg1"/>
                </a:solidFill>
              </a:rPr>
              <a:t>Views</a:t>
            </a:r>
            <a:r>
              <a:rPr lang="en-US" sz="3200" dirty="0">
                <a:solidFill>
                  <a:schemeClr val="bg2"/>
                </a:solidFill>
              </a:rPr>
              <a:t> allow us to </a:t>
            </a:r>
            <a:r>
              <a:rPr lang="en-US" sz="3200" b="1" dirty="0">
                <a:solidFill>
                  <a:schemeClr val="bg1"/>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Tree>
    <p:extLst>
      <p:ext uri="{BB962C8B-B14F-4D97-AF65-F5344CB8AC3E}">
        <p14:creationId xmlns:p14="http://schemas.microsoft.com/office/powerpoint/2010/main" val="70415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32" name="Liebherr">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0163" r="-10163"/>
          <a:stretch/>
        </p:blipFill>
        <p:spPr>
          <a:xfrm>
            <a:off x="1067387" y="5566366"/>
            <a:ext cx="6177164" cy="863602"/>
          </a:xfrm>
          <a:prstGeom prst="roundRect">
            <a:avLst/>
          </a:prstGeom>
          <a:solidFill>
            <a:schemeClr val="bg2"/>
          </a:solidFill>
          <a:ln>
            <a:solidFill>
              <a:schemeClr val="tx1"/>
            </a:solidFill>
          </a:ln>
          <a:effectLst/>
        </p:spPr>
      </p:pic>
      <p:pic>
        <p:nvPicPr>
          <p:cNvPr id="33" name="Aeternity">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5643" r="-45643" b="-5187"/>
          <a:stretch/>
        </p:blipFill>
        <p:spPr>
          <a:xfrm>
            <a:off x="6030356" y="3505305"/>
            <a:ext cx="2046844"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1"/>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5"/>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19"/>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47603" t="-8951" r="-47603" b="-8951"/>
          <a:stretch/>
        </p:blipFill>
        <p:spPr>
          <a:xfrm>
            <a:off x="7700671" y="5566366"/>
            <a:ext cx="3423942"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3"/>
            <a:extLst/>
          </p:cNvPr>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l="-47934" t="-10753" r="-47934" b="-10753"/>
          <a:stretch/>
        </p:blipFill>
        <p:spPr bwMode="auto">
          <a:xfrm>
            <a:off x="8498515" y="3505306"/>
            <a:ext cx="2626098" cy="863602"/>
          </a:xfrm>
          <a:prstGeom prst="roundRect">
            <a:avLst/>
          </a:prstGeom>
          <a:solidFill>
            <a:schemeClr val="bg2"/>
          </a:solidFill>
          <a:ln>
            <a:solidFill>
              <a:schemeClr val="tx1"/>
            </a:solidFill>
          </a:ln>
          <a:effectLst/>
          <a:extLst/>
        </p:spPr>
      </p:pic>
      <p:pic>
        <p:nvPicPr>
          <p:cNvPr id="37" name="SmartIT">
            <a:hlinkClick r:id="rId25"/>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1243602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3779360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407421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35</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6802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Query Basics</a:t>
            </a:r>
            <a:endParaRPr lang="bg-BG" dirty="0"/>
          </a:p>
        </p:txBody>
      </p:sp>
      <p:sp>
        <p:nvSpPr>
          <p:cNvPr id="3" name="Text Placeholder 2"/>
          <p:cNvSpPr>
            <a:spLocks noGrp="1"/>
          </p:cNvSpPr>
          <p:nvPr>
            <p:ph type="body" sz="quarter" idx="11"/>
          </p:nvPr>
        </p:nvSpPr>
        <p:spPr>
          <a:xfrm>
            <a:off x="615109" y="5983923"/>
            <a:ext cx="10961783" cy="499819"/>
          </a:xfrm>
        </p:spPr>
        <p:txBody>
          <a:bodyPr/>
          <a:lstStyle/>
          <a:p>
            <a:r>
              <a:rPr lang="en-US" dirty="0"/>
              <a:t>SQL and T-SQL Introduction</a:t>
            </a:r>
          </a:p>
          <a:p>
            <a:endParaRPr lang="bg-BG" dirty="0"/>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Tree>
    <p:extLst>
      <p:ext uri="{BB962C8B-B14F-4D97-AF65-F5344CB8AC3E}">
        <p14:creationId xmlns:p14="http://schemas.microsoft.com/office/powerpoint/2010/main" val="2951121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hlinkClick r:id="rId2"/>
              </a:rPr>
              <a:t>Structured Query Language</a:t>
            </a:r>
            <a:endParaRPr lang="en-US" sz="3600" b="1" dirty="0">
              <a:solidFill>
                <a:schemeClr val="bg1"/>
              </a:solidFill>
            </a:endParaRP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solidFill>
                  <a:schemeClr val="tx2">
                    <a:lumMod val="75000"/>
                  </a:schemeClr>
                </a:solidFill>
              </a:rPr>
              <a:t>definition</a:t>
            </a:r>
            <a:r>
              <a:rPr lang="en-US" sz="3400" dirty="0"/>
              <a:t>, </a:t>
            </a:r>
            <a:r>
              <a:rPr lang="en-US" sz="3400" dirty="0">
                <a:solidFill>
                  <a:schemeClr val="tx2">
                    <a:lumMod val="75000"/>
                  </a:schemeClr>
                </a:solidFill>
              </a:rPr>
              <a:t>manipulation</a:t>
            </a:r>
            <a:r>
              <a:rPr lang="en-US" sz="3400" dirty="0"/>
              <a:t> and </a:t>
            </a:r>
            <a:r>
              <a:rPr lang="en-US" sz="3400" dirty="0">
                <a:solidFill>
                  <a:schemeClr val="tx2">
                    <a:lumMod val="75000"/>
                  </a:schemeClr>
                </a:solidFill>
              </a:rPr>
              <a:t>access control </a:t>
            </a:r>
            <a:r>
              <a:rPr lang="en-US" sz="3400" dirty="0"/>
              <a:t>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Tree>
    <p:extLst>
      <p:ext uri="{BB962C8B-B14F-4D97-AF65-F5344CB8AC3E}">
        <p14:creationId xmlns:p14="http://schemas.microsoft.com/office/powerpoint/2010/main" val="2307698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6</a:t>
            </a:fld>
            <a:endParaRPr lang="en-US"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Tree>
    <p:extLst>
      <p:ext uri="{BB962C8B-B14F-4D97-AF65-F5344CB8AC3E}">
        <p14:creationId xmlns:p14="http://schemas.microsoft.com/office/powerpoint/2010/main" val="1247758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486403" name="Rectangle 3"/>
          <p:cNvSpPr>
            <a:spLocks noChangeArrowheads="1"/>
          </p:cNvSpPr>
          <p:nvPr/>
        </p:nvSpPr>
        <p:spPr bwMode="auto">
          <a:xfrm>
            <a:off x="884234" y="1139087"/>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CREATE</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PROCEDURE</a:t>
            </a:r>
            <a:r>
              <a:rPr lang="en-US" sz="2500" b="1" noProof="1">
                <a:latin typeface="Consolas" pitchFamily="49" charset="0"/>
                <a:cs typeface="Consolas" pitchFamily="49" charset="0"/>
              </a:rPr>
              <a:t> EmpDump AS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@EmpId</a:t>
            </a:r>
            <a:r>
              <a:rPr lang="en-US" sz="2500" b="1" noProof="1">
                <a:latin typeface="+mj-lt"/>
                <a:cs typeface="Consolas" pitchFamily="49" charset="0"/>
              </a:rPr>
              <a:t> </a:t>
            </a:r>
            <a:r>
              <a:rPr lang="en-US" sz="2500" b="1" noProof="1">
                <a:latin typeface="Consolas" pitchFamily="49" charset="0"/>
                <a:cs typeface="Consolas" pitchFamily="49" charset="0"/>
              </a:rPr>
              <a:t>INT, EmpFName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@EmpLName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emps </a:t>
            </a:r>
            <a:r>
              <a:rPr lang="en-US" sz="2500" b="1" noProof="1">
                <a:solidFill>
                  <a:schemeClr val="bg1"/>
                </a:solidFill>
                <a:latin typeface="Consolas" pitchFamily="49" charset="0"/>
                <a:cs typeface="Consolas" pitchFamily="49" charset="0"/>
              </a:rPr>
              <a:t>CURSOR</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FOR</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SELECT</a:t>
            </a:r>
            <a:r>
              <a:rPr lang="en-US" sz="2500" b="1" noProof="1">
                <a:latin typeface="Consolas" pitchFamily="49" charset="0"/>
                <a:cs typeface="Consolas" pitchFamily="49" charset="0"/>
              </a:rPr>
              <a:t> EmployeeID, FirstName, LastName </a:t>
            </a:r>
            <a:r>
              <a:rPr lang="en-US" sz="2500" b="1" noProof="1">
                <a:solidFill>
                  <a:schemeClr val="bg1"/>
                </a:solidFill>
                <a:latin typeface="Consolas" pitchFamily="49" charset="0"/>
                <a:cs typeface="Consolas" pitchFamily="49" charset="0"/>
              </a:rPr>
              <a:t>FROM</a:t>
            </a:r>
            <a:r>
              <a:rPr lang="en-US" sz="2500" b="1" noProof="1">
                <a:latin typeface="Consolas" pitchFamily="49" charset="0"/>
                <a:cs typeface="Consolas" pitchFamily="49" charset="0"/>
              </a:rPr>
              <a:t> Employees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OPEN</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WHILE</a:t>
            </a:r>
            <a:r>
              <a:rPr lang="en-US" sz="2500" b="1" noProof="1">
                <a:latin typeface="Consolas" pitchFamily="49" charset="0"/>
                <a:cs typeface="Consolas" pitchFamily="49" charset="0"/>
              </a:rPr>
              <a:t> (@@FETCH_STATUS = 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PRINT CAST</a:t>
            </a:r>
            <a:r>
              <a:rPr lang="en-US" sz="2500" b="1" noProof="1">
                <a:latin typeface="Consolas" pitchFamily="49" charset="0"/>
                <a:cs typeface="Consolas" pitchFamily="49" charset="0"/>
              </a:rPr>
              <a:t>(@EmpId AS VARCHAR(10)) + ' ' </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 @EmpFName + ' ' + @EmpLName</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CLOSE</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DEALLOCATE</a:t>
            </a:r>
            <a:r>
              <a:rPr lang="en-US" sz="2500" b="1" noProof="1">
                <a:latin typeface="Consolas" pitchFamily="49" charset="0"/>
                <a:cs typeface="Consolas" pitchFamily="49" charset="0"/>
              </a:rPr>
              <a:t> emps</a:t>
            </a:r>
          </a:p>
        </p:txBody>
      </p:sp>
      <p:sp>
        <p:nvSpPr>
          <p:cNvPr id="5" name="AutoShape 5"/>
          <p:cNvSpPr>
            <a:spLocks noChangeArrowheads="1"/>
          </p:cNvSpPr>
          <p:nvPr/>
        </p:nvSpPr>
        <p:spPr bwMode="auto">
          <a:xfrm>
            <a:off x="6705601" y="1926791"/>
            <a:ext cx="1436914" cy="598695"/>
          </a:xfrm>
          <a:prstGeom prst="wedgeRoundRectCallout">
            <a:avLst>
              <a:gd name="adj1" fmla="val -68366"/>
              <a:gd name="adj2" fmla="val -3827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Variables</a:t>
            </a:r>
          </a:p>
        </p:txBody>
      </p:sp>
      <p:sp>
        <p:nvSpPr>
          <p:cNvPr id="6" name="AutoShape 5"/>
          <p:cNvSpPr>
            <a:spLocks noChangeArrowheads="1"/>
          </p:cNvSpPr>
          <p:nvPr/>
        </p:nvSpPr>
        <p:spPr bwMode="auto">
          <a:xfrm>
            <a:off x="6030865" y="3755989"/>
            <a:ext cx="1269821" cy="525725"/>
          </a:xfrm>
          <a:prstGeom prst="wedgeRoundRectCallout">
            <a:avLst>
              <a:gd name="adj1" fmla="val -79394"/>
              <a:gd name="adj2" fmla="val -348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Loops</a:t>
            </a:r>
          </a:p>
        </p:txBody>
      </p:sp>
    </p:spTree>
    <p:extLst>
      <p:ext uri="{BB962C8B-B14F-4D97-AF65-F5344CB8AC3E}">
        <p14:creationId xmlns:p14="http://schemas.microsoft.com/office/powerpoint/2010/main" val="1251772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Retrieving Data</a:t>
            </a:r>
            <a:endParaRPr lang="bg-BG" dirty="0"/>
          </a:p>
        </p:txBody>
      </p:sp>
      <p:sp>
        <p:nvSpPr>
          <p:cNvPr id="3" name="Text Placeholder 2"/>
          <p:cNvSpPr>
            <a:spLocks noGrp="1"/>
          </p:cNvSpPr>
          <p:nvPr>
            <p:ph type="body" sz="quarter" idx="11"/>
          </p:nvPr>
        </p:nvSpPr>
        <p:spPr>
          <a:xfrm>
            <a:off x="615109" y="5998438"/>
            <a:ext cx="10961783" cy="499819"/>
          </a:xfrm>
        </p:spPr>
        <p:txBody>
          <a:bodyPr/>
          <a:lstStyle/>
          <a:p>
            <a:r>
              <a:rPr lang="en-US" dirty="0"/>
              <a:t>Using SQL SELECT</a:t>
            </a:r>
          </a:p>
          <a:p>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18981980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4" name="Slide Number Placeholder 3"/>
          <p:cNvSpPr>
            <a:spLocks noGrp="1"/>
          </p:cNvSpPr>
          <p:nvPr>
            <p:ph type="sldNum" sz="quarter" idx="4294967295"/>
          </p:nvPr>
        </p:nvSpPr>
        <p:spPr>
          <a:xfrm>
            <a:off x="11763375" y="6536419"/>
            <a:ext cx="428625" cy="196850"/>
          </a:xfrm>
        </p:spPr>
        <p:txBody>
          <a:bodyPr/>
          <a:lstStyle/>
          <a:p>
            <a:fld id="{C014DD1E-5D91-48A3-AD6D-45FBA980D106}" type="slidenum">
              <a:rPr lang="en-US" smtClean="0"/>
              <a:pPr/>
              <a:t>9</a:t>
            </a:fld>
            <a:endParaRPr lang="en-US" dirty="0"/>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Tree>
    <p:extLst>
      <p:ext uri="{BB962C8B-B14F-4D97-AF65-F5344CB8AC3E}">
        <p14:creationId xmlns:p14="http://schemas.microsoft.com/office/powerpoint/2010/main" val="3975901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9097</TotalTime>
  <Words>2446</Words>
  <Application>Microsoft Office PowerPoint</Application>
  <PresentationFormat>Widescreen</PresentationFormat>
  <Paragraphs>478</Paragraphs>
  <Slides>35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맑은 고딕</vt:lpstr>
      <vt:lpstr>Arial</vt:lpstr>
      <vt:lpstr>Calibri</vt:lpstr>
      <vt:lpstr>Consolas</vt:lpstr>
      <vt:lpstr>Courier New</vt:lpstr>
      <vt:lpstr>Times</vt:lpstr>
      <vt:lpstr>Wingdings</vt:lpstr>
      <vt:lpstr>Wingdings 2</vt:lpstr>
      <vt:lpstr>1_SoftUni3_1</vt:lpstr>
      <vt:lpstr>Basic CRUD in SQL Server</vt:lpstr>
      <vt:lpstr>Table of Contents</vt:lpstr>
      <vt:lpstr>Questions</vt:lpstr>
      <vt:lpstr>PowerPoint Presentation</vt:lpstr>
      <vt:lpstr>What are SQL and T-SQL?</vt:lpstr>
      <vt:lpstr>SQL – Examples</vt:lpstr>
      <vt:lpstr>T-SQL – Example</vt:lpstr>
      <vt:lpstr>PowerPoint Presentation</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PowerPoint Presentation</vt:lpstr>
      <vt:lpstr>Inserting Data</vt:lpstr>
      <vt:lpstr>Inserting Data (2)</vt:lpstr>
      <vt:lpstr>Sequences</vt:lpstr>
      <vt:lpstr>PowerPoint Presentation</vt:lpstr>
      <vt:lpstr>Deleting Data</vt:lpstr>
      <vt:lpstr>Updating Data</vt:lpstr>
      <vt:lpstr>Problem: Update Projects</vt:lpstr>
      <vt:lpstr>Solution: Update Projects</vt:lpstr>
      <vt:lpstr>Summary</vt:lpstr>
      <vt:lpstr>SoftUni Diamond Partners</vt:lpstr>
      <vt:lpstr>SoftUni Organizational Partners</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https://softuni.bg/opencourses/databases-basics-ms-sql-server</dc:description>
  <cp:lastModifiedBy>Stoyan</cp:lastModifiedBy>
  <cp:revision>376</cp:revision>
  <dcterms:created xsi:type="dcterms:W3CDTF">2018-05-23T13:08:44Z</dcterms:created>
  <dcterms:modified xsi:type="dcterms:W3CDTF">2019-01-14T09:54:30Z</dcterms:modified>
  <cp:category>db;databases;sql;programming;computer programming;software development</cp:category>
</cp:coreProperties>
</file>