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0"/>
  </p:notesMasterIdLst>
  <p:handoutMasterIdLst>
    <p:handoutMasterId r:id="rId41"/>
  </p:handoutMasterIdLst>
  <p:sldIdLst>
    <p:sldId id="798" r:id="rId2"/>
    <p:sldId id="799" r:id="rId3"/>
    <p:sldId id="800" r:id="rId4"/>
    <p:sldId id="807" r:id="rId5"/>
    <p:sldId id="808" r:id="rId6"/>
    <p:sldId id="809" r:id="rId7"/>
    <p:sldId id="810" r:id="rId8"/>
    <p:sldId id="811" r:id="rId9"/>
    <p:sldId id="812" r:id="rId10"/>
    <p:sldId id="813" r:id="rId11"/>
    <p:sldId id="814" r:id="rId12"/>
    <p:sldId id="815" r:id="rId13"/>
    <p:sldId id="816" r:id="rId14"/>
    <p:sldId id="817" r:id="rId15"/>
    <p:sldId id="818" r:id="rId16"/>
    <p:sldId id="819" r:id="rId17"/>
    <p:sldId id="820" r:id="rId18"/>
    <p:sldId id="821" r:id="rId19"/>
    <p:sldId id="822" r:id="rId20"/>
    <p:sldId id="823" r:id="rId21"/>
    <p:sldId id="833" r:id="rId22"/>
    <p:sldId id="834" r:id="rId23"/>
    <p:sldId id="824" r:id="rId24"/>
    <p:sldId id="825" r:id="rId25"/>
    <p:sldId id="826" r:id="rId26"/>
    <p:sldId id="827" r:id="rId27"/>
    <p:sldId id="828" r:id="rId28"/>
    <p:sldId id="829" r:id="rId29"/>
    <p:sldId id="830" r:id="rId30"/>
    <p:sldId id="835" r:id="rId31"/>
    <p:sldId id="836" r:id="rId32"/>
    <p:sldId id="837" r:id="rId33"/>
    <p:sldId id="801" r:id="rId34"/>
    <p:sldId id="802" r:id="rId35"/>
    <p:sldId id="831" r:id="rId36"/>
    <p:sldId id="832" r:id="rId37"/>
    <p:sldId id="805" r:id="rId38"/>
    <p:sldId id="80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798"/>
            <p14:sldId id="799"/>
            <p14:sldId id="800"/>
          </p14:sldIdLst>
        </p14:section>
        <p14:section name="Grouping" id="{BC4A3995-4CED-4320-A673-95328C9C809D}">
          <p14:sldIdLst>
            <p14:sldId id="807"/>
            <p14:sldId id="808"/>
            <p14:sldId id="809"/>
            <p14:sldId id="810"/>
            <p14:sldId id="811"/>
          </p14:sldIdLst>
        </p14:section>
        <p14:section name="AggregateFunctions" id="{F9E863FA-13B6-4EE3-9EAC-3E6ECC5C51B3}">
          <p14:sldIdLst>
            <p14:sldId id="812"/>
            <p14:sldId id="813"/>
            <p14:sldId id="814"/>
            <p14:sldId id="815"/>
            <p14:sldId id="816"/>
            <p14:sldId id="817"/>
            <p14:sldId id="818"/>
            <p14:sldId id="819"/>
            <p14:sldId id="820"/>
            <p14:sldId id="821"/>
            <p14:sldId id="822"/>
            <p14:sldId id="823"/>
            <p14:sldId id="833"/>
            <p14:sldId id="834"/>
          </p14:sldIdLst>
        </p14:section>
        <p14:section name="Having" id="{70B8B5BA-C876-4FFD-961F-A3D14C2D318C}">
          <p14:sldIdLst>
            <p14:sldId id="824"/>
            <p14:sldId id="825"/>
            <p14:sldId id="826"/>
            <p14:sldId id="827"/>
            <p14:sldId id="828"/>
          </p14:sldIdLst>
        </p14:section>
        <p14:section name="Pivot Tables" id="{6D0DEF3F-3051-44F4-9061-7DCDEB0E6F1F}">
          <p14:sldIdLst>
            <p14:sldId id="829"/>
            <p14:sldId id="830"/>
            <p14:sldId id="835"/>
            <p14:sldId id="836"/>
            <p14:sldId id="837"/>
          </p14:sldIdLst>
        </p14:section>
        <p14:section name="Conclusion" id="{10E03AB1-9AA8-4E86-9A64-D741901E50A2}">
          <p14:sldIdLst>
            <p14:sldId id="801"/>
            <p14:sldId id="802"/>
            <p14:sldId id="831"/>
            <p14:sldId id="832"/>
            <p14:sldId id="805"/>
            <p14:sldId id="806"/>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E3E9"/>
    <a:srgbClr val="D1D5DD"/>
    <a:srgbClr val="234465"/>
    <a:srgbClr val="2D2D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3775" autoAdjust="0"/>
  </p:normalViewPr>
  <p:slideViewPr>
    <p:cSldViewPr snapToGrid="0" showGuides="1">
      <p:cViewPr varScale="1">
        <p:scale>
          <a:sx n="104" d="100"/>
          <a:sy n="104" d="100"/>
        </p:scale>
        <p:origin x="126" y="642"/>
      </p:cViewPr>
      <p:guideLst>
        <p:guide orient="horz" pos="2184"/>
        <p:guide pos="3840"/>
      </p:guideLst>
    </p:cSldViewPr>
  </p:slideViewPr>
  <p:outlineViewPr>
    <p:cViewPr>
      <p:scale>
        <a:sx n="33" d="100"/>
        <a:sy n="33" d="100"/>
      </p:scale>
      <p:origin x="0" y="-214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24.1.2019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1/24/2019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4003375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val="1500561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801919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2994874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NULLs are ignored again. </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Tree>
    <p:extLst>
      <p:ext uri="{BB962C8B-B14F-4D97-AF65-F5344CB8AC3E}">
        <p14:creationId xmlns:p14="http://schemas.microsoft.com/office/powerpoint/2010/main" val="3427970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185415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17</a:t>
            </a:fld>
            <a:endParaRPr lang="en-US" dirty="0"/>
          </a:p>
        </p:txBody>
      </p:sp>
    </p:spTree>
    <p:extLst>
      <p:ext uri="{BB962C8B-B14F-4D97-AF65-F5344CB8AC3E}">
        <p14:creationId xmlns:p14="http://schemas.microsoft.com/office/powerpoint/2010/main" val="41828061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Tree>
    <p:extLst>
      <p:ext uri="{BB962C8B-B14F-4D97-AF65-F5344CB8AC3E}">
        <p14:creationId xmlns:p14="http://schemas.microsoft.com/office/powerpoint/2010/main" val="30569401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Tree>
    <p:extLst>
      <p:ext uri="{BB962C8B-B14F-4D97-AF65-F5344CB8AC3E}">
        <p14:creationId xmlns:p14="http://schemas.microsoft.com/office/powerpoint/2010/main" val="1113455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Tree>
    <p:extLst>
      <p:ext uri="{BB962C8B-B14F-4D97-AF65-F5344CB8AC3E}">
        <p14:creationId xmlns:p14="http://schemas.microsoft.com/office/powerpoint/2010/main" val="18570312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Tree>
    <p:extLst>
      <p:ext uri="{BB962C8B-B14F-4D97-AF65-F5344CB8AC3E}">
        <p14:creationId xmlns:p14="http://schemas.microsoft.com/office/powerpoint/2010/main" val="2610723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2" name="Footer Placeholder 1"/>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40156493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Tree>
    <p:extLst>
      <p:ext uri="{BB962C8B-B14F-4D97-AF65-F5344CB8AC3E}">
        <p14:creationId xmlns:p14="http://schemas.microsoft.com/office/powerpoint/2010/main" val="32169304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The</a:t>
            </a:r>
            <a:r>
              <a:rPr lang="en-US" baseline="0" dirty="0"/>
              <a:t> HAVING clause is used to filter data based on aggregate values. This means that we cannot use it without grouping before that. Unlike HAVING, the WHERE clause filters rows before the aggregation happens.</a:t>
            </a:r>
            <a:endParaRPr lang="en-US" dirty="0"/>
          </a:p>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23</a:t>
            </a:fld>
            <a:endParaRPr lang="en-US" dirty="0"/>
          </a:p>
        </p:txBody>
      </p:sp>
    </p:spTree>
    <p:extLst>
      <p:ext uri="{BB962C8B-B14F-4D97-AF65-F5344CB8AC3E}">
        <p14:creationId xmlns:p14="http://schemas.microsoft.com/office/powerpoint/2010/main" val="3854377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Tree>
    <p:extLst>
      <p:ext uri="{BB962C8B-B14F-4D97-AF65-F5344CB8AC3E}">
        <p14:creationId xmlns:p14="http://schemas.microsoft.com/office/powerpoint/2010/main" val="9643794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Tree>
    <p:extLst>
      <p:ext uri="{BB962C8B-B14F-4D97-AF65-F5344CB8AC3E}">
        <p14:creationId xmlns:p14="http://schemas.microsoft.com/office/powerpoint/2010/main" val="7339334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26</a:t>
            </a:fld>
            <a:endParaRPr lang="en-US" dirty="0"/>
          </a:p>
        </p:txBody>
      </p:sp>
    </p:spTree>
    <p:extLst>
      <p:ext uri="{BB962C8B-B14F-4D97-AF65-F5344CB8AC3E}">
        <p14:creationId xmlns:p14="http://schemas.microsoft.com/office/powerpoint/2010/main" val="31701505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that we know more about querying it is important to understand how SQL works. There is a difference between the syntax and the execution. If we have the following query:</a:t>
            </a:r>
            <a:br>
              <a:rPr lang="en-US" baseline="0" dirty="0"/>
            </a:br>
            <a:r>
              <a:rPr lang="en-US" baseline="0" dirty="0"/>
              <a:t>   </a:t>
            </a:r>
            <a:r>
              <a:rPr lang="en-US" sz="1600" b="1" i="0" u="none" strike="noStrike" baseline="0" dirty="0">
                <a:solidFill>
                  <a:srgbClr val="0000FF"/>
                </a:solidFill>
                <a:latin typeface="Courier New" panose="02070309020205020404" pitchFamily="49" charset="0"/>
              </a:rPr>
              <a:t>SELECT</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DISTINCT</a:t>
            </a:r>
          </a:p>
          <a:p>
            <a:r>
              <a:rPr lang="en-US" sz="1600" b="0" i="0" u="none" strike="noStrike" baseline="0" dirty="0">
                <a:solidFill>
                  <a:srgbClr val="808000"/>
                </a:solidFill>
                <a:latin typeface="Courier New" panose="02070309020205020404" pitchFamily="49" charset="0"/>
              </a:rPr>
              <a:t>                u</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user_name</a:t>
            </a:r>
            <a:r>
              <a:rPr lang="en-US" sz="1600" b="0" i="0" u="none" strike="noStrike" baseline="0" dirty="0">
                <a:solidFill>
                  <a:srgbClr val="0000FF"/>
                </a:solidFill>
                <a:latin typeface="Courier New" panose="02070309020205020404" pitchFamily="49" charset="0"/>
              </a:rPr>
              <a:t>,</a:t>
            </a:r>
          </a:p>
          <a:p>
            <a:r>
              <a:rPr lang="en-US" sz="1600" b="0" i="0" u="none" strike="noStrike" baseline="0" dirty="0">
                <a:solidFill>
                  <a:srgbClr val="808000"/>
                </a:solidFill>
                <a:latin typeface="Courier New" panose="02070309020205020404" pitchFamily="49" charset="0"/>
              </a:rPr>
              <a:t>                c</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name</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AS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character_name</a:t>
            </a:r>
            <a:r>
              <a:rPr lang="en-US" sz="1600" b="0" i="0" u="none" strike="noStrike" baseline="0" dirty="0">
                <a:solidFill>
                  <a:srgbClr val="0000FF"/>
                </a:solidFill>
                <a:latin typeface="Courier New" panose="02070309020205020404" pitchFamily="49" charset="0"/>
              </a:rPr>
              <a:t>,</a:t>
            </a:r>
          </a:p>
          <a:p>
            <a:r>
              <a:rPr lang="en-US" sz="1600" b="1" i="0" u="none" strike="noStrike" baseline="0" dirty="0">
                <a:solidFill>
                  <a:srgbClr val="000080"/>
                </a:solidFill>
                <a:latin typeface="Courier New" panose="02070309020205020404" pitchFamily="49" charset="0"/>
              </a:rPr>
              <a:t>                SUM</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cash</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AS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total_cash</a:t>
            </a:r>
          </a:p>
          <a:p>
            <a:r>
              <a:rPr lang="en-US" sz="1600" b="1" i="0" u="none" strike="noStrike" baseline="0" dirty="0">
                <a:solidFill>
                  <a:srgbClr val="0000FF"/>
                </a:solidFill>
                <a:latin typeface="Courier New" panose="02070309020205020404" pitchFamily="49" charset="0"/>
              </a:rPr>
              <a:t>    FROM</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FF00FF"/>
                </a:solidFill>
                <a:latin typeface="Courier New" panose="02070309020205020404" pitchFamily="49" charset="0"/>
              </a:rPr>
              <a:t>users_games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ug</a:t>
            </a:r>
          </a:p>
          <a:p>
            <a:r>
              <a:rPr lang="en-US" sz="1600" b="1" i="0" u="none" strike="noStrike" baseline="0" dirty="0">
                <a:solidFill>
                  <a:srgbClr val="0000FF"/>
                </a:solidFill>
                <a:latin typeface="Courier New" panose="02070309020205020404" pitchFamily="49" charset="0"/>
              </a:rPr>
              <a:t>   INNER</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JOIN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FF00FF"/>
                </a:solidFill>
                <a:latin typeface="Courier New" panose="02070309020205020404" pitchFamily="49" charset="0"/>
              </a:rPr>
              <a:t>characters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a:t>
            </a:r>
          </a:p>
          <a:p>
            <a:r>
              <a:rPr lang="en-US" sz="1600" b="1" i="0" u="none" strike="noStrike" baseline="0" dirty="0">
                <a:solidFill>
                  <a:srgbClr val="0000FF"/>
                </a:solidFill>
                <a:latin typeface="Courier New" panose="02070309020205020404" pitchFamily="49" charset="0"/>
              </a:rPr>
              <a:t>         ON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ug</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character_id</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id</a:t>
            </a:r>
          </a:p>
          <a:p>
            <a:r>
              <a:rPr lang="en-US" sz="1600" b="1" i="0" u="none" strike="noStrike" baseline="0" dirty="0">
                <a:solidFill>
                  <a:srgbClr val="0000FF"/>
                </a:solidFill>
                <a:latin typeface="Courier New" panose="02070309020205020404" pitchFamily="49" charset="0"/>
              </a:rPr>
              <a:t>   INNER</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JOIN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FF00FF"/>
                </a:solidFill>
                <a:latin typeface="Courier New" panose="02070309020205020404" pitchFamily="49" charset="0"/>
              </a:rPr>
              <a:t>users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a:t>
            </a:r>
          </a:p>
          <a:p>
            <a:r>
              <a:rPr lang="en-US" sz="1600" b="1" i="0" u="none" strike="noStrike" baseline="0" dirty="0">
                <a:solidFill>
                  <a:srgbClr val="0000FF"/>
                </a:solidFill>
                <a:latin typeface="Courier New" panose="02070309020205020404" pitchFamily="49" charset="0"/>
              </a:rPr>
              <a:t>         ON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ug</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user_id</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id</a:t>
            </a:r>
            <a:br>
              <a:rPr lang="en-US" sz="1600" b="0" i="0" u="none" strike="noStrike" baseline="0" dirty="0">
                <a:solidFill>
                  <a:srgbClr val="808000"/>
                </a:solidFill>
                <a:latin typeface="Courier New" panose="02070309020205020404" pitchFamily="49" charset="0"/>
              </a:rPr>
            </a:br>
            <a:r>
              <a:rPr lang="en-US" sz="1600" b="0" i="0" u="none" strike="noStrike" baseline="0" dirty="0">
                <a:solidFill>
                  <a:srgbClr val="808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GROUP</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BY</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user_name</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name</a:t>
            </a:r>
          </a:p>
          <a:p>
            <a:r>
              <a:rPr lang="en-US" sz="1600" b="1" i="0" u="none" strike="noStrike" baseline="0" dirty="0">
                <a:solidFill>
                  <a:srgbClr val="0000FF"/>
                </a:solidFill>
                <a:latin typeface="Courier New" panose="02070309020205020404" pitchFamily="49" charset="0"/>
              </a:rPr>
              <a:t>HAVING</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80"/>
                </a:solidFill>
                <a:latin typeface="Courier New" panose="02070309020205020404" pitchFamily="49" charset="0"/>
              </a:rPr>
              <a:t>SUM</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cash</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0000FF"/>
                </a:solidFill>
                <a:latin typeface="Courier New" panose="02070309020205020404" pitchFamily="49" charset="0"/>
              </a:rPr>
              <a:t>&gt;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0080"/>
                </a:solidFill>
                <a:latin typeface="Courier New" panose="02070309020205020404" pitchFamily="49" charset="0"/>
              </a:rPr>
              <a:t>10000</a:t>
            </a:r>
          </a:p>
          <a:p>
            <a:r>
              <a:rPr lang="en-US" sz="1600" b="1" i="0" u="none" strike="noStrike" baseline="0" dirty="0">
                <a:solidFill>
                  <a:srgbClr val="0000FF"/>
                </a:solidFill>
                <a:latin typeface="Courier New" panose="02070309020205020404" pitchFamily="49" charset="0"/>
              </a:rPr>
              <a:t>   ORDER</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BY</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total_cash</a:t>
            </a:r>
          </a:p>
          <a:p>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LIMIT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0080"/>
                </a:solidFill>
                <a:latin typeface="Courier New" panose="02070309020205020404" pitchFamily="49" charset="0"/>
              </a:rPr>
              <a:t>10</a:t>
            </a:r>
            <a:br>
              <a:rPr lang="en-US" sz="1600" b="0" i="0" u="none" strike="noStrike" baseline="0" dirty="0">
                <a:solidFill>
                  <a:srgbClr val="800080"/>
                </a:solidFill>
                <a:latin typeface="Courier New" panose="02070309020205020404" pitchFamily="49" charset="0"/>
              </a:rPr>
            </a:br>
            <a:r>
              <a:rPr lang="en-US" sz="1600" b="0" i="0" u="none" strike="noStrike" baseline="0" dirty="0">
                <a:solidFill>
                  <a:srgbClr val="800080"/>
                </a:solidFill>
                <a:latin typeface="Courier New" panose="02070309020205020404" pitchFamily="49" charset="0"/>
              </a:rPr>
              <a:t/>
            </a:r>
            <a:br>
              <a:rPr lang="en-US" sz="1600" b="0" i="0" u="none" strike="noStrike" baseline="0" dirty="0">
                <a:solidFill>
                  <a:srgbClr val="800080"/>
                </a:solidFill>
                <a:latin typeface="Courier New" panose="02070309020205020404" pitchFamily="49" charset="0"/>
              </a:rPr>
            </a:br>
            <a:r>
              <a:rPr lang="en-US" sz="1600" b="0" i="0" u="none" strike="noStrike" baseline="0" dirty="0">
                <a:solidFill>
                  <a:srgbClr val="800080"/>
                </a:solidFill>
                <a:latin typeface="Courier New" panose="02070309020205020404" pitchFamily="49" charset="0"/>
              </a:rPr>
              <a:t>The following execution will happen:</a:t>
            </a:r>
            <a:br>
              <a:rPr lang="en-US" sz="1600" b="0" i="0" u="none" strike="noStrike" baseline="0" dirty="0">
                <a:solidFill>
                  <a:srgbClr val="800080"/>
                </a:solidFill>
                <a:latin typeface="Courier New" panose="02070309020205020404" pitchFamily="49" charset="0"/>
              </a:rPr>
            </a:br>
            <a:r>
              <a:rPr lang="en-US" sz="1600" b="0" i="0" u="none" strike="noStrike" baseline="0" dirty="0">
                <a:solidFill>
                  <a:srgbClr val="800080"/>
                </a:solidFill>
                <a:latin typeface="Courier New" panose="02070309020205020404" pitchFamily="49" charset="0"/>
              </a:rPr>
              <a:t>First we are going to read FROM the table. Then we will join tables ON some criteria and do the OUTER joins. Afterwards come the filtering with WHERE. Then we GROUP by the columns. Furthermore, we will filter aggregated data by using HAVING. The next step is to SELECT the data we want. After that we can get DISTINCT records which we can ORDER. At the end we can LIMIT the dataset.</a:t>
            </a:r>
          </a:p>
          <a:p>
            <a:r>
              <a:rPr lang="en-US" baseline="0" dirty="0"/>
              <a:t/>
            </a:r>
            <a:br>
              <a:rPr lang="en-US" baseline="0" dirty="0"/>
            </a:b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27</a:t>
            </a:fld>
            <a:endParaRPr lang="en-US" dirty="0"/>
          </a:p>
        </p:txBody>
      </p:sp>
    </p:spTree>
    <p:extLst>
      <p:ext uri="{BB962C8B-B14F-4D97-AF65-F5344CB8AC3E}">
        <p14:creationId xmlns:p14="http://schemas.microsoft.com/office/powerpoint/2010/main" val="39929468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Tree>
    <p:extLst>
      <p:ext uri="{BB962C8B-B14F-4D97-AF65-F5344CB8AC3E}">
        <p14:creationId xmlns:p14="http://schemas.microsoft.com/office/powerpoint/2010/main" val="8950083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31</a:t>
            </a:fld>
            <a:endParaRPr lang="en-US" dirty="0"/>
          </a:p>
        </p:txBody>
      </p:sp>
    </p:spTree>
    <p:extLst>
      <p:ext uri="{BB962C8B-B14F-4D97-AF65-F5344CB8AC3E}">
        <p14:creationId xmlns:p14="http://schemas.microsoft.com/office/powerpoint/2010/main" val="19925392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32</a:t>
            </a:fld>
            <a:endParaRPr lang="en-US" dirty="0"/>
          </a:p>
        </p:txBody>
      </p:sp>
    </p:spTree>
    <p:extLst>
      <p:ext uri="{BB962C8B-B14F-4D97-AF65-F5344CB8AC3E}">
        <p14:creationId xmlns:p14="http://schemas.microsoft.com/office/powerpoint/2010/main" val="3485288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Software University Foundation – </a:t>
            </a:r>
            <a:r>
              <a:rPr kumimoji="0" lang="en-US" sz="1000" b="0" i="0" u="sng" strike="noStrike" kern="1200" cap="none" spc="0" normalizeH="0" baseline="0" noProof="0" dirty="0">
                <a:ln>
                  <a:noFill/>
                </a:ln>
                <a:solidFill>
                  <a:prstClr val="black"/>
                </a:solidFill>
                <a:effectLst/>
                <a:uLnTx/>
                <a:uFillTx/>
                <a:latin typeface="Calibri" panose="020F0502020204030204"/>
                <a:ea typeface="+mn-ea"/>
                <a:cs typeface="+mn-cs"/>
                <a:hlinkClick r:id="rId3"/>
              </a:rPr>
              <a:t>http://softuni.org</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This work is licensed under the </a:t>
            </a:r>
            <a:r>
              <a:rPr kumimoji="0" lang="en-US" sz="1000" b="0" i="0" u="sng" strike="noStrike" kern="1200" cap="none" spc="0" normalizeH="0" baseline="0" noProof="1">
                <a:ln>
                  <a:noFill/>
                </a:ln>
                <a:solidFill>
                  <a:prstClr val="black"/>
                </a:solidFill>
                <a:effectLst/>
                <a:uLnTx/>
                <a:uFillTx/>
                <a:latin typeface="Calibri" panose="020F0502020204030204"/>
                <a:ea typeface="+mn-ea"/>
                <a:cs typeface="+mn-cs"/>
                <a:hlinkClick r:id="rId4"/>
              </a:rPr>
              <a:t>Creative Commons Attribution-NonCommercial-ShareAlike</a:t>
            </a:r>
            <a:r>
              <a:rPr kumimoji="0" lang="en-US" sz="1000" b="0" i="0" u="none" strike="noStrike" kern="1200" cap="none" spc="0" normalizeH="0" baseline="0" noProof="1">
                <a:ln>
                  <a:noFill/>
                </a:ln>
                <a:solidFill>
                  <a:prstClr val="black"/>
                </a:solidFill>
                <a:effectLst/>
                <a:uLnTx/>
                <a:uFillTx/>
                <a:latin typeface="Calibri" panose="020F0502020204030204"/>
                <a:ea typeface="+mn-ea"/>
                <a:cs typeface="+mn-cs"/>
              </a:rPr>
              <a:t> </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license.</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5033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4" name="Контейнер за долния колонтитул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4</a:t>
            </a:fld>
            <a:endParaRPr lang="en-US" dirty="0"/>
          </a:p>
        </p:txBody>
      </p:sp>
    </p:spTree>
    <p:extLst>
      <p:ext uri="{BB962C8B-B14F-4D97-AF65-F5344CB8AC3E}">
        <p14:creationId xmlns:p14="http://schemas.microsoft.com/office/powerpoint/2010/main" val="41670918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18576481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4855552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633717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37</a:t>
            </a:fld>
            <a:endParaRPr lang="en-US" dirty="0"/>
          </a:p>
        </p:txBody>
      </p:sp>
    </p:spTree>
    <p:extLst>
      <p:ext uri="{BB962C8B-B14F-4D97-AF65-F5344CB8AC3E}">
        <p14:creationId xmlns:p14="http://schemas.microsoft.com/office/powerpoint/2010/main" val="35766366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4001820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Tree>
    <p:extLst>
      <p:ext uri="{BB962C8B-B14F-4D97-AF65-F5344CB8AC3E}">
        <p14:creationId xmlns:p14="http://schemas.microsoft.com/office/powerpoint/2010/main" val="2094205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When we use GROUP</a:t>
            </a:r>
            <a:r>
              <a:rPr lang="en-US" baseline="0" dirty="0"/>
              <a:t> BY we can easily achieve distinct values. Grouping leaves only the unique combination of values.</a:t>
            </a: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Using</a:t>
            </a:r>
            <a:r>
              <a:rPr lang="en-US" baseline="0" dirty="0"/>
              <a:t> the keyword DISTINCT is another way to eliminate the duplicate values. It simplifies the syntax because we don’t have to write down every single column in the GROUP BY part.</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6</a:t>
            </a:fld>
            <a:endParaRPr lang="en-US" dirty="0"/>
          </a:p>
        </p:txBody>
      </p:sp>
    </p:spTree>
    <p:extLst>
      <p:ext uri="{BB962C8B-B14F-4D97-AF65-F5344CB8AC3E}">
        <p14:creationId xmlns:p14="http://schemas.microsoft.com/office/powerpoint/2010/main" val="1390414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noProof="1"/>
              <a:t>Use grouping to aggregate</a:t>
            </a:r>
            <a:r>
              <a:rPr lang="en-US" baseline="0" noProof="1"/>
              <a:t> data.  In order to achieve aggregation you need columns that will define the groups. In the case above we will use DepartmentID for aggregation purposes. The column has 3 unique values: “</a:t>
            </a:r>
            <a:r>
              <a:rPr lang="en-US" noProof="1"/>
              <a:t>1</a:t>
            </a:r>
            <a:r>
              <a:rPr lang="en-US" baseline="0" noProof="1"/>
              <a:t>”, “</a:t>
            </a:r>
            <a:r>
              <a:rPr lang="en-US" noProof="1"/>
              <a:t>2</a:t>
            </a:r>
            <a:r>
              <a:rPr lang="en-US" baseline="0" noProof="1"/>
              <a:t>” and “</a:t>
            </a:r>
            <a:r>
              <a:rPr lang="en-US" noProof="1"/>
              <a:t>3</a:t>
            </a:r>
            <a:r>
              <a:rPr lang="en-US" baseline="0" noProof="1"/>
              <a:t>”. Therefore, we will have 3 groups. Moreover, we can sum the salaries of the employees in those departments. If we add the Employee column we will have 6 groups because we have 6 unique combinations of values.</a:t>
            </a:r>
            <a:endParaRPr lang="en-US" noProof="1"/>
          </a:p>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7</a:t>
            </a:fld>
            <a:endParaRPr lang="en-US" dirty="0"/>
          </a:p>
        </p:txBody>
      </p:sp>
    </p:spTree>
    <p:extLst>
      <p:ext uri="{BB962C8B-B14F-4D97-AF65-F5344CB8AC3E}">
        <p14:creationId xmlns:p14="http://schemas.microsoft.com/office/powerpoint/2010/main" val="2781558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a:t>
            </a:r>
            <a:r>
              <a:rPr lang="en-US" baseline="0" dirty="0"/>
              <a:t> provides the functionality by the statement GROUP BY. It is mandatory to have all the columns from the SELECT part in the GROUP BY part. On the other hand, it is possible to have columns in GROUP BY part but not in SELECT part. In this case the groups will be the same as if it was in the SELECT part but the missing columns wouldn’t be visualized.</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Tree>
    <p:extLst>
      <p:ext uri="{BB962C8B-B14F-4D97-AF65-F5344CB8AC3E}">
        <p14:creationId xmlns:p14="http://schemas.microsoft.com/office/powerpoint/2010/main" val="4164104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val="2148275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If any of the values are NULL they are ignored. For example, if one the values is NULL and the other is 5,000 the COUNT will return 1 because it will ignore the NULL value. On the other hand, we can count everything by writing COUNT(*). </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420112749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creativecommons.org/licenses/by-nc-sa/4.0/"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emf"/><Relationship Id="rId16" Type="http://schemas.openxmlformats.org/officeDocument/2006/relationships/image" Target="../media/image26.png"/><Relationship Id="rId1" Type="http://schemas.openxmlformats.org/officeDocument/2006/relationships/slideMaster" Target="../slideMasters/slideMaster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8.png"/><Relationship Id="rId9" Type="http://schemas.openxmlformats.org/officeDocument/2006/relationships/image" Target="../media/image19.png"/><Relationship Id="rId14" Type="http://schemas.openxmlformats.org/officeDocument/2006/relationships/image" Target="../media/image24.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9.jpeg"/><Relationship Id="rId13" Type="http://schemas.openxmlformats.org/officeDocument/2006/relationships/hyperlink" Target="http://smartit.bg/" TargetMode="External"/><Relationship Id="rId3" Type="http://schemas.openxmlformats.org/officeDocument/2006/relationships/hyperlink" Target="https://aeternity.com/" TargetMode="External"/><Relationship Id="rId7" Type="http://schemas.openxmlformats.org/officeDocument/2006/relationships/hyperlink" Target="https://www.liebherr.com/en/deu/start/start-page.html" TargetMode="External"/><Relationship Id="rId12" Type="http://schemas.openxmlformats.org/officeDocument/2006/relationships/image" Target="../media/image31.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28.png"/><Relationship Id="rId11" Type="http://schemas.openxmlformats.org/officeDocument/2006/relationships/hyperlink" Target="https://www.sbtech.com/" TargetMode="External"/><Relationship Id="rId5" Type="http://schemas.openxmlformats.org/officeDocument/2006/relationships/hyperlink" Target="codexio.bg" TargetMode="External"/><Relationship Id="rId15" Type="http://schemas.openxmlformats.org/officeDocument/2006/relationships/image" Target="../media/image8.png"/><Relationship Id="rId10" Type="http://schemas.openxmlformats.org/officeDocument/2006/relationships/image" Target="../media/image30.png"/><Relationship Id="rId4" Type="http://schemas.openxmlformats.org/officeDocument/2006/relationships/image" Target="../media/image27.png"/><Relationship Id="rId9" Type="http://schemas.openxmlformats.org/officeDocument/2006/relationships/hyperlink" Target="http://www.telenor.bg/" TargetMode="External"/><Relationship Id="rId14" Type="http://schemas.openxmlformats.org/officeDocument/2006/relationships/image" Target="../media/image32.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hyperlink" Target="https://www.superhosting.bg/" TargetMode="External"/><Relationship Id="rId3" Type="http://schemas.openxmlformats.org/officeDocument/2006/relationships/hyperlink" Target="http://www.infragistics.com/" TargetMode="External"/><Relationship Id="rId7" Type="http://schemas.openxmlformats.org/officeDocument/2006/relationships/hyperlink" Target="https://www.softwaregroup.com/" TargetMode="External"/><Relationship Id="rId12" Type="http://schemas.openxmlformats.org/officeDocument/2006/relationships/image" Target="../media/image37.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34.png"/><Relationship Id="rId11" Type="http://schemas.openxmlformats.org/officeDocument/2006/relationships/hyperlink" Target="https://netpeak.bg/" TargetMode="External"/><Relationship Id="rId5" Type="http://schemas.openxmlformats.org/officeDocument/2006/relationships/hyperlink" Target="https://www.indeavr.com/en" TargetMode="External"/><Relationship Id="rId15" Type="http://schemas.openxmlformats.org/officeDocument/2006/relationships/image" Target="../media/image8.png"/><Relationship Id="rId10" Type="http://schemas.openxmlformats.org/officeDocument/2006/relationships/image" Target="../media/image36.png"/><Relationship Id="rId4" Type="http://schemas.openxmlformats.org/officeDocument/2006/relationships/image" Target="../media/image33.png"/><Relationship Id="rId9" Type="http://schemas.openxmlformats.org/officeDocument/2006/relationships/hyperlink" Target="https://www.xs-software.com/" TargetMode="External"/><Relationship Id="rId14" Type="http://schemas.openxmlformats.org/officeDocument/2006/relationships/image" Target="../media/image38.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image" Target="../media/image42.png"/><Relationship Id="rId5" Type="http://schemas.openxmlformats.org/officeDocument/2006/relationships/hyperlink" Target="https://www.facebook.com/SoftwareUniversity" TargetMode="External"/><Relationship Id="rId10" Type="http://schemas.openxmlformats.org/officeDocument/2006/relationships/image" Target="../media/image41.png"/><Relationship Id="rId4" Type="http://schemas.openxmlformats.org/officeDocument/2006/relationships/hyperlink" Target="http://softuni.foundation/" TargetMode="External"/><Relationship Id="rId9" Type="http://schemas.openxmlformats.org/officeDocument/2006/relationships/image" Target="../media/image40.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6.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5A345C-2CD0-4932-A998-37B2D20BF028}"/>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629" y="2351427"/>
            <a:ext cx="5439372" cy="2325990"/>
          </a:xfrm>
        </p:spPr>
        <p:txBody>
          <a:bodyPr/>
          <a:lstStyle>
            <a:lvl1pPr marL="0" indent="0" algn="ctr">
              <a:buNone/>
              <a:defRPr>
                <a:solidFill>
                  <a:schemeClr val="bg1"/>
                </a:solidFill>
              </a:defRPr>
            </a:lvl1pPr>
          </a:lstStyle>
          <a:p>
            <a:r>
              <a:rPr lang="en-US" dirty="0"/>
              <a:t>Click icon to add picture</a:t>
            </a:r>
          </a:p>
        </p:txBody>
      </p:sp>
      <p:pic>
        <p:nvPicPr>
          <p:cNvPr id="35" name="Picture 34">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350812" y="2374047"/>
            <a:ext cx="3171055" cy="3431879"/>
          </a:xfrm>
          <a:prstGeom prst="rect">
            <a:avLst/>
          </a:prstGeom>
        </p:spPr>
      </p:pic>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859" y="1303142"/>
            <a:ext cx="10965303" cy="882654"/>
          </a:xfrm>
        </p:spPr>
        <p:txBody>
          <a:bodyPr>
            <a:normAutofit/>
          </a:bodyPr>
          <a:lstStyle>
            <a:lvl1pPr marL="0" indent="0" algn="ctr">
              <a:buNone/>
              <a:defRPr sz="3598">
                <a:solidFill>
                  <a:schemeClr val="tx1"/>
                </a:solidFill>
              </a:defRPr>
            </a:lvl1pPr>
          </a:lstStyle>
          <a:p>
            <a:r>
              <a:rPr lang="en-GB" dirty="0"/>
              <a:t>Presentation Subtitle</a:t>
            </a:r>
            <a:endParaRPr lang="bg-BG" dirty="0"/>
          </a:p>
          <a:p>
            <a:endParaRPr lang="en-US" dirty="0"/>
          </a:p>
        </p:txBody>
      </p:sp>
      <p:pic>
        <p:nvPicPr>
          <p:cNvPr id="19" name="Picture 18">
            <a:extLst>
              <a:ext uri="{FF2B5EF4-FFF2-40B4-BE49-F238E27FC236}">
                <a16:creationId xmlns:a16="http://schemas.microsoft.com/office/drawing/2014/main" id="{4FAEB7CD-FF73-4344-9FE5-589B30F5A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813" y="6057655"/>
            <a:ext cx="2106010" cy="525279"/>
          </a:xfrm>
          <a:prstGeom prst="rect">
            <a:avLst/>
          </a:prstGeom>
        </p:spPr>
      </p:pic>
      <p:pic>
        <p:nvPicPr>
          <p:cNvPr id="10" name="Picture 9">
            <a:extLst>
              <a:ext uri="{FF2B5EF4-FFF2-40B4-BE49-F238E27FC236}">
                <a16:creationId xmlns:a16="http://schemas.microsoft.com/office/drawing/2014/main" id="{82DFEC2C-38C6-405B-AD0A-06879C50EF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6630" y="6035664"/>
            <a:ext cx="629579" cy="526503"/>
          </a:xfrm>
          <a:prstGeom prst="rect">
            <a:avLst/>
          </a:prstGeom>
        </p:spPr>
      </p:pic>
      <p:pic>
        <p:nvPicPr>
          <p:cNvPr id="15" name="Picture 14">
            <a:extLst>
              <a:ext uri="{FF2B5EF4-FFF2-40B4-BE49-F238E27FC236}">
                <a16:creationId xmlns:a16="http://schemas.microsoft.com/office/drawing/2014/main" id="{D7483B54-1DD1-4FC4-9FA0-4872F8C409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53142" y="6035664"/>
            <a:ext cx="1187082" cy="526503"/>
          </a:xfrm>
          <a:prstGeom prst="rect">
            <a:avLst/>
          </a:prstGeom>
        </p:spPr>
      </p:pic>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859" y="254857"/>
            <a:ext cx="10965303" cy="882654"/>
          </a:xfrm>
        </p:spPr>
        <p:txBody>
          <a:bodyPr/>
          <a:lstStyle>
            <a:lvl1pPr algn="ctr">
              <a:defRPr sz="4798"/>
            </a:lvl1pPr>
          </a:lstStyle>
          <a:p>
            <a:r>
              <a:rPr lang="en-US" dirty="0"/>
              <a:t>Presentation Title</a:t>
            </a:r>
          </a:p>
        </p:txBody>
      </p:sp>
      <p:pic>
        <p:nvPicPr>
          <p:cNvPr id="27" name="Picture 4" title="CC-BY-NC-SA License">
            <a:hlinkClick r:id="rId7" tooltip="This work is licensed under the &quot;Creative Commons Attribution-NonCommercial-ShareAlike 4.0 International&quot; license"/>
            <a:extLst>
              <a:ext uri="{FF2B5EF4-FFF2-40B4-BE49-F238E27FC236}">
                <a16:creationId xmlns:a16="http://schemas.microsoft.com/office/drawing/2014/main" id="{7CB336FF-A768-4CE1-B1CE-FC103B348EA1}"/>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51416" y="6080062"/>
            <a:ext cx="1437271" cy="502868"/>
          </a:xfrm>
          <a:prstGeom prst="roundRect">
            <a:avLst>
              <a:gd name="adj" fmla="val 3940"/>
            </a:avLst>
          </a:prstGeom>
          <a:solidFill>
            <a:srgbClr val="231F20">
              <a:alpha val="50000"/>
            </a:srgbClr>
          </a:solidFill>
          <a:ln>
            <a:solidFill>
              <a:schemeClr val="accent1">
                <a:lumMod val="75000"/>
                <a:alpha val="50000"/>
              </a:schemeClr>
            </a:solidFill>
          </a:ln>
          <a:extLst/>
        </p:spPr>
      </p:pic>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3853" y="5916124"/>
            <a:ext cx="2951518" cy="382788"/>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3853" y="6340279"/>
            <a:ext cx="2951518" cy="351754"/>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1147" y="4876800"/>
            <a:ext cx="2951518" cy="506796"/>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1147" y="5368740"/>
            <a:ext cx="2951518" cy="44479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9" y="6702676"/>
            <a:ext cx="12195176"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Rectangle 17">
            <a:extLst>
              <a:ext uri="{FF2B5EF4-FFF2-40B4-BE49-F238E27FC236}">
                <a16:creationId xmlns:a16="http://schemas.microsoft.com/office/drawing/2014/main" id="{34E5CD64-8E62-478C-BD07-29B0AE8E261B}"/>
              </a:ext>
            </a:extLst>
          </p:cNvPr>
          <p:cNvSpPr/>
          <p:nvPr userDrawn="1"/>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609A8D-9063-4A88-A094-81A65D7DF41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7" name="Rectangle 16">
            <a:extLst>
              <a:ext uri="{FF2B5EF4-FFF2-40B4-BE49-F238E27FC236}">
                <a16:creationId xmlns:a16="http://schemas.microsoft.com/office/drawing/2014/main" id="{4880F1A8-532C-4443-BDB9-44438A972E1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dirty="0"/>
              <a:t>Your Picture Here</a:t>
            </a:r>
            <a:endParaRPr lang="ko-KR" altLang="en-US" dirty="0"/>
          </a:p>
        </p:txBody>
      </p:sp>
      <p:sp>
        <p:nvSpPr>
          <p:cNvPr id="2" name="Rectangle 1"/>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2" y="6721482"/>
            <a:ext cx="12192000" cy="136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5936" y="1353867"/>
            <a:ext cx="7199299" cy="50278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2FF342A0-26CC-4ADA-AB90-FC4810F88E9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8" name="Date Placeholder 7">
            <a:extLst>
              <a:ext uri="{FF2B5EF4-FFF2-40B4-BE49-F238E27FC236}">
                <a16:creationId xmlns:a16="http://schemas.microsoft.com/office/drawing/2014/main" id="{A66184F8-77F5-4000-AA69-383B07AEEF0D}"/>
              </a:ext>
            </a:extLst>
          </p:cNvPr>
          <p:cNvSpPr>
            <a:spLocks noGrp="1"/>
          </p:cNvSpPr>
          <p:nvPr>
            <p:ph type="dt" sz="half" idx="14"/>
          </p:nvPr>
        </p:nvSpPr>
        <p:spPr/>
        <p:txBody>
          <a:bodyPr/>
          <a:lstStyle/>
          <a:p>
            <a:fld id="{055373AC-9AA7-423B-BA00-BA1C74164DBD}" type="datetime1">
              <a:rPr lang="en-US" smtClean="0"/>
              <a:pPr/>
              <a:t>1/24/2019</a:t>
            </a:fld>
            <a:endParaRPr lang="en-US" dirty="0"/>
          </a:p>
        </p:txBody>
      </p:sp>
      <p:sp>
        <p:nvSpPr>
          <p:cNvPr id="9" name="Footer Placeholder 8">
            <a:extLst>
              <a:ext uri="{FF2B5EF4-FFF2-40B4-BE49-F238E27FC236}">
                <a16:creationId xmlns:a16="http://schemas.microsoft.com/office/drawing/2014/main" id="{9CAD63B7-3B55-42B3-B63C-7488630C399B}"/>
              </a:ext>
            </a:extLst>
          </p:cNvPr>
          <p:cNvSpPr>
            <a:spLocks noGrp="1"/>
          </p:cNvSpPr>
          <p:nvPr>
            <p:ph type="ftr" sz="quarter" idx="15"/>
          </p:nvPr>
        </p:nvSpPr>
        <p:spPr/>
        <p:txBody>
          <a:bodyPr/>
          <a:lstStyle/>
          <a:p>
            <a:endParaRPr lang="en-US" dirty="0"/>
          </a:p>
        </p:txBody>
      </p:sp>
      <p:sp>
        <p:nvSpPr>
          <p:cNvPr id="15" name="Slide Number Placeholder 14">
            <a:extLst>
              <a:ext uri="{FF2B5EF4-FFF2-40B4-BE49-F238E27FC236}">
                <a16:creationId xmlns:a16="http://schemas.microsoft.com/office/drawing/2014/main" id="{97A1733E-05EA-4892-9222-96356ACBDF86}"/>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16" name="Picture 15">
            <a:extLst>
              <a:ext uri="{FF2B5EF4-FFF2-40B4-BE49-F238E27FC236}">
                <a16:creationId xmlns:a16="http://schemas.microsoft.com/office/drawing/2014/main" id="{2FE050E4-DC54-4CF4-A8D3-DC8B8DA04E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8" name="Rectangle 17">
            <a:extLst>
              <a:ext uri="{FF2B5EF4-FFF2-40B4-BE49-F238E27FC236}">
                <a16:creationId xmlns:a16="http://schemas.microsoft.com/office/drawing/2014/main" id="{B2B94D3F-5DC8-4398-914C-4833ABE4CC19}"/>
              </a:ext>
            </a:extLst>
          </p:cNvPr>
          <p:cNvSpPr/>
          <p:nvPr userDrawn="1"/>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1"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B21D9C95-5FF6-4F7E-AC00-ED6F3DD385F0}"/>
              </a:ext>
            </a:extLst>
          </p:cNvPr>
          <p:cNvPicPr>
            <a:picLocks noChangeAspect="1"/>
          </p:cNvPicPr>
          <p:nvPr userDrawn="1"/>
        </p:nvPicPr>
        <p:blipFill rotWithShape="1">
          <a:blip r:embed="rId2"/>
          <a:srcRect b="1672"/>
          <a:stretch/>
        </p:blipFill>
        <p:spPr>
          <a:xfrm>
            <a:off x="-3177" y="5788"/>
            <a:ext cx="12195176" cy="6852212"/>
          </a:xfrm>
          <a:prstGeom prst="rect">
            <a:avLst/>
          </a:prstGeom>
        </p:spPr>
      </p:pic>
      <p:pic>
        <p:nvPicPr>
          <p:cNvPr id="56" name="Picture 55">
            <a:extLst>
              <a:ext uri="{FF2B5EF4-FFF2-40B4-BE49-F238E27FC236}">
                <a16:creationId xmlns:a16="http://schemas.microsoft.com/office/drawing/2014/main" id="{DEAD13D1-8921-41EB-9EDF-DA3F5121F449}"/>
              </a:ext>
            </a:extLst>
          </p:cNvPr>
          <p:cNvPicPr>
            <a:picLocks noChangeAspect="1"/>
          </p:cNvPicPr>
          <p:nvPr/>
        </p:nvPicPr>
        <p:blipFill rotWithShape="1">
          <a:blip r:embed="rId2"/>
          <a:srcRect b="1672"/>
          <a:stretch/>
        </p:blipFill>
        <p:spPr>
          <a:xfrm>
            <a:off x="-3177" y="5788"/>
            <a:ext cx="12195176" cy="6852212"/>
          </a:xfrm>
          <a:prstGeom prst="rect">
            <a:avLst/>
          </a:prstGeom>
        </p:spPr>
      </p:pic>
      <p:sp>
        <p:nvSpPr>
          <p:cNvPr id="19" name="Rectangle 18">
            <a:extLst>
              <a:ext uri="{FF2B5EF4-FFF2-40B4-BE49-F238E27FC236}">
                <a16:creationId xmlns:a16="http://schemas.microsoft.com/office/drawing/2014/main" id="{7CFDBB16-985C-4CC7-B6DB-B81B36037922}"/>
              </a:ext>
            </a:extLst>
          </p:cNvPr>
          <p:cNvSpPr/>
          <p:nvPr/>
        </p:nvSpPr>
        <p:spPr>
          <a:xfrm>
            <a:off x="-1051301" y="703244"/>
            <a:ext cx="8406073"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ctr" defTabSz="913852" rtl="0" eaLnBrk="0" fontAlgn="auto" latinLnBrk="1"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87" y="2222932"/>
            <a:ext cx="3575905" cy="4148680"/>
          </a:xfrm>
          <a:prstGeom prst="rect">
            <a:avLst/>
          </a:prstGeom>
        </p:spPr>
      </p:pic>
      <p:pic>
        <p:nvPicPr>
          <p:cNvPr id="42" name="Picture 41">
            <a:extLst>
              <a:ext uri="{FF2B5EF4-FFF2-40B4-BE49-F238E27FC236}">
                <a16:creationId xmlns:a16="http://schemas.microsoft.com/office/drawing/2014/main" id="{320846EB-6FC8-4F9D-97D0-A1A8E9CEE0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6452" y="314259"/>
            <a:ext cx="2126081" cy="530284"/>
          </a:xfrm>
          <a:prstGeom prst="rect">
            <a:avLst/>
          </a:prstGeom>
        </p:spPr>
      </p:pic>
      <p:sp>
        <p:nvSpPr>
          <p:cNvPr id="2" name="Date Placeholder 1">
            <a:extLst>
              <a:ext uri="{FF2B5EF4-FFF2-40B4-BE49-F238E27FC236}">
                <a16:creationId xmlns:a16="http://schemas.microsoft.com/office/drawing/2014/main" id="{839983C1-41F3-4B45-9E6B-F2615F743C0A}"/>
              </a:ext>
            </a:extLst>
          </p:cNvPr>
          <p:cNvSpPr>
            <a:spLocks noGrp="1"/>
          </p:cNvSpPr>
          <p:nvPr>
            <p:ph type="dt" sz="half" idx="10"/>
          </p:nvPr>
        </p:nvSpPr>
        <p:spPr/>
        <p:txBody>
          <a:bodyPr/>
          <a:lstStyle/>
          <a:p>
            <a:fld id="{055373AC-9AA7-423B-BA00-BA1C74164DBD}" type="datetime1">
              <a:rPr lang="en-US" smtClean="0"/>
              <a:pPr/>
              <a:t>1/24/2019</a:t>
            </a:fld>
            <a:endParaRPr lang="en-US" dirty="0"/>
          </a:p>
        </p:txBody>
      </p:sp>
      <p:sp>
        <p:nvSpPr>
          <p:cNvPr id="6" name="Footer Placeholder 5">
            <a:extLst>
              <a:ext uri="{FF2B5EF4-FFF2-40B4-BE49-F238E27FC236}">
                <a16:creationId xmlns:a16="http://schemas.microsoft.com/office/drawing/2014/main" id="{A32622C9-3C7D-445D-83B2-28583716E2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4DAB2-278F-4812-9F5E-FB63D8068383}"/>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18" name="Picture 17">
            <a:extLst>
              <a:ext uri="{FF2B5EF4-FFF2-40B4-BE49-F238E27FC236}">
                <a16:creationId xmlns:a16="http://schemas.microsoft.com/office/drawing/2014/main" id="{A0675455-B7FA-4569-A5FD-A3B0F20B2A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50857" y="1702473"/>
            <a:ext cx="1198901" cy="1198901"/>
          </a:xfrm>
          <a:prstGeom prst="rect">
            <a:avLst/>
          </a:prstGeom>
        </p:spPr>
      </p:pic>
      <p:pic>
        <p:nvPicPr>
          <p:cNvPr id="20" name="Picture 19">
            <a:extLst>
              <a:ext uri="{FF2B5EF4-FFF2-40B4-BE49-F238E27FC236}">
                <a16:creationId xmlns:a16="http://schemas.microsoft.com/office/drawing/2014/main" id="{827D15FD-4C66-4B85-98E6-7826AA8F61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9116" y="3776293"/>
            <a:ext cx="1166400" cy="1402229"/>
          </a:xfrm>
          <a:prstGeom prst="rect">
            <a:avLst/>
          </a:prstGeom>
        </p:spPr>
      </p:pic>
      <p:pic>
        <p:nvPicPr>
          <p:cNvPr id="21" name="Picture 20">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28000" y="3776293"/>
            <a:ext cx="1166400" cy="1389257"/>
          </a:xfrm>
          <a:prstGeom prst="rect">
            <a:avLst/>
          </a:prstGeom>
        </p:spPr>
      </p:pic>
      <p:pic>
        <p:nvPicPr>
          <p:cNvPr id="22" name="Picture 21">
            <a:extLst>
              <a:ext uri="{FF2B5EF4-FFF2-40B4-BE49-F238E27FC236}">
                <a16:creationId xmlns:a16="http://schemas.microsoft.com/office/drawing/2014/main" id="{0A83D66F-855B-463B-920B-BF239B01A2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68000" y="3775663"/>
            <a:ext cx="1166400" cy="1567139"/>
          </a:xfrm>
          <a:prstGeom prst="rect">
            <a:avLst/>
          </a:prstGeom>
        </p:spPr>
      </p:pic>
      <p:pic>
        <p:nvPicPr>
          <p:cNvPr id="23" name="Picture 22">
            <a:extLst>
              <a:ext uri="{FF2B5EF4-FFF2-40B4-BE49-F238E27FC236}">
                <a16:creationId xmlns:a16="http://schemas.microsoft.com/office/drawing/2014/main" id="{6643F71A-2013-433A-8322-FBAAED3162D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24" name="Picture 23">
            <a:extLst>
              <a:ext uri="{FF2B5EF4-FFF2-40B4-BE49-F238E27FC236}">
                <a16:creationId xmlns:a16="http://schemas.microsoft.com/office/drawing/2014/main" id="{B0812936-74B6-4265-8C08-AEDC8C79870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48000" y="3776293"/>
            <a:ext cx="1166400" cy="1433701"/>
          </a:xfrm>
          <a:prstGeom prst="rect">
            <a:avLst/>
          </a:prstGeom>
        </p:spPr>
      </p:pic>
      <p:pic>
        <p:nvPicPr>
          <p:cNvPr id="25" name="Picture 24">
            <a:extLst>
              <a:ext uri="{FF2B5EF4-FFF2-40B4-BE49-F238E27FC236}">
                <a16:creationId xmlns:a16="http://schemas.microsoft.com/office/drawing/2014/main" id="{C74C190C-5856-41B9-8819-AE8DE0E1098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27" name="Straight Connector 26">
            <a:extLst>
              <a:ext uri="{FF2B5EF4-FFF2-40B4-BE49-F238E27FC236}">
                <a16:creationId xmlns:a16="http://schemas.microsoft.com/office/drawing/2014/main" id="{5F62FB7C-BD6E-4383-98C1-2CF30F34CAFD}"/>
              </a:ext>
            </a:extLst>
          </p:cNvPr>
          <p:cNvCxnSpPr>
            <a:cxnSpLocks/>
          </p:cNvCxnSpPr>
          <p:nvPr/>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5982E-3110-47E1-A5BB-91B7BECC3093}"/>
              </a:ext>
            </a:extLst>
          </p:cNvPr>
          <p:cNvCxnSpPr/>
          <p:nvPr/>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BFE2F3-0845-4E5B-9375-E9D4027DD675}"/>
              </a:ext>
            </a:extLst>
          </p:cNvPr>
          <p:cNvCxnSpPr/>
          <p:nvPr/>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DDBF37-0764-47AA-94E3-9A44F3ED8FB5}"/>
              </a:ext>
            </a:extLst>
          </p:cNvPr>
          <p:cNvCxnSpPr/>
          <p:nvPr/>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9ABE09-E33C-46B7-A80D-7BF4A6956211}"/>
              </a:ext>
            </a:extLst>
          </p:cNvPr>
          <p:cNvCxnSpPr/>
          <p:nvPr/>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91D320-3732-40B8-864D-142D0A277ED1}"/>
              </a:ext>
            </a:extLst>
          </p:cNvPr>
          <p:cNvCxnSpPr>
            <a:cxnSpLocks/>
          </p:cNvCxnSpPr>
          <p:nvPr/>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63D1E8-4A92-4691-8A24-A2FC7E8008E5}"/>
              </a:ext>
            </a:extLst>
          </p:cNvPr>
          <p:cNvCxnSpPr>
            <a:cxnSpLocks/>
          </p:cNvCxnSpPr>
          <p:nvPr/>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4A0FE1-723D-4682-8682-77BAD950EE15}"/>
              </a:ext>
            </a:extLst>
          </p:cNvPr>
          <p:cNvCxnSpPr/>
          <p:nvPr/>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0A59F9-9A9D-4956-95B4-F78CC0DB1D59}"/>
              </a:ext>
            </a:extLst>
          </p:cNvPr>
          <p:cNvSpPr/>
          <p:nvPr/>
        </p:nvSpPr>
        <p:spPr>
          <a:xfrm>
            <a:off x="-1589" y="6371331"/>
            <a:ext cx="12195176"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7" name="Picture 36">
            <a:extLst>
              <a:ext uri="{FF2B5EF4-FFF2-40B4-BE49-F238E27FC236}">
                <a16:creationId xmlns:a16="http://schemas.microsoft.com/office/drawing/2014/main" id="{8AF69835-F228-45D6-B39E-583EEBF1FE2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50856" y="1702471"/>
            <a:ext cx="1198901" cy="1198901"/>
          </a:xfrm>
          <a:prstGeom prst="rect">
            <a:avLst/>
          </a:prstGeom>
        </p:spPr>
      </p:pic>
      <p:pic>
        <p:nvPicPr>
          <p:cNvPr id="38" name="Picture 37">
            <a:extLst>
              <a:ext uri="{FF2B5EF4-FFF2-40B4-BE49-F238E27FC236}">
                <a16:creationId xmlns:a16="http://schemas.microsoft.com/office/drawing/2014/main" id="{0577C4C0-8539-4520-A497-BBFB45821D2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789116" y="3776291"/>
            <a:ext cx="1166400" cy="1402229"/>
          </a:xfrm>
          <a:prstGeom prst="rect">
            <a:avLst/>
          </a:prstGeom>
        </p:spPr>
      </p:pic>
      <p:pic>
        <p:nvPicPr>
          <p:cNvPr id="39" name="Picture 38">
            <a:extLst>
              <a:ext uri="{FF2B5EF4-FFF2-40B4-BE49-F238E27FC236}">
                <a16:creationId xmlns:a16="http://schemas.microsoft.com/office/drawing/2014/main" id="{16073A22-1B90-4D35-943B-5D9816FEB8FE}"/>
              </a:ext>
            </a:extLst>
          </p:cNvPr>
          <p:cNvPicPr>
            <a:picLocks noChangeAspect="1"/>
          </p:cNvPicPr>
          <p:nvPr userDrawn="1"/>
        </p:nvPicPr>
        <p:blipFill>
          <a:blip r:embed="rId12" cstate="hqprint">
            <a:extLst>
              <a:ext uri="{28A0092B-C50C-407E-A947-70E740481C1C}">
                <a14:useLocalDpi xmlns:a14="http://schemas.microsoft.com/office/drawing/2010/main" val="0"/>
              </a:ext>
            </a:extLst>
          </a:blip>
          <a:stretch>
            <a:fillRect/>
          </a:stretch>
        </p:blipFill>
        <p:spPr>
          <a:xfrm>
            <a:off x="6228000" y="3776291"/>
            <a:ext cx="1166400" cy="1389257"/>
          </a:xfrm>
          <a:prstGeom prst="rect">
            <a:avLst/>
          </a:prstGeom>
        </p:spPr>
      </p:pic>
      <p:pic>
        <p:nvPicPr>
          <p:cNvPr id="40" name="Picture 39">
            <a:extLst>
              <a:ext uri="{FF2B5EF4-FFF2-40B4-BE49-F238E27FC236}">
                <a16:creationId xmlns:a16="http://schemas.microsoft.com/office/drawing/2014/main" id="{F7C8CFEA-27DA-4058-A611-3AE53851908C}"/>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7668000" y="3775661"/>
            <a:ext cx="1166400" cy="1567139"/>
          </a:xfrm>
          <a:prstGeom prst="rect">
            <a:avLst/>
          </a:prstGeom>
        </p:spPr>
      </p:pic>
      <p:pic>
        <p:nvPicPr>
          <p:cNvPr id="41" name="Picture 40">
            <a:extLst>
              <a:ext uri="{FF2B5EF4-FFF2-40B4-BE49-F238E27FC236}">
                <a16:creationId xmlns:a16="http://schemas.microsoft.com/office/drawing/2014/main" id="{CE9346DD-5152-48D0-8B06-7F8CE9803DAB}"/>
              </a:ext>
            </a:extLst>
          </p:cNvPr>
          <p:cNvPicPr>
            <a:picLocks noChangeAspect="1"/>
          </p:cNvPicPr>
          <p:nvPr userDrawn="1"/>
        </p:nvPicPr>
        <p:blipFill>
          <a:blip r:embed="rId14" cstate="hq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43" name="Picture 42">
            <a:extLst>
              <a:ext uri="{FF2B5EF4-FFF2-40B4-BE49-F238E27FC236}">
                <a16:creationId xmlns:a16="http://schemas.microsoft.com/office/drawing/2014/main" id="{F6B4B602-D2C7-47C8-9470-2C5795ED8C22}"/>
              </a:ext>
            </a:extLst>
          </p:cNvPr>
          <p:cNvPicPr>
            <a:picLocks noChangeAspect="1"/>
          </p:cNvPicPr>
          <p:nvPr userDrawn="1"/>
        </p:nvPicPr>
        <p:blipFill>
          <a:blip r:embed="rId15" cstate="hqprint">
            <a:extLst>
              <a:ext uri="{28A0092B-C50C-407E-A947-70E740481C1C}">
                <a14:useLocalDpi xmlns:a14="http://schemas.microsoft.com/office/drawing/2010/main" val="0"/>
              </a:ext>
            </a:extLst>
          </a:blip>
          <a:stretch>
            <a:fillRect/>
          </a:stretch>
        </p:blipFill>
        <p:spPr>
          <a:xfrm>
            <a:off x="10548000" y="3776291"/>
            <a:ext cx="1166400" cy="1433701"/>
          </a:xfrm>
          <a:prstGeom prst="rect">
            <a:avLst/>
          </a:prstGeom>
        </p:spPr>
      </p:pic>
      <p:pic>
        <p:nvPicPr>
          <p:cNvPr id="44" name="Picture 43">
            <a:extLst>
              <a:ext uri="{FF2B5EF4-FFF2-40B4-BE49-F238E27FC236}">
                <a16:creationId xmlns:a16="http://schemas.microsoft.com/office/drawing/2014/main" id="{103B7E6D-AFDD-45E1-8121-F42E465AB0E8}"/>
              </a:ext>
            </a:extLst>
          </p:cNvPr>
          <p:cNvPicPr>
            <a:picLocks noChangeAspect="1"/>
          </p:cNvPicPr>
          <p:nvPr userDrawn="1"/>
        </p:nvPicPr>
        <p:blipFill>
          <a:blip r:embed="rId16" cstate="hq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45" name="Straight Connector 44">
            <a:extLst>
              <a:ext uri="{FF2B5EF4-FFF2-40B4-BE49-F238E27FC236}">
                <a16:creationId xmlns:a16="http://schemas.microsoft.com/office/drawing/2014/main" id="{5FA3191E-14EF-4DC3-AD93-CA289B12B4C9}"/>
              </a:ext>
            </a:extLst>
          </p:cNvPr>
          <p:cNvCxnSpPr>
            <a:cxnSpLocks/>
          </p:cNvCxnSpPr>
          <p:nvPr userDrawn="1"/>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530A8A-ABDE-4B7F-B28B-A9B499B32225}"/>
              </a:ext>
            </a:extLst>
          </p:cNvPr>
          <p:cNvCxnSpPr/>
          <p:nvPr userDrawn="1"/>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5ADF575-91AD-4F69-BA66-356B62AEB683}"/>
              </a:ext>
            </a:extLst>
          </p:cNvPr>
          <p:cNvCxnSpPr/>
          <p:nvPr userDrawn="1"/>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60C0104-2410-4352-A800-FD0292CC11A7}"/>
              </a:ext>
            </a:extLst>
          </p:cNvPr>
          <p:cNvCxnSpPr/>
          <p:nvPr userDrawn="1"/>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0FB7F08-6662-4D0C-AFAB-CFFDE9B1CA0A}"/>
              </a:ext>
            </a:extLst>
          </p:cNvPr>
          <p:cNvCxnSpPr/>
          <p:nvPr userDrawn="1"/>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79635D4-E3FF-4174-A648-032E9615851B}"/>
              </a:ext>
            </a:extLst>
          </p:cNvPr>
          <p:cNvCxnSpPr>
            <a:cxnSpLocks/>
          </p:cNvCxnSpPr>
          <p:nvPr userDrawn="1"/>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601A2EF-9181-444B-8898-83A36D09B869}"/>
              </a:ext>
            </a:extLst>
          </p:cNvPr>
          <p:cNvCxnSpPr>
            <a:cxnSpLocks/>
          </p:cNvCxnSpPr>
          <p:nvPr userDrawn="1"/>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07F38C1-A87B-4D59-BE69-6A23413F5870}"/>
              </a:ext>
            </a:extLst>
          </p:cNvPr>
          <p:cNvCxnSpPr/>
          <p:nvPr userDrawn="1"/>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3" name="Date Placeholder 2">
            <a:extLst>
              <a:ext uri="{FF2B5EF4-FFF2-40B4-BE49-F238E27FC236}">
                <a16:creationId xmlns:a16="http://schemas.microsoft.com/office/drawing/2014/main" id="{FAA51FC5-6AB6-4A04-9304-C6C88E9B29FA}"/>
              </a:ext>
            </a:extLst>
          </p:cNvPr>
          <p:cNvSpPr>
            <a:spLocks noGrp="1"/>
          </p:cNvSpPr>
          <p:nvPr>
            <p:ph type="dt" sz="half" idx="10"/>
          </p:nvPr>
        </p:nvSpPr>
        <p:spPr/>
        <p:txBody>
          <a:bodyPr/>
          <a:lstStyle/>
          <a:p>
            <a:fld id="{055373AC-9AA7-423B-BA00-BA1C74164DBD}" type="datetime1">
              <a:rPr lang="en-US" smtClean="0"/>
              <a:pPr/>
              <a:t>1/24/2019</a:t>
            </a:fld>
            <a:endParaRPr lang="en-US" dirty="0"/>
          </a:p>
        </p:txBody>
      </p:sp>
      <p:sp>
        <p:nvSpPr>
          <p:cNvPr id="4" name="Footer Placeholder 3">
            <a:extLst>
              <a:ext uri="{FF2B5EF4-FFF2-40B4-BE49-F238E27FC236}">
                <a16:creationId xmlns:a16="http://schemas.microsoft.com/office/drawing/2014/main" id="{75D83D18-FDC7-4C48-A949-71D2969C594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AFAD92E-A653-4789-B55D-8A2181002B59}"/>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7" name="Picture 6">
            <a:hlinkClick r:id="rId3"/>
            <a:extLst>
              <a:ext uri="{FF2B5EF4-FFF2-40B4-BE49-F238E27FC236}">
                <a16:creationId xmlns:a16="http://schemas.microsoft.com/office/drawing/2014/main" id="{7C54483B-C622-499B-BAE8-467BFD3E108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589864" y="3048000"/>
            <a:ext cx="4143348" cy="3323785"/>
          </a:xfrm>
          <a:prstGeom prst="roundRect">
            <a:avLst>
              <a:gd name="adj" fmla="val 3461"/>
            </a:avLst>
          </a:prstGeom>
        </p:spPr>
      </p:pic>
      <p:pic>
        <p:nvPicPr>
          <p:cNvPr id="8" name="Picture 7">
            <a:hlinkClick r:id="rId5"/>
            <a:extLst>
              <a:ext uri="{FF2B5EF4-FFF2-40B4-BE49-F238E27FC236}">
                <a16:creationId xmlns:a16="http://schemas.microsoft.com/office/drawing/2014/main" id="{7AF9BEA8-CB87-4D39-873A-4E7E04D46685}"/>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228012" y="1269705"/>
            <a:ext cx="3507028" cy="1450390"/>
          </a:xfrm>
          <a:prstGeom prst="roundRect">
            <a:avLst>
              <a:gd name="adj" fmla="val 3586"/>
            </a:avLst>
          </a:prstGeom>
        </p:spPr>
      </p:pic>
      <p:pic>
        <p:nvPicPr>
          <p:cNvPr id="9" name="Picture 8">
            <a:hlinkClick r:id="rId7"/>
            <a:extLst>
              <a:ext uri="{FF2B5EF4-FFF2-40B4-BE49-F238E27FC236}">
                <a16:creationId xmlns:a16="http://schemas.microsoft.com/office/drawing/2014/main" id="{7DFD3364-5D9B-4B91-B09C-8540E820560A}"/>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455613" y="4961886"/>
            <a:ext cx="6687589" cy="1466012"/>
          </a:xfrm>
          <a:prstGeom prst="roundRect">
            <a:avLst>
              <a:gd name="adj" fmla="val 5492"/>
            </a:avLst>
          </a:prstGeom>
        </p:spPr>
      </p:pic>
      <p:pic>
        <p:nvPicPr>
          <p:cNvPr id="10" name="Picture 9">
            <a:hlinkClick r:id="rId9"/>
            <a:extLst>
              <a:ext uri="{FF2B5EF4-FFF2-40B4-BE49-F238E27FC236}">
                <a16:creationId xmlns:a16="http://schemas.microsoft.com/office/drawing/2014/main" id="{F0386401-29A7-4448-AB68-1289BA211F55}"/>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a:stretch/>
        </p:blipFill>
        <p:spPr>
          <a:xfrm>
            <a:off x="4552673" y="1253341"/>
            <a:ext cx="3537236" cy="1600277"/>
          </a:xfrm>
          <a:prstGeom prst="roundRect">
            <a:avLst>
              <a:gd name="adj" fmla="val 4755"/>
            </a:avLst>
          </a:prstGeom>
        </p:spPr>
      </p:pic>
      <p:pic>
        <p:nvPicPr>
          <p:cNvPr id="11" name="Picture 10">
            <a:hlinkClick r:id="rId11"/>
            <a:extLst>
              <a:ext uri="{FF2B5EF4-FFF2-40B4-BE49-F238E27FC236}">
                <a16:creationId xmlns:a16="http://schemas.microsoft.com/office/drawing/2014/main" id="{CDC9F208-E4B0-4626-BBAD-F54DFF0CF9B5}"/>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453785" y="1297093"/>
            <a:ext cx="4111472" cy="1740439"/>
          </a:xfrm>
          <a:prstGeom prst="roundRect">
            <a:avLst>
              <a:gd name="adj" fmla="val 6970"/>
            </a:avLst>
          </a:prstGeom>
        </p:spPr>
      </p:pic>
      <p:pic>
        <p:nvPicPr>
          <p:cNvPr id="12" name="Picture 11">
            <a:hlinkClick r:id="rId13"/>
            <a:extLst>
              <a:ext uri="{FF2B5EF4-FFF2-40B4-BE49-F238E27FC236}">
                <a16:creationId xmlns:a16="http://schemas.microsoft.com/office/drawing/2014/main" id="{1DE8CA65-1470-4A40-9B49-AFF7E19C21A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55612" y="3323273"/>
            <a:ext cx="6678008" cy="1231632"/>
          </a:xfrm>
          <a:prstGeom prst="roundRect">
            <a:avLst>
              <a:gd name="adj" fmla="val 6594"/>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6"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extLst>
              <a:ext uri="{FF2B5EF4-FFF2-40B4-BE49-F238E27FC236}">
                <a16:creationId xmlns:a16="http://schemas.microsoft.com/office/drawing/2014/main" id="{3F691F48-DCAC-4489-AA09-7346B7E67855}"/>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20045601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6"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hlinkClick r:id="rId3"/>
            <a:extLst>
              <a:ext uri="{FF2B5EF4-FFF2-40B4-BE49-F238E27FC236}">
                <a16:creationId xmlns:a16="http://schemas.microsoft.com/office/drawing/2014/main" id="{61839306-7842-46B9-A463-C24420A37C0A}"/>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5965696" y="1200162"/>
            <a:ext cx="6096599" cy="1314435"/>
          </a:xfrm>
          <a:prstGeom prst="roundRect">
            <a:avLst>
              <a:gd name="adj" fmla="val 3250"/>
            </a:avLst>
          </a:prstGeom>
          <a:ln>
            <a:noFill/>
          </a:ln>
          <a:effectLst>
            <a:softEdge rad="0"/>
          </a:effectLst>
        </p:spPr>
      </p:pic>
      <p:pic>
        <p:nvPicPr>
          <p:cNvPr id="16" name="Picture 2" descr="Ð ÐµÐ·ÑÐ»ÑÐ°Ñ Ñ Ð¸Ð·Ð¾Ð±ÑÐ°Ð¶ÐµÐ½Ð¸Ðµ Ð·Ð° indeavr">
            <a:hlinkClick r:id="rId5"/>
            <a:extLst>
              <a:ext uri="{FF2B5EF4-FFF2-40B4-BE49-F238E27FC236}">
                <a16:creationId xmlns:a16="http://schemas.microsoft.com/office/drawing/2014/main" id="{F5EB795D-0B62-4CCB-983D-13BD9B3CD0A5}"/>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45464" y="1399789"/>
            <a:ext cx="5354264" cy="120917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Ð ÐµÐ·ÑÐ»ÑÐ°Ñ Ñ Ð¸Ð·Ð¾Ð±ÑÐ°Ð¶ÐµÐ½Ð¸Ðµ Ð·Ð° software group">
            <a:hlinkClick r:id="rId7"/>
            <a:extLst>
              <a:ext uri="{FF2B5EF4-FFF2-40B4-BE49-F238E27FC236}">
                <a16:creationId xmlns:a16="http://schemas.microsoft.com/office/drawing/2014/main" id="{91C19F79-E05B-4929-A929-287F44EB3C94}"/>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45464" y="2317265"/>
            <a:ext cx="6667500" cy="30384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Ð¡Ð²ÑÑÐ·Ð°Ð½Ð¾ Ð¸Ð·Ð¾Ð±ÑÐ°Ð¶ÐµÐ½Ð¸Ðµ">
            <a:hlinkClick r:id="rId9"/>
            <a:extLst>
              <a:ext uri="{FF2B5EF4-FFF2-40B4-BE49-F238E27FC236}">
                <a16:creationId xmlns:a16="http://schemas.microsoft.com/office/drawing/2014/main" id="{B38FBC35-D604-40D3-8560-90C506EBA728}"/>
              </a:ext>
            </a:extLst>
          </p:cNvPr>
          <p:cNvPicPr>
            <a:picLocks noChangeAspect="1" noChangeArrowheads="1"/>
          </p:cNvPicPr>
          <p:nvPr userDrawn="1"/>
        </p:nvPicPr>
        <p:blipFill rotWithShape="1">
          <a:blip r:embed="rId10">
            <a:extLst>
              <a:ext uri="{28A0092B-C50C-407E-A947-70E740481C1C}">
                <a14:useLocalDpi xmlns:a14="http://schemas.microsoft.com/office/drawing/2010/main" val="0"/>
              </a:ext>
            </a:extLst>
          </a:blip>
          <a:srcRect l="14921" t="-168" r="15238" b="19014"/>
          <a:stretch/>
        </p:blipFill>
        <p:spPr bwMode="auto">
          <a:xfrm>
            <a:off x="7761500" y="2602277"/>
            <a:ext cx="3155182" cy="165427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Ð ÐµÐ·ÑÐ»ÑÐ°Ñ Ñ Ð¸Ð·Ð¾Ð±ÑÐ°Ð¶ÐµÐ½Ð¸Ðµ Ð·Ð° netpeak">
            <a:hlinkClick r:id="rId11"/>
            <a:extLst>
              <a:ext uri="{FF2B5EF4-FFF2-40B4-BE49-F238E27FC236}">
                <a16:creationId xmlns:a16="http://schemas.microsoft.com/office/drawing/2014/main" id="{71103A5B-EAFD-46BF-93EB-10FFF58B7532}"/>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281756" y="5230897"/>
            <a:ext cx="7167612" cy="99629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2" descr="Ð ÐµÐ·ÑÐ»ÑÐ°Ñ Ñ Ð¸Ð·Ð¾Ð±ÑÐ°Ð¶ÐµÐ½Ð¸Ðµ Ð·Ð° superhosting png">
            <a:hlinkClick r:id="rId13"/>
            <a:extLst>
              <a:ext uri="{FF2B5EF4-FFF2-40B4-BE49-F238E27FC236}">
                <a16:creationId xmlns:a16="http://schemas.microsoft.com/office/drawing/2014/main" id="{EDA50EFF-7A2E-4BB9-A7A8-5BBF9EE3DB69}"/>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017524" y="4510111"/>
            <a:ext cx="3352800" cy="177732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31C8BF23-28B4-4942-902F-58C0B92A760B}"/>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6438865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s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DA41A3-0295-46DF-A320-41070D15EA50}"/>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Content Placeholder 3">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9504009" cy="5496127"/>
          </a:xfrm>
        </p:spPr>
        <p:txBody>
          <a:bodyPr wrap="square">
            <a:noAutofit/>
          </a:bodyPr>
          <a:lstStyle>
            <a:lvl1pPr>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lvl2pPr>
            <a:lvl3pPr>
              <a:buClr>
                <a:schemeClr val="tx1"/>
              </a:buClr>
              <a:defRPr/>
            </a:lvl3pPr>
          </a:lstStyle>
          <a:p>
            <a:pPr>
              <a:lnSpc>
                <a:spcPct val="100000"/>
              </a:lnSpc>
            </a:pPr>
            <a:r>
              <a:rPr lang="en-US" sz="3198" dirty="0"/>
              <a:t>Software University – High-Quality Education, </a:t>
            </a:r>
            <a:br>
              <a:rPr lang="en-US" sz="3198" dirty="0"/>
            </a:br>
            <a:r>
              <a:rPr lang="en-US" sz="3198" dirty="0"/>
              <a:t>Profession and Job for Software Developers</a:t>
            </a:r>
          </a:p>
          <a:p>
            <a:pPr lvl="1">
              <a:lnSpc>
                <a:spcPct val="100000"/>
              </a:lnSpc>
            </a:pPr>
            <a:r>
              <a:rPr lang="en-US" sz="2898" noProof="1">
                <a:hlinkClick r:id="rId3"/>
              </a:rPr>
              <a:t>softuni.bg</a:t>
            </a:r>
            <a:r>
              <a:rPr lang="en-US" sz="2898" noProof="1"/>
              <a:t> </a:t>
            </a:r>
          </a:p>
          <a:p>
            <a:pPr>
              <a:lnSpc>
                <a:spcPct val="100000"/>
              </a:lnSpc>
            </a:pPr>
            <a:r>
              <a:rPr lang="en-US" sz="3198" dirty="0"/>
              <a:t>Software University Foundation</a:t>
            </a:r>
            <a:endParaRPr lang="bg-BG" sz="3198" dirty="0"/>
          </a:p>
          <a:p>
            <a:pPr lvl="1">
              <a:lnSpc>
                <a:spcPct val="100000"/>
              </a:lnSpc>
            </a:pPr>
            <a:r>
              <a:rPr lang="en-US" sz="2998" noProof="1">
                <a:hlinkClick r:id="rId4"/>
              </a:rPr>
              <a:t>http://softuni.foundation/</a:t>
            </a:r>
            <a:endParaRPr lang="en-US" sz="2998" noProof="1"/>
          </a:p>
          <a:p>
            <a:pPr>
              <a:lnSpc>
                <a:spcPct val="100000"/>
              </a:lnSpc>
            </a:pPr>
            <a:r>
              <a:rPr lang="en-US" sz="3198" dirty="0"/>
              <a:t>Software University @ Facebook</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kumimoji="0" lang="en-US" sz="2898" b="0" i="0" u="none" strike="noStrike" kern="1200" cap="none" spc="0" normalizeH="0" baseline="0" noProof="1">
                <a:ln>
                  <a:noFill/>
                </a:ln>
                <a:solidFill>
                  <a:srgbClr val="234465"/>
                </a:solidFill>
                <a:effectLst/>
                <a:uLnTx/>
                <a:uFillTx/>
                <a:latin typeface="+mn-lt"/>
                <a:ea typeface="+mn-ea"/>
                <a:cs typeface="+mn-cs"/>
                <a:hlinkClick r:id="rId5"/>
              </a:rPr>
              <a:t>facebook.com/SoftwareUniversity</a:t>
            </a:r>
            <a:endParaRPr kumimoji="0" lang="en-US" sz="2898" b="0" i="0" u="none" strike="noStrike" kern="1200" cap="none" spc="0" normalizeH="0" baseline="0" noProof="1">
              <a:ln>
                <a:noFill/>
              </a:ln>
              <a:solidFill>
                <a:srgbClr val="234465"/>
              </a:solidFill>
              <a:effectLst/>
              <a:uLnTx/>
              <a:uFillTx/>
              <a:latin typeface="+mn-lt"/>
              <a:ea typeface="+mn-ea"/>
              <a:cs typeface="+mn-cs"/>
            </a:endParaRPr>
          </a:p>
          <a:p>
            <a:pPr>
              <a:lnSpc>
                <a:spcPct val="100000"/>
              </a:lnSpc>
            </a:pPr>
            <a:r>
              <a:rPr lang="en-US" sz="3198" dirty="0"/>
              <a:t>Software University Forums</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lang="en-US" sz="2798" dirty="0">
                <a:hlinkClick r:id="rId6"/>
              </a:rPr>
              <a:t>forum.softuni.bg</a:t>
            </a:r>
            <a:endParaRPr lang="en-US" sz="2798" noProof="1"/>
          </a:p>
        </p:txBody>
      </p:sp>
      <p:pic>
        <p:nvPicPr>
          <p:cNvPr id="14" name="Picture 4">
            <a:hlinkClick r:id="rId7" tooltip="Software University @ Facebook"/>
            <a:extLst>
              <a:ext uri="{FF2B5EF4-FFF2-40B4-BE49-F238E27FC236}">
                <a16:creationId xmlns:a16="http://schemas.microsoft.com/office/drawing/2014/main" id="{0101C673-F197-4525-ADDC-FFD181E4E167}"/>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tretch>
            <a:fillRect/>
          </a:stretch>
        </p:blipFill>
        <p:spPr bwMode="auto">
          <a:xfrm>
            <a:off x="10261449" y="3608627"/>
            <a:ext cx="1119031" cy="1118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hlinkClick r:id="rId6" tooltip="Software University Discussion Forum"/>
            <a:extLst>
              <a:ext uri="{FF2B5EF4-FFF2-40B4-BE49-F238E27FC236}">
                <a16:creationId xmlns:a16="http://schemas.microsoft.com/office/drawing/2014/main" id="{A584039C-C3B0-4714-A6D0-181CA3D2DD26}"/>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10337977" y="5017462"/>
            <a:ext cx="1042504" cy="1042233"/>
          </a:xfrm>
          <a:prstGeom prst="rect">
            <a:avLst/>
          </a:prstGeom>
        </p:spPr>
      </p:pic>
      <p:pic>
        <p:nvPicPr>
          <p:cNvPr id="16" name="Picture 15">
            <a:hlinkClick r:id="rId3"/>
            <a:extLst>
              <a:ext uri="{FF2B5EF4-FFF2-40B4-BE49-F238E27FC236}">
                <a16:creationId xmlns:a16="http://schemas.microsoft.com/office/drawing/2014/main" id="{07C965FA-A87E-4824-AFA8-C67AF548A76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6603" y="2384689"/>
            <a:ext cx="3227765" cy="4297744"/>
          </a:xfrm>
          <a:prstGeom prst="rect">
            <a:avLst/>
          </a:prstGeom>
        </p:spPr>
      </p:pic>
      <p:pic>
        <p:nvPicPr>
          <p:cNvPr id="3" name="Picture 2">
            <a:extLst>
              <a:ext uri="{FF2B5EF4-FFF2-40B4-BE49-F238E27FC236}">
                <a16:creationId xmlns:a16="http://schemas.microsoft.com/office/drawing/2014/main" id="{7DC5D9AB-27D1-4866-B85E-1728987FA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85829" y="1319423"/>
            <a:ext cx="1670274" cy="2065159"/>
          </a:xfrm>
          <a:prstGeom prst="rect">
            <a:avLst/>
          </a:prstGeom>
        </p:spPr>
      </p:pic>
      <p:sp>
        <p:nvSpPr>
          <p:cNvPr id="10" name="Rectangle 9">
            <a:extLst>
              <a:ext uri="{FF2B5EF4-FFF2-40B4-BE49-F238E27FC236}">
                <a16:creationId xmlns:a16="http://schemas.microsoft.com/office/drawing/2014/main" id="{86646B95-5E3B-4DE8-9118-031C2C296D8C}"/>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Title 17">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506047" cy="882654"/>
          </a:xfrm>
        </p:spPr>
        <p:txBody>
          <a:bodyPr/>
          <a:lstStyle>
            <a:lvl1pPr>
              <a:defRPr>
                <a:solidFill>
                  <a:schemeClr val="bg2"/>
                </a:solidFill>
              </a:defRPr>
            </a:lvl1p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7551" y="314302"/>
            <a:ext cx="7384264"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7551" y="2346299"/>
            <a:ext cx="7384264"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611" y="4164084"/>
            <a:ext cx="318844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7551" y="4191000"/>
            <a:ext cx="7384264"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611" y="4633983"/>
            <a:ext cx="318844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611" y="5011672"/>
            <a:ext cx="318844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611" y="5394605"/>
            <a:ext cx="318844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611" y="5735768"/>
            <a:ext cx="318844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4031712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1/24/2019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372070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3051" y="4869900"/>
            <a:ext cx="10365899" cy="9037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3051" y="5754968"/>
            <a:ext cx="10365899"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5" name="Picture 4">
            <a:extLst>
              <a:ext uri="{FF2B5EF4-FFF2-40B4-BE49-F238E27FC236}">
                <a16:creationId xmlns:a16="http://schemas.microsoft.com/office/drawing/2014/main" id="{52FFE931-ECB7-4006-A6A2-6E8A9286ACA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056350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1/24/2019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E3AF0D95-0465-458A-921C-ACCDAA6B817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40262497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1/24/2019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9" name="Picture 8">
            <a:extLst>
              <a:ext uri="{FF2B5EF4-FFF2-40B4-BE49-F238E27FC236}">
                <a16:creationId xmlns:a16="http://schemas.microsoft.com/office/drawing/2014/main" id="{A6C358AF-89D0-4436-9F8C-ABA7F9493BB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63439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E40596-5F7F-41C3-9807-7FA635B42492}"/>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7" name="Rectangle 6">
            <a:extLst>
              <a:ext uri="{FF2B5EF4-FFF2-40B4-BE49-F238E27FC236}">
                <a16:creationId xmlns:a16="http://schemas.microsoft.com/office/drawing/2014/main" id="{C5951C9B-3DEE-4E28-8D4C-55505E0CB6AB}"/>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Picture 8" descr="A drawing of a cartoon character&#10;&#10;Description generated with high confidence">
            <a:extLst>
              <a:ext uri="{FF2B5EF4-FFF2-40B4-BE49-F238E27FC236}">
                <a16:creationId xmlns:a16="http://schemas.microsoft.com/office/drawing/2014/main" id="{DC4365F6-D2C1-47B4-8477-38FD2C771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10369" y="1409638"/>
            <a:ext cx="3572162" cy="4385137"/>
          </a:xfrm>
          <a:prstGeom prst="rect">
            <a:avLst/>
          </a:prstGeom>
        </p:spPr>
      </p:pic>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8182463" cy="4795935"/>
          </a:xfrm>
        </p:spPr>
        <p:txBody>
          <a:bodyPr/>
          <a:lstStyle>
            <a:lvl1pPr marL="514042" indent="-514042">
              <a:buFont typeface="+mj-lt"/>
              <a:buAutoNum type="arabicPeriod"/>
              <a:defRPr>
                <a:solidFill>
                  <a:schemeClr val="tx1"/>
                </a:solidFill>
              </a:defRPr>
            </a:lvl1pPr>
          </a:lstStyle>
          <a:p>
            <a:pPr lvl="0"/>
            <a:r>
              <a:rPr lang="en-GB" dirty="0"/>
              <a:t>…</a:t>
            </a:r>
          </a:p>
          <a:p>
            <a:pPr lvl="0"/>
            <a:r>
              <a:rPr lang="en-GB" dirty="0"/>
              <a:t>…</a:t>
            </a:r>
          </a:p>
          <a:p>
            <a:pPr lvl="0"/>
            <a:r>
              <a:rPr lang="en-GB" dirty="0"/>
              <a:t>…</a:t>
            </a:r>
            <a:endParaRPr lang="en-US" dirty="0"/>
          </a:p>
        </p:txBody>
      </p:sp>
      <p:pic>
        <p:nvPicPr>
          <p:cNvPr id="10" name="Picture 9">
            <a:extLst>
              <a:ext uri="{FF2B5EF4-FFF2-40B4-BE49-F238E27FC236}">
                <a16:creationId xmlns:a16="http://schemas.microsoft.com/office/drawing/2014/main" id="{DF7D6D63-C0D2-4213-B1FA-96890BDE6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p>
            <a:fld id="{055373AC-9AA7-423B-BA00-BA1C74164DBD}" type="datetime1">
              <a:rPr lang="en-US" smtClean="0"/>
              <a:pPr/>
              <a:t>1/24/2019</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0" name="Text Placeholder 9"/>
          <p:cNvSpPr>
            <a:spLocks noGrp="1"/>
          </p:cNvSpPr>
          <p:nvPr>
            <p:ph type="body" sz="quarter" idx="10" hasCustomPrompt="1"/>
          </p:nvPr>
        </p:nvSpPr>
        <p:spPr>
          <a:xfrm>
            <a:off x="615109" y="4704825"/>
            <a:ext cx="10961783"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5109" y="5490438"/>
            <a:ext cx="10961783" cy="499819"/>
          </a:xfrm>
          <a:prstGeom prst="rect">
            <a:avLst/>
          </a:prstGeom>
        </p:spPr>
        <p:txBody>
          <a:bodyPr anchor="ctr">
            <a:noAutofit/>
          </a:bodyPr>
          <a:lstStyle>
            <a:lvl1pPr marL="0" indent="0" algn="ctr">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186545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0FF4B1E-24EA-407C-BFA6-24CCB6D4409A}"/>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6" name="Rectangle 5"/>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05" y="1792355"/>
            <a:ext cx="1830305" cy="40622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35205" y="1792355"/>
            <a:ext cx="915152" cy="4062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5510" y="1121144"/>
            <a:ext cx="9929724"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pic>
        <p:nvPicPr>
          <p:cNvPr id="15" name="Picture 14">
            <a:extLst>
              <a:ext uri="{FF2B5EF4-FFF2-40B4-BE49-F238E27FC236}">
                <a16:creationId xmlns:a16="http://schemas.microsoft.com/office/drawing/2014/main" id="{00505D47-5EAF-4709-A366-B1437B044A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p>
            <a:fld id="{055373AC-9AA7-423B-BA00-BA1C74164DBD}" type="datetime1">
              <a:rPr lang="en-US" smtClean="0"/>
              <a:pPr/>
              <a:t>1/24/2019</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A6B0AA-1988-451B-88D4-0F726295570B}"/>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Rectangle 11">
            <a:extLst>
              <a:ext uri="{FF2B5EF4-FFF2-40B4-BE49-F238E27FC236}">
                <a16:creationId xmlns:a16="http://schemas.microsoft.com/office/drawing/2014/main" id="{345FB1C8-7F66-4D5C-ACCE-AE919936BCFD}"/>
              </a:ext>
            </a:extLst>
          </p:cNvPr>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027" y="3314704"/>
            <a:ext cx="1260665" cy="279795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9073" y="1121144"/>
            <a:ext cx="10036163"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p>
            <a:fld id="{055373AC-9AA7-423B-BA00-BA1C74164DBD}" type="datetime1">
              <a:rPr lang="en-US" smtClean="0"/>
              <a:pPr/>
              <a:t>1/24/2019</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A1E6AED5-8603-4881-90EA-963A2A5A2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1/24/2019</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0991B60F-461F-45D1-A35C-8AC3D83E7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764650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Slide Dark">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D60504-DA9E-4357-9A0A-15E333FC278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57B03959-5ED4-4593-8CEF-2AE1A73775F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2" y="6184673"/>
            <a:ext cx="12192000" cy="673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pic>
        <p:nvPicPr>
          <p:cNvPr id="12" name="Picture 11">
            <a:extLst>
              <a:ext uri="{FF2B5EF4-FFF2-40B4-BE49-F238E27FC236}">
                <a16:creationId xmlns:a16="http://schemas.microsoft.com/office/drawing/2014/main" id="{7028D2F0-1E67-414B-A93D-D3F8F131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402" y="1195931"/>
            <a:ext cx="5426148"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5450" y="1195931"/>
            <a:ext cx="5426147"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816" y="6390560"/>
            <a:ext cx="808713" cy="308845"/>
          </a:xfrm>
        </p:spPr>
        <p:txBody>
          <a:bodyPr/>
          <a:lstStyle/>
          <a:p>
            <a:fld id="{055373AC-9AA7-423B-BA00-BA1C74164DBD}" type="datetime1">
              <a:rPr lang="en-US" smtClean="0"/>
              <a:pPr/>
              <a:t>1/24/2019</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pic>
        <p:nvPicPr>
          <p:cNvPr id="15" name="Picture 14">
            <a:extLst>
              <a:ext uri="{FF2B5EF4-FFF2-40B4-BE49-F238E27FC236}">
                <a16:creationId xmlns:a16="http://schemas.microsoft.com/office/drawing/2014/main" id="{23AACB49-5E4F-4436-9D82-E83B52A7FC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9C6415-13AB-4677-935E-D11508C4AD2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4B4EBD86-A13A-41DF-A04E-EA4A858E8860}"/>
              </a:ext>
            </a:extLst>
          </p:cNvPr>
          <p:cNvSpPr/>
          <p:nvPr/>
        </p:nvSpPr>
        <p:spPr>
          <a:xfrm>
            <a:off x="-3176" y="-17929"/>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185625"/>
          </a:xfrm>
        </p:spPr>
        <p:txBody>
          <a:bodyPr/>
          <a:lstStyle>
            <a:lvl1pPr marL="0" indent="0">
              <a:buNone/>
              <a:defRPr>
                <a:solidFill>
                  <a:schemeClr val="tx1"/>
                </a:solidFill>
              </a:defRPr>
            </a:lvl1pPr>
            <a:lvl2pPr marL="609219"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15283" y="1830475"/>
            <a:ext cx="10961435" cy="1633497"/>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a:lnSpc>
                <a:spcPct val="100000"/>
              </a:lnSpc>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p>
            <a:fld id="{055373AC-9AA7-423B-BA00-BA1C74164DBD}" type="datetime1">
              <a:rPr lang="en-US" smtClean="0"/>
              <a:pPr/>
              <a:t>1/24/2019</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2EB003D1-D2F8-474E-9E8E-075BE60E9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816" y="6397196"/>
            <a:ext cx="808713" cy="308845"/>
          </a:xfrm>
          <a:prstGeom prst="rect">
            <a:avLst/>
          </a:prstGeom>
        </p:spPr>
        <p:txBody>
          <a:bodyPr vert="horz" lIns="36000" tIns="36000" rIns="36000" bIns="36000" rtlCol="0" anchor="ctr"/>
          <a:lstStyle>
            <a:lvl1pPr algn="ctr">
              <a:defRPr sz="1000">
                <a:solidFill>
                  <a:schemeClr val="tx1"/>
                </a:solidFill>
              </a:defRPr>
            </a:lvl1pPr>
          </a:lstStyle>
          <a:p>
            <a:fld id="{055373AC-9AA7-423B-BA00-BA1C74164DBD}" type="datetime1">
              <a:rPr lang="en-US" smtClean="0"/>
              <a:pPr/>
              <a:t>1/24/2019</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529" y="6397196"/>
            <a:ext cx="10567285"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6412" y="6397196"/>
            <a:ext cx="428822" cy="308845"/>
          </a:xfrm>
          <a:prstGeom prst="rect">
            <a:avLst/>
          </a:prstGeom>
        </p:spPr>
        <p:txBody>
          <a:bodyPr vert="horz" lIns="36000" tIns="36000" rIns="36000" bIns="36000" rtlCol="0" anchor="ctr"/>
          <a:lstStyle>
            <a:lvl1pPr algn="r">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9506047"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413" y="1138844"/>
            <a:ext cx="11804822"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8" r:id="rId12"/>
    <p:sldLayoutId id="2147483689" r:id="rId13"/>
    <p:sldLayoutId id="2147483687" r:id="rId14"/>
    <p:sldLayoutId id="2147483690" r:id="rId15"/>
    <p:sldLayoutId id="2147483691" r:id="rId16"/>
    <p:sldLayoutId id="2147483693" r:id="rId17"/>
    <p:sldLayoutId id="2147483718" r:id="rId18"/>
    <p:sldLayoutId id="2147483749" r:id="rId19"/>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1" hangingPunct="1">
        <a:spcBef>
          <a:spcPct val="0"/>
        </a:spcBef>
        <a:buNone/>
        <a:defRPr sz="3998" b="1" kern="1200">
          <a:solidFill>
            <a:schemeClr val="tx1"/>
          </a:solidFill>
          <a:latin typeface="+mj-lt"/>
          <a:ea typeface="+mj-ea"/>
          <a:cs typeface="+mj-cs"/>
        </a:defRPr>
      </a:lvl1pPr>
    </p:titleStyle>
    <p:body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8.png"/><Relationship Id="rId4" Type="http://schemas.openxmlformats.org/officeDocument/2006/relationships/image" Target="../media/image47.png"/></Relationships>
</file>

<file path=ppt/slides/_rels/slide1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microsoft.com/office/2007/relationships/hdphoto" Target="../media/hdphoto3.wdp"/></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8" Type="http://schemas.openxmlformats.org/officeDocument/2006/relationships/image" Target="../media/image58.jpeg"/><Relationship Id="rId13" Type="http://schemas.openxmlformats.org/officeDocument/2006/relationships/hyperlink" Target="https://www.softwaregroup.com/" TargetMode="External"/><Relationship Id="rId18" Type="http://schemas.openxmlformats.org/officeDocument/2006/relationships/image" Target="../media/image62.png"/><Relationship Id="rId26" Type="http://schemas.openxmlformats.org/officeDocument/2006/relationships/image" Target="../media/image64.png"/><Relationship Id="rId3" Type="http://schemas.openxmlformats.org/officeDocument/2006/relationships/hyperlink" Target="http://www.infragistics.com/" TargetMode="External"/><Relationship Id="rId21" Type="http://schemas.openxmlformats.org/officeDocument/2006/relationships/hyperlink" Target="http://www.postbank.bg/" TargetMode="External"/><Relationship Id="rId7" Type="http://schemas.openxmlformats.org/officeDocument/2006/relationships/hyperlink" Target="https://www.liebherr.com/en/deu/start/start-page.html" TargetMode="External"/><Relationship Id="rId12" Type="http://schemas.openxmlformats.org/officeDocument/2006/relationships/image" Target="../media/image37.png"/><Relationship Id="rId17" Type="http://schemas.openxmlformats.org/officeDocument/2006/relationships/hyperlink" Target="http://www.xs-software.com/" TargetMode="External"/><Relationship Id="rId25" Type="http://schemas.openxmlformats.org/officeDocument/2006/relationships/hyperlink" Target="http://smartit.bg/" TargetMode="External"/><Relationship Id="rId2" Type="http://schemas.openxmlformats.org/officeDocument/2006/relationships/notesSlide" Target="../notesSlides/notesSlide31.xml"/><Relationship Id="rId16" Type="http://schemas.openxmlformats.org/officeDocument/2006/relationships/image" Target="../media/image61.png"/><Relationship Id="rId20" Type="http://schemas.openxmlformats.org/officeDocument/2006/relationships/image" Target="../media/image31.png"/><Relationship Id="rId1" Type="http://schemas.openxmlformats.org/officeDocument/2006/relationships/slideLayout" Target="../slideLayouts/slideLayout6.xml"/><Relationship Id="rId6" Type="http://schemas.openxmlformats.org/officeDocument/2006/relationships/image" Target="../media/image57.png"/><Relationship Id="rId11" Type="http://schemas.openxmlformats.org/officeDocument/2006/relationships/hyperlink" Target="https://netpeak.bg/" TargetMode="External"/><Relationship Id="rId24" Type="http://schemas.openxmlformats.org/officeDocument/2006/relationships/image" Target="../media/image38.png"/><Relationship Id="rId5" Type="http://schemas.openxmlformats.org/officeDocument/2006/relationships/hyperlink" Target="https://www.indeavr.com/en" TargetMode="External"/><Relationship Id="rId15" Type="http://schemas.openxmlformats.org/officeDocument/2006/relationships/hyperlink" Target="http://www.telenor.bg/" TargetMode="External"/><Relationship Id="rId23" Type="http://schemas.openxmlformats.org/officeDocument/2006/relationships/hyperlink" Target="https://www.superhosting.bg/" TargetMode="External"/><Relationship Id="rId10" Type="http://schemas.openxmlformats.org/officeDocument/2006/relationships/image" Target="../media/image59.png"/><Relationship Id="rId19" Type="http://schemas.openxmlformats.org/officeDocument/2006/relationships/hyperlink" Target="https://www.sbtech.com/" TargetMode="External"/><Relationship Id="rId4" Type="http://schemas.openxmlformats.org/officeDocument/2006/relationships/image" Target="../media/image56.png"/><Relationship Id="rId9" Type="http://schemas.openxmlformats.org/officeDocument/2006/relationships/hyperlink" Target="https://aeternity.com/" TargetMode="External"/><Relationship Id="rId14" Type="http://schemas.openxmlformats.org/officeDocument/2006/relationships/image" Target="../media/image60.png"/><Relationship Id="rId22" Type="http://schemas.openxmlformats.org/officeDocument/2006/relationships/image" Target="../media/image63.png"/></Relationships>
</file>

<file path=ppt/slides/_rels/slide36.xml.rels><?xml version="1.0" encoding="UTF-8" standalone="yes"?>
<Relationships xmlns="http://schemas.openxmlformats.org/package/2006/relationships"><Relationship Id="rId8" Type="http://schemas.openxmlformats.org/officeDocument/2006/relationships/hyperlink" Target="https://www.lukanet.com/" TargetMode="External"/><Relationship Id="rId3" Type="http://schemas.openxmlformats.org/officeDocument/2006/relationships/image" Target="../media/image65.jpeg"/><Relationship Id="rId7" Type="http://schemas.openxmlformats.org/officeDocument/2006/relationships/image" Target="../media/image67.jpeg"/><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hyperlink" Target="http://www.world-of-myths.com/" TargetMode="External"/><Relationship Id="rId5" Type="http://schemas.openxmlformats.org/officeDocument/2006/relationships/image" Target="../media/image66.png"/><Relationship Id="rId4" Type="http://schemas.openxmlformats.org/officeDocument/2006/relationships/hyperlink" Target="https://www.onebitsoftware.net/" TargetMode="External"/><Relationship Id="rId9" Type="http://schemas.openxmlformats.org/officeDocument/2006/relationships/image" Target="../media/image68.gif"/></Relationships>
</file>

<file path=ppt/slides/_rels/slide37.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hyperlink" Target="http://softuni.bg/" TargetMode="External"/><Relationship Id="rId7" Type="http://schemas.openxmlformats.org/officeDocument/2006/relationships/hyperlink" Target="https://softuni.org/" TargetMode="External"/><Relationship Id="rId12" Type="http://schemas.openxmlformats.org/officeDocument/2006/relationships/image" Target="../media/image71.png"/><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hyperlink" Target="http://forum.softuni.bg/" TargetMode="External"/><Relationship Id="rId11" Type="http://schemas.openxmlformats.org/officeDocument/2006/relationships/image" Target="../media/image70.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foundation/" TargetMode="External"/><Relationship Id="rId9" Type="http://schemas.openxmlformats.org/officeDocument/2006/relationships/image" Target="../media/image41.png"/></Relationships>
</file>

<file path=ppt/slides/_rels/slide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judge.softuni.bg/Contests/Practice/Index/291#12"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a:t>How to get data insights?</a:t>
            </a:r>
          </a:p>
          <a:p>
            <a:endParaRPr lang="en-US" dirty="0"/>
          </a:p>
        </p:txBody>
      </p:sp>
      <p:sp>
        <p:nvSpPr>
          <p:cNvPr id="5" name="Title 4"/>
          <p:cNvSpPr>
            <a:spLocks noGrp="1"/>
          </p:cNvSpPr>
          <p:nvPr>
            <p:ph type="title"/>
          </p:nvPr>
        </p:nvSpPr>
        <p:spPr/>
        <p:txBody>
          <a:bodyPr/>
          <a:lstStyle/>
          <a:p>
            <a:r>
              <a:rPr lang="en-US"/>
              <a:t>Data Aggregation</a:t>
            </a:r>
            <a:endParaRPr lang="en-US" dirty="0"/>
          </a:p>
        </p:txBody>
      </p:sp>
      <p:sp>
        <p:nvSpPr>
          <p:cNvPr id="11" name="Text Placeholder 10"/>
          <p:cNvSpPr>
            <a:spLocks noGrp="1"/>
          </p:cNvSpPr>
          <p:nvPr>
            <p:ph type="body" sz="quarter" idx="17"/>
          </p:nvPr>
        </p:nvSpPr>
        <p:spPr/>
        <p:txBody>
          <a:bodyPr/>
          <a:lstStyle/>
          <a:p>
            <a:r>
              <a:rPr lang="en-US"/>
              <a:t>Software University</a:t>
            </a:r>
            <a:endParaRPr lang="en-US" dirty="0"/>
          </a:p>
        </p:txBody>
      </p:sp>
      <p:sp>
        <p:nvSpPr>
          <p:cNvPr id="12" name="Text Placeholder 11"/>
          <p:cNvSpPr>
            <a:spLocks noGrp="1"/>
          </p:cNvSpPr>
          <p:nvPr>
            <p:ph type="body" sz="quarter" idx="18"/>
          </p:nvPr>
        </p:nvSpPr>
        <p:spPr/>
        <p:txBody>
          <a:bodyPr/>
          <a:lstStyle/>
          <a:p>
            <a:r>
              <a:rPr lang="en-US">
                <a:hlinkClick r:id="rId3"/>
              </a:rPr>
              <a:t>http://softuni.bg</a:t>
            </a:r>
            <a:endParaRPr lang="en-US" dirty="0"/>
          </a:p>
        </p:txBody>
      </p:sp>
      <p:sp>
        <p:nvSpPr>
          <p:cNvPr id="7" name="Text Placeholder 6"/>
          <p:cNvSpPr>
            <a:spLocks noGrp="1"/>
          </p:cNvSpPr>
          <p:nvPr>
            <p:ph type="body" sz="quarter" idx="19"/>
          </p:nvPr>
        </p:nvSpPr>
        <p:spPr/>
        <p:txBody>
          <a:bodyPr/>
          <a:lstStyle/>
          <a:p>
            <a:r>
              <a:rPr lang="en-US" noProof="1"/>
              <a:t>SoftUni</a:t>
            </a:r>
            <a:r>
              <a:rPr lang="en-US"/>
              <a:t> Team</a:t>
            </a:r>
            <a:endParaRPr lang="en-US" dirty="0"/>
          </a:p>
        </p:txBody>
      </p:sp>
      <p:sp>
        <p:nvSpPr>
          <p:cNvPr id="8" name="Text Placeholder 7"/>
          <p:cNvSpPr>
            <a:spLocks noGrp="1"/>
          </p:cNvSpPr>
          <p:nvPr>
            <p:ph type="body" sz="quarter" idx="20"/>
          </p:nvPr>
        </p:nvSpPr>
        <p:spPr/>
        <p:txBody>
          <a:bodyPr/>
          <a:lstStyle/>
          <a:p>
            <a:r>
              <a:rPr lang="en-US"/>
              <a:t>Technical Trainers</a:t>
            </a:r>
            <a:endParaRPr lang="en-US" dirty="0"/>
          </a:p>
        </p:txBody>
      </p:sp>
      <p:grpSp>
        <p:nvGrpSpPr>
          <p:cNvPr id="29" name="Group 28"/>
          <p:cNvGrpSpPr/>
          <p:nvPr/>
        </p:nvGrpSpPr>
        <p:grpSpPr>
          <a:xfrm>
            <a:off x="3841506" y="2032878"/>
            <a:ext cx="3767663" cy="3202350"/>
            <a:chOff x="4175334" y="2032878"/>
            <a:chExt cx="3767663" cy="3202350"/>
          </a:xfrm>
        </p:grpSpPr>
        <p:pic>
          <p:nvPicPr>
            <p:cNvPr id="14" name="Picture 2" descr="Image result for datab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0854" y="2032878"/>
              <a:ext cx="3112143" cy="3112143"/>
            </a:xfrm>
            <a:prstGeom prst="rect">
              <a:avLst/>
            </a:prstGeom>
            <a:noFill/>
            <a:extLst>
              <a:ext uri="{909E8E84-426E-40DD-AFC4-6F175D3DCCD1}">
                <a14:hiddenFill xmlns:a14="http://schemas.microsoft.com/office/drawing/2010/main">
                  <a:solidFill>
                    <a:srgbClr val="FFFFFF"/>
                  </a:solidFill>
                </a14:hiddenFill>
              </a:ext>
            </a:extLst>
          </p:spPr>
        </p:pic>
        <p:pic>
          <p:nvPicPr>
            <p:cNvPr id="18" name="Картина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70751" y="3592197"/>
              <a:ext cx="1604719" cy="1604719"/>
            </a:xfrm>
            <a:prstGeom prst="rect">
              <a:avLst/>
            </a:prstGeom>
          </p:spPr>
        </p:pic>
        <p:pic>
          <p:nvPicPr>
            <p:cNvPr id="19" name="Картина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75334" y="4209992"/>
              <a:ext cx="920206" cy="920206"/>
            </a:xfrm>
            <a:prstGeom prst="rect">
              <a:avLst/>
            </a:prstGeom>
          </p:spPr>
        </p:pic>
        <p:pic>
          <p:nvPicPr>
            <p:cNvPr id="20" name="Картина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0020" y="4483017"/>
              <a:ext cx="752211" cy="752211"/>
            </a:xfrm>
            <a:prstGeom prst="rect">
              <a:avLst/>
            </a:prstGeom>
          </p:spPr>
        </p:pic>
      </p:grpSp>
    </p:spTree>
    <p:extLst>
      <p:ext uri="{BB962C8B-B14F-4D97-AF65-F5344CB8AC3E}">
        <p14:creationId xmlns:p14="http://schemas.microsoft.com/office/powerpoint/2010/main" val="193690907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онтейнер за съдържание 4"/>
          <p:cNvSpPr>
            <a:spLocks noGrp="1"/>
          </p:cNvSpPr>
          <p:nvPr>
            <p:ph idx="10"/>
          </p:nvPr>
        </p:nvSpPr>
        <p:spPr/>
        <p:txBody>
          <a:bodyPr>
            <a:normAutofit lnSpcReduction="10000"/>
          </a:bodyPr>
          <a:lstStyle/>
          <a:p>
            <a:r>
              <a:rPr lang="en-US" dirty="0"/>
              <a:t>Operate over (</a:t>
            </a:r>
            <a:r>
              <a:rPr lang="en-US" b="1" dirty="0">
                <a:solidFill>
                  <a:schemeClr val="bg1"/>
                </a:solidFill>
              </a:rPr>
              <a:t>non-empty</a:t>
            </a:r>
            <a:r>
              <a:rPr lang="en-US" dirty="0"/>
              <a:t>) </a:t>
            </a:r>
            <a:r>
              <a:rPr lang="en-US" b="1" dirty="0">
                <a:solidFill>
                  <a:schemeClr val="bg1"/>
                </a:solidFill>
              </a:rPr>
              <a:t>groups</a:t>
            </a:r>
          </a:p>
          <a:p>
            <a:r>
              <a:rPr lang="en-US" dirty="0"/>
              <a:t>Perform </a:t>
            </a:r>
            <a:r>
              <a:rPr lang="en-US" b="1" dirty="0">
                <a:solidFill>
                  <a:schemeClr val="bg1"/>
                </a:solidFill>
              </a:rPr>
              <a:t>data analysis </a:t>
            </a:r>
            <a:r>
              <a:rPr lang="en-US" dirty="0"/>
              <a:t>on each one</a:t>
            </a:r>
          </a:p>
          <a:p>
            <a:pPr lvl="1">
              <a:buClr>
                <a:schemeClr val="tx1"/>
              </a:buClr>
            </a:pPr>
            <a:r>
              <a:rPr lang="en-US" b="1" dirty="0">
                <a:solidFill>
                  <a:schemeClr val="bg1"/>
                </a:solidFill>
              </a:rPr>
              <a:t>MIN</a:t>
            </a:r>
            <a:r>
              <a:rPr lang="en-US" dirty="0"/>
              <a:t>, </a:t>
            </a:r>
            <a:r>
              <a:rPr lang="en-US" b="1" dirty="0">
                <a:solidFill>
                  <a:schemeClr val="bg1"/>
                </a:solidFill>
              </a:rPr>
              <a:t>MAX</a:t>
            </a:r>
            <a:r>
              <a:rPr lang="en-US" dirty="0"/>
              <a:t>, </a:t>
            </a:r>
            <a:r>
              <a:rPr lang="en-US" b="1" dirty="0">
                <a:solidFill>
                  <a:schemeClr val="bg1"/>
                </a:solidFill>
              </a:rPr>
              <a:t>AVG</a:t>
            </a:r>
            <a:r>
              <a:rPr lang="en-US" dirty="0"/>
              <a:t>, </a:t>
            </a:r>
            <a:r>
              <a:rPr lang="en-US" b="1" dirty="0">
                <a:solidFill>
                  <a:schemeClr val="bg1"/>
                </a:solidFill>
              </a:rPr>
              <a:t>COUNT</a:t>
            </a:r>
            <a:r>
              <a:rPr lang="en-US" dirty="0"/>
              <a:t>, etc.</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r>
              <a:rPr lang="en-US" dirty="0"/>
              <a:t>Aggregate functions usually </a:t>
            </a:r>
            <a:r>
              <a:rPr lang="en-US" b="1" dirty="0">
                <a:solidFill>
                  <a:schemeClr val="bg1"/>
                </a:solidFill>
              </a:rPr>
              <a:t>ignore NULL </a:t>
            </a:r>
            <a:r>
              <a:rPr lang="en-US" dirty="0"/>
              <a:t>values.</a:t>
            </a:r>
          </a:p>
        </p:txBody>
      </p:sp>
      <p:sp>
        <p:nvSpPr>
          <p:cNvPr id="4" name="Заглавие 3"/>
          <p:cNvSpPr>
            <a:spLocks noGrp="1"/>
          </p:cNvSpPr>
          <p:nvPr>
            <p:ph type="title"/>
          </p:nvPr>
        </p:nvSpPr>
        <p:spPr/>
        <p:txBody>
          <a:bodyPr/>
          <a:lstStyle/>
          <a:p>
            <a:r>
              <a:rPr lang="en-US"/>
              <a:t>Aggregate Functions</a:t>
            </a:r>
            <a:endParaRPr lang="en-US" dirty="0"/>
          </a:p>
        </p:txBody>
      </p:sp>
      <p:sp>
        <p:nvSpPr>
          <p:cNvPr id="6" name="Rectangle 9"/>
          <p:cNvSpPr>
            <a:spLocks noChangeArrowheads="1"/>
          </p:cNvSpPr>
          <p:nvPr/>
        </p:nvSpPr>
        <p:spPr bwMode="auto">
          <a:xfrm>
            <a:off x="609600" y="3174627"/>
            <a:ext cx="5721626" cy="190205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noProof="1">
                <a:latin typeface="Consolas" pitchFamily="49" charset="0"/>
                <a:cs typeface="Consolas" pitchFamily="49" charset="0"/>
              </a:rPr>
              <a:t>SELECT e.DepartmentID, </a:t>
            </a:r>
          </a:p>
          <a:p>
            <a:pPr>
              <a:lnSpc>
                <a:spcPct val="105000"/>
              </a:lnSpc>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MIN</a:t>
            </a:r>
            <a:r>
              <a:rPr lang="en-US" sz="2800" b="1" noProof="1">
                <a:latin typeface="Consolas" pitchFamily="49" charset="0"/>
                <a:cs typeface="Consolas" pitchFamily="49" charset="0"/>
              </a:rPr>
              <a:t>(</a:t>
            </a:r>
            <a:r>
              <a:rPr lang="en-US" sz="2800" b="1" noProof="1">
                <a:solidFill>
                  <a:schemeClr val="bg1"/>
                </a:solidFill>
                <a:latin typeface="Consolas" pitchFamily="49" charset="0"/>
                <a:cs typeface="Consolas" pitchFamily="49" charset="0"/>
              </a:rPr>
              <a:t>e.Salary</a:t>
            </a:r>
            <a:r>
              <a:rPr lang="en-US" sz="2800" b="1" noProof="1">
                <a:latin typeface="Consolas" pitchFamily="49" charset="0"/>
                <a:cs typeface="Consolas" pitchFamily="49" charset="0"/>
              </a:rPr>
              <a:t>) AS </a:t>
            </a:r>
            <a:r>
              <a:rPr lang="en-US" sz="2800" b="1" noProof="1">
                <a:solidFill>
                  <a:schemeClr val="bg1"/>
                </a:solidFill>
                <a:latin typeface="Consolas" pitchFamily="49" charset="0"/>
                <a:cs typeface="Consolas" pitchFamily="49" charset="0"/>
              </a:rPr>
              <a:t>MinSalary</a:t>
            </a:r>
          </a:p>
          <a:p>
            <a:pPr>
              <a:lnSpc>
                <a:spcPct val="105000"/>
              </a:lnSpc>
            </a:pPr>
            <a:r>
              <a:rPr lang="en-GB" sz="2800" b="1" dirty="0">
                <a:latin typeface="Consolas" pitchFamily="49" charset="0"/>
                <a:cs typeface="Consolas" pitchFamily="49" charset="0"/>
              </a:rPr>
              <a:t>FROM Employees AS e</a:t>
            </a:r>
          </a:p>
          <a:p>
            <a:pPr>
              <a:lnSpc>
                <a:spcPct val="105000"/>
              </a:lnSpc>
            </a:pPr>
            <a:r>
              <a:rPr lang="en-GB" sz="2800" b="1" dirty="0">
                <a:latin typeface="Consolas" pitchFamily="49" charset="0"/>
                <a:cs typeface="Consolas" pitchFamily="49" charset="0"/>
              </a:rPr>
              <a:t>GROUP BY </a:t>
            </a:r>
            <a:r>
              <a:rPr lang="en-US" sz="2800" b="1" noProof="1">
                <a:latin typeface="Consolas" pitchFamily="49" charset="0"/>
                <a:cs typeface="Consolas" pitchFamily="49" charset="0"/>
              </a:rPr>
              <a:t>e.DepartmentID</a:t>
            </a:r>
          </a:p>
        </p:txBody>
      </p:sp>
      <p:sp>
        <p:nvSpPr>
          <p:cNvPr id="15" name="Стрелка надясно 14"/>
          <p:cNvSpPr/>
          <p:nvPr/>
        </p:nvSpPr>
        <p:spPr>
          <a:xfrm>
            <a:off x="6553420" y="4025985"/>
            <a:ext cx="533400" cy="4572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16" name="Картина 15"/>
          <p:cNvPicPr>
            <a:picLocks noChangeAspect="1"/>
          </p:cNvPicPr>
          <p:nvPr/>
        </p:nvPicPr>
        <p:blipFill>
          <a:blip r:embed="rId3"/>
          <a:stretch>
            <a:fillRect/>
          </a:stretch>
        </p:blipFill>
        <p:spPr>
          <a:xfrm>
            <a:off x="7197111" y="2891952"/>
            <a:ext cx="3003637" cy="2317091"/>
          </a:xfrm>
          <a:prstGeom prst="rect">
            <a:avLst/>
          </a:prstGeom>
        </p:spPr>
      </p:pic>
    </p:spTree>
    <p:extLst>
      <p:ext uri="{BB962C8B-B14F-4D97-AF65-F5344CB8AC3E}">
        <p14:creationId xmlns:p14="http://schemas.microsoft.com/office/powerpoint/2010/main" val="12265005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0"/>
          </p:nvPr>
        </p:nvSpPr>
        <p:spPr/>
        <p:txBody>
          <a:bodyPr/>
          <a:lstStyle/>
          <a:p>
            <a:pPr>
              <a:buClr>
                <a:schemeClr val="tx1"/>
              </a:buClr>
            </a:pPr>
            <a:r>
              <a:rPr lang="en-US" b="1" dirty="0">
                <a:solidFill>
                  <a:schemeClr val="bg1"/>
                </a:solidFill>
              </a:rPr>
              <a:t>COUNT</a:t>
            </a:r>
            <a:r>
              <a:rPr lang="en-US" dirty="0"/>
              <a:t> - </a:t>
            </a:r>
            <a:r>
              <a:rPr lang="en-US" b="1" dirty="0">
                <a:solidFill>
                  <a:schemeClr val="bg1"/>
                </a:solidFill>
              </a:rPr>
              <a:t>counts the values </a:t>
            </a:r>
            <a:r>
              <a:rPr lang="en-US" dirty="0"/>
              <a:t>in one or more </a:t>
            </a:r>
            <a:r>
              <a:rPr lang="en-US" b="1" dirty="0">
                <a:solidFill>
                  <a:schemeClr val="bg1"/>
                </a:solidFill>
              </a:rPr>
              <a:t>grouped columns</a:t>
            </a:r>
          </a:p>
          <a:p>
            <a:pPr lvl="1">
              <a:buClr>
                <a:schemeClr val="tx1"/>
              </a:buClr>
            </a:pPr>
            <a:r>
              <a:rPr lang="en-US" b="1" dirty="0">
                <a:solidFill>
                  <a:schemeClr val="bg1"/>
                </a:solidFill>
              </a:rPr>
              <a:t>Ignores</a:t>
            </a:r>
            <a:r>
              <a:rPr lang="en-US" dirty="0"/>
              <a:t> </a:t>
            </a:r>
            <a:r>
              <a:rPr lang="en-US" sz="3398" b="1" dirty="0">
                <a:solidFill>
                  <a:schemeClr val="bg1"/>
                </a:solidFill>
              </a:rPr>
              <a:t>NULL</a:t>
            </a:r>
            <a:r>
              <a:rPr lang="en-US" dirty="0"/>
              <a:t> values</a:t>
            </a:r>
          </a:p>
        </p:txBody>
      </p:sp>
      <p:sp>
        <p:nvSpPr>
          <p:cNvPr id="465922" name="Rectangle 2"/>
          <p:cNvSpPr>
            <a:spLocks noGrp="1" noChangeArrowheads="1"/>
          </p:cNvSpPr>
          <p:nvPr>
            <p:ph type="title"/>
          </p:nvPr>
        </p:nvSpPr>
        <p:spPr/>
        <p:txBody>
          <a:bodyPr/>
          <a:lstStyle/>
          <a:p>
            <a:r>
              <a:rPr lang="en-US"/>
              <a:t>Aggregate Functions: COUNT</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11</a:t>
            </a:fld>
            <a:endParaRPr lang="en-US" dirty="0"/>
          </a:p>
        </p:txBody>
      </p:sp>
      <p:graphicFrame>
        <p:nvGraphicFramePr>
          <p:cNvPr id="10" name="Table 9"/>
          <p:cNvGraphicFramePr>
            <a:graphicFrameLocks noGrp="1"/>
          </p:cNvGraphicFramePr>
          <p:nvPr>
            <p:extLst/>
          </p:nvPr>
        </p:nvGraphicFramePr>
        <p:xfrm>
          <a:off x="381001" y="2590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endParaRPr lang="en-US" b="0" dirty="0">
                        <a:solidFill>
                          <a:schemeClr val="tx1"/>
                        </a:solidFill>
                        <a:effectLst/>
                      </a:endParaRPr>
                    </a:p>
                  </a:txBody>
                  <a:tcPr/>
                </a:tc>
                <a:tc>
                  <a:txBody>
                    <a:bodyPr/>
                    <a:lstStyle/>
                    <a:p>
                      <a:r>
                        <a:rPr lang="en-US" dirty="0">
                          <a:solidFill>
                            <a:schemeClr val="tx1"/>
                          </a:solidFill>
                          <a:effectLst/>
                        </a:rPr>
                        <a:t>DepartmentName</a:t>
                      </a:r>
                      <a:endParaRPr lang="en-US" b="0" dirty="0">
                        <a:solidFill>
                          <a:schemeClr val="tx1"/>
                        </a:solidFill>
                        <a:effectLst/>
                      </a:endParaRPr>
                    </a:p>
                  </a:txBody>
                  <a:tcPr/>
                </a:tc>
                <a:tc>
                  <a:txBody>
                    <a:bodyPr/>
                    <a:lstStyle/>
                    <a:p>
                      <a:r>
                        <a:rPr lang="en-US" dirty="0">
                          <a:solidFill>
                            <a:schemeClr val="tx1"/>
                          </a:solidFill>
                          <a:effectLst/>
                        </a:rPr>
                        <a:t>Salary</a:t>
                      </a:r>
                      <a:endParaRPr lang="en-US" b="0" dirty="0">
                        <a:solidFill>
                          <a:schemeClr val="tx1"/>
                        </a:solidFill>
                        <a:effectLst/>
                      </a:endParaRP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b="0" dirty="0">
                        <a:solidFill>
                          <a:schemeClr val="tx1"/>
                        </a:solidFill>
                        <a:effectLst/>
                      </a:endParaRPr>
                    </a:p>
                  </a:txBody>
                  <a:tcPr/>
                </a:tc>
                <a:tc>
                  <a:txBody>
                    <a:bodyPr/>
                    <a:lstStyle/>
                    <a:p>
                      <a:r>
                        <a:rPr lang="en-US" dirty="0">
                          <a:effectLst/>
                        </a:rPr>
                        <a:t>Database Support</a:t>
                      </a:r>
                      <a:endParaRPr lang="en-US" b="0"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b="0"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b="0"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b="0"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b="0" dirty="0">
                        <a:solidFill>
                          <a:schemeClr val="tx1"/>
                        </a:solidFill>
                        <a:effectLst/>
                      </a:endParaRPr>
                    </a:p>
                  </a:txBody>
                  <a:tcPr/>
                </a:tc>
                <a:tc>
                  <a:txBody>
                    <a:bodyPr/>
                    <a:lstStyle/>
                    <a:p>
                      <a:r>
                        <a:rPr lang="en-US" dirty="0">
                          <a:effectLst/>
                        </a:rPr>
                        <a:t>Application Support</a:t>
                      </a:r>
                      <a:endParaRPr lang="en-US" b="0" dirty="0">
                        <a:solidFill>
                          <a:schemeClr val="tx1"/>
                        </a:solidFill>
                        <a:effectLst/>
                      </a:endParaRPr>
                    </a:p>
                  </a:txBody>
                  <a:tcPr>
                    <a:solidFill>
                      <a:schemeClr val="tx2">
                        <a:lumMod val="20000"/>
                        <a:lumOff val="80000"/>
                      </a:schemeClr>
                    </a:solidFill>
                  </a:tcPr>
                </a:tc>
                <a:tc>
                  <a:txBody>
                    <a:bodyPr/>
                    <a:lstStyle/>
                    <a:p>
                      <a:r>
                        <a:rPr lang="en-US" dirty="0">
                          <a:effectLst/>
                        </a:rPr>
                        <a:t>10,000</a:t>
                      </a:r>
                      <a:endParaRPr lang="en-US" b="0"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b="0" dirty="0">
                        <a:solidFill>
                          <a:schemeClr val="tx1"/>
                        </a:solidFill>
                        <a:effectLst/>
                      </a:endParaRPr>
                    </a:p>
                  </a:txBody>
                  <a:tcPr>
                    <a:solidFill>
                      <a:schemeClr val="tx2">
                        <a:lumMod val="20000"/>
                        <a:lumOff val="80000"/>
                      </a:schemeClr>
                    </a:solidFill>
                  </a:tcPr>
                </a:tc>
                <a:tc>
                  <a:txBody>
                    <a:bodyPr/>
                    <a:lstStyle/>
                    <a:p>
                      <a:r>
                        <a:rPr lang="en-US" dirty="0">
                          <a:effectLst/>
                        </a:rPr>
                        <a:t>15,000</a:t>
                      </a:r>
                      <a:endParaRPr lang="en-US" b="0"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b="0" dirty="0">
                        <a:solidFill>
                          <a:schemeClr val="tx1"/>
                        </a:solidFill>
                        <a:effectLst/>
                      </a:endParaRPr>
                    </a:p>
                  </a:txBody>
                  <a:tcPr>
                    <a:solidFill>
                      <a:schemeClr val="bg1">
                        <a:lumMod val="20000"/>
                        <a:lumOff val="80000"/>
                      </a:schemeClr>
                    </a:solidFill>
                  </a:tcPr>
                </a:tc>
                <a:tc>
                  <a:txBody>
                    <a:bodyPr/>
                    <a:lstStyle/>
                    <a:p>
                      <a:r>
                        <a:rPr lang="en-US" dirty="0">
                          <a:effectLst/>
                        </a:rPr>
                        <a:t>5,000</a:t>
                      </a:r>
                      <a:endParaRPr lang="en-US" b="0"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b="0"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b="0"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785687585"/>
              </p:ext>
            </p:extLst>
          </p:nvPr>
        </p:nvGraphicFramePr>
        <p:xfrm>
          <a:off x="7426569" y="3554305"/>
          <a:ext cx="4600590" cy="1828800"/>
        </p:xfrm>
        <a:graphic>
          <a:graphicData uri="http://schemas.openxmlformats.org/drawingml/2006/table">
            <a:tbl>
              <a:tblPr firstRow="1" bandRow="1">
                <a:tableStyleId>{912C8C85-51F0-491E-9774-3900AFEF0FD7}</a:tableStyleId>
              </a:tblPr>
              <a:tblGrid>
                <a:gridCol w="2875368">
                  <a:extLst>
                    <a:ext uri="{9D8B030D-6E8A-4147-A177-3AD203B41FA5}">
                      <a16:colId xmlns:a16="http://schemas.microsoft.com/office/drawing/2014/main" val="1444822382"/>
                    </a:ext>
                  </a:extLst>
                </a:gridCol>
                <a:gridCol w="1725222">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SalaryCount</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2</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3</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7" name="Right Arrow 15"/>
          <p:cNvSpPr/>
          <p:nvPr/>
        </p:nvSpPr>
        <p:spPr>
          <a:xfrm rot="1884745">
            <a:off x="6635060" y="3535539"/>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ight Arrow 15"/>
          <p:cNvSpPr/>
          <p:nvPr/>
        </p:nvSpPr>
        <p:spPr>
          <a:xfrm>
            <a:off x="6635059" y="4282040"/>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Right Arrow 15"/>
          <p:cNvSpPr/>
          <p:nvPr/>
        </p:nvSpPr>
        <p:spPr>
          <a:xfrm rot="19680784">
            <a:off x="6616980" y="4963475"/>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6771096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0"/>
          </p:nvPr>
        </p:nvSpPr>
        <p:spPr/>
        <p:txBody>
          <a:bodyPr>
            <a:normAutofit fontScale="92500" lnSpcReduction="20000"/>
          </a:bodyPr>
          <a:lstStyle/>
          <a:p>
            <a:pPr>
              <a:buClr>
                <a:schemeClr val="tx1"/>
              </a:buClr>
            </a:pPr>
            <a:r>
              <a:rPr lang="en-US" b="1" noProof="1">
                <a:solidFill>
                  <a:schemeClr val="bg1"/>
                </a:solidFill>
              </a:rPr>
              <a:t>COUNT</a:t>
            </a:r>
            <a:r>
              <a:rPr lang="en-US" noProof="1"/>
              <a:t>(</a:t>
            </a:r>
            <a:r>
              <a:rPr lang="en-US" b="1" noProof="1">
                <a:solidFill>
                  <a:schemeClr val="bg1"/>
                </a:solidFill>
              </a:rPr>
              <a:t>ColumnName</a:t>
            </a:r>
            <a:r>
              <a:rPr lang="en-US" noProof="1"/>
              <a:t>)</a:t>
            </a:r>
          </a:p>
          <a:p>
            <a:endParaRPr lang="en-US" dirty="0"/>
          </a:p>
          <a:p>
            <a:endParaRPr lang="en-US" dirty="0"/>
          </a:p>
          <a:p>
            <a:endParaRPr lang="en-US" dirty="0"/>
          </a:p>
          <a:p>
            <a:endParaRPr lang="en-US" dirty="0"/>
          </a:p>
          <a:p>
            <a:endParaRPr lang="en-US" dirty="0"/>
          </a:p>
          <a:p>
            <a:endParaRPr lang="en-US" dirty="0"/>
          </a:p>
          <a:p>
            <a:endParaRPr lang="en-US" dirty="0"/>
          </a:p>
          <a:p>
            <a:r>
              <a:rPr lang="en-US" dirty="0"/>
              <a:t>Note: </a:t>
            </a:r>
            <a:r>
              <a:rPr lang="en-US" b="1" dirty="0">
                <a:solidFill>
                  <a:schemeClr val="bg1"/>
                </a:solidFill>
              </a:rPr>
              <a:t>COUNT</a:t>
            </a:r>
            <a:r>
              <a:rPr lang="en-US" dirty="0"/>
              <a:t> </a:t>
            </a:r>
            <a:r>
              <a:rPr lang="en-US" b="1" dirty="0">
                <a:solidFill>
                  <a:schemeClr val="bg1"/>
                </a:solidFill>
              </a:rPr>
              <a:t>ignores</a:t>
            </a:r>
            <a:r>
              <a:rPr lang="en-US" dirty="0"/>
              <a:t> any employee with </a:t>
            </a:r>
            <a:r>
              <a:rPr lang="en-US" b="1" dirty="0">
                <a:solidFill>
                  <a:schemeClr val="bg1"/>
                </a:solidFill>
              </a:rPr>
              <a:t>NULL</a:t>
            </a:r>
            <a:r>
              <a:rPr lang="en-US" dirty="0"/>
              <a:t> salary.</a:t>
            </a:r>
          </a:p>
        </p:txBody>
      </p:sp>
      <p:sp>
        <p:nvSpPr>
          <p:cNvPr id="465922" name="Rectangle 2"/>
          <p:cNvSpPr>
            <a:spLocks noGrp="1" noChangeArrowheads="1"/>
          </p:cNvSpPr>
          <p:nvPr>
            <p:ph type="title"/>
          </p:nvPr>
        </p:nvSpPr>
        <p:spPr/>
        <p:txBody>
          <a:bodyPr/>
          <a:lstStyle/>
          <a:p>
            <a:r>
              <a:rPr lang="en-US"/>
              <a:t>COUNT Syntax</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12</a:t>
            </a:fld>
            <a:endParaRPr lang="en-US" dirty="0"/>
          </a:p>
        </p:txBody>
      </p:sp>
      <p:sp>
        <p:nvSpPr>
          <p:cNvPr id="10" name="Rectangle 9"/>
          <p:cNvSpPr>
            <a:spLocks noChangeArrowheads="1"/>
          </p:cNvSpPr>
          <p:nvPr/>
        </p:nvSpPr>
        <p:spPr bwMode="auto">
          <a:xfrm>
            <a:off x="816005" y="2374603"/>
            <a:ext cx="10556816"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 </a:t>
            </a:r>
          </a:p>
          <a:p>
            <a:pPr>
              <a:lnSpc>
                <a:spcPct val="105000"/>
              </a:lnSpc>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COUNT</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SalaryCount</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p:txBody>
      </p:sp>
      <p:sp>
        <p:nvSpPr>
          <p:cNvPr id="13" name="AutoShape 7"/>
          <p:cNvSpPr>
            <a:spLocks noChangeArrowheads="1"/>
          </p:cNvSpPr>
          <p:nvPr/>
        </p:nvSpPr>
        <p:spPr bwMode="auto">
          <a:xfrm>
            <a:off x="7888637" y="1999281"/>
            <a:ext cx="3148196" cy="622914"/>
          </a:xfrm>
          <a:prstGeom prst="wedgeRoundRectCallout">
            <a:avLst>
              <a:gd name="adj1" fmla="val -41489"/>
              <a:gd name="adj2" fmla="val 10229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4" name="AutoShape 7"/>
          <p:cNvSpPr>
            <a:spLocks noChangeArrowheads="1"/>
          </p:cNvSpPr>
          <p:nvPr/>
        </p:nvSpPr>
        <p:spPr bwMode="auto">
          <a:xfrm>
            <a:off x="4424919" y="4672748"/>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Tree>
    <p:extLst>
      <p:ext uri="{BB962C8B-B14F-4D97-AF65-F5344CB8AC3E}">
        <p14:creationId xmlns:p14="http://schemas.microsoft.com/office/powerpoint/2010/main" val="20369307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0"/>
          </p:nvPr>
        </p:nvSpPr>
        <p:spPr/>
        <p:txBody>
          <a:bodyPr/>
          <a:lstStyle/>
          <a:p>
            <a:pPr>
              <a:buClr>
                <a:schemeClr val="tx1"/>
              </a:buClr>
            </a:pPr>
            <a:r>
              <a:rPr lang="en-US" b="1" dirty="0">
                <a:solidFill>
                  <a:schemeClr val="bg1"/>
                </a:solidFill>
              </a:rPr>
              <a:t>SUM</a:t>
            </a:r>
            <a:r>
              <a:rPr lang="en-US" dirty="0"/>
              <a:t> - </a:t>
            </a:r>
            <a:r>
              <a:rPr lang="en-US" b="1" dirty="0">
                <a:solidFill>
                  <a:schemeClr val="bg1"/>
                </a:solidFill>
              </a:rPr>
              <a:t>sums the values </a:t>
            </a:r>
            <a:r>
              <a:rPr lang="en-US" dirty="0"/>
              <a:t>in a column. </a:t>
            </a:r>
          </a:p>
        </p:txBody>
      </p:sp>
      <p:sp>
        <p:nvSpPr>
          <p:cNvPr id="465922" name="Rectangle 2"/>
          <p:cNvSpPr>
            <a:spLocks noGrp="1" noChangeArrowheads="1"/>
          </p:cNvSpPr>
          <p:nvPr>
            <p:ph type="title"/>
          </p:nvPr>
        </p:nvSpPr>
        <p:spPr/>
        <p:txBody>
          <a:bodyPr/>
          <a:lstStyle/>
          <a:p>
            <a:r>
              <a:rPr lang="en-US"/>
              <a:t>Aggregate Functions: SUM</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13</a:t>
            </a:fld>
            <a:endParaRPr lang="en-US" dirty="0"/>
          </a:p>
        </p:txBody>
      </p:sp>
      <p:graphicFrame>
        <p:nvGraphicFramePr>
          <p:cNvPr id="4" name="Table 3"/>
          <p:cNvGraphicFramePr>
            <a:graphicFrameLocks noGrp="1"/>
          </p:cNvGraphicFramePr>
          <p:nvPr>
            <p:extLst/>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nvPr>
        </p:nvGraphicFramePr>
        <p:xfrm>
          <a:off x="7515211" y="2895600"/>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en-US" dirty="0">
                          <a:effectLst/>
                        </a:rPr>
                        <a:t>20,000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en-US" dirty="0">
                          <a:effectLst/>
                        </a:rPr>
                        <a:t>30,000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4" name="Right Arrow 15"/>
          <p:cNvSpPr/>
          <p:nvPr/>
        </p:nvSpPr>
        <p:spPr>
          <a:xfrm rot="1884745">
            <a:off x="6588566" y="3117080"/>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5"/>
          <p:cNvSpPr/>
          <p:nvPr/>
        </p:nvSpPr>
        <p:spPr>
          <a:xfrm>
            <a:off x="6588565" y="3879080"/>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5"/>
          <p:cNvSpPr/>
          <p:nvPr/>
        </p:nvSpPr>
        <p:spPr>
          <a:xfrm rot="19680784">
            <a:off x="6570486" y="4638004"/>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33796146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a:spLocks noGrp="1"/>
          </p:cNvSpPr>
          <p:nvPr>
            <p:ph idx="10"/>
          </p:nvPr>
        </p:nvSpPr>
        <p:spPr/>
        <p:txBody>
          <a:bodyPr/>
          <a:lstStyle/>
          <a:p>
            <a:r>
              <a:rPr lang="en-US" noProof="1"/>
              <a:t>If any department </a:t>
            </a:r>
            <a:r>
              <a:rPr lang="en-US" b="1" noProof="1">
                <a:solidFill>
                  <a:schemeClr val="bg1"/>
                </a:solidFill>
              </a:rPr>
              <a:t>has no salaries</a:t>
            </a:r>
            <a:r>
              <a:rPr lang="en-US" noProof="1"/>
              <a:t>, it </a:t>
            </a:r>
            <a:r>
              <a:rPr lang="en-US" b="1" noProof="1">
                <a:solidFill>
                  <a:schemeClr val="bg1"/>
                </a:solidFill>
              </a:rPr>
              <a:t>returns NULL</a:t>
            </a:r>
            <a:r>
              <a:rPr lang="en-US" noProof="1"/>
              <a:t>.</a:t>
            </a:r>
          </a:p>
        </p:txBody>
      </p:sp>
      <p:sp>
        <p:nvSpPr>
          <p:cNvPr id="465922" name="Rectangle 2"/>
          <p:cNvSpPr>
            <a:spLocks noGrp="1" noChangeArrowheads="1"/>
          </p:cNvSpPr>
          <p:nvPr>
            <p:ph type="title"/>
          </p:nvPr>
        </p:nvSpPr>
        <p:spPr/>
        <p:txBody>
          <a:bodyPr/>
          <a:lstStyle/>
          <a:p>
            <a:r>
              <a:rPr lang="en-US"/>
              <a:t>SUM Syntax</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14</a:t>
            </a:fld>
            <a:endParaRPr lang="en-US" dirty="0"/>
          </a:p>
        </p:txBody>
      </p:sp>
      <p:sp>
        <p:nvSpPr>
          <p:cNvPr id="10" name="Rectangle 9"/>
          <p:cNvSpPr>
            <a:spLocks noChangeArrowheads="1"/>
          </p:cNvSpPr>
          <p:nvPr/>
        </p:nvSpPr>
        <p:spPr bwMode="auto">
          <a:xfrm>
            <a:off x="805950" y="3091160"/>
            <a:ext cx="10556816"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dirty="0">
                <a:latin typeface="Consolas" pitchFamily="49" charset="0"/>
                <a:cs typeface="Consolas" pitchFamily="49" charset="0"/>
              </a:rPr>
              <a:t>  SELECT e.</a:t>
            </a:r>
            <a:r>
              <a:rPr lang="en-US" sz="3200" b="1" noProof="1">
                <a:latin typeface="Consolas" pitchFamily="49" charset="0"/>
                <a:cs typeface="Consolas" pitchFamily="49" charset="0"/>
              </a:rPr>
              <a:t>DepartmentID</a:t>
            </a:r>
            <a:r>
              <a:rPr lang="en-US" sz="3200" b="1" dirty="0">
                <a:latin typeface="Consolas" pitchFamily="49" charset="0"/>
                <a:cs typeface="Consolas" pitchFamily="49" charset="0"/>
              </a:rPr>
              <a:t>,</a:t>
            </a:r>
          </a:p>
          <a:p>
            <a:pPr>
              <a:lnSpc>
                <a:spcPct val="105000"/>
              </a:lnSpc>
            </a:pPr>
            <a:r>
              <a:rPr lang="en-US" sz="3200" b="1" dirty="0">
                <a:latin typeface="Consolas" pitchFamily="49" charset="0"/>
                <a:cs typeface="Consolas" pitchFamily="49" charset="0"/>
              </a:rPr>
              <a:t>         </a:t>
            </a:r>
            <a:r>
              <a:rPr lang="en-US" sz="3200" b="1" dirty="0">
                <a:solidFill>
                  <a:schemeClr val="bg1"/>
                </a:solidFill>
                <a:latin typeface="Consolas" pitchFamily="49" charset="0"/>
                <a:cs typeface="Consolas" pitchFamily="49" charset="0"/>
              </a:rPr>
              <a:t>SUM</a:t>
            </a:r>
            <a:r>
              <a:rPr lang="en-US" sz="3200" b="1" dirty="0">
                <a:latin typeface="Consolas" pitchFamily="49" charset="0"/>
                <a:cs typeface="Consolas" pitchFamily="49" charset="0"/>
              </a:rPr>
              <a:t>(</a:t>
            </a:r>
            <a:r>
              <a:rPr lang="en-US" sz="3200" b="1" dirty="0">
                <a:solidFill>
                  <a:schemeClr val="bg1"/>
                </a:solidFill>
                <a:latin typeface="Consolas" pitchFamily="49" charset="0"/>
                <a:cs typeface="Consolas" pitchFamily="49" charset="0"/>
              </a:rPr>
              <a:t>e.Salary</a:t>
            </a:r>
            <a:r>
              <a:rPr lang="en-US" sz="3200" b="1" dirty="0">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TotalSalary</a:t>
            </a:r>
          </a:p>
          <a:p>
            <a:pPr>
              <a:lnSpc>
                <a:spcPct val="105000"/>
              </a:lnSpc>
            </a:pPr>
            <a:r>
              <a:rPr lang="en-GB" sz="3200" b="1" dirty="0">
                <a:latin typeface="Consolas" pitchFamily="49" charset="0"/>
                <a:cs typeface="Consolas" pitchFamily="49" charset="0"/>
              </a:rPr>
              <a:t>    FROM Employees AS e</a:t>
            </a:r>
          </a:p>
          <a:p>
            <a:pPr>
              <a:lnSpc>
                <a:spcPct val="105000"/>
              </a:lnSpc>
            </a:pPr>
            <a:r>
              <a:rPr lang="en-GB" sz="3200" b="1" dirty="0">
                <a:latin typeface="Consolas" pitchFamily="49" charset="0"/>
                <a:cs typeface="Consolas" pitchFamily="49" charset="0"/>
              </a:rPr>
              <a:t>GROUP BY </a:t>
            </a:r>
            <a:r>
              <a:rPr lang="en-US" sz="3200" b="1" dirty="0">
                <a:latin typeface="Consolas" pitchFamily="49" charset="0"/>
                <a:cs typeface="Consolas" pitchFamily="49" charset="0"/>
              </a:rPr>
              <a:t>e.</a:t>
            </a:r>
            <a:r>
              <a:rPr lang="en-US" sz="3200" b="1" noProof="1">
                <a:latin typeface="Consolas" pitchFamily="49" charset="0"/>
                <a:cs typeface="Consolas" pitchFamily="49" charset="0"/>
              </a:rPr>
              <a:t>DepartmentID</a:t>
            </a:r>
          </a:p>
        </p:txBody>
      </p:sp>
      <p:sp>
        <p:nvSpPr>
          <p:cNvPr id="8" name="AutoShape 7"/>
          <p:cNvSpPr>
            <a:spLocks noChangeArrowheads="1"/>
          </p:cNvSpPr>
          <p:nvPr/>
        </p:nvSpPr>
        <p:spPr bwMode="auto">
          <a:xfrm>
            <a:off x="3934619" y="1933798"/>
            <a:ext cx="1698178" cy="953805"/>
          </a:xfrm>
          <a:prstGeom prst="wedgeRoundRectCallout">
            <a:avLst>
              <a:gd name="adj1" fmla="val -48333"/>
              <a:gd name="adj2" fmla="val 8612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3" name="AutoShape 7"/>
          <p:cNvSpPr>
            <a:spLocks noChangeArrowheads="1"/>
          </p:cNvSpPr>
          <p:nvPr/>
        </p:nvSpPr>
        <p:spPr bwMode="auto">
          <a:xfrm>
            <a:off x="7848600" y="3051466"/>
            <a:ext cx="2971800" cy="558485"/>
          </a:xfrm>
          <a:prstGeom prst="wedgeRoundRectCallout">
            <a:avLst>
              <a:gd name="adj1" fmla="val -59226"/>
              <a:gd name="adj2" fmla="val 4488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Tree>
    <p:extLst>
      <p:ext uri="{BB962C8B-B14F-4D97-AF65-F5344CB8AC3E}">
        <p14:creationId xmlns:p14="http://schemas.microsoft.com/office/powerpoint/2010/main" val="24414439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0"/>
          </p:nvPr>
        </p:nvSpPr>
        <p:spPr/>
        <p:txBody>
          <a:bodyPr/>
          <a:lstStyle/>
          <a:p>
            <a:pPr>
              <a:buClr>
                <a:schemeClr val="tx1"/>
              </a:buClr>
            </a:pPr>
            <a:r>
              <a:rPr lang="en-US" b="1" dirty="0">
                <a:solidFill>
                  <a:schemeClr val="bg1"/>
                </a:solidFill>
              </a:rPr>
              <a:t>MAX</a:t>
            </a:r>
            <a:r>
              <a:rPr lang="en-US" dirty="0"/>
              <a:t> - takes </a:t>
            </a:r>
            <a:r>
              <a:rPr lang="en-US" b="1" dirty="0">
                <a:solidFill>
                  <a:schemeClr val="bg1"/>
                </a:solidFill>
              </a:rPr>
              <a:t>the largest value </a:t>
            </a:r>
            <a:r>
              <a:rPr lang="en-US" dirty="0"/>
              <a:t>in a column.</a:t>
            </a:r>
          </a:p>
        </p:txBody>
      </p:sp>
      <p:sp>
        <p:nvSpPr>
          <p:cNvPr id="465922" name="Rectangle 2"/>
          <p:cNvSpPr>
            <a:spLocks noGrp="1" noChangeArrowheads="1"/>
          </p:cNvSpPr>
          <p:nvPr>
            <p:ph type="title"/>
          </p:nvPr>
        </p:nvSpPr>
        <p:spPr/>
        <p:txBody>
          <a:bodyPr/>
          <a:lstStyle/>
          <a:p>
            <a:r>
              <a:rPr lang="en-US"/>
              <a:t>Aggregate Functions: MAX</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15</a:t>
            </a:fld>
            <a:endParaRPr lang="en-US" dirty="0"/>
          </a:p>
        </p:txBody>
      </p:sp>
      <p:graphicFrame>
        <p:nvGraphicFramePr>
          <p:cNvPr id="4" name="Table 3"/>
          <p:cNvGraphicFramePr>
            <a:graphicFrameLocks noGrp="1"/>
          </p:cNvGraphicFramePr>
          <p:nvPr>
            <p:extLst/>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29741751"/>
              </p:ext>
            </p:extLst>
          </p:nvPr>
        </p:nvGraphicFramePr>
        <p:xfrm>
          <a:off x="7463956" y="3166844"/>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MaxSalary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4" name="Right Arrow 15"/>
          <p:cNvSpPr/>
          <p:nvPr/>
        </p:nvSpPr>
        <p:spPr>
          <a:xfrm rot="1884745">
            <a:off x="6588566" y="3163576"/>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5"/>
          <p:cNvSpPr/>
          <p:nvPr/>
        </p:nvSpPr>
        <p:spPr>
          <a:xfrm>
            <a:off x="6588565" y="3894579"/>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5"/>
          <p:cNvSpPr/>
          <p:nvPr/>
        </p:nvSpPr>
        <p:spPr>
          <a:xfrm rot="19680784">
            <a:off x="6570486" y="4638006"/>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29087901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05950" y="2590801"/>
            <a:ext cx="10556816"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MAX</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MaxSalary</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p:txBody>
      </p:sp>
      <p:sp>
        <p:nvSpPr>
          <p:cNvPr id="465922" name="Rectangle 2"/>
          <p:cNvSpPr>
            <a:spLocks noGrp="1" noChangeArrowheads="1"/>
          </p:cNvSpPr>
          <p:nvPr>
            <p:ph type="title"/>
          </p:nvPr>
        </p:nvSpPr>
        <p:spPr/>
        <p:txBody>
          <a:bodyPr/>
          <a:lstStyle/>
          <a:p>
            <a:r>
              <a:rPr lang="en-US" dirty="0"/>
              <a:t>MAX Syntax</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16</a:t>
            </a:fld>
            <a:endParaRPr lang="en-US" dirty="0"/>
          </a:p>
        </p:txBody>
      </p:sp>
      <p:sp>
        <p:nvSpPr>
          <p:cNvPr id="8" name="AutoShape 7"/>
          <p:cNvSpPr>
            <a:spLocks noChangeArrowheads="1"/>
          </p:cNvSpPr>
          <p:nvPr/>
        </p:nvSpPr>
        <p:spPr bwMode="auto">
          <a:xfrm>
            <a:off x="4495801" y="1467939"/>
            <a:ext cx="1866900" cy="953805"/>
          </a:xfrm>
          <a:prstGeom prst="wedgeRoundRectCallout">
            <a:avLst>
              <a:gd name="adj1" fmla="val -47124"/>
              <a:gd name="adj2" fmla="val 7742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3" name="AutoShape 7"/>
          <p:cNvSpPr>
            <a:spLocks noChangeArrowheads="1"/>
          </p:cNvSpPr>
          <p:nvPr/>
        </p:nvSpPr>
        <p:spPr bwMode="auto">
          <a:xfrm>
            <a:off x="7034939" y="2371695"/>
            <a:ext cx="2971800" cy="558485"/>
          </a:xfrm>
          <a:prstGeom prst="wedgeRoundRectCallout">
            <a:avLst>
              <a:gd name="adj1" fmla="val -44579"/>
              <a:gd name="adj2" fmla="val 9030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4" name="AutoShape 7"/>
          <p:cNvSpPr>
            <a:spLocks noChangeArrowheads="1"/>
          </p:cNvSpPr>
          <p:nvPr/>
        </p:nvSpPr>
        <p:spPr bwMode="auto">
          <a:xfrm>
            <a:off x="4424919" y="4901347"/>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Tree>
    <p:extLst>
      <p:ext uri="{BB962C8B-B14F-4D97-AF65-F5344CB8AC3E}">
        <p14:creationId xmlns:p14="http://schemas.microsoft.com/office/powerpoint/2010/main" val="22037022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pPr>
              <a:buClr>
                <a:schemeClr val="tx1"/>
              </a:buClr>
            </a:pPr>
            <a:r>
              <a:rPr lang="en-US" b="1" dirty="0">
                <a:solidFill>
                  <a:schemeClr val="bg1"/>
                </a:solidFill>
              </a:rPr>
              <a:t>MIN</a:t>
            </a:r>
            <a:r>
              <a:rPr lang="en-US" dirty="0"/>
              <a:t> - takes </a:t>
            </a:r>
            <a:r>
              <a:rPr lang="en-US" b="1" dirty="0">
                <a:solidFill>
                  <a:schemeClr val="bg1"/>
                </a:solidFill>
              </a:rPr>
              <a:t>the smallest value </a:t>
            </a:r>
            <a:r>
              <a:rPr lang="en-US" dirty="0"/>
              <a:t>in a column. </a:t>
            </a:r>
          </a:p>
        </p:txBody>
      </p:sp>
      <p:sp>
        <p:nvSpPr>
          <p:cNvPr id="465922" name="Rectangle 2"/>
          <p:cNvSpPr>
            <a:spLocks noGrp="1" noChangeArrowheads="1"/>
          </p:cNvSpPr>
          <p:nvPr>
            <p:ph type="title"/>
          </p:nvPr>
        </p:nvSpPr>
        <p:spPr/>
        <p:txBody>
          <a:bodyPr/>
          <a:lstStyle/>
          <a:p>
            <a:r>
              <a:rPr lang="en-US"/>
              <a:t>Aggregate Functions: MIN</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17</a:t>
            </a:fld>
            <a:endParaRPr lang="en-US" dirty="0"/>
          </a:p>
        </p:txBody>
      </p:sp>
      <p:graphicFrame>
        <p:nvGraphicFramePr>
          <p:cNvPr id="6" name="Table 5"/>
          <p:cNvGraphicFramePr>
            <a:graphicFrameLocks noGrp="1"/>
          </p:cNvGraphicFramePr>
          <p:nvPr>
            <p:extLst/>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33015300"/>
              </p:ext>
            </p:extLst>
          </p:nvPr>
        </p:nvGraphicFramePr>
        <p:xfrm>
          <a:off x="7499357" y="3151342"/>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MinSalary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5,000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5,000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7" name="Right Arrow 15"/>
          <p:cNvSpPr/>
          <p:nvPr/>
        </p:nvSpPr>
        <p:spPr>
          <a:xfrm rot="1884745">
            <a:off x="6588566" y="3132576"/>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ight Arrow 15"/>
          <p:cNvSpPr/>
          <p:nvPr/>
        </p:nvSpPr>
        <p:spPr>
          <a:xfrm>
            <a:off x="6588565" y="3879077"/>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5"/>
          <p:cNvSpPr/>
          <p:nvPr/>
        </p:nvSpPr>
        <p:spPr>
          <a:xfrm rot="19680784">
            <a:off x="6570486" y="4560512"/>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33888636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8201" y="2618444"/>
            <a:ext cx="10556817"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MIN</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MinSalary</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p:txBody>
      </p:sp>
      <p:sp>
        <p:nvSpPr>
          <p:cNvPr id="465922" name="Rectangle 2"/>
          <p:cNvSpPr>
            <a:spLocks noGrp="1" noChangeArrowheads="1"/>
          </p:cNvSpPr>
          <p:nvPr>
            <p:ph type="title"/>
          </p:nvPr>
        </p:nvSpPr>
        <p:spPr/>
        <p:txBody>
          <a:bodyPr/>
          <a:lstStyle/>
          <a:p>
            <a:r>
              <a:rPr lang="en-US"/>
              <a:t>MIN Syntax</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18</a:t>
            </a:fld>
            <a:endParaRPr lang="en-US" dirty="0"/>
          </a:p>
        </p:txBody>
      </p:sp>
      <p:sp>
        <p:nvSpPr>
          <p:cNvPr id="8" name="AutoShape 7"/>
          <p:cNvSpPr>
            <a:spLocks noChangeArrowheads="1"/>
          </p:cNvSpPr>
          <p:nvPr/>
        </p:nvSpPr>
        <p:spPr bwMode="auto">
          <a:xfrm>
            <a:off x="4424919" y="4901347"/>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13" name="AutoShape 7"/>
          <p:cNvSpPr>
            <a:spLocks noChangeArrowheads="1"/>
          </p:cNvSpPr>
          <p:nvPr/>
        </p:nvSpPr>
        <p:spPr bwMode="auto">
          <a:xfrm>
            <a:off x="7853768" y="2575215"/>
            <a:ext cx="2971800" cy="558485"/>
          </a:xfrm>
          <a:prstGeom prst="wedgeRoundRectCallout">
            <a:avLst>
              <a:gd name="adj1" fmla="val -58656"/>
              <a:gd name="adj2" fmla="val 5095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t>
            </a:r>
            <a:r>
              <a:rPr lang="en-US" sz="2800" b="1" noProof="1">
                <a:solidFill>
                  <a:schemeClr val="bg2"/>
                </a:solidFill>
                <a:effectLst>
                  <a:outerShdw blurRad="38100" dist="38100" dir="2700000" algn="tl">
                    <a:srgbClr val="000000">
                      <a:alpha val="43137"/>
                    </a:srgbClr>
                  </a:outerShdw>
                </a:effectLst>
              </a:rPr>
              <a:t>Alias</a:t>
            </a:r>
          </a:p>
        </p:txBody>
      </p:sp>
    </p:spTree>
    <p:extLst>
      <p:ext uri="{BB962C8B-B14F-4D97-AF65-F5344CB8AC3E}">
        <p14:creationId xmlns:p14="http://schemas.microsoft.com/office/powerpoint/2010/main" val="32232273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pPr>
              <a:buClr>
                <a:schemeClr val="tx1"/>
              </a:buClr>
            </a:pPr>
            <a:r>
              <a:rPr lang="en-US" b="1" dirty="0">
                <a:solidFill>
                  <a:schemeClr val="bg1"/>
                </a:solidFill>
              </a:rPr>
              <a:t>AVG</a:t>
            </a:r>
            <a:r>
              <a:rPr lang="en-US" dirty="0"/>
              <a:t> - calculates the </a:t>
            </a:r>
            <a:r>
              <a:rPr lang="en-US" b="1" dirty="0">
                <a:solidFill>
                  <a:schemeClr val="bg1"/>
                </a:solidFill>
              </a:rPr>
              <a:t>average value </a:t>
            </a:r>
            <a:r>
              <a:rPr lang="en-US" dirty="0"/>
              <a:t>in a column. </a:t>
            </a:r>
          </a:p>
        </p:txBody>
      </p:sp>
      <p:sp>
        <p:nvSpPr>
          <p:cNvPr id="465922" name="Rectangle 2"/>
          <p:cNvSpPr>
            <a:spLocks noGrp="1" noChangeArrowheads="1"/>
          </p:cNvSpPr>
          <p:nvPr>
            <p:ph type="title"/>
          </p:nvPr>
        </p:nvSpPr>
        <p:spPr/>
        <p:txBody>
          <a:bodyPr/>
          <a:lstStyle/>
          <a:p>
            <a:r>
              <a:rPr lang="en-US"/>
              <a:t>Aggregate Functions: AVG</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19</a:t>
            </a:fld>
            <a:endParaRPr lang="en-US" dirty="0"/>
          </a:p>
        </p:txBody>
      </p:sp>
      <p:graphicFrame>
        <p:nvGraphicFramePr>
          <p:cNvPr id="4" name="Table 3"/>
          <p:cNvGraphicFramePr>
            <a:graphicFrameLocks noGrp="1"/>
          </p:cNvGraphicFramePr>
          <p:nvPr>
            <p:extLst/>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11718890"/>
              </p:ext>
            </p:extLst>
          </p:nvPr>
        </p:nvGraphicFramePr>
        <p:xfrm>
          <a:off x="7463956" y="3135844"/>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AvgSalary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10,000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10,000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4" name="Right Arrow 15"/>
          <p:cNvSpPr/>
          <p:nvPr/>
        </p:nvSpPr>
        <p:spPr>
          <a:xfrm rot="1884745">
            <a:off x="6588566" y="3117078"/>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5"/>
          <p:cNvSpPr/>
          <p:nvPr/>
        </p:nvSpPr>
        <p:spPr>
          <a:xfrm>
            <a:off x="6588565" y="3863579"/>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5"/>
          <p:cNvSpPr/>
          <p:nvPr/>
        </p:nvSpPr>
        <p:spPr>
          <a:xfrm rot="19680784">
            <a:off x="6570486" y="4545014"/>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23984287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a:t>Table of Content</a:t>
            </a:r>
            <a:endParaRPr lang="bg-BG" dirty="0"/>
          </a:p>
        </p:txBody>
      </p:sp>
      <p:sp>
        <p:nvSpPr>
          <p:cNvPr id="444419" name="Rectangle 3"/>
          <p:cNvSpPr>
            <a:spLocks noGrp="1" noChangeArrowheads="1"/>
          </p:cNvSpPr>
          <p:nvPr>
            <p:ph type="body" sz="quarter" idx="13"/>
          </p:nvPr>
        </p:nvSpPr>
        <p:spPr/>
        <p:txBody>
          <a:bodyPr/>
          <a:lstStyle/>
          <a:p>
            <a:r>
              <a:rPr lang="en-US" dirty="0"/>
              <a:t>Grouping</a:t>
            </a:r>
          </a:p>
          <a:p>
            <a:r>
              <a:rPr lang="en-US" dirty="0"/>
              <a:t>Aggregate Functions</a:t>
            </a:r>
          </a:p>
          <a:p>
            <a:r>
              <a:rPr lang="en-US" dirty="0"/>
              <a:t>Having Clause</a:t>
            </a:r>
          </a:p>
          <a:p>
            <a:r>
              <a:rPr lang="en-US" dirty="0"/>
              <a:t>Pivot Tables</a:t>
            </a:r>
          </a:p>
        </p:txBody>
      </p:sp>
      <p:sp>
        <p:nvSpPr>
          <p:cNvPr id="2" name="Slide Number Placeholder 1"/>
          <p:cNvSpPr>
            <a:spLocks noGrp="1"/>
          </p:cNvSpPr>
          <p:nvPr>
            <p:ph type="sldNum" sz="quarter" idx="16"/>
          </p:nvPr>
        </p:nvSpPr>
        <p:spPr/>
        <p:txBody>
          <a:bodyPr/>
          <a:lstStyle/>
          <a:p>
            <a:fld id="{C014DD1E-5D91-48A3-AD6D-45FBA980D106}" type="slidenum">
              <a:rPr lang="en-US" smtClean="0"/>
              <a:pPr/>
              <a:t>2</a:t>
            </a:fld>
            <a:endParaRPr lang="en-US" dirty="0"/>
          </a:p>
        </p:txBody>
      </p:sp>
    </p:spTree>
    <p:extLst>
      <p:ext uri="{BB962C8B-B14F-4D97-AF65-F5344CB8AC3E}">
        <p14:creationId xmlns:p14="http://schemas.microsoft.com/office/powerpoint/2010/main" val="10877886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8200" y="2514601"/>
            <a:ext cx="10556818" cy="216059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dirty="0">
                <a:latin typeface="Consolas" pitchFamily="49" charset="0"/>
                <a:cs typeface="Consolas" pitchFamily="49" charset="0"/>
              </a:rPr>
              <a:t>  SELECT e.</a:t>
            </a:r>
            <a:r>
              <a:rPr lang="en-US" sz="3200" b="1" noProof="1">
                <a:latin typeface="Consolas" pitchFamily="49" charset="0"/>
                <a:cs typeface="Consolas" pitchFamily="49" charset="0"/>
              </a:rPr>
              <a:t>DepartmentID</a:t>
            </a:r>
            <a:r>
              <a:rPr lang="en-US" sz="3200" b="1" dirty="0">
                <a:latin typeface="Consolas" pitchFamily="49" charset="0"/>
                <a:cs typeface="Consolas" pitchFamily="49" charset="0"/>
              </a:rPr>
              <a:t>, </a:t>
            </a:r>
          </a:p>
          <a:p>
            <a:pPr>
              <a:lnSpc>
                <a:spcPct val="105000"/>
              </a:lnSpc>
            </a:pPr>
            <a:r>
              <a:rPr lang="en-US" sz="3200" b="1" dirty="0">
                <a:latin typeface="Consolas" pitchFamily="49" charset="0"/>
                <a:cs typeface="Consolas" pitchFamily="49" charset="0"/>
              </a:rPr>
              <a:t>         </a:t>
            </a:r>
            <a:r>
              <a:rPr lang="en-US" sz="3200" b="1" dirty="0">
                <a:solidFill>
                  <a:schemeClr val="bg1"/>
                </a:solidFill>
                <a:latin typeface="Consolas" pitchFamily="49" charset="0"/>
                <a:cs typeface="Consolas" pitchFamily="49" charset="0"/>
              </a:rPr>
              <a:t>AVG</a:t>
            </a:r>
            <a:r>
              <a:rPr lang="en-US" sz="3200" b="1" dirty="0">
                <a:latin typeface="Consolas" pitchFamily="49" charset="0"/>
                <a:cs typeface="Consolas" pitchFamily="49" charset="0"/>
              </a:rPr>
              <a:t>(</a:t>
            </a:r>
            <a:r>
              <a:rPr lang="en-US" sz="3200" b="1" dirty="0">
                <a:solidFill>
                  <a:schemeClr val="bg1"/>
                </a:solidFill>
                <a:latin typeface="Consolas" pitchFamily="49" charset="0"/>
                <a:cs typeface="Consolas" pitchFamily="49" charset="0"/>
              </a:rPr>
              <a:t>e.Salary</a:t>
            </a:r>
            <a:r>
              <a:rPr lang="en-US" sz="3200" b="1" dirty="0">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AvgSalary</a:t>
            </a:r>
            <a:endParaRPr lang="en-US" sz="3200" b="1" dirty="0">
              <a:solidFill>
                <a:schemeClr val="bg1"/>
              </a:solidFill>
              <a:latin typeface="Consolas" pitchFamily="49" charset="0"/>
              <a:cs typeface="Consolas" pitchFamily="49" charset="0"/>
            </a:endParaRPr>
          </a:p>
          <a:p>
            <a:pPr>
              <a:lnSpc>
                <a:spcPct val="105000"/>
              </a:lnSpc>
            </a:pPr>
            <a:r>
              <a:rPr lang="en-GB" sz="3200" b="1" dirty="0">
                <a:latin typeface="Consolas" pitchFamily="49" charset="0"/>
                <a:cs typeface="Consolas" pitchFamily="49" charset="0"/>
              </a:rPr>
              <a:t>    FROM Employees AS e</a:t>
            </a:r>
          </a:p>
          <a:p>
            <a:pPr>
              <a:lnSpc>
                <a:spcPct val="105000"/>
              </a:lnSpc>
            </a:pPr>
            <a:r>
              <a:rPr lang="en-GB" sz="3200" b="1" dirty="0">
                <a:latin typeface="Consolas" pitchFamily="49" charset="0"/>
                <a:cs typeface="Consolas" pitchFamily="49" charset="0"/>
              </a:rPr>
              <a:t>GROUP BY e.</a:t>
            </a:r>
            <a:r>
              <a:rPr lang="en-US" sz="3200" b="1" noProof="1">
                <a:latin typeface="Consolas" pitchFamily="49" charset="0"/>
                <a:cs typeface="Consolas" pitchFamily="49" charset="0"/>
              </a:rPr>
              <a:t>DepartmentID</a:t>
            </a:r>
          </a:p>
        </p:txBody>
      </p:sp>
      <p:sp>
        <p:nvSpPr>
          <p:cNvPr id="465922" name="Rectangle 2"/>
          <p:cNvSpPr>
            <a:spLocks noGrp="1" noChangeArrowheads="1"/>
          </p:cNvSpPr>
          <p:nvPr>
            <p:ph type="title"/>
          </p:nvPr>
        </p:nvSpPr>
        <p:spPr/>
        <p:txBody>
          <a:bodyPr/>
          <a:lstStyle/>
          <a:p>
            <a:r>
              <a:rPr lang="en-US" dirty="0"/>
              <a:t>AVG Syntax</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20</a:t>
            </a:fld>
            <a:endParaRPr lang="en-US" dirty="0"/>
          </a:p>
        </p:txBody>
      </p:sp>
      <p:sp>
        <p:nvSpPr>
          <p:cNvPr id="12" name="AutoShape 7"/>
          <p:cNvSpPr>
            <a:spLocks noChangeArrowheads="1"/>
          </p:cNvSpPr>
          <p:nvPr/>
        </p:nvSpPr>
        <p:spPr bwMode="auto">
          <a:xfrm>
            <a:off x="4814047" y="4795090"/>
            <a:ext cx="2824833" cy="516499"/>
          </a:xfrm>
          <a:prstGeom prst="wedgeRoundRectCallout">
            <a:avLst>
              <a:gd name="adj1" fmla="val -37789"/>
              <a:gd name="adj2" fmla="val -75908"/>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13" name="AutoShape 7"/>
          <p:cNvSpPr>
            <a:spLocks noChangeArrowheads="1"/>
          </p:cNvSpPr>
          <p:nvPr/>
        </p:nvSpPr>
        <p:spPr bwMode="auto">
          <a:xfrm>
            <a:off x="7903451" y="2250856"/>
            <a:ext cx="2971800" cy="558485"/>
          </a:xfrm>
          <a:prstGeom prst="wedgeRoundRectCallout">
            <a:avLst>
              <a:gd name="adj1" fmla="val -39283"/>
              <a:gd name="adj2" fmla="val 11159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Tree>
    <p:extLst>
      <p:ext uri="{BB962C8B-B14F-4D97-AF65-F5344CB8AC3E}">
        <p14:creationId xmlns:p14="http://schemas.microsoft.com/office/powerpoint/2010/main" val="6336258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pPr>
              <a:buClr>
                <a:schemeClr val="tx1"/>
              </a:buClr>
            </a:pPr>
            <a:r>
              <a:rPr lang="en-US" b="1" dirty="0" smtClean="0">
                <a:solidFill>
                  <a:schemeClr val="bg1"/>
                </a:solidFill>
              </a:rPr>
              <a:t>STRING_AGG</a:t>
            </a:r>
            <a:r>
              <a:rPr lang="en-US" dirty="0" smtClean="0"/>
              <a:t> </a:t>
            </a:r>
            <a:r>
              <a:rPr lang="en-US" dirty="0"/>
              <a:t>- </a:t>
            </a:r>
            <a:r>
              <a:rPr lang="en-US" dirty="0"/>
              <a:t>Concatenates the values of string expressions </a:t>
            </a:r>
            <a:r>
              <a:rPr lang="en-US" dirty="0" smtClean="0"/>
              <a:t/>
            </a:r>
            <a:br>
              <a:rPr lang="en-US" dirty="0" smtClean="0"/>
            </a:br>
            <a:r>
              <a:rPr lang="en-US" dirty="0" smtClean="0"/>
              <a:t>and </a:t>
            </a:r>
            <a:r>
              <a:rPr lang="en-US" dirty="0"/>
              <a:t>places separator values between them. The separator is </a:t>
            </a:r>
            <a:r>
              <a:rPr lang="en-US" dirty="0" smtClean="0"/>
              <a:t/>
            </a:r>
            <a:br>
              <a:rPr lang="en-US" dirty="0" smtClean="0"/>
            </a:br>
            <a:r>
              <a:rPr lang="en-US" dirty="0" smtClean="0"/>
              <a:t>not added </a:t>
            </a:r>
            <a:r>
              <a:rPr lang="en-US" dirty="0"/>
              <a:t>at the end of </a:t>
            </a:r>
            <a:r>
              <a:rPr lang="en-US" dirty="0" smtClean="0"/>
              <a:t>string</a:t>
            </a:r>
            <a:endParaRPr lang="en-US" dirty="0"/>
          </a:p>
        </p:txBody>
      </p:sp>
      <p:sp>
        <p:nvSpPr>
          <p:cNvPr id="465922" name="Rectangle 2"/>
          <p:cNvSpPr>
            <a:spLocks noGrp="1" noChangeArrowheads="1"/>
          </p:cNvSpPr>
          <p:nvPr>
            <p:ph type="title"/>
          </p:nvPr>
        </p:nvSpPr>
        <p:spPr/>
        <p:txBody>
          <a:bodyPr/>
          <a:lstStyle/>
          <a:p>
            <a:r>
              <a:rPr lang="en-US" dirty="0"/>
              <a:t>Aggregate Functions: </a:t>
            </a:r>
            <a:r>
              <a:rPr lang="en-US" dirty="0" smtClean="0"/>
              <a:t>STRING_AGG</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21</a:t>
            </a:fld>
            <a:endParaRPr lang="en-US" dirty="0"/>
          </a:p>
        </p:txBody>
      </p:sp>
      <p:sp>
        <p:nvSpPr>
          <p:cNvPr id="10" name="Rectangle 9"/>
          <p:cNvSpPr>
            <a:spLocks noChangeArrowheads="1"/>
          </p:cNvSpPr>
          <p:nvPr/>
        </p:nvSpPr>
        <p:spPr bwMode="auto">
          <a:xfrm>
            <a:off x="642164" y="4869384"/>
            <a:ext cx="10924248" cy="99719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dirty="0" smtClean="0">
                <a:solidFill>
                  <a:schemeClr val="bg1"/>
                </a:solidFill>
                <a:latin typeface="Consolas" pitchFamily="49" charset="0"/>
                <a:cs typeface="Consolas" pitchFamily="49" charset="0"/>
              </a:rPr>
              <a:t>STRING_AGG</a:t>
            </a:r>
            <a:r>
              <a:rPr lang="en-US" sz="2800" b="1" dirty="0" smtClean="0">
                <a:latin typeface="Consolas" pitchFamily="49" charset="0"/>
                <a:cs typeface="Consolas" pitchFamily="49" charset="0"/>
              </a:rPr>
              <a:t> </a:t>
            </a:r>
            <a:r>
              <a:rPr lang="en-US" sz="2800" b="1" dirty="0">
                <a:latin typeface="Consolas" pitchFamily="49" charset="0"/>
                <a:cs typeface="Consolas" pitchFamily="49" charset="0"/>
              </a:rPr>
              <a:t>( expression, separator ) </a:t>
            </a:r>
            <a:endParaRPr lang="en-US" sz="2800" b="1" dirty="0" smtClean="0">
              <a:latin typeface="Consolas" pitchFamily="49" charset="0"/>
              <a:cs typeface="Consolas" pitchFamily="49" charset="0"/>
            </a:endParaRPr>
          </a:p>
          <a:p>
            <a:pPr>
              <a:lnSpc>
                <a:spcPct val="105000"/>
              </a:lnSpc>
            </a:pPr>
            <a:r>
              <a:rPr lang="en-US" sz="2800" b="1" dirty="0">
                <a:latin typeface="Consolas" pitchFamily="49" charset="0"/>
                <a:cs typeface="Consolas" pitchFamily="49" charset="0"/>
              </a:rPr>
              <a:t> </a:t>
            </a:r>
            <a:r>
              <a:rPr lang="en-US" sz="2800" b="1" dirty="0" smtClean="0">
                <a:latin typeface="Consolas" pitchFamily="49" charset="0"/>
                <a:cs typeface="Consolas" pitchFamily="49" charset="0"/>
              </a:rPr>
              <a:t> [</a:t>
            </a:r>
            <a:r>
              <a:rPr lang="en-US" sz="2800" b="1" dirty="0">
                <a:latin typeface="Consolas" pitchFamily="49" charset="0"/>
                <a:cs typeface="Consolas" pitchFamily="49" charset="0"/>
              </a:rPr>
              <a:t>WITHIN GROUP ( ORDER BY </a:t>
            </a:r>
            <a:r>
              <a:rPr lang="en-US" sz="2800" b="1" dirty="0" smtClean="0">
                <a:latin typeface="Consolas" pitchFamily="49" charset="0"/>
                <a:cs typeface="Consolas" pitchFamily="49" charset="0"/>
              </a:rPr>
              <a:t>expression </a:t>
            </a:r>
            <a:r>
              <a:rPr lang="en-US" sz="2800" b="1" dirty="0">
                <a:latin typeface="Consolas" pitchFamily="49" charset="0"/>
                <a:cs typeface="Consolas" pitchFamily="49" charset="0"/>
              </a:rPr>
              <a:t>[ ASC | DESC ] )]</a:t>
            </a:r>
            <a:endParaRPr lang="en-US" sz="2800" b="1" dirty="0">
              <a:latin typeface="Consolas" pitchFamily="49" charset="0"/>
              <a:cs typeface="Consolas" pitchFamily="49" charset="0"/>
            </a:endParaRPr>
          </a:p>
        </p:txBody>
      </p:sp>
      <p:sp>
        <p:nvSpPr>
          <p:cNvPr id="12" name="AutoShape 7"/>
          <p:cNvSpPr>
            <a:spLocks noChangeArrowheads="1"/>
          </p:cNvSpPr>
          <p:nvPr/>
        </p:nvSpPr>
        <p:spPr bwMode="auto">
          <a:xfrm>
            <a:off x="2905041" y="3325827"/>
            <a:ext cx="8543244" cy="1330836"/>
          </a:xfrm>
          <a:prstGeom prst="wedgeRoundRectCallout">
            <a:avLst>
              <a:gd name="adj1" fmla="val -36536"/>
              <a:gd name="adj2" fmla="val 7571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Expressions are converted to </a:t>
            </a:r>
            <a:r>
              <a:rPr lang="en-US" sz="2800" b="1" noProof="1">
                <a:solidFill>
                  <a:schemeClr val="bg1"/>
                </a:solidFill>
                <a:effectLst>
                  <a:outerShdw blurRad="38100" dist="38100" dir="2700000" algn="tl">
                    <a:srgbClr val="000000">
                      <a:alpha val="43137"/>
                    </a:srgbClr>
                  </a:outerShdw>
                </a:effectLst>
              </a:rPr>
              <a:t>NVARCHAR</a:t>
            </a:r>
            <a:r>
              <a:rPr lang="en-US" sz="2800" b="1" noProof="1">
                <a:solidFill>
                  <a:srgbClr val="FFFFFF"/>
                </a:solidFill>
                <a:effectLst>
                  <a:outerShdw blurRad="38100" dist="38100" dir="2700000" algn="tl">
                    <a:srgbClr val="000000">
                      <a:alpha val="43137"/>
                    </a:srgbClr>
                  </a:outerShdw>
                </a:effectLst>
              </a:rPr>
              <a:t> or </a:t>
            </a:r>
            <a:r>
              <a:rPr lang="en-US" sz="2800" b="1" noProof="1">
                <a:solidFill>
                  <a:schemeClr val="bg1"/>
                </a:solidFill>
                <a:effectLst>
                  <a:outerShdw blurRad="38100" dist="38100" dir="2700000" algn="tl">
                    <a:srgbClr val="000000">
                      <a:alpha val="43137"/>
                    </a:srgbClr>
                  </a:outerShdw>
                </a:effectLst>
              </a:rPr>
              <a:t>VARCHAR</a:t>
            </a:r>
            <a:r>
              <a:rPr lang="en-US" sz="2800" b="1" noProof="1">
                <a:solidFill>
                  <a:srgbClr val="FFFFFF"/>
                </a:solidFill>
                <a:effectLst>
                  <a:outerShdw blurRad="38100" dist="38100" dir="2700000" algn="tl">
                    <a:srgbClr val="000000">
                      <a:alpha val="43137"/>
                    </a:srgbClr>
                  </a:outerShdw>
                </a:effectLst>
              </a:rPr>
              <a:t> types during concatenation. Non-string types are converted to </a:t>
            </a:r>
            <a:r>
              <a:rPr lang="en-US" sz="2800" b="1" noProof="1">
                <a:solidFill>
                  <a:schemeClr val="bg1"/>
                </a:solidFill>
                <a:effectLst>
                  <a:outerShdw blurRad="38100" dist="38100" dir="2700000" algn="tl">
                    <a:srgbClr val="000000">
                      <a:alpha val="43137"/>
                    </a:srgbClr>
                  </a:outerShdw>
                </a:effectLst>
              </a:rPr>
              <a:t>NVARCHAR</a:t>
            </a:r>
            <a:r>
              <a:rPr lang="en-US" sz="2800" b="1" noProof="1">
                <a:solidFill>
                  <a:srgbClr val="FFFFFF"/>
                </a:solidFill>
                <a:effectLst>
                  <a:outerShdw blurRad="38100" dist="38100" dir="2700000" algn="tl">
                    <a:srgbClr val="000000">
                      <a:alpha val="43137"/>
                    </a:srgbClr>
                  </a:outerShdw>
                </a:effectLst>
              </a:rPr>
              <a:t> type</a:t>
            </a:r>
            <a:endParaRPr lang="en-US" sz="2800" b="1" noProof="1">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2010613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8200" y="2514601"/>
            <a:ext cx="10556818" cy="265393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dirty="0" smtClean="0">
                <a:latin typeface="Consolas" pitchFamily="49" charset="0"/>
                <a:cs typeface="Consolas" pitchFamily="49" charset="0"/>
              </a:rPr>
              <a:t>SELECT </a:t>
            </a:r>
            <a:r>
              <a:rPr lang="en-US" sz="3200" b="1" dirty="0">
                <a:latin typeface="Consolas" pitchFamily="49" charset="0"/>
                <a:cs typeface="Consolas" pitchFamily="49" charset="0"/>
              </a:rPr>
              <a:t>town, </a:t>
            </a:r>
          </a:p>
          <a:p>
            <a:pPr>
              <a:lnSpc>
                <a:spcPct val="105000"/>
              </a:lnSpc>
            </a:pPr>
            <a:r>
              <a:rPr lang="en-US" sz="3200" b="1" dirty="0" smtClean="0">
                <a:latin typeface="Consolas" pitchFamily="49" charset="0"/>
                <a:cs typeface="Consolas" pitchFamily="49" charset="0"/>
              </a:rPr>
              <a:t>  </a:t>
            </a:r>
            <a:r>
              <a:rPr lang="en-US" sz="3200" b="1" dirty="0">
                <a:solidFill>
                  <a:schemeClr val="bg1"/>
                </a:solidFill>
                <a:latin typeface="Consolas" pitchFamily="49" charset="0"/>
                <a:cs typeface="Consolas" pitchFamily="49" charset="0"/>
              </a:rPr>
              <a:t>STRING_AGG</a:t>
            </a:r>
            <a:r>
              <a:rPr lang="en-US" sz="3200" b="1" dirty="0">
                <a:latin typeface="Consolas" pitchFamily="49" charset="0"/>
                <a:cs typeface="Consolas" pitchFamily="49" charset="0"/>
              </a:rPr>
              <a:t> (email, ';') </a:t>
            </a:r>
            <a:r>
              <a:rPr lang="en-US" sz="3200" b="1" dirty="0">
                <a:solidFill>
                  <a:schemeClr val="bg1"/>
                </a:solidFill>
                <a:latin typeface="Consolas" pitchFamily="49" charset="0"/>
                <a:cs typeface="Consolas" pitchFamily="49" charset="0"/>
              </a:rPr>
              <a:t>WITHIN GROUP </a:t>
            </a:r>
            <a:endParaRPr lang="en-US" sz="3200" b="1" dirty="0" smtClean="0">
              <a:solidFill>
                <a:schemeClr val="bg1"/>
              </a:solidFill>
              <a:latin typeface="Consolas" pitchFamily="49" charset="0"/>
              <a:cs typeface="Consolas" pitchFamily="49" charset="0"/>
            </a:endParaRPr>
          </a:p>
          <a:p>
            <a:pPr>
              <a:lnSpc>
                <a:spcPct val="105000"/>
              </a:lnSpc>
            </a:pPr>
            <a:r>
              <a:rPr lang="en-US" sz="3200" b="1" dirty="0">
                <a:solidFill>
                  <a:schemeClr val="bg1"/>
                </a:solidFill>
                <a:latin typeface="Consolas" pitchFamily="49" charset="0"/>
                <a:cs typeface="Consolas" pitchFamily="49" charset="0"/>
              </a:rPr>
              <a:t> </a:t>
            </a:r>
            <a:r>
              <a:rPr lang="en-US" sz="3200" b="1" dirty="0" smtClean="0">
                <a:solidFill>
                  <a:schemeClr val="bg1"/>
                </a:solidFill>
                <a:latin typeface="Consolas" pitchFamily="49" charset="0"/>
                <a:cs typeface="Consolas" pitchFamily="49" charset="0"/>
              </a:rPr>
              <a:t>   </a:t>
            </a:r>
            <a:r>
              <a:rPr lang="en-US" sz="3200" b="1" dirty="0" smtClean="0">
                <a:latin typeface="Consolas" pitchFamily="49" charset="0"/>
                <a:cs typeface="Consolas" pitchFamily="49" charset="0"/>
              </a:rPr>
              <a:t>(</a:t>
            </a:r>
            <a:r>
              <a:rPr lang="en-US" sz="3200" b="1" dirty="0">
                <a:latin typeface="Consolas" pitchFamily="49" charset="0"/>
                <a:cs typeface="Consolas" pitchFamily="49" charset="0"/>
              </a:rPr>
              <a:t>ORDER BY email ASC) AS emails </a:t>
            </a:r>
          </a:p>
          <a:p>
            <a:pPr>
              <a:lnSpc>
                <a:spcPct val="105000"/>
              </a:lnSpc>
            </a:pPr>
            <a:r>
              <a:rPr lang="en-US" sz="3200" b="1" dirty="0">
                <a:latin typeface="Consolas" pitchFamily="49" charset="0"/>
                <a:cs typeface="Consolas" pitchFamily="49" charset="0"/>
              </a:rPr>
              <a:t>FROM </a:t>
            </a:r>
            <a:r>
              <a:rPr lang="en-US" sz="3200" b="1" dirty="0" err="1">
                <a:latin typeface="Consolas" pitchFamily="49" charset="0"/>
                <a:cs typeface="Consolas" pitchFamily="49" charset="0"/>
              </a:rPr>
              <a:t>dbo.Employee</a:t>
            </a:r>
            <a:r>
              <a:rPr lang="en-US" sz="3200" b="1" dirty="0">
                <a:latin typeface="Consolas" pitchFamily="49" charset="0"/>
                <a:cs typeface="Consolas" pitchFamily="49" charset="0"/>
              </a:rPr>
              <a:t> </a:t>
            </a:r>
          </a:p>
          <a:p>
            <a:pPr>
              <a:lnSpc>
                <a:spcPct val="105000"/>
              </a:lnSpc>
            </a:pPr>
            <a:r>
              <a:rPr lang="en-US" sz="3200" b="1" dirty="0">
                <a:latin typeface="Consolas" pitchFamily="49" charset="0"/>
                <a:cs typeface="Consolas" pitchFamily="49" charset="0"/>
              </a:rPr>
              <a:t>GROUP BY town; </a:t>
            </a:r>
            <a:endParaRPr lang="en-US" sz="3200" b="1" noProof="1">
              <a:latin typeface="Consolas" pitchFamily="49" charset="0"/>
              <a:cs typeface="Consolas" pitchFamily="49" charset="0"/>
            </a:endParaRPr>
          </a:p>
        </p:txBody>
      </p:sp>
      <p:sp>
        <p:nvSpPr>
          <p:cNvPr id="465922" name="Rectangle 2"/>
          <p:cNvSpPr>
            <a:spLocks noGrp="1" noChangeArrowheads="1"/>
          </p:cNvSpPr>
          <p:nvPr>
            <p:ph type="title"/>
          </p:nvPr>
        </p:nvSpPr>
        <p:spPr/>
        <p:txBody>
          <a:bodyPr/>
          <a:lstStyle/>
          <a:p>
            <a:r>
              <a:rPr lang="en-US" dirty="0"/>
              <a:t>STRING_AGG </a:t>
            </a:r>
            <a:r>
              <a:rPr lang="en-US" dirty="0" smtClean="0"/>
              <a:t>Example</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22</a:t>
            </a:fld>
            <a:endParaRPr lang="en-US" dirty="0"/>
          </a:p>
        </p:txBody>
      </p:sp>
    </p:spTree>
    <p:extLst>
      <p:ext uri="{BB962C8B-B14F-4D97-AF65-F5344CB8AC3E}">
        <p14:creationId xmlns:p14="http://schemas.microsoft.com/office/powerpoint/2010/main" val="146837634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Having</a:t>
            </a:r>
            <a:endParaRPr lang="bg-BG" dirty="0"/>
          </a:p>
        </p:txBody>
      </p:sp>
      <p:sp>
        <p:nvSpPr>
          <p:cNvPr id="6" name="Text Placeholder 5"/>
          <p:cNvSpPr>
            <a:spLocks noGrp="1"/>
          </p:cNvSpPr>
          <p:nvPr>
            <p:ph type="body" idx="11"/>
          </p:nvPr>
        </p:nvSpPr>
        <p:spPr/>
        <p:txBody>
          <a:bodyPr/>
          <a:lstStyle/>
          <a:p>
            <a:r>
              <a:rPr lang="en-US"/>
              <a:t>Using predicates while grouping</a:t>
            </a:r>
            <a:endParaRPr lang="en-US" dirty="0"/>
          </a:p>
        </p:txBody>
      </p:sp>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brightnessContrast bright="100000" contrast="35000"/>
                    </a14:imgEffect>
                  </a14:imgLayer>
                </a14:imgProps>
              </a:ext>
              <a:ext uri="{28A0092B-C50C-407E-A947-70E740481C1C}">
                <a14:useLocalDpi xmlns:a14="http://schemas.microsoft.com/office/drawing/2010/main" val="0"/>
              </a:ext>
            </a:extLst>
          </a:blip>
          <a:stretch>
            <a:fillRect/>
          </a:stretch>
        </p:blipFill>
        <p:spPr>
          <a:xfrm>
            <a:off x="4633364" y="1257849"/>
            <a:ext cx="2914760" cy="2914760"/>
          </a:xfrm>
          <a:prstGeom prst="rect">
            <a:avLst/>
          </a:prstGeom>
        </p:spPr>
      </p:pic>
    </p:spTree>
    <p:extLst>
      <p:ext uri="{BB962C8B-B14F-4D97-AF65-F5344CB8AC3E}">
        <p14:creationId xmlns:p14="http://schemas.microsoft.com/office/powerpoint/2010/main" val="5209064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r>
              <a:rPr lang="en-US" dirty="0"/>
              <a:t>The </a:t>
            </a:r>
            <a:r>
              <a:rPr lang="en-US" b="1" dirty="0">
                <a:solidFill>
                  <a:schemeClr val="bg1"/>
                </a:solidFill>
              </a:rPr>
              <a:t>HAVING clause</a:t>
            </a:r>
            <a:r>
              <a:rPr lang="en-US" dirty="0"/>
              <a:t> is used to </a:t>
            </a:r>
            <a:r>
              <a:rPr lang="en-US" b="1" dirty="0">
                <a:solidFill>
                  <a:schemeClr val="bg1"/>
                </a:solidFill>
              </a:rPr>
              <a:t>filter data</a:t>
            </a:r>
            <a:r>
              <a:rPr lang="en-US" dirty="0"/>
              <a:t> based on </a:t>
            </a:r>
            <a:br>
              <a:rPr lang="en-US" dirty="0"/>
            </a:br>
            <a:r>
              <a:rPr lang="en-US" b="1" dirty="0">
                <a:solidFill>
                  <a:schemeClr val="bg1"/>
                </a:solidFill>
              </a:rPr>
              <a:t>aggregate values </a:t>
            </a:r>
          </a:p>
          <a:p>
            <a:pPr lvl="1"/>
            <a:r>
              <a:rPr lang="en-US" dirty="0"/>
              <a:t>We </a:t>
            </a:r>
            <a:r>
              <a:rPr lang="en-US" b="1" dirty="0">
                <a:solidFill>
                  <a:schemeClr val="bg1"/>
                </a:solidFill>
              </a:rPr>
              <a:t>cannot</a:t>
            </a:r>
            <a:r>
              <a:rPr lang="en-US" dirty="0"/>
              <a:t> use it </a:t>
            </a:r>
            <a:r>
              <a:rPr lang="en-US" b="1" dirty="0">
                <a:solidFill>
                  <a:schemeClr val="bg1"/>
                </a:solidFill>
              </a:rPr>
              <a:t>without</a:t>
            </a:r>
            <a:r>
              <a:rPr lang="en-US" dirty="0"/>
              <a:t> </a:t>
            </a:r>
            <a:r>
              <a:rPr lang="en-US" b="1" dirty="0">
                <a:solidFill>
                  <a:schemeClr val="bg1"/>
                </a:solidFill>
              </a:rPr>
              <a:t>grouping</a:t>
            </a:r>
            <a:r>
              <a:rPr lang="en-US" dirty="0"/>
              <a:t> first</a:t>
            </a:r>
          </a:p>
          <a:p>
            <a:pPr>
              <a:buClr>
                <a:schemeClr val="tx1"/>
              </a:buClr>
            </a:pPr>
            <a:r>
              <a:rPr lang="en-US" b="1" dirty="0">
                <a:solidFill>
                  <a:schemeClr val="bg1"/>
                </a:solidFill>
              </a:rPr>
              <a:t>Aggregate functions </a:t>
            </a:r>
            <a:r>
              <a:rPr lang="en-US" dirty="0"/>
              <a:t>(MIN, MAX, SUM etc.) are </a:t>
            </a:r>
            <a:br>
              <a:rPr lang="en-US" dirty="0"/>
            </a:br>
            <a:r>
              <a:rPr lang="en-US" b="1" dirty="0">
                <a:solidFill>
                  <a:schemeClr val="bg1"/>
                </a:solidFill>
              </a:rPr>
              <a:t>executed only once</a:t>
            </a:r>
          </a:p>
          <a:p>
            <a:pPr lvl="1"/>
            <a:r>
              <a:rPr lang="en-US" dirty="0"/>
              <a:t>Unlike HAVING, </a:t>
            </a:r>
            <a:r>
              <a:rPr lang="en-US" b="1" dirty="0">
                <a:solidFill>
                  <a:schemeClr val="bg1"/>
                </a:solidFill>
              </a:rPr>
              <a:t>WHERE</a:t>
            </a:r>
            <a:r>
              <a:rPr lang="en-US" dirty="0"/>
              <a:t> </a:t>
            </a:r>
            <a:r>
              <a:rPr lang="en-US" b="1" dirty="0">
                <a:solidFill>
                  <a:schemeClr val="bg1"/>
                </a:solidFill>
              </a:rPr>
              <a:t>filters</a:t>
            </a:r>
            <a:r>
              <a:rPr lang="en-US" dirty="0"/>
              <a:t> rows </a:t>
            </a:r>
            <a:r>
              <a:rPr lang="en-US" b="1" dirty="0">
                <a:solidFill>
                  <a:schemeClr val="bg1"/>
                </a:solidFill>
              </a:rPr>
              <a:t>before </a:t>
            </a:r>
            <a:br>
              <a:rPr lang="en-US" b="1" dirty="0">
                <a:solidFill>
                  <a:schemeClr val="bg1"/>
                </a:solidFill>
              </a:rPr>
            </a:br>
            <a:r>
              <a:rPr lang="en-US" b="1" dirty="0">
                <a:solidFill>
                  <a:schemeClr val="bg1"/>
                </a:solidFill>
              </a:rPr>
              <a:t>aggregation</a:t>
            </a:r>
          </a:p>
          <a:p>
            <a:endParaRPr lang="en-US" dirty="0"/>
          </a:p>
          <a:p>
            <a:endParaRPr lang="en-US" dirty="0"/>
          </a:p>
        </p:txBody>
      </p:sp>
      <p:sp>
        <p:nvSpPr>
          <p:cNvPr id="465922" name="Rectangle 2"/>
          <p:cNvSpPr>
            <a:spLocks noGrp="1" noChangeArrowheads="1"/>
          </p:cNvSpPr>
          <p:nvPr>
            <p:ph type="title"/>
          </p:nvPr>
        </p:nvSpPr>
        <p:spPr/>
        <p:txBody>
          <a:bodyPr/>
          <a:lstStyle/>
          <a:p>
            <a:r>
              <a:rPr lang="en-US"/>
              <a:t>Having Clause</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24</a:t>
            </a:fld>
            <a:endParaRPr lang="en-US" dirty="0"/>
          </a:p>
        </p:txBody>
      </p:sp>
    </p:spTree>
    <p:extLst>
      <p:ext uri="{BB962C8B-B14F-4D97-AF65-F5344CB8AC3E}">
        <p14:creationId xmlns:p14="http://schemas.microsoft.com/office/powerpoint/2010/main" val="3688119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r>
              <a:rPr lang="en-US" dirty="0"/>
              <a:t>Filter departments having</a:t>
            </a:r>
            <a:r>
              <a:rPr lang="en-US" b="1" dirty="0">
                <a:solidFill>
                  <a:schemeClr val="bg1"/>
                </a:solidFill>
              </a:rPr>
              <a:t> </a:t>
            </a:r>
            <a:r>
              <a:rPr lang="en-US" dirty="0"/>
              <a:t>total salary more than or equal to </a:t>
            </a:r>
            <a:br>
              <a:rPr lang="en-US" dirty="0"/>
            </a:br>
            <a:r>
              <a:rPr lang="en-US" dirty="0"/>
              <a:t>15,000</a:t>
            </a:r>
          </a:p>
        </p:txBody>
      </p:sp>
      <p:sp>
        <p:nvSpPr>
          <p:cNvPr id="465922" name="Rectangle 2"/>
          <p:cNvSpPr>
            <a:spLocks noGrp="1" noChangeArrowheads="1"/>
          </p:cNvSpPr>
          <p:nvPr>
            <p:ph type="title"/>
          </p:nvPr>
        </p:nvSpPr>
        <p:spPr/>
        <p:txBody>
          <a:bodyPr/>
          <a:lstStyle/>
          <a:p>
            <a:r>
              <a:rPr lang="en-US"/>
              <a:t>HAVING Clause: Example</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25</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109228921"/>
              </p:ext>
            </p:extLst>
          </p:nvPr>
        </p:nvGraphicFramePr>
        <p:xfrm>
          <a:off x="7719555" y="3774443"/>
          <a:ext cx="4147186" cy="1371600"/>
        </p:xfrm>
        <a:graphic>
          <a:graphicData uri="http://schemas.openxmlformats.org/drawingml/2006/table">
            <a:tbl>
              <a:tblPr firstRow="1" bandRow="1">
                <a:tableStyleId>{912C8C85-51F0-491E-9774-3900AFEF0FD7}</a:tableStyleId>
              </a:tblPr>
              <a:tblGrid>
                <a:gridCol w="2546985">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en-US" dirty="0">
                          <a:effectLst/>
                        </a:rPr>
                        <a:t>20,000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graphicFrame>
        <p:nvGraphicFramePr>
          <p:cNvPr id="4" name="Table 3"/>
          <p:cNvGraphicFramePr>
            <a:graphicFrameLocks noGrp="1"/>
          </p:cNvGraphicFramePr>
          <p:nvPr>
            <p:extLst/>
          </p:nvPr>
        </p:nvGraphicFramePr>
        <p:xfrm>
          <a:off x="380999" y="2743200"/>
          <a:ext cx="5300536" cy="3200400"/>
        </p:xfrm>
        <a:graphic>
          <a:graphicData uri="http://schemas.openxmlformats.org/drawingml/2006/table">
            <a:tbl>
              <a:tblPr firstRow="1" bandRow="1">
                <a:tableStyleId>{912C8C85-51F0-491E-9774-3900AFEF0FD7}</a:tableStyleId>
              </a:tblPr>
              <a:tblGrid>
                <a:gridCol w="1496886">
                  <a:extLst>
                    <a:ext uri="{9D8B030D-6E8A-4147-A177-3AD203B41FA5}">
                      <a16:colId xmlns:a16="http://schemas.microsoft.com/office/drawing/2014/main" val="3180040124"/>
                    </a:ext>
                  </a:extLst>
                </a:gridCol>
                <a:gridCol w="2706370">
                  <a:extLst>
                    <a:ext uri="{9D8B030D-6E8A-4147-A177-3AD203B41FA5}">
                      <a16:colId xmlns:a16="http://schemas.microsoft.com/office/drawing/2014/main" val="3141524875"/>
                    </a:ext>
                  </a:extLst>
                </a:gridCol>
                <a:gridCol w="1097280">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8" name="Table 7"/>
          <p:cNvGraphicFramePr>
            <a:graphicFrameLocks noGrp="1"/>
          </p:cNvGraphicFramePr>
          <p:nvPr>
            <p:extLst/>
          </p:nvPr>
        </p:nvGraphicFramePr>
        <p:xfrm>
          <a:off x="5681535" y="2743200"/>
          <a:ext cx="1616138" cy="3200400"/>
        </p:xfrm>
        <a:graphic>
          <a:graphicData uri="http://schemas.openxmlformats.org/drawingml/2006/table">
            <a:tbl>
              <a:tblPr firstRow="1" bandRow="1">
                <a:tableStyleId>{912C8C85-51F0-491E-9774-3900AFEF0FD7}</a:tableStyleId>
              </a:tblPr>
              <a:tblGrid>
                <a:gridCol w="1616138">
                  <a:extLst>
                    <a:ext uri="{9D8B030D-6E8A-4147-A177-3AD203B41FA5}">
                      <a16:colId xmlns:a16="http://schemas.microsoft.com/office/drawing/2014/main" val="2274113953"/>
                    </a:ext>
                  </a:extLst>
                </a:gridCol>
              </a:tblGrid>
              <a:tr h="457200">
                <a:tc>
                  <a:txBody>
                    <a:bodyPr/>
                    <a:lstStyle/>
                    <a:p>
                      <a:r>
                        <a:rPr lang="en-US" strike="noStrike" noProof="1">
                          <a:solidFill>
                            <a:schemeClr val="tx1"/>
                          </a:solidFill>
                          <a:effectLst/>
                        </a:rPr>
                        <a:t>TotalSalary</a:t>
                      </a:r>
                    </a:p>
                  </a:txBody>
                  <a:tcPr/>
                </a:tc>
                <a:extLst>
                  <a:ext uri="{0D108BD9-81ED-4DB2-BD59-A6C34878D82A}">
                    <a16:rowId xmlns:a16="http://schemas.microsoft.com/office/drawing/2014/main" val="247495740"/>
                  </a:ext>
                </a:extLst>
              </a:tr>
              <a:tr h="914400">
                <a:tc>
                  <a:txBody>
                    <a:bodyPr/>
                    <a:lstStyle/>
                    <a:p>
                      <a:r>
                        <a:rPr lang="en-US" strike="noStrike" dirty="0">
                          <a:effectLst/>
                        </a:rPr>
                        <a:t>20,000</a:t>
                      </a:r>
                      <a:endParaRPr lang="en-US" strike="noStrike" dirty="0">
                        <a:solidFill>
                          <a:schemeClr val="tx1"/>
                        </a:solidFill>
                        <a:effectLst/>
                      </a:endParaRPr>
                    </a:p>
                  </a:txBody>
                  <a:tcPr anchor="ctr"/>
                </a:tc>
                <a:extLst>
                  <a:ext uri="{0D108BD9-81ED-4DB2-BD59-A6C34878D82A}">
                    <a16:rowId xmlns:a16="http://schemas.microsoft.com/office/drawing/2014/main" val="3609066432"/>
                  </a:ext>
                </a:extLst>
              </a:tr>
              <a:tr h="1371600">
                <a:tc>
                  <a:txBody>
                    <a:bodyPr/>
                    <a:lstStyle/>
                    <a:p>
                      <a:r>
                        <a:rPr lang="en-US" strike="noStrike" dirty="0">
                          <a:effectLst/>
                        </a:rPr>
                        <a:t>11,000</a:t>
                      </a:r>
                      <a:endParaRPr lang="en-US" strike="noStrike" dirty="0">
                        <a:solidFill>
                          <a:schemeClr val="tx1"/>
                        </a:solidFill>
                        <a:effectLst/>
                      </a:endParaRPr>
                    </a:p>
                  </a:txBody>
                  <a:tcPr anchor="ctr"/>
                </a:tc>
                <a:extLst>
                  <a:ext uri="{0D108BD9-81ED-4DB2-BD59-A6C34878D82A}">
                    <a16:rowId xmlns:a16="http://schemas.microsoft.com/office/drawing/2014/main" val="1053813033"/>
                  </a:ext>
                </a:extLst>
              </a:tr>
              <a:tr h="457200">
                <a:tc>
                  <a:txBody>
                    <a:bodyPr/>
                    <a:lstStyle/>
                    <a:p>
                      <a:r>
                        <a:rPr lang="en-US" strike="noStrike" dirty="0">
                          <a:effectLst/>
                        </a:rPr>
                        <a:t>15,000</a:t>
                      </a:r>
                      <a:endParaRPr lang="en-US" strike="noStrike" dirty="0">
                        <a:solidFill>
                          <a:schemeClr val="tx1"/>
                        </a:solidFill>
                        <a:effectLst/>
                      </a:endParaRPr>
                    </a:p>
                  </a:txBody>
                  <a:tcPr/>
                </a:tc>
                <a:extLst>
                  <a:ext uri="{0D108BD9-81ED-4DB2-BD59-A6C34878D82A}">
                    <a16:rowId xmlns:a16="http://schemas.microsoft.com/office/drawing/2014/main" val="934848964"/>
                  </a:ext>
                </a:extLst>
              </a:tr>
            </a:tbl>
          </a:graphicData>
        </a:graphic>
      </p:graphicFrame>
      <p:sp>
        <p:nvSpPr>
          <p:cNvPr id="7" name="AutoShape 7"/>
          <p:cNvSpPr>
            <a:spLocks noChangeArrowheads="1"/>
          </p:cNvSpPr>
          <p:nvPr/>
        </p:nvSpPr>
        <p:spPr bwMode="auto">
          <a:xfrm>
            <a:off x="6947646" y="1936377"/>
            <a:ext cx="2882153" cy="564771"/>
          </a:xfrm>
          <a:prstGeom prst="wedgeRoundRectCallout">
            <a:avLst>
              <a:gd name="adj1" fmla="val -43610"/>
              <a:gd name="adj2" fmla="val 10180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Aggregated value</a:t>
            </a:r>
          </a:p>
        </p:txBody>
      </p:sp>
      <p:sp>
        <p:nvSpPr>
          <p:cNvPr id="17" name="Right Arrow 15"/>
          <p:cNvSpPr/>
          <p:nvPr/>
        </p:nvSpPr>
        <p:spPr>
          <a:xfrm rot="1884745">
            <a:off x="7323245" y="3639130"/>
            <a:ext cx="269606"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8"/>
          <p:cNvSpPr/>
          <p:nvPr/>
        </p:nvSpPr>
        <p:spPr>
          <a:xfrm rot="19680784">
            <a:off x="7374055" y="5047830"/>
            <a:ext cx="266878"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21469071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8201" y="2579224"/>
            <a:ext cx="10556817" cy="265393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SUM</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TotalSalary</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a:p>
            <a:pPr>
              <a:lnSpc>
                <a:spcPct val="105000"/>
              </a:lnSpc>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HAVING SUM</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&gt;= 15_000</a:t>
            </a:r>
          </a:p>
        </p:txBody>
      </p:sp>
      <p:sp>
        <p:nvSpPr>
          <p:cNvPr id="465922" name="Rectangle 2"/>
          <p:cNvSpPr>
            <a:spLocks noGrp="1" noChangeArrowheads="1"/>
          </p:cNvSpPr>
          <p:nvPr>
            <p:ph type="title"/>
          </p:nvPr>
        </p:nvSpPr>
        <p:spPr/>
        <p:txBody>
          <a:bodyPr/>
          <a:lstStyle/>
          <a:p>
            <a:r>
              <a:rPr lang="en-US"/>
              <a:t>HAVING Syntax</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26</a:t>
            </a:fld>
            <a:endParaRPr lang="en-US" dirty="0"/>
          </a:p>
        </p:txBody>
      </p:sp>
      <p:sp>
        <p:nvSpPr>
          <p:cNvPr id="9" name="AutoShape 7"/>
          <p:cNvSpPr>
            <a:spLocks noChangeArrowheads="1"/>
          </p:cNvSpPr>
          <p:nvPr/>
        </p:nvSpPr>
        <p:spPr bwMode="auto">
          <a:xfrm>
            <a:off x="6803958" y="1856728"/>
            <a:ext cx="1905000" cy="953805"/>
          </a:xfrm>
          <a:prstGeom prst="wedgeRoundRectCallout">
            <a:avLst>
              <a:gd name="adj1" fmla="val -57022"/>
              <a:gd name="adj2" fmla="val 7501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Aggregate</a:t>
            </a:r>
            <a:br>
              <a:rPr lang="en-US" sz="2800" b="1" noProof="1">
                <a:solidFill>
                  <a:srgbClr val="FFFFFF"/>
                </a:solidFill>
                <a:effectLst>
                  <a:outerShdw blurRad="38100" dist="38100" dir="2700000" algn="tl">
                    <a:srgbClr val="000000">
                      <a:alpha val="43137"/>
                    </a:srgbClr>
                  </a:outerShdw>
                </a:effectLst>
              </a:rPr>
            </a:br>
            <a:r>
              <a:rPr lang="en-US" sz="2800" b="1" noProof="1">
                <a:solidFill>
                  <a:srgbClr val="FFFFFF"/>
                </a:solidFill>
                <a:effectLst>
                  <a:outerShdw blurRad="38100" dist="38100" dir="2700000" algn="tl">
                    <a:srgbClr val="000000">
                      <a:alpha val="43137"/>
                    </a:srgbClr>
                  </a:outerShdw>
                </a:effectLst>
              </a:rPr>
              <a:t>Function</a:t>
            </a:r>
          </a:p>
        </p:txBody>
      </p:sp>
      <p:sp>
        <p:nvSpPr>
          <p:cNvPr id="12" name="AutoShape 7"/>
          <p:cNvSpPr>
            <a:spLocks noChangeArrowheads="1"/>
          </p:cNvSpPr>
          <p:nvPr/>
        </p:nvSpPr>
        <p:spPr bwMode="auto">
          <a:xfrm>
            <a:off x="6755672" y="4061012"/>
            <a:ext cx="3248940" cy="510251"/>
          </a:xfrm>
          <a:prstGeom prst="wedgeRoundRectCallout">
            <a:avLst>
              <a:gd name="adj1" fmla="val -64831"/>
              <a:gd name="adj2" fmla="val 3881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3" name="AutoShape 7"/>
          <p:cNvSpPr>
            <a:spLocks noChangeArrowheads="1"/>
          </p:cNvSpPr>
          <p:nvPr/>
        </p:nvSpPr>
        <p:spPr bwMode="auto">
          <a:xfrm>
            <a:off x="9121589" y="2098774"/>
            <a:ext cx="2444823" cy="711759"/>
          </a:xfrm>
          <a:prstGeom prst="wedgeRoundRectCallout">
            <a:avLst>
              <a:gd name="adj1" fmla="val -56624"/>
              <a:gd name="adj2" fmla="val 9235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Column Alias</a:t>
            </a:r>
          </a:p>
        </p:txBody>
      </p:sp>
      <p:sp>
        <p:nvSpPr>
          <p:cNvPr id="14" name="AutoShape 7"/>
          <p:cNvSpPr>
            <a:spLocks noChangeArrowheads="1"/>
          </p:cNvSpPr>
          <p:nvPr/>
        </p:nvSpPr>
        <p:spPr bwMode="auto">
          <a:xfrm>
            <a:off x="4572002" y="5543664"/>
            <a:ext cx="3146610" cy="509388"/>
          </a:xfrm>
          <a:prstGeom prst="wedgeRoundRectCallout">
            <a:avLst>
              <a:gd name="adj1" fmla="val -43882"/>
              <a:gd name="adj2" fmla="val -11132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Having Predicate</a:t>
            </a:r>
          </a:p>
        </p:txBody>
      </p:sp>
    </p:spTree>
    <p:extLst>
      <p:ext uri="{BB962C8B-B14F-4D97-AF65-F5344CB8AC3E}">
        <p14:creationId xmlns:p14="http://schemas.microsoft.com/office/powerpoint/2010/main" val="21889636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Logical vs Physical Execution</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27</a:t>
            </a:fld>
            <a:endParaRPr lang="en-US" dirty="0"/>
          </a:p>
        </p:txBody>
      </p:sp>
      <p:graphicFrame>
        <p:nvGraphicFramePr>
          <p:cNvPr id="9" name="Table 8"/>
          <p:cNvGraphicFramePr>
            <a:graphicFrameLocks noGrp="1"/>
          </p:cNvGraphicFramePr>
          <p:nvPr>
            <p:extLst/>
          </p:nvPr>
        </p:nvGraphicFramePr>
        <p:xfrm>
          <a:off x="1447800" y="1107473"/>
          <a:ext cx="8835024" cy="5532758"/>
        </p:xfrm>
        <a:graphic>
          <a:graphicData uri="http://schemas.openxmlformats.org/drawingml/2006/table">
            <a:tbl>
              <a:tblPr firstRow="1" bandRow="1">
                <a:tableStyleId>{912C8C85-51F0-491E-9774-3900AFEF0FD7}</a:tableStyleId>
              </a:tblPr>
              <a:tblGrid>
                <a:gridCol w="2945008">
                  <a:extLst>
                    <a:ext uri="{9D8B030D-6E8A-4147-A177-3AD203B41FA5}">
                      <a16:colId xmlns:a16="http://schemas.microsoft.com/office/drawing/2014/main" val="3434339684"/>
                    </a:ext>
                  </a:extLst>
                </a:gridCol>
                <a:gridCol w="2945008">
                  <a:extLst>
                    <a:ext uri="{9D8B030D-6E8A-4147-A177-3AD203B41FA5}">
                      <a16:colId xmlns:a16="http://schemas.microsoft.com/office/drawing/2014/main" val="2411339168"/>
                    </a:ext>
                  </a:extLst>
                </a:gridCol>
                <a:gridCol w="2945008">
                  <a:extLst>
                    <a:ext uri="{9D8B030D-6E8A-4147-A177-3AD203B41FA5}">
                      <a16:colId xmlns:a16="http://schemas.microsoft.com/office/drawing/2014/main" val="1232621847"/>
                    </a:ext>
                  </a:extLst>
                </a:gridCol>
              </a:tblGrid>
              <a:tr h="502978">
                <a:tc>
                  <a:txBody>
                    <a:bodyPr/>
                    <a:lstStyle/>
                    <a:p>
                      <a:r>
                        <a:rPr lang="en-US" sz="2600" b="1" dirty="0">
                          <a:solidFill>
                            <a:schemeClr val="tx1"/>
                          </a:solidFill>
                          <a:effectLst/>
                        </a:rPr>
                        <a:t>Execution Order</a:t>
                      </a:r>
                    </a:p>
                  </a:txBody>
                  <a:tcPr marL="99421" marR="99421" marT="49709" marB="49709">
                    <a:solidFill>
                      <a:srgbClr val="E0E3E9"/>
                    </a:solidFill>
                  </a:tcPr>
                </a:tc>
                <a:tc>
                  <a:txBody>
                    <a:bodyPr/>
                    <a:lstStyle/>
                    <a:p>
                      <a:r>
                        <a:rPr lang="en-US" sz="2600" b="1" dirty="0">
                          <a:solidFill>
                            <a:schemeClr val="tx1"/>
                          </a:solidFill>
                          <a:effectLst/>
                        </a:rPr>
                        <a:t>Logical</a:t>
                      </a:r>
                      <a:r>
                        <a:rPr lang="en-US" sz="2600" b="1" baseline="0" dirty="0">
                          <a:solidFill>
                            <a:schemeClr val="tx1"/>
                          </a:solidFill>
                          <a:effectLst/>
                        </a:rPr>
                        <a:t> Execution</a:t>
                      </a:r>
                      <a:endParaRPr lang="en-US" sz="2600" b="1" dirty="0">
                        <a:solidFill>
                          <a:schemeClr val="tx1"/>
                        </a:solidFill>
                        <a:effectLst/>
                      </a:endParaRPr>
                    </a:p>
                  </a:txBody>
                  <a:tcPr marL="99421" marR="99421" marT="49709" marB="49709">
                    <a:solidFill>
                      <a:srgbClr val="E0E3E9"/>
                    </a:solidFill>
                  </a:tcPr>
                </a:tc>
                <a:tc>
                  <a:txBody>
                    <a:bodyPr/>
                    <a:lstStyle/>
                    <a:p>
                      <a:r>
                        <a:rPr lang="en-US" sz="2600" b="1" dirty="0">
                          <a:solidFill>
                            <a:schemeClr val="tx1"/>
                          </a:solidFill>
                          <a:effectLst/>
                        </a:rPr>
                        <a:t>Physical Execution</a:t>
                      </a:r>
                    </a:p>
                  </a:txBody>
                  <a:tcPr marL="99421" marR="99421" marT="49709" marB="49709">
                    <a:solidFill>
                      <a:srgbClr val="E0E3E9"/>
                    </a:solidFill>
                  </a:tcPr>
                </a:tc>
                <a:extLst>
                  <a:ext uri="{0D108BD9-81ED-4DB2-BD59-A6C34878D82A}">
                    <a16:rowId xmlns:a16="http://schemas.microsoft.com/office/drawing/2014/main" val="3854412626"/>
                  </a:ext>
                </a:extLst>
              </a:tr>
              <a:tr h="502978">
                <a:tc>
                  <a:txBody>
                    <a:bodyPr/>
                    <a:lstStyle/>
                    <a:p>
                      <a:r>
                        <a:rPr lang="en-US" sz="2600" b="1" dirty="0">
                          <a:solidFill>
                            <a:schemeClr val="tx1"/>
                          </a:solidFill>
                          <a:effectLst/>
                        </a:rPr>
                        <a:t>1</a:t>
                      </a:r>
                    </a:p>
                  </a:txBody>
                  <a:tcPr marL="99421" marR="99421" marT="49709" marB="49709"/>
                </a:tc>
                <a:tc>
                  <a:txBody>
                    <a:bodyPr/>
                    <a:lstStyle/>
                    <a:p>
                      <a:r>
                        <a:rPr lang="en-US" sz="2600" b="1" dirty="0">
                          <a:solidFill>
                            <a:schemeClr val="bg1"/>
                          </a:solidFill>
                          <a:effectLst/>
                        </a:rPr>
                        <a:t>SELECT</a:t>
                      </a:r>
                    </a:p>
                  </a:txBody>
                  <a:tcPr marL="99421" marR="99421" marT="49709" marB="49709"/>
                </a:tc>
                <a:tc>
                  <a:txBody>
                    <a:bodyPr/>
                    <a:lstStyle/>
                    <a:p>
                      <a:r>
                        <a:rPr lang="en-US" sz="2600" b="1" dirty="0">
                          <a:solidFill>
                            <a:schemeClr val="bg1"/>
                          </a:solidFill>
                          <a:effectLst/>
                        </a:rPr>
                        <a:t>FROM</a:t>
                      </a:r>
                    </a:p>
                  </a:txBody>
                  <a:tcPr marL="99421" marR="99421" marT="49709" marB="49709"/>
                </a:tc>
                <a:extLst>
                  <a:ext uri="{0D108BD9-81ED-4DB2-BD59-A6C34878D82A}">
                    <a16:rowId xmlns:a16="http://schemas.microsoft.com/office/drawing/2014/main" val="2348470260"/>
                  </a:ext>
                </a:extLst>
              </a:tr>
              <a:tr h="502978">
                <a:tc>
                  <a:txBody>
                    <a:bodyPr/>
                    <a:lstStyle/>
                    <a:p>
                      <a:r>
                        <a:rPr lang="en-US" sz="2600" b="1" dirty="0">
                          <a:solidFill>
                            <a:schemeClr val="tx1"/>
                          </a:solidFill>
                          <a:effectLst/>
                        </a:rPr>
                        <a:t>2</a:t>
                      </a:r>
                    </a:p>
                  </a:txBody>
                  <a:tcPr marL="99421" marR="99421" marT="49709" marB="49709"/>
                </a:tc>
                <a:tc>
                  <a:txBody>
                    <a:bodyPr/>
                    <a:lstStyle/>
                    <a:p>
                      <a:r>
                        <a:rPr lang="en-US" sz="2600" b="1" dirty="0">
                          <a:solidFill>
                            <a:schemeClr val="bg1"/>
                          </a:solidFill>
                          <a:effectLst/>
                        </a:rPr>
                        <a:t>DISTINCT</a:t>
                      </a:r>
                    </a:p>
                  </a:txBody>
                  <a:tcPr marL="99421" marR="99421" marT="49709" marB="49709"/>
                </a:tc>
                <a:tc>
                  <a:txBody>
                    <a:bodyPr/>
                    <a:lstStyle/>
                    <a:p>
                      <a:r>
                        <a:rPr lang="en-US" sz="2600" b="1" dirty="0">
                          <a:solidFill>
                            <a:schemeClr val="bg1"/>
                          </a:solidFill>
                          <a:effectLst/>
                        </a:rPr>
                        <a:t>ON</a:t>
                      </a:r>
                    </a:p>
                  </a:txBody>
                  <a:tcPr marL="99421" marR="99421" marT="49709" marB="49709"/>
                </a:tc>
                <a:extLst>
                  <a:ext uri="{0D108BD9-81ED-4DB2-BD59-A6C34878D82A}">
                    <a16:rowId xmlns:a16="http://schemas.microsoft.com/office/drawing/2014/main" val="2889742606"/>
                  </a:ext>
                </a:extLst>
              </a:tr>
              <a:tr h="502978">
                <a:tc>
                  <a:txBody>
                    <a:bodyPr/>
                    <a:lstStyle/>
                    <a:p>
                      <a:r>
                        <a:rPr lang="en-US" sz="2600" b="1" dirty="0">
                          <a:effectLst/>
                        </a:rPr>
                        <a:t>3</a:t>
                      </a:r>
                    </a:p>
                  </a:txBody>
                  <a:tcPr marL="99421" marR="99421" marT="49709" marB="49709"/>
                </a:tc>
                <a:tc>
                  <a:txBody>
                    <a:bodyPr/>
                    <a:lstStyle/>
                    <a:p>
                      <a:r>
                        <a:rPr lang="en-US" sz="2600" b="1" dirty="0">
                          <a:solidFill>
                            <a:schemeClr val="bg1"/>
                          </a:solidFill>
                          <a:effectLst/>
                        </a:rPr>
                        <a:t>TOP</a:t>
                      </a:r>
                    </a:p>
                  </a:txBody>
                  <a:tcPr marL="99421" marR="99421" marT="49709" marB="49709"/>
                </a:tc>
                <a:tc>
                  <a:txBody>
                    <a:bodyPr/>
                    <a:lstStyle/>
                    <a:p>
                      <a:r>
                        <a:rPr lang="en-US" sz="2600" b="1" dirty="0">
                          <a:solidFill>
                            <a:schemeClr val="bg1"/>
                          </a:solidFill>
                          <a:effectLst/>
                        </a:rPr>
                        <a:t>OUTER</a:t>
                      </a:r>
                    </a:p>
                  </a:txBody>
                  <a:tcPr marL="99421" marR="99421" marT="49709" marB="49709"/>
                </a:tc>
                <a:extLst>
                  <a:ext uri="{0D108BD9-81ED-4DB2-BD59-A6C34878D82A}">
                    <a16:rowId xmlns:a16="http://schemas.microsoft.com/office/drawing/2014/main" val="1269310737"/>
                  </a:ext>
                </a:extLst>
              </a:tr>
              <a:tr h="502978">
                <a:tc>
                  <a:txBody>
                    <a:bodyPr/>
                    <a:lstStyle/>
                    <a:p>
                      <a:r>
                        <a:rPr lang="en-US" sz="2600" b="1" dirty="0">
                          <a:effectLst/>
                        </a:rPr>
                        <a:t>4</a:t>
                      </a:r>
                    </a:p>
                  </a:txBody>
                  <a:tcPr marL="99421" marR="99421" marT="49709" marB="49709"/>
                </a:tc>
                <a:tc>
                  <a:txBody>
                    <a:bodyPr/>
                    <a:lstStyle/>
                    <a:p>
                      <a:r>
                        <a:rPr lang="en-US" sz="2600" b="1" dirty="0">
                          <a:solidFill>
                            <a:schemeClr val="bg1"/>
                          </a:solidFill>
                          <a:effectLst/>
                        </a:rPr>
                        <a:t>FROM</a:t>
                      </a:r>
                    </a:p>
                  </a:txBody>
                  <a:tcPr marL="99421" marR="99421" marT="49709" marB="49709"/>
                </a:tc>
                <a:tc>
                  <a:txBody>
                    <a:bodyPr/>
                    <a:lstStyle/>
                    <a:p>
                      <a:r>
                        <a:rPr lang="en-US" sz="2600" b="1" dirty="0">
                          <a:solidFill>
                            <a:schemeClr val="bg1"/>
                          </a:solidFill>
                          <a:effectLst/>
                        </a:rPr>
                        <a:t>WHERE</a:t>
                      </a:r>
                    </a:p>
                  </a:txBody>
                  <a:tcPr marL="99421" marR="99421" marT="49709" marB="49709"/>
                </a:tc>
                <a:extLst>
                  <a:ext uri="{0D108BD9-81ED-4DB2-BD59-A6C34878D82A}">
                    <a16:rowId xmlns:a16="http://schemas.microsoft.com/office/drawing/2014/main" val="939920258"/>
                  </a:ext>
                </a:extLst>
              </a:tr>
              <a:tr h="502978">
                <a:tc>
                  <a:txBody>
                    <a:bodyPr/>
                    <a:lstStyle/>
                    <a:p>
                      <a:r>
                        <a:rPr lang="en-US" sz="2600" b="1" dirty="0">
                          <a:effectLst/>
                        </a:rPr>
                        <a:t>5</a:t>
                      </a:r>
                    </a:p>
                  </a:txBody>
                  <a:tcPr marL="99421" marR="99421" marT="49709" marB="49709"/>
                </a:tc>
                <a:tc>
                  <a:txBody>
                    <a:bodyPr/>
                    <a:lstStyle/>
                    <a:p>
                      <a:r>
                        <a:rPr lang="en-US" sz="2600" b="1" dirty="0">
                          <a:solidFill>
                            <a:schemeClr val="bg1"/>
                          </a:solidFill>
                          <a:effectLst/>
                        </a:rPr>
                        <a:t>ON</a:t>
                      </a:r>
                    </a:p>
                  </a:txBody>
                  <a:tcPr marL="99421" marR="99421" marT="49709" marB="49709"/>
                </a:tc>
                <a:tc>
                  <a:txBody>
                    <a:bodyPr/>
                    <a:lstStyle/>
                    <a:p>
                      <a:r>
                        <a:rPr lang="en-US" sz="2600" b="1" dirty="0">
                          <a:solidFill>
                            <a:schemeClr val="bg1"/>
                          </a:solidFill>
                          <a:effectLst/>
                        </a:rPr>
                        <a:t>GROUP</a:t>
                      </a:r>
                      <a:r>
                        <a:rPr lang="en-US" sz="2600" b="1" dirty="0">
                          <a:effectLst/>
                        </a:rPr>
                        <a:t> </a:t>
                      </a:r>
                      <a:r>
                        <a:rPr lang="en-US" sz="2600" b="1" dirty="0">
                          <a:solidFill>
                            <a:schemeClr val="bg1"/>
                          </a:solidFill>
                          <a:effectLst/>
                        </a:rPr>
                        <a:t>BY</a:t>
                      </a:r>
                    </a:p>
                  </a:txBody>
                  <a:tcPr marL="99421" marR="99421" marT="49709" marB="49709"/>
                </a:tc>
                <a:extLst>
                  <a:ext uri="{0D108BD9-81ED-4DB2-BD59-A6C34878D82A}">
                    <a16:rowId xmlns:a16="http://schemas.microsoft.com/office/drawing/2014/main" val="2898239669"/>
                  </a:ext>
                </a:extLst>
              </a:tr>
              <a:tr h="502978">
                <a:tc>
                  <a:txBody>
                    <a:bodyPr/>
                    <a:lstStyle/>
                    <a:p>
                      <a:r>
                        <a:rPr lang="en-US" sz="2600" b="1" dirty="0">
                          <a:effectLst/>
                        </a:rPr>
                        <a:t>6</a:t>
                      </a:r>
                    </a:p>
                  </a:txBody>
                  <a:tcPr marL="99421" marR="99421" marT="49709" marB="49709"/>
                </a:tc>
                <a:tc>
                  <a:txBody>
                    <a:bodyPr/>
                    <a:lstStyle/>
                    <a:p>
                      <a:r>
                        <a:rPr lang="en-US" sz="2600" b="1" dirty="0">
                          <a:solidFill>
                            <a:schemeClr val="bg1"/>
                          </a:solidFill>
                          <a:effectLst/>
                        </a:rPr>
                        <a:t>OUTER</a:t>
                      </a:r>
                    </a:p>
                  </a:txBody>
                  <a:tcPr marL="99421" marR="99421" marT="49709" marB="49709"/>
                </a:tc>
                <a:tc>
                  <a:txBody>
                    <a:bodyPr/>
                    <a:lstStyle/>
                    <a:p>
                      <a:r>
                        <a:rPr lang="en-US" sz="2600" b="1" dirty="0">
                          <a:solidFill>
                            <a:schemeClr val="bg1"/>
                          </a:solidFill>
                          <a:effectLst/>
                        </a:rPr>
                        <a:t>HAVING</a:t>
                      </a:r>
                    </a:p>
                  </a:txBody>
                  <a:tcPr marL="99421" marR="99421" marT="49709" marB="49709"/>
                </a:tc>
                <a:extLst>
                  <a:ext uri="{0D108BD9-81ED-4DB2-BD59-A6C34878D82A}">
                    <a16:rowId xmlns:a16="http://schemas.microsoft.com/office/drawing/2014/main" val="1948084126"/>
                  </a:ext>
                </a:extLst>
              </a:tr>
              <a:tr h="502978">
                <a:tc>
                  <a:txBody>
                    <a:bodyPr/>
                    <a:lstStyle/>
                    <a:p>
                      <a:r>
                        <a:rPr lang="en-US" sz="2600" b="1" dirty="0">
                          <a:effectLst/>
                        </a:rPr>
                        <a:t>7</a:t>
                      </a:r>
                    </a:p>
                  </a:txBody>
                  <a:tcPr marL="99421" marR="99421" marT="49709" marB="49709"/>
                </a:tc>
                <a:tc>
                  <a:txBody>
                    <a:bodyPr/>
                    <a:lstStyle/>
                    <a:p>
                      <a:r>
                        <a:rPr lang="en-US" sz="2600" b="1" dirty="0">
                          <a:solidFill>
                            <a:schemeClr val="bg1"/>
                          </a:solidFill>
                          <a:effectLst/>
                        </a:rPr>
                        <a:t>WHERE</a:t>
                      </a:r>
                    </a:p>
                  </a:txBody>
                  <a:tcPr marL="99421" marR="99421" marT="49709" marB="49709"/>
                </a:tc>
                <a:tc>
                  <a:txBody>
                    <a:bodyPr/>
                    <a:lstStyle/>
                    <a:p>
                      <a:r>
                        <a:rPr lang="en-US" sz="2600" b="1" dirty="0">
                          <a:solidFill>
                            <a:schemeClr val="bg1"/>
                          </a:solidFill>
                          <a:effectLst/>
                        </a:rPr>
                        <a:t>SELECT</a:t>
                      </a:r>
                    </a:p>
                  </a:txBody>
                  <a:tcPr marL="99421" marR="99421" marT="49709" marB="49709"/>
                </a:tc>
                <a:extLst>
                  <a:ext uri="{0D108BD9-81ED-4DB2-BD59-A6C34878D82A}">
                    <a16:rowId xmlns:a16="http://schemas.microsoft.com/office/drawing/2014/main" val="3827102557"/>
                  </a:ext>
                </a:extLst>
              </a:tr>
              <a:tr h="502978">
                <a:tc>
                  <a:txBody>
                    <a:bodyPr/>
                    <a:lstStyle/>
                    <a:p>
                      <a:r>
                        <a:rPr lang="en-US" sz="2600" b="1" dirty="0">
                          <a:effectLst/>
                        </a:rPr>
                        <a:t>8</a:t>
                      </a:r>
                    </a:p>
                  </a:txBody>
                  <a:tcPr marL="99421" marR="99421" marT="49709" marB="49709"/>
                </a:tc>
                <a:tc>
                  <a:txBody>
                    <a:bodyPr/>
                    <a:lstStyle/>
                    <a:p>
                      <a:r>
                        <a:rPr lang="en-US" sz="2600" b="1" dirty="0">
                          <a:solidFill>
                            <a:schemeClr val="bg1"/>
                          </a:solidFill>
                          <a:effectLst/>
                        </a:rPr>
                        <a:t>GROUP</a:t>
                      </a:r>
                    </a:p>
                  </a:txBody>
                  <a:tcPr marL="99421" marR="99421" marT="49709" marB="49709"/>
                </a:tc>
                <a:tc>
                  <a:txBody>
                    <a:bodyPr/>
                    <a:lstStyle/>
                    <a:p>
                      <a:r>
                        <a:rPr lang="en-US" sz="2600" b="1" dirty="0">
                          <a:solidFill>
                            <a:schemeClr val="bg1"/>
                          </a:solidFill>
                          <a:effectLst/>
                        </a:rPr>
                        <a:t>DISTINCT</a:t>
                      </a:r>
                    </a:p>
                  </a:txBody>
                  <a:tcPr marL="99421" marR="99421" marT="49709" marB="49709"/>
                </a:tc>
                <a:extLst>
                  <a:ext uri="{0D108BD9-81ED-4DB2-BD59-A6C34878D82A}">
                    <a16:rowId xmlns:a16="http://schemas.microsoft.com/office/drawing/2014/main" val="768727039"/>
                  </a:ext>
                </a:extLst>
              </a:tr>
              <a:tr h="502978">
                <a:tc>
                  <a:txBody>
                    <a:bodyPr/>
                    <a:lstStyle/>
                    <a:p>
                      <a:r>
                        <a:rPr lang="en-US" sz="2600" b="1" dirty="0">
                          <a:effectLst/>
                        </a:rPr>
                        <a:t>9</a:t>
                      </a:r>
                    </a:p>
                  </a:txBody>
                  <a:tcPr marL="99421" marR="99421" marT="49709" marB="49709"/>
                </a:tc>
                <a:tc>
                  <a:txBody>
                    <a:bodyPr/>
                    <a:lstStyle/>
                    <a:p>
                      <a:r>
                        <a:rPr lang="en-US" sz="2600" b="1" dirty="0">
                          <a:solidFill>
                            <a:schemeClr val="bg1"/>
                          </a:solidFill>
                          <a:effectLst/>
                        </a:rPr>
                        <a:t>HAVING</a:t>
                      </a:r>
                    </a:p>
                  </a:txBody>
                  <a:tcPr marL="99421" marR="99421" marT="49709" marB="49709"/>
                </a:tc>
                <a:tc>
                  <a:txBody>
                    <a:bodyPr/>
                    <a:lstStyle/>
                    <a:p>
                      <a:r>
                        <a:rPr lang="en-US" sz="2600" b="1" dirty="0">
                          <a:solidFill>
                            <a:schemeClr val="bg1"/>
                          </a:solidFill>
                          <a:effectLst/>
                        </a:rPr>
                        <a:t>ORDER</a:t>
                      </a:r>
                      <a:r>
                        <a:rPr lang="en-US" sz="2600" b="1" dirty="0">
                          <a:effectLst/>
                        </a:rPr>
                        <a:t> </a:t>
                      </a:r>
                      <a:r>
                        <a:rPr lang="en-US" sz="2600" b="1" dirty="0">
                          <a:solidFill>
                            <a:schemeClr val="bg1"/>
                          </a:solidFill>
                          <a:effectLst/>
                        </a:rPr>
                        <a:t>BY</a:t>
                      </a:r>
                    </a:p>
                  </a:txBody>
                  <a:tcPr marL="99421" marR="99421" marT="49709" marB="49709"/>
                </a:tc>
                <a:extLst>
                  <a:ext uri="{0D108BD9-81ED-4DB2-BD59-A6C34878D82A}">
                    <a16:rowId xmlns:a16="http://schemas.microsoft.com/office/drawing/2014/main" val="4100935668"/>
                  </a:ext>
                </a:extLst>
              </a:tr>
              <a:tr h="502978">
                <a:tc>
                  <a:txBody>
                    <a:bodyPr/>
                    <a:lstStyle/>
                    <a:p>
                      <a:r>
                        <a:rPr lang="en-US" sz="2600" b="1" dirty="0">
                          <a:effectLst/>
                        </a:rPr>
                        <a:t>10</a:t>
                      </a:r>
                    </a:p>
                  </a:txBody>
                  <a:tcPr marL="99421" marR="99421" marT="49709" marB="49709"/>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600" b="1" dirty="0">
                          <a:solidFill>
                            <a:schemeClr val="bg1"/>
                          </a:solidFill>
                          <a:effectLst/>
                        </a:rPr>
                        <a:t>ORDER BY</a:t>
                      </a:r>
                    </a:p>
                  </a:txBody>
                  <a:tcPr marL="99421" marR="99421" marT="49709" marB="49709"/>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600" b="1" dirty="0">
                          <a:solidFill>
                            <a:schemeClr val="bg1"/>
                          </a:solidFill>
                          <a:effectLst/>
                        </a:rPr>
                        <a:t>TOP/LIMIT</a:t>
                      </a:r>
                    </a:p>
                  </a:txBody>
                  <a:tcPr marL="99421" marR="99421" marT="49709" marB="49709"/>
                </a:tc>
                <a:extLst>
                  <a:ext uri="{0D108BD9-81ED-4DB2-BD59-A6C34878D82A}">
                    <a16:rowId xmlns:a16="http://schemas.microsoft.com/office/drawing/2014/main" val="3060012951"/>
                  </a:ext>
                </a:extLst>
              </a:tr>
            </a:tbl>
          </a:graphicData>
        </a:graphic>
      </p:graphicFrame>
    </p:spTree>
    <p:extLst>
      <p:ext uri="{BB962C8B-B14F-4D97-AF65-F5344CB8AC3E}">
        <p14:creationId xmlns:p14="http://schemas.microsoft.com/office/powerpoint/2010/main" val="4276379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Pivot Tables</a:t>
            </a:r>
            <a:endParaRPr lang="bg-BG" dirty="0"/>
          </a:p>
        </p:txBody>
      </p:sp>
      <p:pic>
        <p:nvPicPr>
          <p:cNvPr id="1028" name="Picture 4" descr="Ð ÐµÐ·ÑÐ»ÑÐ°Ñ Ñ Ð¸Ð·Ð¾Ð±ÑÐ°Ð¶ÐµÐ½Ð¸Ðµ Ð·Ð° pivot table png">
            <a:extLst>
              <a:ext uri="{FF2B5EF4-FFF2-40B4-BE49-F238E27FC236}">
                <a16:creationId xmlns:a16="http://schemas.microsoft.com/office/drawing/2014/main" id="{83B2DFDF-29E5-476D-9FDC-F2C3C4C0C5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4958" y="1504361"/>
            <a:ext cx="2342083" cy="2342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48769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p:txBody>
          <a:bodyPr/>
          <a:lstStyle/>
          <a:p>
            <a:pPr>
              <a:buClr>
                <a:schemeClr val="tx1"/>
              </a:buClr>
            </a:pPr>
            <a:r>
              <a:rPr lang="en-US" b="1" dirty="0">
                <a:solidFill>
                  <a:schemeClr val="bg1"/>
                </a:solidFill>
              </a:rPr>
              <a:t>Summarizes data </a:t>
            </a:r>
            <a:r>
              <a:rPr lang="en-US" dirty="0"/>
              <a:t>from another table</a:t>
            </a:r>
          </a:p>
          <a:p>
            <a:r>
              <a:rPr lang="en-US" dirty="0"/>
              <a:t>Applies an </a:t>
            </a:r>
            <a:r>
              <a:rPr lang="en-US" b="1" dirty="0">
                <a:solidFill>
                  <a:schemeClr val="bg1"/>
                </a:solidFill>
              </a:rPr>
              <a:t>aggregate operation </a:t>
            </a:r>
          </a:p>
          <a:p>
            <a:pPr lvl="1"/>
            <a:r>
              <a:rPr lang="en-US" dirty="0"/>
              <a:t>Sorting, averaging, summing, etc.</a:t>
            </a:r>
          </a:p>
          <a:p>
            <a:r>
              <a:rPr lang="en-US" dirty="0"/>
              <a:t>Typically includes </a:t>
            </a:r>
            <a:r>
              <a:rPr lang="en-US" b="1" dirty="0">
                <a:solidFill>
                  <a:schemeClr val="bg1"/>
                </a:solidFill>
              </a:rPr>
              <a:t>grouping of the data</a:t>
            </a:r>
            <a:endParaRPr lang="bg-BG" dirty="0"/>
          </a:p>
        </p:txBody>
      </p:sp>
      <p:sp>
        <p:nvSpPr>
          <p:cNvPr id="4" name="Title 3"/>
          <p:cNvSpPr>
            <a:spLocks noGrp="1"/>
          </p:cNvSpPr>
          <p:nvPr>
            <p:ph type="title"/>
          </p:nvPr>
        </p:nvSpPr>
        <p:spPr/>
        <p:txBody>
          <a:bodyPr/>
          <a:lstStyle/>
          <a:p>
            <a:r>
              <a:rPr lang="en-US" dirty="0"/>
              <a:t>Pivot Tables</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29</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4343400"/>
            <a:ext cx="5148328" cy="16231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3215" y="4343400"/>
            <a:ext cx="4899197" cy="1623168"/>
          </a:xfrm>
          <a:prstGeom prst="rect">
            <a:avLst/>
          </a:prstGeom>
        </p:spPr>
      </p:pic>
      <p:sp>
        <p:nvSpPr>
          <p:cNvPr id="7" name="Right Arrow 6"/>
          <p:cNvSpPr/>
          <p:nvPr/>
        </p:nvSpPr>
        <p:spPr>
          <a:xfrm>
            <a:off x="5880753" y="4838152"/>
            <a:ext cx="728594" cy="61616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Tree>
    <p:extLst>
      <p:ext uri="{BB962C8B-B14F-4D97-AF65-F5344CB8AC3E}">
        <p14:creationId xmlns:p14="http://schemas.microsoft.com/office/powerpoint/2010/main" val="27840804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endParaRPr lang="bg-BG" dirty="0"/>
          </a:p>
        </p:txBody>
      </p:sp>
      <p:sp>
        <p:nvSpPr>
          <p:cNvPr id="4" name="Title 3"/>
          <p:cNvSpPr>
            <a:spLocks noGrp="1"/>
          </p:cNvSpPr>
          <p:nvPr>
            <p:ph type="title"/>
          </p:nvPr>
        </p:nvSpPr>
        <p:spPr/>
        <p:txBody>
          <a:bodyPr/>
          <a:lstStyle/>
          <a:p>
            <a:r>
              <a:rPr lang="en-US" dirty="0"/>
              <a:t>Questions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3</a:t>
            </a:fld>
            <a:endParaRPr lang="en-US" dirty="0"/>
          </a:p>
        </p:txBody>
      </p:sp>
      <p:sp>
        <p:nvSpPr>
          <p:cNvPr id="3" name="Content Placeholder 2"/>
          <p:cNvSpPr>
            <a:spLocks noGrp="1"/>
          </p:cNvSpPr>
          <p:nvPr>
            <p:ph idx="4294967295"/>
          </p:nvPr>
        </p:nvSpPr>
        <p:spPr>
          <a:xfrm>
            <a:off x="0" y="1150938"/>
            <a:ext cx="11804650" cy="5373687"/>
          </a:xfrm>
        </p:spPr>
        <p:txBody>
          <a:bodyPr>
            <a:normAutofit/>
          </a:bodyPr>
          <a:lstStyle/>
          <a:p>
            <a:pPr marL="0" indent="0" algn="ctr">
              <a:buNone/>
            </a:pPr>
            <a:endParaRPr lang="bg-BG" b="1" dirty="0"/>
          </a:p>
          <a:p>
            <a:pPr marL="0" indent="0" algn="ctr">
              <a:buNone/>
            </a:pPr>
            <a:r>
              <a:rPr lang="en-US" sz="7200" b="1" u="sng" dirty="0">
                <a:solidFill>
                  <a:schemeClr val="bg1"/>
                </a:solidFill>
              </a:rPr>
              <a:t>sli.do</a:t>
            </a:r>
            <a:r>
              <a:rPr lang="en-US" sz="6000" b="1" dirty="0"/>
              <a:t/>
            </a:r>
            <a:br>
              <a:rPr lang="en-US" sz="6000" b="1" dirty="0"/>
            </a:br>
            <a:r>
              <a:rPr lang="en-US" sz="11500" b="1" noProof="1"/>
              <a:t>#CSharpDB</a:t>
            </a:r>
            <a:endParaRPr lang="en-US" sz="6000" b="1" noProof="1"/>
          </a:p>
          <a:p>
            <a:endParaRPr lang="en-US" dirty="0"/>
          </a:p>
        </p:txBody>
      </p:sp>
    </p:spTree>
    <p:extLst>
      <p:ext uri="{BB962C8B-B14F-4D97-AF65-F5344CB8AC3E}">
        <p14:creationId xmlns:p14="http://schemas.microsoft.com/office/powerpoint/2010/main" val="1750290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normAutofit lnSpcReduction="10000"/>
          </a:bodyPr>
          <a:lstStyle/>
          <a:p>
            <a:pPr>
              <a:buClr>
                <a:schemeClr val="tx1"/>
              </a:buClr>
            </a:pPr>
            <a:r>
              <a:rPr lang="en-US" dirty="0"/>
              <a:t>You can use the </a:t>
            </a:r>
            <a:r>
              <a:rPr lang="en-US" dirty="0">
                <a:solidFill>
                  <a:schemeClr val="bg1"/>
                </a:solidFill>
              </a:rPr>
              <a:t>PIVOT</a:t>
            </a:r>
            <a:r>
              <a:rPr lang="en-US" dirty="0"/>
              <a:t> and </a:t>
            </a:r>
            <a:r>
              <a:rPr lang="en-US" dirty="0">
                <a:solidFill>
                  <a:schemeClr val="bg1"/>
                </a:solidFill>
              </a:rPr>
              <a:t>UNPIVOT</a:t>
            </a:r>
            <a:r>
              <a:rPr lang="en-US" dirty="0"/>
              <a:t> relational operators to </a:t>
            </a:r>
            <a:r>
              <a:rPr lang="en-US" dirty="0" smtClean="0"/>
              <a:t/>
            </a:r>
            <a:br>
              <a:rPr lang="en-US" dirty="0" smtClean="0"/>
            </a:br>
            <a:r>
              <a:rPr lang="en-US" dirty="0" smtClean="0"/>
              <a:t>change </a:t>
            </a:r>
            <a:r>
              <a:rPr lang="en-US" dirty="0"/>
              <a:t>a table-valued expression into another </a:t>
            </a:r>
            <a:r>
              <a:rPr lang="en-US" dirty="0" smtClean="0"/>
              <a:t>table</a:t>
            </a:r>
          </a:p>
          <a:p>
            <a:pPr>
              <a:buClr>
                <a:schemeClr val="tx1"/>
              </a:buClr>
            </a:pPr>
            <a:r>
              <a:rPr lang="en-US" dirty="0">
                <a:solidFill>
                  <a:schemeClr val="bg1"/>
                </a:solidFill>
              </a:rPr>
              <a:t>PIVOT</a:t>
            </a:r>
            <a:r>
              <a:rPr lang="en-US" dirty="0"/>
              <a:t> rotates a table-valued expression by turning the unique </a:t>
            </a:r>
            <a:r>
              <a:rPr lang="en-US" dirty="0" smtClean="0"/>
              <a:t/>
            </a:r>
            <a:br>
              <a:rPr lang="en-US" dirty="0" smtClean="0"/>
            </a:br>
            <a:r>
              <a:rPr lang="en-US" dirty="0" smtClean="0"/>
              <a:t>values </a:t>
            </a:r>
            <a:r>
              <a:rPr lang="en-US" dirty="0"/>
              <a:t>from one column in the expression into multiple </a:t>
            </a:r>
            <a:r>
              <a:rPr lang="en-US" dirty="0" smtClean="0"/>
              <a:t/>
            </a:r>
            <a:br>
              <a:rPr lang="en-US" dirty="0" smtClean="0"/>
            </a:br>
            <a:r>
              <a:rPr lang="en-US" dirty="0" smtClean="0"/>
              <a:t>columns </a:t>
            </a:r>
            <a:r>
              <a:rPr lang="en-US" dirty="0"/>
              <a:t>in the output, and performs aggregations where they are required on any remaining column values that are wanted </a:t>
            </a:r>
            <a:r>
              <a:rPr lang="en-US" dirty="0" smtClean="0"/>
              <a:t/>
            </a:r>
            <a:br>
              <a:rPr lang="en-US" dirty="0" smtClean="0"/>
            </a:br>
            <a:r>
              <a:rPr lang="en-US" dirty="0" smtClean="0"/>
              <a:t>in </a:t>
            </a:r>
            <a:r>
              <a:rPr lang="en-US" dirty="0"/>
              <a:t>the final </a:t>
            </a:r>
            <a:r>
              <a:rPr lang="en-US" dirty="0" smtClean="0"/>
              <a:t>output</a:t>
            </a:r>
          </a:p>
          <a:p>
            <a:pPr>
              <a:buClr>
                <a:schemeClr val="tx1"/>
              </a:buClr>
            </a:pPr>
            <a:r>
              <a:rPr lang="en-US" dirty="0">
                <a:solidFill>
                  <a:schemeClr val="bg1"/>
                </a:solidFill>
              </a:rPr>
              <a:t>UNPIVOT</a:t>
            </a:r>
            <a:r>
              <a:rPr lang="en-US" dirty="0"/>
              <a:t> performs the opposite operation to </a:t>
            </a:r>
            <a:r>
              <a:rPr lang="en-US" dirty="0">
                <a:solidFill>
                  <a:schemeClr val="bg1"/>
                </a:solidFill>
              </a:rPr>
              <a:t>PIVOT</a:t>
            </a:r>
            <a:r>
              <a:rPr lang="en-US" dirty="0"/>
              <a:t> by rotating columns of a table-valued expression into column values</a:t>
            </a:r>
            <a:endParaRPr lang="en-US" dirty="0"/>
          </a:p>
        </p:txBody>
      </p:sp>
      <p:sp>
        <p:nvSpPr>
          <p:cNvPr id="465922" name="Rectangle 2"/>
          <p:cNvSpPr>
            <a:spLocks noGrp="1" noChangeArrowheads="1"/>
          </p:cNvSpPr>
          <p:nvPr>
            <p:ph type="title"/>
          </p:nvPr>
        </p:nvSpPr>
        <p:spPr/>
        <p:txBody>
          <a:bodyPr/>
          <a:lstStyle/>
          <a:p>
            <a:r>
              <a:rPr lang="en-US" dirty="0"/>
              <a:t>Pivot Tables</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30</a:t>
            </a:fld>
            <a:endParaRPr lang="en-US" dirty="0"/>
          </a:p>
        </p:txBody>
      </p:sp>
    </p:spTree>
    <p:extLst>
      <p:ext uri="{BB962C8B-B14F-4D97-AF65-F5344CB8AC3E}">
        <p14:creationId xmlns:p14="http://schemas.microsoft.com/office/powerpoint/2010/main" val="111320336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a:t>Pivot Tables</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31</a:t>
            </a:fld>
            <a:endParaRPr lang="en-US" dirty="0"/>
          </a:p>
        </p:txBody>
      </p:sp>
      <p:sp>
        <p:nvSpPr>
          <p:cNvPr id="6" name="Rectangle 5"/>
          <p:cNvSpPr>
            <a:spLocks noChangeArrowheads="1"/>
          </p:cNvSpPr>
          <p:nvPr/>
        </p:nvSpPr>
        <p:spPr bwMode="auto">
          <a:xfrm>
            <a:off x="773545" y="1267693"/>
            <a:ext cx="10556818" cy="216059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dirty="0">
                <a:latin typeface="Consolas" pitchFamily="49" charset="0"/>
                <a:cs typeface="Consolas" pitchFamily="49" charset="0"/>
              </a:rPr>
              <a:t>SELECT </a:t>
            </a:r>
            <a:r>
              <a:rPr lang="en-US" sz="3200" b="1" dirty="0" err="1">
                <a:latin typeface="Consolas" pitchFamily="49" charset="0"/>
                <a:cs typeface="Consolas" pitchFamily="49" charset="0"/>
              </a:rPr>
              <a:t>DaysToManufacture</a:t>
            </a:r>
            <a:r>
              <a:rPr lang="en-US" sz="3200" b="1" dirty="0">
                <a:latin typeface="Consolas" pitchFamily="49" charset="0"/>
                <a:cs typeface="Consolas" pitchFamily="49" charset="0"/>
              </a:rPr>
              <a:t>, </a:t>
            </a:r>
            <a:r>
              <a:rPr lang="en-US" sz="3200" b="1" dirty="0">
                <a:solidFill>
                  <a:schemeClr val="bg1"/>
                </a:solidFill>
                <a:latin typeface="Consolas" pitchFamily="49" charset="0"/>
                <a:cs typeface="Consolas" pitchFamily="49" charset="0"/>
              </a:rPr>
              <a:t>AVG</a:t>
            </a:r>
            <a:r>
              <a:rPr lang="en-US" sz="3200" b="1" dirty="0">
                <a:latin typeface="Consolas" pitchFamily="49" charset="0"/>
                <a:cs typeface="Consolas" pitchFamily="49" charset="0"/>
              </a:rPr>
              <a:t>(</a:t>
            </a:r>
            <a:r>
              <a:rPr lang="en-US" sz="3200" b="1" dirty="0" err="1">
                <a:latin typeface="Consolas" pitchFamily="49" charset="0"/>
                <a:cs typeface="Consolas" pitchFamily="49" charset="0"/>
              </a:rPr>
              <a:t>StandardCost</a:t>
            </a:r>
            <a:r>
              <a:rPr lang="en-US" sz="3200" b="1" dirty="0">
                <a:latin typeface="Consolas" pitchFamily="49" charset="0"/>
                <a:cs typeface="Consolas" pitchFamily="49" charset="0"/>
              </a:rPr>
              <a:t>) </a:t>
            </a:r>
            <a:r>
              <a:rPr lang="en-US" sz="3200" b="1" dirty="0" smtClean="0">
                <a:latin typeface="Consolas" pitchFamily="49" charset="0"/>
                <a:cs typeface="Consolas" pitchFamily="49" charset="0"/>
              </a:rPr>
              <a:t>AS</a:t>
            </a:r>
            <a:br>
              <a:rPr lang="en-US" sz="3200" b="1" dirty="0" smtClean="0">
                <a:latin typeface="Consolas" pitchFamily="49" charset="0"/>
                <a:cs typeface="Consolas" pitchFamily="49" charset="0"/>
              </a:rPr>
            </a:br>
            <a:r>
              <a:rPr lang="en-US" sz="3200" b="1" dirty="0" smtClean="0">
                <a:latin typeface="Consolas" pitchFamily="49" charset="0"/>
                <a:cs typeface="Consolas" pitchFamily="49" charset="0"/>
              </a:rPr>
              <a:t>  </a:t>
            </a:r>
            <a:r>
              <a:rPr lang="en-US" sz="3200" b="1" dirty="0" err="1" smtClean="0">
                <a:latin typeface="Consolas" pitchFamily="49" charset="0"/>
                <a:cs typeface="Consolas" pitchFamily="49" charset="0"/>
              </a:rPr>
              <a:t>AverageCost</a:t>
            </a:r>
            <a:r>
              <a:rPr lang="en-US" sz="3200" b="1" dirty="0" smtClean="0">
                <a:latin typeface="Consolas" pitchFamily="49" charset="0"/>
                <a:cs typeface="Consolas" pitchFamily="49" charset="0"/>
              </a:rPr>
              <a:t>   </a:t>
            </a:r>
            <a:endParaRPr lang="en-US" sz="3200" b="1" dirty="0">
              <a:latin typeface="Consolas" pitchFamily="49" charset="0"/>
              <a:cs typeface="Consolas" pitchFamily="49" charset="0"/>
            </a:endParaRPr>
          </a:p>
          <a:p>
            <a:pPr>
              <a:lnSpc>
                <a:spcPct val="105000"/>
              </a:lnSpc>
            </a:pPr>
            <a:r>
              <a:rPr lang="en-US" sz="3200" b="1" dirty="0">
                <a:latin typeface="Consolas" pitchFamily="49" charset="0"/>
                <a:cs typeface="Consolas" pitchFamily="49" charset="0"/>
              </a:rPr>
              <a:t>FROM </a:t>
            </a:r>
            <a:r>
              <a:rPr lang="en-US" sz="3200" b="1" dirty="0" err="1">
                <a:latin typeface="Consolas" pitchFamily="49" charset="0"/>
                <a:cs typeface="Consolas" pitchFamily="49" charset="0"/>
              </a:rPr>
              <a:t>Production.Product</a:t>
            </a:r>
            <a:r>
              <a:rPr lang="en-US" sz="3200" b="1" dirty="0">
                <a:latin typeface="Consolas" pitchFamily="49" charset="0"/>
                <a:cs typeface="Consolas" pitchFamily="49" charset="0"/>
              </a:rPr>
              <a:t>  </a:t>
            </a:r>
          </a:p>
          <a:p>
            <a:pPr>
              <a:lnSpc>
                <a:spcPct val="105000"/>
              </a:lnSpc>
            </a:pPr>
            <a:r>
              <a:rPr lang="en-US" sz="3200" b="1" dirty="0">
                <a:latin typeface="Consolas" pitchFamily="49" charset="0"/>
                <a:cs typeface="Consolas" pitchFamily="49" charset="0"/>
              </a:rPr>
              <a:t>GROUP BY </a:t>
            </a:r>
            <a:r>
              <a:rPr lang="en-US" sz="3200" b="1" dirty="0" err="1">
                <a:latin typeface="Consolas" pitchFamily="49" charset="0"/>
                <a:cs typeface="Consolas" pitchFamily="49" charset="0"/>
              </a:rPr>
              <a:t>DaysToManufacture</a:t>
            </a:r>
            <a:r>
              <a:rPr lang="en-US" sz="3200" b="1" dirty="0">
                <a:latin typeface="Consolas" pitchFamily="49" charset="0"/>
                <a:cs typeface="Consolas" pitchFamily="49" charset="0"/>
              </a:rPr>
              <a:t>;</a:t>
            </a:r>
            <a:endParaRPr lang="en-US" sz="3200" b="1" noProof="1">
              <a:latin typeface="Consolas" pitchFamily="49" charset="0"/>
              <a:cs typeface="Consolas" pitchFamily="49" charset="0"/>
            </a:endParaRPr>
          </a:p>
        </p:txBody>
      </p:sp>
      <p:sp>
        <p:nvSpPr>
          <p:cNvPr id="7" name="Rectangle 6"/>
          <p:cNvSpPr>
            <a:spLocks noChangeArrowheads="1"/>
          </p:cNvSpPr>
          <p:nvPr/>
        </p:nvSpPr>
        <p:spPr bwMode="auto">
          <a:xfrm>
            <a:off x="773545" y="4283898"/>
            <a:ext cx="10556818" cy="240136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400" b="1" dirty="0" err="1">
                <a:latin typeface="Consolas" pitchFamily="49" charset="0"/>
                <a:cs typeface="Consolas" pitchFamily="49" charset="0"/>
              </a:rPr>
              <a:t>DaysToManufacture</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AverageCost</a:t>
            </a:r>
            <a:endParaRPr lang="en-US" sz="2400" b="1" dirty="0">
              <a:latin typeface="Consolas" pitchFamily="49" charset="0"/>
              <a:cs typeface="Consolas" pitchFamily="49" charset="0"/>
            </a:endParaRPr>
          </a:p>
          <a:p>
            <a:pPr>
              <a:lnSpc>
                <a:spcPct val="105000"/>
              </a:lnSpc>
            </a:pPr>
            <a:r>
              <a:rPr lang="en-US" sz="2400" b="1" dirty="0">
                <a:latin typeface="Consolas" pitchFamily="49" charset="0"/>
                <a:cs typeface="Consolas" pitchFamily="49" charset="0"/>
              </a:rPr>
              <a:t>----------------- -----------</a:t>
            </a:r>
          </a:p>
          <a:p>
            <a:pPr>
              <a:lnSpc>
                <a:spcPct val="105000"/>
              </a:lnSpc>
            </a:pPr>
            <a:r>
              <a:rPr lang="en-US" sz="2400" b="1" dirty="0">
                <a:latin typeface="Consolas" pitchFamily="49" charset="0"/>
                <a:cs typeface="Consolas" pitchFamily="49" charset="0"/>
              </a:rPr>
              <a:t>0                 5.0885</a:t>
            </a:r>
          </a:p>
          <a:p>
            <a:pPr>
              <a:lnSpc>
                <a:spcPct val="105000"/>
              </a:lnSpc>
            </a:pPr>
            <a:r>
              <a:rPr lang="en-US" sz="2400" b="1" dirty="0">
                <a:latin typeface="Consolas" pitchFamily="49" charset="0"/>
                <a:cs typeface="Consolas" pitchFamily="49" charset="0"/>
              </a:rPr>
              <a:t>1                 223.88</a:t>
            </a:r>
          </a:p>
          <a:p>
            <a:pPr>
              <a:lnSpc>
                <a:spcPct val="105000"/>
              </a:lnSpc>
            </a:pPr>
            <a:r>
              <a:rPr lang="en-US" sz="2400" b="1" dirty="0">
                <a:latin typeface="Consolas" pitchFamily="49" charset="0"/>
                <a:cs typeface="Consolas" pitchFamily="49" charset="0"/>
              </a:rPr>
              <a:t>2                 359.1082</a:t>
            </a:r>
          </a:p>
          <a:p>
            <a:pPr>
              <a:lnSpc>
                <a:spcPct val="105000"/>
              </a:lnSpc>
            </a:pPr>
            <a:r>
              <a:rPr lang="en-US" sz="2400" b="1" dirty="0">
                <a:latin typeface="Consolas" pitchFamily="49" charset="0"/>
                <a:cs typeface="Consolas" pitchFamily="49" charset="0"/>
              </a:rPr>
              <a:t>4                 949.4105</a:t>
            </a:r>
            <a:endParaRPr lang="en-US" sz="2400" b="1" noProof="1">
              <a:latin typeface="Consolas" pitchFamily="49" charset="0"/>
              <a:cs typeface="Consolas" pitchFamily="49" charset="0"/>
            </a:endParaRPr>
          </a:p>
        </p:txBody>
      </p:sp>
      <p:sp>
        <p:nvSpPr>
          <p:cNvPr id="8" name="Right Arrow 15"/>
          <p:cNvSpPr/>
          <p:nvPr/>
        </p:nvSpPr>
        <p:spPr>
          <a:xfrm rot="5400000">
            <a:off x="5800710" y="3661823"/>
            <a:ext cx="619531" cy="46330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182681762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a:t>Pivot Tables</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32</a:t>
            </a:fld>
            <a:endParaRPr lang="en-US" dirty="0"/>
          </a:p>
        </p:txBody>
      </p:sp>
      <p:sp>
        <p:nvSpPr>
          <p:cNvPr id="6" name="Rectangle 5"/>
          <p:cNvSpPr>
            <a:spLocks noChangeArrowheads="1"/>
          </p:cNvSpPr>
          <p:nvPr/>
        </p:nvSpPr>
        <p:spPr bwMode="auto">
          <a:xfrm>
            <a:off x="773545" y="1392859"/>
            <a:ext cx="10556818" cy="330917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000" b="1" dirty="0">
                <a:latin typeface="Consolas" pitchFamily="49" charset="0"/>
                <a:cs typeface="Consolas" pitchFamily="49" charset="0"/>
              </a:rPr>
              <a:t>SELECT </a:t>
            </a:r>
            <a:r>
              <a:rPr lang="en-US" sz="2000" b="1" dirty="0">
                <a:solidFill>
                  <a:schemeClr val="bg1"/>
                </a:solidFill>
                <a:latin typeface="Consolas" pitchFamily="49" charset="0"/>
                <a:cs typeface="Consolas" pitchFamily="49" charset="0"/>
              </a:rPr>
              <a:t>'</a:t>
            </a:r>
            <a:r>
              <a:rPr lang="en-US" sz="2000" b="1" dirty="0" err="1">
                <a:solidFill>
                  <a:schemeClr val="bg1"/>
                </a:solidFill>
                <a:latin typeface="Consolas" pitchFamily="49" charset="0"/>
                <a:cs typeface="Consolas" pitchFamily="49" charset="0"/>
              </a:rPr>
              <a:t>AverageCost</a:t>
            </a:r>
            <a:r>
              <a:rPr lang="en-US" sz="2000" b="1" dirty="0">
                <a:solidFill>
                  <a:schemeClr val="bg1"/>
                </a:solidFill>
                <a:latin typeface="Consolas" pitchFamily="49" charset="0"/>
                <a:cs typeface="Consolas" pitchFamily="49" charset="0"/>
              </a:rPr>
              <a:t>'</a:t>
            </a:r>
            <a:r>
              <a:rPr lang="en-US" sz="2000" b="1" dirty="0">
                <a:latin typeface="Consolas" pitchFamily="49" charset="0"/>
                <a:cs typeface="Consolas" pitchFamily="49" charset="0"/>
              </a:rPr>
              <a:t> AS </a:t>
            </a:r>
            <a:r>
              <a:rPr lang="en-US" sz="2000" b="1" dirty="0" err="1">
                <a:latin typeface="Consolas" pitchFamily="49" charset="0"/>
                <a:cs typeface="Consolas" pitchFamily="49" charset="0"/>
              </a:rPr>
              <a:t>Cost_Sorted_By_Production_Days</a:t>
            </a:r>
            <a:r>
              <a:rPr lang="en-US" sz="2000" b="1" dirty="0">
                <a:latin typeface="Consolas" pitchFamily="49" charset="0"/>
                <a:cs typeface="Consolas" pitchFamily="49" charset="0"/>
              </a:rPr>
              <a:t>,   </a:t>
            </a:r>
          </a:p>
          <a:p>
            <a:pPr>
              <a:lnSpc>
                <a:spcPct val="105000"/>
              </a:lnSpc>
            </a:pPr>
            <a:r>
              <a:rPr lang="en-US" sz="2000" b="1" dirty="0">
                <a:latin typeface="Consolas" pitchFamily="49" charset="0"/>
                <a:cs typeface="Consolas" pitchFamily="49" charset="0"/>
              </a:rPr>
              <a:t>[0], [1], [2], [3], [4]  </a:t>
            </a:r>
          </a:p>
          <a:p>
            <a:pPr>
              <a:lnSpc>
                <a:spcPct val="105000"/>
              </a:lnSpc>
            </a:pPr>
            <a:r>
              <a:rPr lang="en-US" sz="2000" b="1" dirty="0">
                <a:latin typeface="Consolas" pitchFamily="49" charset="0"/>
                <a:cs typeface="Consolas" pitchFamily="49" charset="0"/>
              </a:rPr>
              <a:t>FROM  </a:t>
            </a:r>
          </a:p>
          <a:p>
            <a:pPr>
              <a:lnSpc>
                <a:spcPct val="105000"/>
              </a:lnSpc>
            </a:pPr>
            <a:r>
              <a:rPr lang="en-US" sz="2000" b="1" dirty="0">
                <a:latin typeface="Consolas" pitchFamily="49" charset="0"/>
                <a:cs typeface="Consolas" pitchFamily="49" charset="0"/>
              </a:rPr>
              <a:t>(SELECT </a:t>
            </a:r>
            <a:r>
              <a:rPr lang="en-US" sz="2000" b="1" dirty="0" err="1">
                <a:latin typeface="Consolas" pitchFamily="49" charset="0"/>
                <a:cs typeface="Consolas" pitchFamily="49" charset="0"/>
              </a:rPr>
              <a:t>DaysToManufacture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StandardCost</a:t>
            </a:r>
            <a:r>
              <a:rPr lang="en-US" sz="2000" b="1" dirty="0">
                <a:latin typeface="Consolas" pitchFamily="49" charset="0"/>
                <a:cs typeface="Consolas" pitchFamily="49" charset="0"/>
              </a:rPr>
              <a:t>   </a:t>
            </a:r>
          </a:p>
          <a:p>
            <a:pPr>
              <a:lnSpc>
                <a:spcPct val="105000"/>
              </a:lnSpc>
            </a:pPr>
            <a:r>
              <a:rPr lang="en-US" sz="2000" b="1" dirty="0">
                <a:latin typeface="Consolas" pitchFamily="49" charset="0"/>
                <a:cs typeface="Consolas" pitchFamily="49" charset="0"/>
              </a:rPr>
              <a:t>    FROM </a:t>
            </a:r>
            <a:r>
              <a:rPr lang="en-US" sz="2000" b="1" dirty="0" err="1">
                <a:latin typeface="Consolas" pitchFamily="49" charset="0"/>
                <a:cs typeface="Consolas" pitchFamily="49" charset="0"/>
              </a:rPr>
              <a:t>Production.Product</a:t>
            </a:r>
            <a:r>
              <a:rPr lang="en-US" sz="2000" b="1" dirty="0">
                <a:latin typeface="Consolas" pitchFamily="49" charset="0"/>
                <a:cs typeface="Consolas" pitchFamily="49" charset="0"/>
              </a:rPr>
              <a:t>) AS </a:t>
            </a:r>
            <a:r>
              <a:rPr lang="en-US" sz="2000" b="1" dirty="0" err="1">
                <a:latin typeface="Consolas" pitchFamily="49" charset="0"/>
                <a:cs typeface="Consolas" pitchFamily="49" charset="0"/>
              </a:rPr>
              <a:t>SourceTable</a:t>
            </a:r>
            <a:r>
              <a:rPr lang="en-US" sz="2000" b="1" dirty="0">
                <a:latin typeface="Consolas" pitchFamily="49" charset="0"/>
                <a:cs typeface="Consolas" pitchFamily="49" charset="0"/>
              </a:rPr>
              <a:t>  </a:t>
            </a:r>
          </a:p>
          <a:p>
            <a:pPr>
              <a:lnSpc>
                <a:spcPct val="105000"/>
              </a:lnSpc>
            </a:pPr>
            <a:r>
              <a:rPr lang="en-US" sz="2000" b="1" dirty="0">
                <a:latin typeface="Consolas" pitchFamily="49" charset="0"/>
                <a:cs typeface="Consolas" pitchFamily="49" charset="0"/>
              </a:rPr>
              <a:t>PIVOT  </a:t>
            </a:r>
          </a:p>
          <a:p>
            <a:pPr>
              <a:lnSpc>
                <a:spcPct val="105000"/>
              </a:lnSpc>
            </a:pPr>
            <a:r>
              <a:rPr lang="en-US" sz="2000" b="1" dirty="0">
                <a:latin typeface="Consolas" pitchFamily="49" charset="0"/>
                <a:cs typeface="Consolas" pitchFamily="49" charset="0"/>
              </a:rPr>
              <a:t>(  </a:t>
            </a:r>
          </a:p>
          <a:p>
            <a:pPr>
              <a:lnSpc>
                <a:spcPct val="105000"/>
              </a:lnSpc>
            </a:pPr>
            <a:r>
              <a:rPr lang="en-US" sz="2000" b="1" dirty="0" smtClean="0">
                <a:latin typeface="Consolas" pitchFamily="49" charset="0"/>
                <a:cs typeface="Consolas" pitchFamily="49" charset="0"/>
              </a:rPr>
              <a:t>   AVG(</a:t>
            </a:r>
            <a:r>
              <a:rPr lang="en-US" sz="2000" b="1" dirty="0" err="1" smtClean="0">
                <a:latin typeface="Consolas" pitchFamily="49" charset="0"/>
                <a:cs typeface="Consolas" pitchFamily="49" charset="0"/>
              </a:rPr>
              <a:t>StandardCost</a:t>
            </a:r>
            <a:r>
              <a:rPr lang="en-US" sz="2000" b="1" dirty="0">
                <a:latin typeface="Consolas" pitchFamily="49" charset="0"/>
                <a:cs typeface="Consolas" pitchFamily="49" charset="0"/>
              </a:rPr>
              <a:t>)  </a:t>
            </a:r>
          </a:p>
          <a:p>
            <a:pPr>
              <a:lnSpc>
                <a:spcPct val="105000"/>
              </a:lnSpc>
            </a:pPr>
            <a:r>
              <a:rPr lang="en-US" sz="2000" b="1" dirty="0" smtClean="0">
                <a:latin typeface="Consolas" pitchFamily="49" charset="0"/>
                <a:cs typeface="Consolas" pitchFamily="49" charset="0"/>
              </a:rPr>
              <a:t>   FOR </a:t>
            </a:r>
            <a:r>
              <a:rPr lang="en-US" sz="2000" b="1" dirty="0" err="1">
                <a:latin typeface="Consolas" pitchFamily="49" charset="0"/>
                <a:cs typeface="Consolas" pitchFamily="49" charset="0"/>
              </a:rPr>
              <a:t>DaysToManufacture</a:t>
            </a:r>
            <a:r>
              <a:rPr lang="en-US" sz="2000" b="1" dirty="0">
                <a:latin typeface="Consolas" pitchFamily="49" charset="0"/>
                <a:cs typeface="Consolas" pitchFamily="49" charset="0"/>
              </a:rPr>
              <a:t> IN ([0], [1], [2], [3], [4])  </a:t>
            </a:r>
          </a:p>
          <a:p>
            <a:pPr>
              <a:lnSpc>
                <a:spcPct val="105000"/>
              </a:lnSpc>
            </a:pPr>
            <a:r>
              <a:rPr lang="en-US" sz="2000" b="1" dirty="0">
                <a:latin typeface="Consolas" pitchFamily="49" charset="0"/>
                <a:cs typeface="Consolas" pitchFamily="49" charset="0"/>
              </a:rPr>
              <a:t>) AS PivotTable;</a:t>
            </a:r>
            <a:endParaRPr lang="en-US" sz="2000" b="1" noProof="1">
              <a:latin typeface="Consolas" pitchFamily="49" charset="0"/>
              <a:cs typeface="Consolas" pitchFamily="49" charset="0"/>
            </a:endParaRPr>
          </a:p>
        </p:txBody>
      </p:sp>
      <p:sp>
        <p:nvSpPr>
          <p:cNvPr id="7" name="Rectangle 6"/>
          <p:cNvSpPr>
            <a:spLocks noChangeArrowheads="1"/>
          </p:cNvSpPr>
          <p:nvPr/>
        </p:nvSpPr>
        <p:spPr bwMode="auto">
          <a:xfrm>
            <a:off x="773545" y="5672677"/>
            <a:ext cx="10556818" cy="86793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1600" b="1" noProof="1">
                <a:latin typeface="Consolas" pitchFamily="49" charset="0"/>
                <a:cs typeface="Consolas" pitchFamily="49" charset="0"/>
              </a:rPr>
              <a:t>Cost_Sorted_By_Production_Days 0           1           2           3           4         </a:t>
            </a:r>
          </a:p>
          <a:p>
            <a:pPr>
              <a:lnSpc>
                <a:spcPct val="105000"/>
              </a:lnSpc>
            </a:pPr>
            <a:r>
              <a:rPr lang="en-US" sz="1600" b="1" noProof="1">
                <a:latin typeface="Consolas" pitchFamily="49" charset="0"/>
                <a:cs typeface="Consolas" pitchFamily="49" charset="0"/>
              </a:rPr>
              <a:t>------------------------------ ----------- ----------- ----------- ----------- -----------</a:t>
            </a:r>
          </a:p>
          <a:p>
            <a:pPr>
              <a:lnSpc>
                <a:spcPct val="105000"/>
              </a:lnSpc>
            </a:pPr>
            <a:r>
              <a:rPr lang="en-US" sz="1600" b="1" noProof="1">
                <a:latin typeface="Consolas" pitchFamily="49" charset="0"/>
                <a:cs typeface="Consolas" pitchFamily="49" charset="0"/>
              </a:rPr>
              <a:t>AverageCost                    5.0885      223.88      359.1082    NULL        949.4105</a:t>
            </a:r>
            <a:endParaRPr lang="en-US" sz="1600" b="1" noProof="1">
              <a:latin typeface="Consolas" pitchFamily="49" charset="0"/>
              <a:cs typeface="Consolas" pitchFamily="49" charset="0"/>
            </a:endParaRPr>
          </a:p>
        </p:txBody>
      </p:sp>
      <p:sp>
        <p:nvSpPr>
          <p:cNvPr id="8" name="Right Arrow 15"/>
          <p:cNvSpPr/>
          <p:nvPr/>
        </p:nvSpPr>
        <p:spPr>
          <a:xfrm rot="5400000">
            <a:off x="5671401" y="4905312"/>
            <a:ext cx="619531" cy="46330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284857851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sp>
        <p:nvSpPr>
          <p:cNvPr id="6" name="Slide Number Placeholder 5"/>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14DD1E-5D91-48A3-AD6D-45FBA980D106}" type="slidenum">
              <a:rPr kumimoji="0" lang="en-US" sz="1000" b="0" i="0" u="none" strike="noStrike" kern="1200" cap="none" spc="0" normalizeH="0" baseline="0" noProof="0" smtClean="0">
                <a:ln>
                  <a:noFill/>
                </a:ln>
                <a:solidFill>
                  <a:srgbClr val="234465"/>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000" b="0" i="0" u="none" strike="noStrike" kern="1200" cap="none" spc="0" normalizeH="0" baseline="0" noProof="0" dirty="0">
              <a:ln>
                <a:noFill/>
              </a:ln>
              <a:solidFill>
                <a:srgbClr val="234465"/>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64770"/>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456915" marR="0" lvl="0" indent="-456915" algn="l" defTabSz="1218438" rtl="0" eaLnBrk="1" fontAlgn="auto" latinLnBrk="1" hangingPunct="1">
              <a:lnSpc>
                <a:spcPct val="100000"/>
              </a:lnSpc>
              <a:spcBef>
                <a:spcPts val="13800"/>
              </a:spcBef>
              <a:spcAft>
                <a:spcPts val="60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FFFFFF"/>
              </a:solidFill>
              <a:effectLst/>
              <a:uLnTx/>
              <a:uFillTx/>
              <a:latin typeface="Calibri" panose="020F0502020204030204"/>
              <a:ea typeface="+mn-ea"/>
              <a:cs typeface="+mn-cs"/>
            </a:endParaRPr>
          </a:p>
          <a:p>
            <a:pPr marL="358775" marR="0" lvl="0" indent="-358775" algn="l" defTabSz="1218438" rtl="0" eaLnBrk="1" fontAlgn="auto" latinLnBrk="1" hangingPunct="1">
              <a:lnSpc>
                <a:spcPct val="95000"/>
              </a:lnSpc>
              <a:spcBef>
                <a:spcPts val="600"/>
              </a:spcBef>
              <a:spcAft>
                <a:spcPts val="600"/>
              </a:spcAft>
              <a:buClrTx/>
              <a:buSzTx/>
              <a:buFont typeface="Wingdings" panose="05000000000000000000" pitchFamily="2" charset="2"/>
              <a:buChar char="§"/>
              <a:tabLst/>
              <a:defRPr/>
            </a:pPr>
            <a:endParaRPr kumimoji="0" lang="en-US" sz="3200" b="1" i="0" u="none" strike="noStrike" kern="1200" cap="none" spc="0" normalizeH="0" baseline="0" noProof="1">
              <a:ln>
                <a:noFill/>
              </a:ln>
              <a:solidFill>
                <a:srgbClr val="FFFFFF"/>
              </a:solidFill>
              <a:effectLst/>
              <a:uLnTx/>
              <a:uFillTx/>
              <a:latin typeface="Calibri" panose="020F0502020204030204"/>
              <a:ea typeface="+mn-ea"/>
              <a:cs typeface="+mn-cs"/>
            </a:endParaRPr>
          </a:p>
        </p:txBody>
      </p:sp>
      <p:sp>
        <p:nvSpPr>
          <p:cNvPr id="3" name="Rectangle 2"/>
          <p:cNvSpPr/>
          <p:nvPr/>
        </p:nvSpPr>
        <p:spPr>
          <a:xfrm>
            <a:off x="640534" y="1761595"/>
            <a:ext cx="6096000" cy="4524315"/>
          </a:xfrm>
          <a:prstGeom prst="rect">
            <a:avLst/>
          </a:prstGeom>
        </p:spPr>
        <p:txBody>
          <a:bodyPr>
            <a:spAutoFit/>
          </a:bodyPr>
          <a:lstStyle/>
          <a:p>
            <a:pPr marL="444500" indent="-444500">
              <a:lnSpc>
                <a:spcPct val="100000"/>
              </a:lnSpc>
              <a:buFontTx/>
              <a:buAutoNum type="arabicPeriod"/>
            </a:pPr>
            <a:r>
              <a:rPr lang="en-US" sz="3200" dirty="0">
                <a:solidFill>
                  <a:schemeClr val="bg2"/>
                </a:solidFill>
              </a:rPr>
              <a:t>Grouping by Shared Properties</a:t>
            </a:r>
            <a:endParaRPr lang="bg-BG" sz="3200" dirty="0">
              <a:solidFill>
                <a:schemeClr val="bg2"/>
              </a:solidFill>
            </a:endParaRPr>
          </a:p>
          <a:p>
            <a:pPr marL="444500" indent="-444500">
              <a:lnSpc>
                <a:spcPct val="100000"/>
              </a:lnSpc>
              <a:buFontTx/>
              <a:buAutoNum type="arabicPeriod"/>
            </a:pPr>
            <a:r>
              <a:rPr lang="en-US" sz="3200" dirty="0">
                <a:solidFill>
                  <a:schemeClr val="bg2"/>
                </a:solidFill>
              </a:rPr>
              <a:t>Aggregate Functions</a:t>
            </a:r>
            <a:endParaRPr lang="bg-BG" sz="3200" dirty="0">
              <a:solidFill>
                <a:schemeClr val="bg2"/>
              </a:solidFill>
            </a:endParaRPr>
          </a:p>
          <a:p>
            <a:pPr marL="444500" indent="-444500">
              <a:lnSpc>
                <a:spcPct val="100000"/>
              </a:lnSpc>
              <a:buFontTx/>
              <a:buAutoNum type="arabicPeriod"/>
            </a:pPr>
            <a:r>
              <a:rPr lang="en-US" sz="3200" dirty="0">
                <a:solidFill>
                  <a:schemeClr val="bg2"/>
                </a:solidFill>
              </a:rPr>
              <a:t>Having Clause</a:t>
            </a:r>
          </a:p>
          <a:p>
            <a:pPr marL="444500" indent="-444500">
              <a:lnSpc>
                <a:spcPct val="100000"/>
              </a:lnSpc>
              <a:buFontTx/>
              <a:buAutoNum type="arabicPeriod"/>
            </a:pPr>
            <a:endParaRPr lang="en-US" sz="3200" dirty="0">
              <a:solidFill>
                <a:schemeClr val="bg2"/>
              </a:solidFill>
            </a:endParaRPr>
          </a:p>
          <a:p>
            <a:pPr marL="444500" indent="-444500">
              <a:lnSpc>
                <a:spcPct val="100000"/>
              </a:lnSpc>
              <a:buFontTx/>
              <a:buAutoNum type="arabicPeriod"/>
            </a:pPr>
            <a:endParaRPr lang="en-US" sz="3200" dirty="0">
              <a:solidFill>
                <a:schemeClr val="bg2"/>
              </a:solidFill>
            </a:endParaRPr>
          </a:p>
          <a:p>
            <a:pPr marL="444500" indent="-444500">
              <a:lnSpc>
                <a:spcPct val="100000"/>
              </a:lnSpc>
              <a:buFontTx/>
              <a:buAutoNum type="arabicPeriod"/>
            </a:pPr>
            <a:endParaRPr lang="en-US" sz="3200" dirty="0">
              <a:solidFill>
                <a:schemeClr val="bg2"/>
              </a:solidFill>
            </a:endParaRPr>
          </a:p>
          <a:p>
            <a:pPr marL="444500" indent="-444500">
              <a:lnSpc>
                <a:spcPct val="100000"/>
              </a:lnSpc>
              <a:buFontTx/>
              <a:buAutoNum type="arabicPeriod"/>
            </a:pPr>
            <a:endParaRPr lang="en-US" sz="3200" dirty="0">
              <a:solidFill>
                <a:schemeClr val="bg2"/>
              </a:solidFill>
            </a:endParaRPr>
          </a:p>
          <a:p>
            <a:pPr marL="444500" indent="-444500">
              <a:lnSpc>
                <a:spcPct val="100000"/>
              </a:lnSpc>
              <a:buFontTx/>
              <a:buAutoNum type="arabicPeriod"/>
            </a:pPr>
            <a:endParaRPr lang="en-US" sz="3200" dirty="0">
              <a:solidFill>
                <a:schemeClr val="bg2"/>
              </a:solidFill>
            </a:endParaRPr>
          </a:p>
          <a:p>
            <a:pPr marL="444500" indent="-444500">
              <a:lnSpc>
                <a:spcPct val="100000"/>
              </a:lnSpc>
              <a:buFontTx/>
              <a:buAutoNum type="arabicPeriod"/>
            </a:pPr>
            <a:r>
              <a:rPr lang="en-US" sz="3200" dirty="0">
                <a:solidFill>
                  <a:schemeClr val="bg2"/>
                </a:solidFill>
              </a:rPr>
              <a:t>Pivot Tables</a:t>
            </a:r>
          </a:p>
        </p:txBody>
      </p:sp>
      <p:sp>
        <p:nvSpPr>
          <p:cNvPr id="16" name="Rectangle 9"/>
          <p:cNvSpPr>
            <a:spLocks noChangeArrowheads="1"/>
          </p:cNvSpPr>
          <p:nvPr/>
        </p:nvSpPr>
        <p:spPr bwMode="auto">
          <a:xfrm>
            <a:off x="1205830" y="3467439"/>
            <a:ext cx="6724121" cy="201356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400" b="1" dirty="0">
                <a:solidFill>
                  <a:schemeClr val="bg2"/>
                </a:solidFill>
                <a:latin typeface="Consolas" pitchFamily="49" charset="0"/>
                <a:cs typeface="Consolas" pitchFamily="49" charset="0"/>
              </a:rPr>
              <a:t>SELECT </a:t>
            </a:r>
            <a:endParaRPr lang="bg-BG" sz="2400" b="1" noProof="1">
              <a:solidFill>
                <a:schemeClr val="bg2"/>
              </a:solidFill>
              <a:latin typeface="Consolas" pitchFamily="49" charset="0"/>
              <a:cs typeface="Consolas" pitchFamily="49" charset="0"/>
            </a:endParaRPr>
          </a:p>
          <a:p>
            <a:pPr>
              <a:lnSpc>
                <a:spcPct val="105000"/>
              </a:lnSpc>
            </a:pPr>
            <a:r>
              <a:rPr lang="bg-BG" sz="2400" b="1" noProof="1">
                <a:solidFill>
                  <a:schemeClr val="bg2"/>
                </a:solidFill>
                <a:latin typeface="Consolas" pitchFamily="49" charset="0"/>
                <a:cs typeface="Consolas" pitchFamily="49" charset="0"/>
              </a:rPr>
              <a:t>  </a:t>
            </a:r>
            <a:r>
              <a:rPr lang="en-US" sz="2400" b="1" dirty="0">
                <a:solidFill>
                  <a:schemeClr val="bg1"/>
                </a:solidFill>
                <a:latin typeface="Consolas" pitchFamily="49" charset="0"/>
                <a:cs typeface="Consolas" pitchFamily="49" charset="0"/>
              </a:rPr>
              <a:t>SUM</a:t>
            </a:r>
            <a:r>
              <a:rPr lang="en-US" sz="2400" b="1" dirty="0">
                <a:solidFill>
                  <a:schemeClr val="bg2"/>
                </a:solidFill>
                <a:latin typeface="Consolas" pitchFamily="49" charset="0"/>
                <a:cs typeface="Consolas" pitchFamily="49" charset="0"/>
              </a:rPr>
              <a:t>(</a:t>
            </a:r>
            <a:r>
              <a:rPr lang="en-US" sz="2400" b="1" dirty="0">
                <a:solidFill>
                  <a:schemeClr val="bg1"/>
                </a:solidFill>
                <a:latin typeface="Consolas" pitchFamily="49" charset="0"/>
                <a:cs typeface="Consolas" pitchFamily="49" charset="0"/>
              </a:rPr>
              <a:t>e.Salary</a:t>
            </a:r>
            <a:r>
              <a:rPr lang="en-US" sz="2400" b="1" dirty="0">
                <a:solidFill>
                  <a:schemeClr val="bg2"/>
                </a:solidFill>
                <a:latin typeface="Consolas" pitchFamily="49" charset="0"/>
                <a:cs typeface="Consolas" pitchFamily="49" charset="0"/>
              </a:rPr>
              <a:t>) AS '</a:t>
            </a:r>
            <a:r>
              <a:rPr lang="en-US" sz="2400" b="1" dirty="0">
                <a:solidFill>
                  <a:schemeClr val="bg1"/>
                </a:solidFill>
                <a:latin typeface="Consolas" pitchFamily="49" charset="0"/>
                <a:cs typeface="Consolas" pitchFamily="49" charset="0"/>
              </a:rPr>
              <a:t>TotalSalary</a:t>
            </a:r>
            <a:r>
              <a:rPr lang="en-US" sz="2400" b="1" dirty="0">
                <a:solidFill>
                  <a:schemeClr val="bg2"/>
                </a:solidFill>
                <a:latin typeface="Consolas" pitchFamily="49" charset="0"/>
                <a:cs typeface="Consolas" pitchFamily="49" charset="0"/>
              </a:rPr>
              <a:t>'</a:t>
            </a:r>
          </a:p>
          <a:p>
            <a:pPr>
              <a:lnSpc>
                <a:spcPct val="105000"/>
              </a:lnSpc>
            </a:pPr>
            <a:r>
              <a:rPr lang="en-GB" sz="2400" b="1" dirty="0">
                <a:solidFill>
                  <a:schemeClr val="bg2"/>
                </a:solidFill>
                <a:latin typeface="Consolas" pitchFamily="49" charset="0"/>
                <a:cs typeface="Consolas" pitchFamily="49" charset="0"/>
              </a:rPr>
              <a:t>FROM Employees AS e</a:t>
            </a:r>
          </a:p>
          <a:p>
            <a:pPr>
              <a:lnSpc>
                <a:spcPct val="105000"/>
              </a:lnSpc>
            </a:pPr>
            <a:r>
              <a:rPr lang="en-GB" sz="2400" b="1" dirty="0">
                <a:solidFill>
                  <a:schemeClr val="bg1"/>
                </a:solidFill>
                <a:latin typeface="Consolas" pitchFamily="49" charset="0"/>
                <a:cs typeface="Consolas" pitchFamily="49" charset="0"/>
              </a:rPr>
              <a:t>GROUP BY </a:t>
            </a:r>
            <a:r>
              <a:rPr lang="en-US" sz="2400" b="1" noProof="1">
                <a:solidFill>
                  <a:schemeClr val="bg2"/>
                </a:solidFill>
                <a:latin typeface="Consolas" pitchFamily="49" charset="0"/>
                <a:cs typeface="Consolas" pitchFamily="49" charset="0"/>
              </a:rPr>
              <a:t>e.DepartmentID</a:t>
            </a:r>
          </a:p>
          <a:p>
            <a:pPr>
              <a:lnSpc>
                <a:spcPct val="105000"/>
              </a:lnSpc>
            </a:pPr>
            <a:r>
              <a:rPr lang="en-GB" sz="2400" b="1" dirty="0">
                <a:solidFill>
                  <a:schemeClr val="bg1"/>
                </a:solidFill>
                <a:latin typeface="Consolas" pitchFamily="49" charset="0"/>
                <a:cs typeface="Consolas" pitchFamily="49" charset="0"/>
              </a:rPr>
              <a:t>HAVING SUM</a:t>
            </a:r>
            <a:r>
              <a:rPr lang="en-GB" sz="2400" b="1" dirty="0">
                <a:solidFill>
                  <a:schemeClr val="bg2"/>
                </a:solidFill>
                <a:latin typeface="Consolas" pitchFamily="49" charset="0"/>
                <a:cs typeface="Consolas" pitchFamily="49" charset="0"/>
              </a:rPr>
              <a:t>(</a:t>
            </a:r>
            <a:r>
              <a:rPr lang="en-GB" sz="2400" b="1" dirty="0">
                <a:solidFill>
                  <a:schemeClr val="bg1"/>
                </a:solidFill>
                <a:latin typeface="Consolas" pitchFamily="49" charset="0"/>
                <a:cs typeface="Consolas" pitchFamily="49" charset="0"/>
              </a:rPr>
              <a:t>e.Salary</a:t>
            </a:r>
            <a:r>
              <a:rPr lang="en-GB" sz="2400" b="1" dirty="0">
                <a:solidFill>
                  <a:schemeClr val="bg2"/>
                </a:solidFill>
                <a:latin typeface="Consolas" pitchFamily="49" charset="0"/>
                <a:cs typeface="Consolas" pitchFamily="49" charset="0"/>
              </a:rPr>
              <a:t>) &gt;= 15_000</a:t>
            </a:r>
          </a:p>
        </p:txBody>
      </p:sp>
    </p:spTree>
    <p:extLst>
      <p:ext uri="{BB962C8B-B14F-4D97-AF65-F5344CB8AC3E}">
        <p14:creationId xmlns:p14="http://schemas.microsoft.com/office/powerpoint/2010/main" val="9931297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50035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455779" y="4535836"/>
            <a:ext cx="5668835" cy="863602"/>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1067387" y="4535836"/>
            <a:ext cx="3962146" cy="863602"/>
          </a:xfrm>
          <a:prstGeom prst="roundRect">
            <a:avLst/>
          </a:prstGeom>
          <a:solidFill>
            <a:schemeClr val="bg2"/>
          </a:solidFill>
          <a:ln>
            <a:solidFill>
              <a:schemeClr val="tx1"/>
            </a:solidFill>
          </a:ln>
          <a:effectLst/>
          <a:extLst/>
        </p:spPr>
      </p:pic>
      <p:pic>
        <p:nvPicPr>
          <p:cNvPr id="32" name="Liebherr">
            <a:hlinkClick r:id="rId7"/>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10163" r="-10163"/>
          <a:stretch/>
        </p:blipFill>
        <p:spPr>
          <a:xfrm>
            <a:off x="1067387" y="5566366"/>
            <a:ext cx="6177164" cy="863602"/>
          </a:xfrm>
          <a:prstGeom prst="roundRect">
            <a:avLst/>
          </a:prstGeom>
          <a:solidFill>
            <a:schemeClr val="bg2"/>
          </a:solidFill>
          <a:ln>
            <a:solidFill>
              <a:schemeClr val="tx1"/>
            </a:solidFill>
          </a:ln>
          <a:effectLst/>
        </p:spPr>
      </p:pic>
      <p:pic>
        <p:nvPicPr>
          <p:cNvPr id="33" name="Aeternity">
            <a:hlinkClick r:id="rId9"/>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45643" r="-45643" b="-5187"/>
          <a:stretch/>
        </p:blipFill>
        <p:spPr>
          <a:xfrm>
            <a:off x="6030356" y="3505305"/>
            <a:ext cx="2046844" cy="863602"/>
          </a:xfrm>
          <a:prstGeom prst="roundRect">
            <a:avLst/>
          </a:prstGeom>
          <a:solidFill>
            <a:schemeClr val="bg2"/>
          </a:solidFill>
          <a:ln>
            <a:solidFill>
              <a:schemeClr val="tx1"/>
            </a:solidFill>
          </a:ln>
          <a:effectLst/>
        </p:spPr>
      </p:pic>
      <p:pic>
        <p:nvPicPr>
          <p:cNvPr id="26" name="Netpeak" descr="Ð ÐµÐ·ÑÐ»ÑÐ°Ñ Ñ Ð¸Ð·Ð¾Ð±ÑÐ°Ð¶ÐµÐ½Ð¸Ðµ Ð·Ð° netpeak">
            <a:hlinkClick r:id="rId11"/>
            <a:extLst/>
          </p:cNvPr>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7291" t="-11436" r="-7291" b="-11436"/>
          <a:stretch/>
        </p:blipFill>
        <p:spPr bwMode="auto">
          <a:xfrm>
            <a:off x="5330775" y="2474775"/>
            <a:ext cx="5793839" cy="863602"/>
          </a:xfrm>
          <a:prstGeom prst="roundRect">
            <a:avLst/>
          </a:prstGeom>
          <a:solidFill>
            <a:schemeClr val="bg2"/>
          </a:solidFill>
          <a:ln>
            <a:solidFill>
              <a:schemeClr val="tx1"/>
            </a:solidFill>
          </a:ln>
          <a:effectLst/>
          <a:extLst/>
        </p:spPr>
      </p:pic>
      <p:pic>
        <p:nvPicPr>
          <p:cNvPr id="35" name="Sotware Group" descr="Ð ÐµÐ·ÑÐ»ÑÐ°Ñ Ñ Ð¸Ð·Ð¾Ð±ÑÐ°Ð¶ÐµÐ½Ð¸Ðµ Ð·Ð° software group">
            <a:hlinkClick r:id="rId13"/>
            <a:extLst/>
          </p:cNvPr>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12284" r="-9241"/>
          <a:stretch/>
        </p:blipFill>
        <p:spPr bwMode="auto">
          <a:xfrm>
            <a:off x="1067388" y="2474775"/>
            <a:ext cx="3858379" cy="863602"/>
          </a:xfrm>
          <a:prstGeom prst="roundRect">
            <a:avLst/>
          </a:prstGeom>
          <a:solidFill>
            <a:schemeClr val="bg2"/>
          </a:solidFill>
          <a:ln>
            <a:solidFill>
              <a:schemeClr val="tx1"/>
            </a:solidFill>
          </a:ln>
          <a:effectLst/>
          <a:extLst/>
        </p:spPr>
      </p:pic>
      <p:pic>
        <p:nvPicPr>
          <p:cNvPr id="25" name="Telenor">
            <a:hlinkClick r:id="rId15"/>
            <a:extLst/>
          </p:cNvPr>
          <p:cNvPicPr>
            <a:picLocks noChangeAspect="1"/>
          </p:cNvPicPr>
          <p:nvPr/>
        </p:nvPicPr>
        <p:blipFill rotWithShape="1">
          <a:blip r:embed="rId16" cstate="print">
            <a:extLst>
              <a:ext uri="{28A0092B-C50C-407E-A947-70E740481C1C}">
                <a14:useLocalDpi xmlns:a14="http://schemas.microsoft.com/office/drawing/2010/main" val="0"/>
              </a:ext>
            </a:extLst>
          </a:blip>
          <a:srcRect l="-12003" r="-12003" b="-2307"/>
          <a:stretch/>
        </p:blipFill>
        <p:spPr>
          <a:xfrm>
            <a:off x="8676437" y="1444245"/>
            <a:ext cx="2448176" cy="863602"/>
          </a:xfrm>
          <a:prstGeom prst="roundRect">
            <a:avLst/>
          </a:prstGeom>
          <a:solidFill>
            <a:schemeClr val="bg2"/>
          </a:solidFill>
          <a:ln>
            <a:solidFill>
              <a:schemeClr val="tx1"/>
            </a:solidFill>
          </a:ln>
          <a:effectLst/>
        </p:spPr>
      </p:pic>
      <p:pic>
        <p:nvPicPr>
          <p:cNvPr id="34" name="XS">
            <a:hlinkClick r:id="rId17"/>
          </p:cNvPr>
          <p:cNvPicPr>
            <a:picLocks noChangeAspect="1"/>
          </p:cNvPicPr>
          <p:nvPr/>
        </p:nvPicPr>
        <p:blipFill rotWithShape="1">
          <a:blip r:embed="rId18" cstate="print">
            <a:extLst>
              <a:ext uri="{28A0092B-C50C-407E-A947-70E740481C1C}">
                <a14:useLocalDpi xmlns:a14="http://schemas.microsoft.com/office/drawing/2010/main" val="0"/>
              </a:ext>
            </a:extLst>
          </a:blip>
          <a:srcRect l="-8796" t="-9452" r="-8796" b="-9452"/>
          <a:stretch/>
        </p:blipFill>
        <p:spPr>
          <a:xfrm>
            <a:off x="1067387" y="1444245"/>
            <a:ext cx="4185792" cy="863602"/>
          </a:xfrm>
          <a:prstGeom prst="roundRect">
            <a:avLst/>
          </a:prstGeom>
          <a:solidFill>
            <a:schemeClr val="bg2"/>
          </a:solidFill>
          <a:ln>
            <a:solidFill>
              <a:schemeClr val="tx1"/>
            </a:solidFill>
          </a:ln>
          <a:effectLst/>
        </p:spPr>
      </p:pic>
      <p:pic>
        <p:nvPicPr>
          <p:cNvPr id="36" name="SB Tech">
            <a:hlinkClick r:id="rId19"/>
            <a:extLst/>
          </p:cNvPr>
          <p:cNvPicPr>
            <a:picLocks noChangeAspect="1"/>
          </p:cNvPicPr>
          <p:nvPr/>
        </p:nvPicPr>
        <p:blipFill rotWithShape="1">
          <a:blip r:embed="rId20" cstate="print">
            <a:extLst>
              <a:ext uri="{28A0092B-C50C-407E-A947-70E740481C1C}">
                <a14:useLocalDpi xmlns:a14="http://schemas.microsoft.com/office/drawing/2010/main" val="0"/>
              </a:ext>
            </a:extLst>
          </a:blip>
          <a:srcRect l="-3822" t="6534" r="-689" b="14898"/>
          <a:stretch/>
        </p:blipFill>
        <p:spPr>
          <a:xfrm>
            <a:off x="5607950" y="1444245"/>
            <a:ext cx="2713717" cy="863602"/>
          </a:xfrm>
          <a:prstGeom prst="roundRect">
            <a:avLst/>
          </a:prstGeom>
          <a:solidFill>
            <a:schemeClr val="bg2"/>
          </a:solidFill>
          <a:ln>
            <a:solidFill>
              <a:schemeClr val="tx1"/>
            </a:solidFill>
          </a:ln>
          <a:effectLst/>
        </p:spPr>
      </p:pic>
      <p:pic>
        <p:nvPicPr>
          <p:cNvPr id="27" name="Postbank">
            <a:hlinkClick r:id="rId21"/>
          </p:cNvPr>
          <p:cNvPicPr>
            <a:picLocks noChangeAspect="1"/>
          </p:cNvPicPr>
          <p:nvPr/>
        </p:nvPicPr>
        <p:blipFill rotWithShape="1">
          <a:blip r:embed="rId22" cstate="print">
            <a:extLst>
              <a:ext uri="{28A0092B-C50C-407E-A947-70E740481C1C}">
                <a14:useLocalDpi xmlns:a14="http://schemas.microsoft.com/office/drawing/2010/main" val="0"/>
              </a:ext>
            </a:extLst>
          </a:blip>
          <a:srcRect l="-47603" t="-8951" r="-47603" b="-8951"/>
          <a:stretch/>
        </p:blipFill>
        <p:spPr>
          <a:xfrm>
            <a:off x="7700671" y="5566366"/>
            <a:ext cx="3423942" cy="863602"/>
          </a:xfrm>
          <a:prstGeom prst="roundRect">
            <a:avLst/>
          </a:prstGeom>
          <a:solidFill>
            <a:schemeClr val="bg2"/>
          </a:solidFill>
          <a:ln>
            <a:solidFill>
              <a:schemeClr val="tx1"/>
            </a:solidFill>
          </a:ln>
          <a:effectLst/>
        </p:spPr>
      </p:pic>
      <p:pic>
        <p:nvPicPr>
          <p:cNvPr id="31" name="SuperHosting" descr="Ð ÐµÐ·ÑÐ»ÑÐ°Ñ Ñ Ð¸Ð·Ð¾Ð±ÑÐ°Ð¶ÐµÐ½Ð¸Ðµ Ð·Ð° superhosting png">
            <a:hlinkClick r:id="rId23"/>
            <a:extLst/>
          </p:cNvPr>
          <p:cNvPicPr>
            <a:picLocks noChangeAspect="1" noChangeArrowheads="1"/>
          </p:cNvPicPr>
          <p:nvPr/>
        </p:nvPicPr>
        <p:blipFill rotWithShape="1">
          <a:blip r:embed="rId24" cstate="hqprint">
            <a:extLst>
              <a:ext uri="{28A0092B-C50C-407E-A947-70E740481C1C}">
                <a14:useLocalDpi xmlns:a14="http://schemas.microsoft.com/office/drawing/2010/main" val="0"/>
              </a:ext>
            </a:extLst>
          </a:blip>
          <a:srcRect l="-47934" t="-10753" r="-47934" b="-10753"/>
          <a:stretch/>
        </p:blipFill>
        <p:spPr bwMode="auto">
          <a:xfrm>
            <a:off x="8498515" y="3505306"/>
            <a:ext cx="2626098" cy="863602"/>
          </a:xfrm>
          <a:prstGeom prst="roundRect">
            <a:avLst/>
          </a:prstGeom>
          <a:solidFill>
            <a:schemeClr val="bg2"/>
          </a:solidFill>
          <a:ln>
            <a:solidFill>
              <a:schemeClr val="tx1"/>
            </a:solidFill>
          </a:ln>
          <a:effectLst/>
          <a:extLst/>
        </p:spPr>
      </p:pic>
      <p:pic>
        <p:nvPicPr>
          <p:cNvPr id="37" name="SmartIT">
            <a:hlinkClick r:id="rId25"/>
            <a:extLst/>
          </p:cNvPr>
          <p:cNvPicPr>
            <a:picLocks noChangeAspect="1"/>
          </p:cNvPicPr>
          <p:nvPr/>
        </p:nvPicPr>
        <p:blipFill rotWithShape="1">
          <a:blip r:embed="rId26" cstate="print">
            <a:extLst>
              <a:ext uri="{28A0092B-C50C-407E-A947-70E740481C1C}">
                <a14:useLocalDpi xmlns:a14="http://schemas.microsoft.com/office/drawing/2010/main" val="0"/>
              </a:ext>
            </a:extLst>
          </a:blip>
          <a:srcRect l="-14503" t="-16504" r="-14503" b="-16504"/>
          <a:stretch/>
        </p:blipFill>
        <p:spPr>
          <a:xfrm>
            <a:off x="1067388" y="3505306"/>
            <a:ext cx="4541655" cy="863602"/>
          </a:xfrm>
          <a:prstGeom prst="roundRect">
            <a:avLst/>
          </a:prstGeom>
          <a:solidFill>
            <a:schemeClr val="bg2"/>
          </a:solidFill>
          <a:ln>
            <a:solidFill>
              <a:schemeClr val="tx1"/>
            </a:solidFill>
          </a:ln>
          <a:effectLst/>
        </p:spPr>
      </p:pic>
    </p:spTree>
    <p:extLst>
      <p:ext uri="{BB962C8B-B14F-4D97-AF65-F5344CB8AC3E}">
        <p14:creationId xmlns:p14="http://schemas.microsoft.com/office/powerpoint/2010/main" val="289636397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Organizational Partners</a:t>
            </a:r>
            <a:endParaRPr lang="bg-BG" dirty="0"/>
          </a:p>
        </p:txBody>
      </p:sp>
      <p:grpSp>
        <p:nvGrpSpPr>
          <p:cNvPr id="7" name="Group 6">
            <a:extLst>
              <a:ext uri="{FF2B5EF4-FFF2-40B4-BE49-F238E27FC236}">
                <a16:creationId xmlns:a16="http://schemas.microsoft.com/office/drawing/2014/main" id="{8F94737B-4698-41F8-AC81-9324F12880B9}"/>
              </a:ext>
            </a:extLst>
          </p:cNvPr>
          <p:cNvGrpSpPr/>
          <p:nvPr/>
        </p:nvGrpSpPr>
        <p:grpSpPr>
          <a:xfrm>
            <a:off x="1981200" y="1710324"/>
            <a:ext cx="8229600" cy="4151278"/>
            <a:chOff x="1492446" y="2067924"/>
            <a:chExt cx="6811766" cy="3436077"/>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5953" t="-24485" r="-5953" b="-24485"/>
            <a:stretch/>
          </p:blipFill>
          <p:spPr>
            <a:xfrm>
              <a:off x="1492446" y="2067924"/>
              <a:ext cx="4297166" cy="1439625"/>
            </a:xfrm>
            <a:prstGeom prst="roundRect">
              <a:avLst>
                <a:gd name="adj" fmla="val 8805"/>
              </a:avLst>
            </a:prstGeom>
            <a:solidFill>
              <a:schemeClr val="bg2"/>
            </a:solidFill>
            <a:ln>
              <a:solidFill>
                <a:schemeClr val="tx1"/>
              </a:solidFill>
            </a:ln>
            <a:effectLst/>
          </p:spPr>
        </p:pic>
        <p:pic>
          <p:nvPicPr>
            <p:cNvPr id="4" name="Picture 3">
              <a:hlinkClick r:id="rId4"/>
            </p:cNvPr>
            <p:cNvPicPr>
              <a:picLocks noChangeAspect="1"/>
            </p:cNvPicPr>
            <p:nvPr/>
          </p:nvPicPr>
          <p:blipFill rotWithShape="1">
            <a:blip r:embed="rId5" cstate="print">
              <a:extLst>
                <a:ext uri="{28A0092B-C50C-407E-A947-70E740481C1C}">
                  <a14:useLocalDpi xmlns:a14="http://schemas.microsoft.com/office/drawing/2010/main" val="0"/>
                </a:ext>
              </a:extLst>
            </a:blip>
            <a:srcRect l="-6654" r="6654"/>
            <a:stretch/>
          </p:blipFill>
          <p:spPr>
            <a:xfrm>
              <a:off x="6341434" y="2067924"/>
              <a:ext cx="1962778" cy="1439625"/>
            </a:xfrm>
            <a:prstGeom prst="roundRect">
              <a:avLst>
                <a:gd name="adj" fmla="val 8806"/>
              </a:avLst>
            </a:prstGeom>
            <a:solidFill>
              <a:schemeClr val="bg2"/>
            </a:solidFill>
            <a:ln>
              <a:solidFill>
                <a:schemeClr val="tx1"/>
              </a:solidFill>
            </a:ln>
            <a:effectLst/>
          </p:spPr>
        </p:pic>
        <p:pic>
          <p:nvPicPr>
            <p:cNvPr id="5" name="Picture 4">
              <a:hlinkClick r:id="rId6"/>
            </p:cNvPr>
            <p:cNvPicPr>
              <a:picLocks noChangeAspect="1"/>
            </p:cNvPicPr>
            <p:nvPr/>
          </p:nvPicPr>
          <p:blipFill rotWithShape="1">
            <a:blip r:embed="rId7" cstate="print">
              <a:extLst>
                <a:ext uri="{28A0092B-C50C-407E-A947-70E740481C1C}">
                  <a14:useLocalDpi xmlns:a14="http://schemas.microsoft.com/office/drawing/2010/main" val="0"/>
                </a:ext>
              </a:extLst>
            </a:blip>
            <a:srcRect l="-3201" t="-3201" r="-3201" b="-3201"/>
            <a:stretch/>
          </p:blipFill>
          <p:spPr>
            <a:xfrm>
              <a:off x="5904002" y="4064376"/>
              <a:ext cx="2400210" cy="1439625"/>
            </a:xfrm>
            <a:prstGeom prst="roundRect">
              <a:avLst>
                <a:gd name="adj" fmla="val 8200"/>
              </a:avLst>
            </a:prstGeom>
            <a:solidFill>
              <a:schemeClr val="bg2"/>
            </a:solidFill>
            <a:ln>
              <a:solidFill>
                <a:schemeClr val="tx1"/>
              </a:solidFill>
            </a:ln>
            <a:effectLst/>
          </p:spPr>
        </p:pic>
        <p:pic>
          <p:nvPicPr>
            <p:cNvPr id="6" name="Picture 5">
              <a:hlinkClick r:id="rId8"/>
            </p:cNvPr>
            <p:cNvPicPr>
              <a:picLocks noChangeAspect="1"/>
            </p:cNvPicPr>
            <p:nvPr/>
          </p:nvPicPr>
          <p:blipFill rotWithShape="1">
            <a:blip r:embed="rId9" cstate="print">
              <a:extLst>
                <a:ext uri="{28A0092B-C50C-407E-A947-70E740481C1C}">
                  <a14:useLocalDpi xmlns:a14="http://schemas.microsoft.com/office/drawing/2010/main" val="0"/>
                </a:ext>
              </a:extLst>
            </a:blip>
            <a:srcRect l="-9305" t="-5874" r="-9305" b="-12736"/>
            <a:stretch/>
          </p:blipFill>
          <p:spPr>
            <a:xfrm>
              <a:off x="1492446" y="4064376"/>
              <a:ext cx="3383118" cy="1439625"/>
            </a:xfrm>
            <a:prstGeom prst="roundRect">
              <a:avLst>
                <a:gd name="adj" fmla="val 10015"/>
              </a:avLst>
            </a:prstGeom>
            <a:solidFill>
              <a:schemeClr val="bg2"/>
            </a:solidFill>
            <a:ln>
              <a:solidFill>
                <a:schemeClr val="tx1"/>
              </a:solidFill>
            </a:ln>
            <a:effectLst/>
          </p:spPr>
        </p:pic>
      </p:grpSp>
    </p:spTree>
    <p:extLst>
      <p:ext uri="{BB962C8B-B14F-4D97-AF65-F5344CB8AC3E}">
        <p14:creationId xmlns:p14="http://schemas.microsoft.com/office/powerpoint/2010/main" val="20023800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a:t>This course (slides, examples, demos, videos, homework, etc.)</a:t>
            </a:r>
            <a:br>
              <a:rPr lang="en-US" dirty="0"/>
            </a:br>
            <a:r>
              <a:rPr lang="en-US" dirty="0"/>
              <a:t>is licensed under the "</a:t>
            </a:r>
            <a:r>
              <a:rPr lang="en-US" dirty="0">
                <a:solidFill>
                  <a:schemeClr val="bg1"/>
                </a:solidFill>
                <a:hlinkClick r:id="rId3"/>
              </a:rPr>
              <a:t>Creative Commons </a:t>
            </a:r>
            <a:r>
              <a:rPr lang="en-US" noProof="1">
                <a:solidFill>
                  <a:schemeClr val="bg1"/>
                </a:solidFill>
                <a:hlinkClick r:id="rId3"/>
              </a:rPr>
              <a:t>Attribution-NonCommercial-ShareAlike</a:t>
            </a:r>
            <a:r>
              <a:rPr lang="en-US" dirty="0">
                <a:solidFill>
                  <a:schemeClr val="bg1"/>
                </a:solidFill>
                <a:hlinkClick r:id="rId3"/>
              </a:rPr>
              <a:t> 4.0 International</a:t>
            </a:r>
            <a:r>
              <a:rPr lang="en-US" dirty="0"/>
              <a:t>" license</a:t>
            </a:r>
            <a:endParaRPr lang="en-US" sz="2000" dirty="0"/>
          </a:p>
        </p:txBody>
      </p:sp>
      <p:sp>
        <p:nvSpPr>
          <p:cNvPr id="2" name="Title 1"/>
          <p:cNvSpPr>
            <a:spLocks noGrp="1"/>
          </p:cNvSpPr>
          <p:nvPr>
            <p:ph type="title"/>
          </p:nvPr>
        </p:nvSpPr>
        <p:spPr/>
        <p:txBody>
          <a:bodyPr>
            <a:normAutofit/>
          </a:bodyPr>
          <a:lstStyle/>
          <a:p>
            <a:r>
              <a:rPr lang="en-US" dirty="0"/>
              <a:t>License</a:t>
            </a:r>
          </a:p>
        </p:txBody>
      </p:sp>
      <p:sp>
        <p:nvSpPr>
          <p:cNvPr id="4" name="Slide Number Placeholder 3"/>
          <p:cNvSpPr>
            <a:spLocks noGrp="1"/>
          </p:cNvSpPr>
          <p:nvPr>
            <p:ph type="sldNum" sz="quarter" idx="13"/>
          </p:nvPr>
        </p:nvSpPr>
        <p:spPr/>
        <p:txBody>
          <a:bodyPr/>
          <a:lstStyle/>
          <a:p>
            <a:fld id="{C014DD1E-5D91-48A3-AD6D-45FBA980D106}" type="slidenum">
              <a:rPr lang="en-US" smtClean="0"/>
              <a:pPr/>
              <a:t>37</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3448" y="3810000"/>
            <a:ext cx="4642333" cy="1624244"/>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50830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noAutofit/>
          </a:bodyPr>
          <a:lstStyle/>
          <a:p>
            <a:pPr>
              <a:lnSpc>
                <a:spcPct val="100000"/>
              </a:lnSpc>
            </a:pPr>
            <a:r>
              <a:rPr lang="en-US" sz="3199" dirty="0"/>
              <a:t>Software University – High-Quality Education and </a:t>
            </a:r>
            <a:br>
              <a:rPr lang="en-US" sz="3199" dirty="0"/>
            </a:br>
            <a:r>
              <a:rPr lang="en-US" sz="3199" dirty="0"/>
              <a:t>Employment Opportunities </a:t>
            </a:r>
          </a:p>
          <a:p>
            <a:pPr lvl="1">
              <a:lnSpc>
                <a:spcPct val="100000"/>
              </a:lnSpc>
            </a:pPr>
            <a:r>
              <a:rPr lang="en-US" sz="2899" noProof="1">
                <a:hlinkClick r:id="rId3"/>
              </a:rPr>
              <a:t>softuni.bg</a:t>
            </a:r>
            <a:r>
              <a:rPr lang="en-US" sz="2899" noProof="1"/>
              <a:t> </a:t>
            </a:r>
          </a:p>
          <a:p>
            <a:pPr>
              <a:lnSpc>
                <a:spcPct val="100000"/>
              </a:lnSpc>
            </a:pPr>
            <a:r>
              <a:rPr lang="en-US" sz="3199" dirty="0"/>
              <a:t>Software University Foundation</a:t>
            </a:r>
            <a:endParaRPr lang="bg-BG" sz="3199" dirty="0"/>
          </a:p>
          <a:p>
            <a:pPr lvl="1">
              <a:lnSpc>
                <a:spcPct val="100000"/>
              </a:lnSpc>
            </a:pPr>
            <a:r>
              <a:rPr lang="en-US" sz="2999" noProof="1">
                <a:hlinkClick r:id="rId4"/>
              </a:rPr>
              <a:t>http://softuni.foundation/</a:t>
            </a:r>
            <a:endParaRPr lang="en-US" sz="2999" noProof="1"/>
          </a:p>
          <a:p>
            <a:pPr>
              <a:lnSpc>
                <a:spcPct val="100000"/>
              </a:lnSpc>
            </a:pPr>
            <a:r>
              <a:rPr lang="en-US" sz="3199" dirty="0"/>
              <a:t>Software University @ Facebook</a:t>
            </a:r>
          </a:p>
          <a:p>
            <a:pPr marL="990278" lvl="1" indent="-380876" defTabSz="1218804">
              <a:lnSpc>
                <a:spcPct val="100000"/>
              </a:lnSpc>
              <a:tabLst>
                <a:tab pos="282490" algn="l"/>
              </a:tabLst>
              <a:defRPr/>
            </a:pPr>
            <a:r>
              <a:rPr lang="en-US" sz="2899" noProof="1">
                <a:solidFill>
                  <a:srgbClr val="234465"/>
                </a:solidFill>
                <a:hlinkClick r:id="rId5"/>
              </a:rPr>
              <a:t>facebook.com/SoftwareUniversity</a:t>
            </a:r>
            <a:endParaRPr lang="en-US" sz="2899" noProof="1">
              <a:solidFill>
                <a:srgbClr val="234465"/>
              </a:solidFill>
            </a:endParaRPr>
          </a:p>
          <a:p>
            <a:pPr>
              <a:lnSpc>
                <a:spcPct val="100000"/>
              </a:lnSpc>
            </a:pPr>
            <a:r>
              <a:rPr lang="en-US" sz="3199" dirty="0"/>
              <a:t>Software University Forums</a:t>
            </a:r>
          </a:p>
          <a:p>
            <a:pPr marL="990278" lvl="1" indent="-380876" defTabSz="1218804">
              <a:lnSpc>
                <a:spcPct val="100000"/>
              </a:lnSpc>
              <a:tabLst>
                <a:tab pos="282490" algn="l"/>
              </a:tabLst>
              <a:defRPr/>
            </a:pPr>
            <a:r>
              <a:rPr lang="en-US" sz="2799" dirty="0">
                <a:hlinkClick r:id="rId6"/>
              </a:rPr>
              <a:t>forum.softuni.bg</a:t>
            </a:r>
            <a:endParaRPr lang="en-US" sz="2799" noProof="1"/>
          </a:p>
          <a:p>
            <a:pPr>
              <a:lnSpc>
                <a:spcPct val="100000"/>
              </a:lnSpc>
            </a:pPr>
            <a:endParaRPr lang="en-US" noProof="1"/>
          </a:p>
        </p:txBody>
      </p:sp>
      <p:sp>
        <p:nvSpPr>
          <p:cNvPr id="3" name="Title 2"/>
          <p:cNvSpPr>
            <a:spLocks noGrp="1"/>
          </p:cNvSpPr>
          <p:nvPr>
            <p:ph type="title"/>
          </p:nvPr>
        </p:nvSpPr>
        <p:spPr/>
        <p:txBody>
          <a:bodyPr>
            <a:normAutofit/>
          </a:bodyPr>
          <a:lstStyle/>
          <a:p>
            <a:r>
              <a:rPr lang="en-US" dirty="0"/>
              <a:t>Trainings @ Software University</a:t>
            </a:r>
            <a:r>
              <a:rPr lang="bg-BG" dirty="0"/>
              <a:t> (</a:t>
            </a:r>
            <a:r>
              <a:rPr lang="en-US" dirty="0"/>
              <a:t>SoftUni)</a:t>
            </a:r>
          </a:p>
        </p:txBody>
      </p:sp>
      <p:pic>
        <p:nvPicPr>
          <p:cNvPr id="15" name="Picture 14">
            <a:hlinkClick r:id="rId7"/>
            <a:extLst>
              <a:ext uri="{FF2B5EF4-FFF2-40B4-BE49-F238E27FC236}">
                <a16:creationId xmlns:a16="http://schemas.microsoft.com/office/drawing/2014/main" id="{FF8B5863-FC71-441D-893C-E681B70BF35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34201" y="2538113"/>
            <a:ext cx="2122583" cy="529411"/>
          </a:xfrm>
          <a:prstGeom prst="rect">
            <a:avLst/>
          </a:prstGeom>
        </p:spPr>
      </p:pic>
      <p:pic>
        <p:nvPicPr>
          <p:cNvPr id="18" name="Picture 17">
            <a:hlinkClick r:id="rId3"/>
            <a:extLst>
              <a:ext uri="{FF2B5EF4-FFF2-40B4-BE49-F238E27FC236}">
                <a16:creationId xmlns:a16="http://schemas.microsoft.com/office/drawing/2014/main" id="{5AC70220-7037-4082-BB2D-BF1E99F91E0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22728" y="2057401"/>
            <a:ext cx="3366866" cy="4482957"/>
          </a:xfrm>
          <a:prstGeom prst="rect">
            <a:avLst/>
          </a:prstGeom>
        </p:spPr>
      </p:pic>
      <p:pic>
        <p:nvPicPr>
          <p:cNvPr id="11" name="Picture 4">
            <a:hlinkClick r:id="rId10" tooltip="Software University @ Facebook"/>
            <a:extLst>
              <a:ext uri="{FF2B5EF4-FFF2-40B4-BE49-F238E27FC236}">
                <a16:creationId xmlns:a16="http://schemas.microsoft.com/office/drawing/2014/main" id="{7DE74804-3B64-4B79-BDD0-3E400F9EC1F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6934201" y="3654372"/>
            <a:ext cx="1118449" cy="111844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hlinkClick r:id="rId6" tooltip="Software University Discussion Forum"/>
            <a:extLst>
              <a:ext uri="{FF2B5EF4-FFF2-40B4-BE49-F238E27FC236}">
                <a16:creationId xmlns:a16="http://schemas.microsoft.com/office/drawing/2014/main" id="{E65F0011-8B8E-4A02-A422-9662ADE13CB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34200" y="5359668"/>
            <a:ext cx="1041962" cy="1041962"/>
          </a:xfrm>
          <a:prstGeom prst="rect">
            <a:avLst/>
          </a:prstGeom>
        </p:spPr>
      </p:pic>
    </p:spTree>
    <p:extLst>
      <p:ext uri="{BB962C8B-B14F-4D97-AF65-F5344CB8AC3E}">
        <p14:creationId xmlns:p14="http://schemas.microsoft.com/office/powerpoint/2010/main" val="19472377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0"/>
          </p:nvPr>
        </p:nvSpPr>
        <p:spPr/>
        <p:txBody>
          <a:bodyPr/>
          <a:lstStyle/>
          <a:p>
            <a:r>
              <a:rPr lang="en-US"/>
              <a:t>Grouping</a:t>
            </a:r>
            <a:endParaRPr lang="en-US" dirty="0"/>
          </a:p>
        </p:txBody>
      </p:sp>
      <p:sp>
        <p:nvSpPr>
          <p:cNvPr id="8" name="Text Placeholder 7"/>
          <p:cNvSpPr>
            <a:spLocks noGrp="1"/>
          </p:cNvSpPr>
          <p:nvPr>
            <p:ph type="body" sz="quarter" idx="11"/>
          </p:nvPr>
        </p:nvSpPr>
        <p:spPr>
          <a:xfrm>
            <a:off x="615109" y="5940381"/>
            <a:ext cx="10961783" cy="499819"/>
          </a:xfrm>
        </p:spPr>
        <p:txBody>
          <a:bodyPr/>
          <a:lstStyle/>
          <a:p>
            <a:r>
              <a:rPr lang="en-US" dirty="0"/>
              <a:t>Consolidating data based on criteria</a:t>
            </a:r>
          </a:p>
          <a:p>
            <a:endParaRPr lang="bg-BG" dirty="0"/>
          </a:p>
        </p:txBody>
      </p:sp>
      <p:pic>
        <p:nvPicPr>
          <p:cNvPr id="9" name="Picture 8"/>
          <p:cNvPicPr>
            <a:picLocks noChangeAspect="1"/>
          </p:cNvPicPr>
          <p:nvPr/>
        </p:nvPicPr>
        <p:blipFill>
          <a:blip r:embed="rId3" cstate="hqprint">
            <a:extLst>
              <a:ext uri="{BEBA8EAE-BF5A-486C-A8C5-ECC9F3942E4B}">
                <a14:imgProps xmlns:a14="http://schemas.microsoft.com/office/drawing/2010/main">
                  <a14:imgLayer r:embed="rId4">
                    <a14:imgEffect>
                      <a14:brightnessContrast bright="100000" contrast="9000"/>
                    </a14:imgEffect>
                  </a14:imgLayer>
                </a14:imgProps>
              </a:ext>
              <a:ext uri="{28A0092B-C50C-407E-A947-70E740481C1C}">
                <a14:useLocalDpi xmlns:a14="http://schemas.microsoft.com/office/drawing/2010/main" val="0"/>
              </a:ext>
            </a:extLst>
          </a:blip>
          <a:stretch>
            <a:fillRect/>
          </a:stretch>
        </p:blipFill>
        <p:spPr>
          <a:xfrm>
            <a:off x="4682067" y="1049814"/>
            <a:ext cx="2887133" cy="2887133"/>
          </a:xfrm>
          <a:prstGeom prst="rect">
            <a:avLst/>
          </a:prstGeom>
        </p:spPr>
      </p:pic>
    </p:spTree>
    <p:extLst>
      <p:ext uri="{BB962C8B-B14F-4D97-AF65-F5344CB8AC3E}">
        <p14:creationId xmlns:p14="http://schemas.microsoft.com/office/powerpoint/2010/main" val="28215610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0"/>
          </p:nvPr>
        </p:nvSpPr>
        <p:spPr/>
        <p:txBody>
          <a:bodyPr/>
          <a:lstStyle/>
          <a:p>
            <a:pPr>
              <a:buClr>
                <a:schemeClr val="tx1"/>
              </a:buClr>
            </a:pPr>
            <a:r>
              <a:rPr lang="en-US" b="1" dirty="0">
                <a:solidFill>
                  <a:schemeClr val="bg1"/>
                </a:solidFill>
              </a:rPr>
              <a:t>Grouping </a:t>
            </a:r>
            <a:r>
              <a:rPr lang="en-US" dirty="0"/>
              <a:t>allows receiving data into separate groups </a:t>
            </a:r>
            <a:br>
              <a:rPr lang="en-US" dirty="0"/>
            </a:br>
            <a:r>
              <a:rPr lang="en-US" dirty="0"/>
              <a:t>based on a common property</a:t>
            </a:r>
          </a:p>
        </p:txBody>
      </p:sp>
      <p:sp>
        <p:nvSpPr>
          <p:cNvPr id="465922" name="Rectangle 2"/>
          <p:cNvSpPr>
            <a:spLocks noGrp="1" noChangeArrowheads="1"/>
          </p:cNvSpPr>
          <p:nvPr>
            <p:ph type="title"/>
          </p:nvPr>
        </p:nvSpPr>
        <p:spPr/>
        <p:txBody>
          <a:bodyPr/>
          <a:lstStyle/>
          <a:p>
            <a:r>
              <a:rPr lang="en-US" dirty="0"/>
              <a:t>Grouping</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5</a:t>
            </a:fld>
            <a:endParaRPr lang="en-US" dirty="0"/>
          </a:p>
        </p:txBody>
      </p:sp>
      <p:sp>
        <p:nvSpPr>
          <p:cNvPr id="49" name="Rectangle 48"/>
          <p:cNvSpPr/>
          <p:nvPr/>
        </p:nvSpPr>
        <p:spPr>
          <a:xfrm>
            <a:off x="5270031" y="3046543"/>
            <a:ext cx="3322637" cy="1128714"/>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0" name="Rectangle 49"/>
          <p:cNvSpPr/>
          <p:nvPr/>
        </p:nvSpPr>
        <p:spPr>
          <a:xfrm>
            <a:off x="5270031" y="4175256"/>
            <a:ext cx="3322637" cy="168592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1" name="Rectangle 50"/>
          <p:cNvSpPr/>
          <p:nvPr/>
        </p:nvSpPr>
        <p:spPr>
          <a:xfrm>
            <a:off x="5270031" y="5856419"/>
            <a:ext cx="3322637" cy="5715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aphicFrame>
        <p:nvGraphicFramePr>
          <p:cNvPr id="52" name="Table 51"/>
          <p:cNvGraphicFramePr>
            <a:graphicFrameLocks noGrp="1"/>
          </p:cNvGraphicFramePr>
          <p:nvPr>
            <p:extLst/>
          </p:nvPr>
        </p:nvGraphicFramePr>
        <p:xfrm>
          <a:off x="3487268" y="2450516"/>
          <a:ext cx="6477000" cy="564066"/>
        </p:xfrm>
        <a:graphic>
          <a:graphicData uri="http://schemas.openxmlformats.org/drawingml/2006/table">
            <a:tbl>
              <a:tblPr firstRow="1" bandRow="1">
                <a:tableStyleId>{7DF18680-E054-41AD-8BC1-D1AEF772440D}</a:tableStyleId>
              </a:tblPr>
              <a:tblGrid>
                <a:gridCol w="1785687">
                  <a:extLst>
                    <a:ext uri="{9D8B030D-6E8A-4147-A177-3AD203B41FA5}">
                      <a16:colId xmlns:a16="http://schemas.microsoft.com/office/drawing/2014/main" val="3180040124"/>
                    </a:ext>
                  </a:extLst>
                </a:gridCol>
                <a:gridCol w="3319713">
                  <a:extLst>
                    <a:ext uri="{9D8B030D-6E8A-4147-A177-3AD203B41FA5}">
                      <a16:colId xmlns:a16="http://schemas.microsoft.com/office/drawing/2014/main" val="3141524875"/>
                    </a:ext>
                  </a:extLst>
                </a:gridCol>
                <a:gridCol w="1371600">
                  <a:extLst>
                    <a:ext uri="{9D8B030D-6E8A-4147-A177-3AD203B41FA5}">
                      <a16:colId xmlns:a16="http://schemas.microsoft.com/office/drawing/2014/main" val="1915661299"/>
                    </a:ext>
                  </a:extLst>
                </a:gridCol>
              </a:tblGrid>
              <a:tr h="564066">
                <a:tc>
                  <a:txBody>
                    <a:bodyPr/>
                    <a:lstStyle/>
                    <a:p>
                      <a:r>
                        <a:rPr lang="en-US" sz="2800" dirty="0">
                          <a:solidFill>
                            <a:schemeClr val="tx1"/>
                          </a:solidFill>
                          <a:effectLst/>
                        </a:rPr>
                        <a:t>Employee</a:t>
                      </a:r>
                    </a:p>
                  </a:txBody>
                  <a:tcPr marL="137345" marR="137345" marT="68673" marB="686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1D5DD"/>
                    </a:solidFill>
                  </a:tcPr>
                </a:tc>
                <a:tc>
                  <a:txBody>
                    <a:bodyPr/>
                    <a:lstStyle/>
                    <a:p>
                      <a:r>
                        <a:rPr lang="en-US" sz="2800" dirty="0">
                          <a:solidFill>
                            <a:schemeClr val="tx1"/>
                          </a:solidFill>
                          <a:effectLst/>
                        </a:rPr>
                        <a:t>DepartmentName</a:t>
                      </a:r>
                    </a:p>
                  </a:txBody>
                  <a:tcPr marL="137345" marR="137345" marT="68673" marB="686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1D5DD"/>
                    </a:solidFill>
                  </a:tcPr>
                </a:tc>
                <a:tc>
                  <a:txBody>
                    <a:bodyPr/>
                    <a:lstStyle/>
                    <a:p>
                      <a:r>
                        <a:rPr lang="en-US" sz="2800" dirty="0">
                          <a:solidFill>
                            <a:schemeClr val="tx1"/>
                          </a:solidFill>
                          <a:effectLst/>
                        </a:rPr>
                        <a:t>Salary</a:t>
                      </a:r>
                    </a:p>
                  </a:txBody>
                  <a:tcPr marL="137345" marR="137345" marT="68673" marB="686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1D5DD"/>
                    </a:solidFill>
                  </a:tcPr>
                </a:tc>
                <a:extLst>
                  <a:ext uri="{0D108BD9-81ED-4DB2-BD59-A6C34878D82A}">
                    <a16:rowId xmlns:a16="http://schemas.microsoft.com/office/drawing/2014/main" val="247495740"/>
                  </a:ext>
                </a:extLst>
              </a:tr>
            </a:tbl>
          </a:graphicData>
        </a:graphic>
      </p:graphicFrame>
      <p:sp>
        <p:nvSpPr>
          <p:cNvPr id="53" name="Rectangle 52"/>
          <p:cNvSpPr/>
          <p:nvPr/>
        </p:nvSpPr>
        <p:spPr>
          <a:xfrm>
            <a:off x="3487268" y="3039393"/>
            <a:ext cx="1785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Adam</a:t>
            </a:r>
          </a:p>
        </p:txBody>
      </p:sp>
      <p:sp>
        <p:nvSpPr>
          <p:cNvPr id="54" name="Rectangle 53"/>
          <p:cNvSpPr/>
          <p:nvPr/>
        </p:nvSpPr>
        <p:spPr>
          <a:xfrm>
            <a:off x="3487268" y="4168109"/>
            <a:ext cx="1785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Jane</a:t>
            </a:r>
          </a:p>
        </p:txBody>
      </p:sp>
      <p:sp>
        <p:nvSpPr>
          <p:cNvPr id="55" name="Rectangle 54"/>
          <p:cNvSpPr/>
          <p:nvPr/>
        </p:nvSpPr>
        <p:spPr>
          <a:xfrm>
            <a:off x="8592068" y="3039393"/>
            <a:ext cx="1371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5,000</a:t>
            </a:r>
          </a:p>
        </p:txBody>
      </p:sp>
      <p:sp>
        <p:nvSpPr>
          <p:cNvPr id="56" name="Rectangle 55"/>
          <p:cNvSpPr/>
          <p:nvPr/>
        </p:nvSpPr>
        <p:spPr>
          <a:xfrm>
            <a:off x="8592068" y="4168109"/>
            <a:ext cx="1371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10,000</a:t>
            </a:r>
          </a:p>
        </p:txBody>
      </p:sp>
      <p:sp>
        <p:nvSpPr>
          <p:cNvPr id="57" name="Rectangle 56"/>
          <p:cNvSpPr/>
          <p:nvPr/>
        </p:nvSpPr>
        <p:spPr>
          <a:xfrm>
            <a:off x="5272868" y="3039393"/>
            <a:ext cx="3319200" cy="565200"/>
          </a:xfrm>
          <a:prstGeom prst="rect">
            <a:avLst/>
          </a:prstGeom>
          <a:solidFill>
            <a:schemeClr val="bg2">
              <a:alpha val="35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Database Support</a:t>
            </a:r>
          </a:p>
        </p:txBody>
      </p:sp>
      <p:sp>
        <p:nvSpPr>
          <p:cNvPr id="58" name="Rectangle 57"/>
          <p:cNvSpPr/>
          <p:nvPr/>
        </p:nvSpPr>
        <p:spPr>
          <a:xfrm>
            <a:off x="5272868" y="3603751"/>
            <a:ext cx="3319200" cy="565200"/>
          </a:xfrm>
          <a:prstGeom prst="rect">
            <a:avLst/>
          </a:prstGeom>
          <a:solidFill>
            <a:schemeClr val="bg2">
              <a:lumMod val="95000"/>
              <a:alpha val="35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Database</a:t>
            </a:r>
            <a:r>
              <a:rPr lang="en-US" sz="2800" dirty="0"/>
              <a:t> </a:t>
            </a:r>
            <a:r>
              <a:rPr lang="en-US" sz="2800" b="1" dirty="0">
                <a:solidFill>
                  <a:schemeClr val="tx1"/>
                </a:solidFill>
              </a:rPr>
              <a:t>Support</a:t>
            </a:r>
          </a:p>
        </p:txBody>
      </p:sp>
      <p:sp>
        <p:nvSpPr>
          <p:cNvPr id="59" name="Rectangle 58"/>
          <p:cNvSpPr/>
          <p:nvPr/>
        </p:nvSpPr>
        <p:spPr>
          <a:xfrm>
            <a:off x="5272868" y="4168109"/>
            <a:ext cx="3319200" cy="565200"/>
          </a:xfrm>
          <a:prstGeom prst="rect">
            <a:avLst/>
          </a:prstGeom>
          <a:solidFill>
            <a:schemeClr val="bg2">
              <a:alpha val="20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Application</a:t>
            </a:r>
            <a:r>
              <a:rPr lang="en-US" sz="2800" dirty="0"/>
              <a:t> </a:t>
            </a:r>
            <a:r>
              <a:rPr lang="en-US" sz="2800" b="1" dirty="0">
                <a:solidFill>
                  <a:schemeClr val="tx1"/>
                </a:solidFill>
              </a:rPr>
              <a:t>Support</a:t>
            </a:r>
          </a:p>
        </p:txBody>
      </p:sp>
      <p:sp>
        <p:nvSpPr>
          <p:cNvPr id="60" name="Rectangle 59"/>
          <p:cNvSpPr/>
          <p:nvPr/>
        </p:nvSpPr>
        <p:spPr>
          <a:xfrm>
            <a:off x="5272868" y="4732467"/>
            <a:ext cx="3319200" cy="565200"/>
          </a:xfrm>
          <a:prstGeom prst="rect">
            <a:avLst/>
          </a:prstGeom>
          <a:solidFill>
            <a:schemeClr val="bg2">
              <a:alpha val="20000"/>
            </a:schemeClr>
          </a:solidFill>
          <a:ln>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Application</a:t>
            </a:r>
            <a:r>
              <a:rPr lang="en-US" sz="2800" dirty="0"/>
              <a:t> </a:t>
            </a:r>
            <a:r>
              <a:rPr lang="en-US" sz="2800" b="1" dirty="0">
                <a:solidFill>
                  <a:schemeClr val="tx1"/>
                </a:solidFill>
              </a:rPr>
              <a:t>Support</a:t>
            </a:r>
          </a:p>
        </p:txBody>
      </p:sp>
      <p:sp>
        <p:nvSpPr>
          <p:cNvPr id="61" name="Rectangle 60"/>
          <p:cNvSpPr/>
          <p:nvPr/>
        </p:nvSpPr>
        <p:spPr>
          <a:xfrm>
            <a:off x="5272868" y="5296825"/>
            <a:ext cx="3319200" cy="565200"/>
          </a:xfrm>
          <a:prstGeom prst="rect">
            <a:avLst/>
          </a:prstGeom>
          <a:solidFill>
            <a:schemeClr val="bg2">
              <a:alpha val="20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Application</a:t>
            </a:r>
            <a:r>
              <a:rPr lang="en-US" sz="2800" dirty="0"/>
              <a:t> </a:t>
            </a:r>
            <a:r>
              <a:rPr lang="en-US" sz="2800" b="1" dirty="0">
                <a:solidFill>
                  <a:schemeClr val="tx1"/>
                </a:solidFill>
              </a:rPr>
              <a:t>Support</a:t>
            </a:r>
          </a:p>
        </p:txBody>
      </p:sp>
      <p:grpSp>
        <p:nvGrpSpPr>
          <p:cNvPr id="62" name="Group 61"/>
          <p:cNvGrpSpPr/>
          <p:nvPr/>
        </p:nvGrpSpPr>
        <p:grpSpPr>
          <a:xfrm>
            <a:off x="3487268" y="5861183"/>
            <a:ext cx="6476400" cy="565200"/>
            <a:chOff x="2894012" y="5847507"/>
            <a:chExt cx="6476400" cy="565200"/>
          </a:xfrm>
          <a:noFill/>
        </p:grpSpPr>
        <p:sp>
          <p:nvSpPr>
            <p:cNvPr id="63" name="Rectangle 62"/>
            <p:cNvSpPr/>
            <p:nvPr/>
          </p:nvSpPr>
          <p:spPr>
            <a:xfrm>
              <a:off x="2894012" y="5847507"/>
              <a:ext cx="1785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Fred</a:t>
              </a:r>
            </a:p>
          </p:txBody>
        </p:sp>
        <p:sp>
          <p:nvSpPr>
            <p:cNvPr id="64" name="Rectangle 63"/>
            <p:cNvSpPr/>
            <p:nvPr/>
          </p:nvSpPr>
          <p:spPr>
            <a:xfrm>
              <a:off x="7998812" y="5847507"/>
              <a:ext cx="1371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15,000</a:t>
              </a:r>
            </a:p>
          </p:txBody>
        </p:sp>
        <p:sp>
          <p:nvSpPr>
            <p:cNvPr id="65" name="Rectangle 64"/>
            <p:cNvSpPr/>
            <p:nvPr/>
          </p:nvSpPr>
          <p:spPr>
            <a:xfrm>
              <a:off x="4679612" y="5847507"/>
              <a:ext cx="3319200" cy="565200"/>
            </a:xfrm>
            <a:prstGeom prst="rect">
              <a:avLst/>
            </a:prstGeom>
            <a:grpFill/>
            <a:ln w="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Software</a:t>
              </a:r>
              <a:r>
                <a:rPr lang="en-US" sz="2800" dirty="0"/>
                <a:t> </a:t>
              </a:r>
              <a:r>
                <a:rPr lang="en-US" sz="2800" b="1" dirty="0">
                  <a:solidFill>
                    <a:schemeClr val="tx1"/>
                  </a:solidFill>
                </a:rPr>
                <a:t>Support</a:t>
              </a:r>
            </a:p>
          </p:txBody>
        </p:sp>
      </p:grpSp>
      <p:grpSp>
        <p:nvGrpSpPr>
          <p:cNvPr id="66" name="Group 65"/>
          <p:cNvGrpSpPr/>
          <p:nvPr/>
        </p:nvGrpSpPr>
        <p:grpSpPr>
          <a:xfrm>
            <a:off x="3487268" y="3603751"/>
            <a:ext cx="6476400" cy="565200"/>
            <a:chOff x="2894012" y="3590075"/>
            <a:chExt cx="6476400" cy="565200"/>
          </a:xfrm>
        </p:grpSpPr>
        <p:sp>
          <p:nvSpPr>
            <p:cNvPr id="67" name="Rectangle 66"/>
            <p:cNvSpPr/>
            <p:nvPr/>
          </p:nvSpPr>
          <p:spPr>
            <a:xfrm>
              <a:off x="2894012" y="3590075"/>
              <a:ext cx="1785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John</a:t>
              </a:r>
            </a:p>
          </p:txBody>
        </p:sp>
        <p:sp>
          <p:nvSpPr>
            <p:cNvPr id="68" name="Rectangle 67"/>
            <p:cNvSpPr/>
            <p:nvPr/>
          </p:nvSpPr>
          <p:spPr>
            <a:xfrm>
              <a:off x="7998812" y="3590075"/>
              <a:ext cx="1371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15,000</a:t>
              </a:r>
            </a:p>
          </p:txBody>
        </p:sp>
      </p:grpSp>
      <p:grpSp>
        <p:nvGrpSpPr>
          <p:cNvPr id="69" name="Group 68"/>
          <p:cNvGrpSpPr/>
          <p:nvPr/>
        </p:nvGrpSpPr>
        <p:grpSpPr>
          <a:xfrm>
            <a:off x="3487268" y="4732467"/>
            <a:ext cx="6476400" cy="565200"/>
            <a:chOff x="2894012" y="4718791"/>
            <a:chExt cx="6476400" cy="565200"/>
          </a:xfrm>
          <a:noFill/>
        </p:grpSpPr>
        <p:sp>
          <p:nvSpPr>
            <p:cNvPr id="70" name="Rectangle 69"/>
            <p:cNvSpPr/>
            <p:nvPr/>
          </p:nvSpPr>
          <p:spPr>
            <a:xfrm>
              <a:off x="2894012" y="4718791"/>
              <a:ext cx="1785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George</a:t>
              </a:r>
            </a:p>
          </p:txBody>
        </p:sp>
        <p:sp>
          <p:nvSpPr>
            <p:cNvPr id="71" name="Rectangle 70"/>
            <p:cNvSpPr/>
            <p:nvPr/>
          </p:nvSpPr>
          <p:spPr>
            <a:xfrm>
              <a:off x="7998812" y="4718791"/>
              <a:ext cx="1371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15,000</a:t>
              </a:r>
            </a:p>
          </p:txBody>
        </p:sp>
      </p:grpSp>
      <p:grpSp>
        <p:nvGrpSpPr>
          <p:cNvPr id="72" name="Group 71"/>
          <p:cNvGrpSpPr/>
          <p:nvPr/>
        </p:nvGrpSpPr>
        <p:grpSpPr>
          <a:xfrm>
            <a:off x="3487268" y="5296825"/>
            <a:ext cx="6476400" cy="565200"/>
            <a:chOff x="2894012" y="5283149"/>
            <a:chExt cx="6476400" cy="565200"/>
          </a:xfrm>
          <a:noFill/>
        </p:grpSpPr>
        <p:sp>
          <p:nvSpPr>
            <p:cNvPr id="73" name="Rectangle 72"/>
            <p:cNvSpPr/>
            <p:nvPr/>
          </p:nvSpPr>
          <p:spPr>
            <a:xfrm>
              <a:off x="2894012" y="5283149"/>
              <a:ext cx="1785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Lila</a:t>
              </a:r>
            </a:p>
          </p:txBody>
        </p:sp>
        <p:sp>
          <p:nvSpPr>
            <p:cNvPr id="74" name="Rectangle 73"/>
            <p:cNvSpPr/>
            <p:nvPr/>
          </p:nvSpPr>
          <p:spPr>
            <a:xfrm>
              <a:off x="7998812" y="5283149"/>
              <a:ext cx="1371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5,000</a:t>
              </a:r>
            </a:p>
          </p:txBody>
        </p:sp>
      </p:grpSp>
      <p:sp>
        <p:nvSpPr>
          <p:cNvPr id="75" name="AutoShape 7"/>
          <p:cNvSpPr>
            <a:spLocks noChangeArrowheads="1"/>
          </p:cNvSpPr>
          <p:nvPr/>
        </p:nvSpPr>
        <p:spPr bwMode="auto">
          <a:xfrm>
            <a:off x="1627244" y="3615589"/>
            <a:ext cx="1825306" cy="548478"/>
          </a:xfrm>
          <a:prstGeom prst="wedgeRoundRectCallout">
            <a:avLst>
              <a:gd name="adj1" fmla="val 41203"/>
              <a:gd name="adj2" fmla="val 7583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Single row</a:t>
            </a:r>
          </a:p>
        </p:txBody>
      </p:sp>
      <p:sp>
        <p:nvSpPr>
          <p:cNvPr id="76" name="AutoShape 7"/>
          <p:cNvSpPr>
            <a:spLocks noChangeArrowheads="1"/>
          </p:cNvSpPr>
          <p:nvPr/>
        </p:nvSpPr>
        <p:spPr bwMode="auto">
          <a:xfrm>
            <a:off x="8007951" y="1913751"/>
            <a:ext cx="2971800" cy="548478"/>
          </a:xfrm>
          <a:prstGeom prst="wedgeRoundRectCallout">
            <a:avLst>
              <a:gd name="adj1" fmla="val -36521"/>
              <a:gd name="adj2" fmla="val 8039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77" name="AutoShape 7"/>
          <p:cNvSpPr>
            <a:spLocks noChangeArrowheads="1"/>
          </p:cNvSpPr>
          <p:nvPr/>
        </p:nvSpPr>
        <p:spPr bwMode="auto">
          <a:xfrm>
            <a:off x="10012948" y="3551533"/>
            <a:ext cx="1993073" cy="1037531"/>
          </a:xfrm>
          <a:prstGeom prst="wedgeRoundRectCallout">
            <a:avLst>
              <a:gd name="adj1" fmla="val -51089"/>
              <a:gd name="adj2" fmla="val 7289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Can be aggregated</a:t>
            </a:r>
          </a:p>
        </p:txBody>
      </p:sp>
    </p:spTree>
    <p:extLst>
      <p:ext uri="{BB962C8B-B14F-4D97-AF65-F5344CB8AC3E}">
        <p14:creationId xmlns:p14="http://schemas.microsoft.com/office/powerpoint/2010/main" val="9873667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3" grpId="0" animBg="1"/>
      <p:bldP spid="54" grpId="0" animBg="1"/>
      <p:bldP spid="55" grpId="0" animBg="1"/>
      <p:bldP spid="56" grpId="0" animBg="1"/>
      <p:bldP spid="57" grpId="0" animBg="1"/>
      <p:bldP spid="58" grpId="0" animBg="1"/>
      <p:bldP spid="59" grpId="0" animBg="1"/>
      <p:bldP spid="60" grpId="0" animBg="1"/>
      <p:bldP spid="61" grpId="0" animBg="1"/>
      <p:bldP spid="75" grpId="0" animBg="1"/>
      <p:bldP spid="76" grpId="0" animBg="1"/>
      <p:bldP spid="7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0"/>
          </p:nvPr>
        </p:nvSpPr>
        <p:spPr>
          <a:xfrm>
            <a:off x="80670" y="1196130"/>
            <a:ext cx="11818096" cy="5201066"/>
          </a:xfrm>
        </p:spPr>
        <p:txBody>
          <a:bodyPr/>
          <a:lstStyle/>
          <a:p>
            <a:pPr>
              <a:buClr>
                <a:schemeClr val="tx1"/>
              </a:buClr>
            </a:pPr>
            <a:r>
              <a:rPr lang="en-US" b="1" dirty="0">
                <a:solidFill>
                  <a:schemeClr val="bg1"/>
                </a:solidFill>
              </a:rPr>
              <a:t>GROUP BY</a:t>
            </a:r>
            <a:r>
              <a:rPr lang="en-US" dirty="0"/>
              <a:t> allows you to get each </a:t>
            </a:r>
            <a:r>
              <a:rPr lang="en-US" b="1" dirty="0">
                <a:solidFill>
                  <a:schemeClr val="bg1"/>
                </a:solidFill>
              </a:rPr>
              <a:t>separate group </a:t>
            </a:r>
            <a:r>
              <a:rPr lang="en-US" dirty="0"/>
              <a:t>and use </a:t>
            </a:r>
            <a:br>
              <a:rPr lang="en-US" dirty="0"/>
            </a:br>
            <a:r>
              <a:rPr lang="en-US" dirty="0"/>
              <a:t>an "</a:t>
            </a:r>
            <a:r>
              <a:rPr lang="en-US" b="1" dirty="0">
                <a:solidFill>
                  <a:schemeClr val="bg1"/>
                </a:solidFill>
              </a:rPr>
              <a:t>aggregate</a:t>
            </a:r>
            <a:r>
              <a:rPr lang="en-US" dirty="0"/>
              <a:t>" function over it (like </a:t>
            </a:r>
            <a:r>
              <a:rPr lang="en-US" b="1" dirty="0">
                <a:solidFill>
                  <a:schemeClr val="bg1"/>
                </a:solidFill>
              </a:rPr>
              <a:t>Average</a:t>
            </a:r>
            <a:r>
              <a:rPr lang="en-US" dirty="0"/>
              <a:t>, </a:t>
            </a:r>
            <a:r>
              <a:rPr lang="en-US" b="1" dirty="0">
                <a:solidFill>
                  <a:schemeClr val="bg1"/>
                </a:solidFill>
              </a:rPr>
              <a:t>Min</a:t>
            </a:r>
            <a:r>
              <a:rPr lang="en-US" dirty="0"/>
              <a:t> or </a:t>
            </a:r>
            <a:r>
              <a:rPr lang="en-US" b="1" dirty="0">
                <a:solidFill>
                  <a:schemeClr val="bg1"/>
                </a:solidFill>
              </a:rPr>
              <a:t>Max</a:t>
            </a:r>
            <a:r>
              <a:rPr lang="en-US" dirty="0"/>
              <a:t>):</a:t>
            </a:r>
          </a:p>
          <a:p>
            <a:endParaRPr lang="en-US" dirty="0"/>
          </a:p>
          <a:p>
            <a:endParaRPr lang="en-US" dirty="0"/>
          </a:p>
          <a:p>
            <a:endParaRPr lang="en-US" dirty="0"/>
          </a:p>
          <a:p>
            <a:pPr>
              <a:buClr>
                <a:schemeClr val="tx1"/>
              </a:buClr>
            </a:pPr>
            <a:r>
              <a:rPr lang="en-US" b="1" dirty="0">
                <a:solidFill>
                  <a:schemeClr val="bg1"/>
                </a:solidFill>
              </a:rPr>
              <a:t>DISTINCT</a:t>
            </a:r>
            <a:r>
              <a:rPr lang="en-US" dirty="0"/>
              <a:t> allows you to get </a:t>
            </a:r>
            <a:r>
              <a:rPr lang="en-US" b="1" dirty="0">
                <a:solidFill>
                  <a:schemeClr val="bg1"/>
                </a:solidFill>
              </a:rPr>
              <a:t>all unique </a:t>
            </a:r>
            <a:r>
              <a:rPr lang="en-US" dirty="0"/>
              <a:t>values:</a:t>
            </a:r>
          </a:p>
        </p:txBody>
      </p:sp>
      <p:sp>
        <p:nvSpPr>
          <p:cNvPr id="465922" name="Rectangle 2"/>
          <p:cNvSpPr>
            <a:spLocks noGrp="1" noChangeArrowheads="1"/>
          </p:cNvSpPr>
          <p:nvPr>
            <p:ph type="title"/>
          </p:nvPr>
        </p:nvSpPr>
        <p:spPr/>
        <p:txBody>
          <a:bodyPr/>
          <a:lstStyle/>
          <a:p>
            <a:r>
              <a:rPr lang="en-US"/>
              <a:t>Grouping (2)</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6</a:t>
            </a:fld>
            <a:endParaRPr lang="en-US" dirty="0"/>
          </a:p>
        </p:txBody>
      </p:sp>
      <p:sp>
        <p:nvSpPr>
          <p:cNvPr id="10" name="Rectangle 9"/>
          <p:cNvSpPr>
            <a:spLocks noChangeArrowheads="1"/>
          </p:cNvSpPr>
          <p:nvPr/>
        </p:nvSpPr>
        <p:spPr bwMode="auto">
          <a:xfrm>
            <a:off x="817593" y="2430722"/>
            <a:ext cx="6403478" cy="144962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dirty="0">
                <a:latin typeface="Consolas" pitchFamily="49" charset="0"/>
                <a:cs typeface="Consolas" pitchFamily="49" charset="0"/>
              </a:rPr>
              <a:t>  SELECT e.</a:t>
            </a:r>
            <a:r>
              <a:rPr lang="en-US" sz="2800" b="1" noProof="1">
                <a:latin typeface="Consolas" pitchFamily="49" charset="0"/>
                <a:cs typeface="Consolas" pitchFamily="49" charset="0"/>
              </a:rPr>
              <a:t>DepartmentID</a:t>
            </a:r>
            <a:r>
              <a:rPr lang="en-US" sz="2800" b="1" dirty="0">
                <a:latin typeface="Consolas" pitchFamily="49" charset="0"/>
                <a:cs typeface="Consolas" pitchFamily="49" charset="0"/>
              </a:rPr>
              <a:t> </a:t>
            </a:r>
          </a:p>
          <a:p>
            <a:pPr>
              <a:lnSpc>
                <a:spcPct val="105000"/>
              </a:lnSpc>
            </a:pPr>
            <a:r>
              <a:rPr lang="en-US" sz="2800" b="1" dirty="0">
                <a:latin typeface="Consolas" pitchFamily="49" charset="0"/>
                <a:cs typeface="Consolas" pitchFamily="49" charset="0"/>
              </a:rPr>
              <a:t>    </a:t>
            </a:r>
            <a:r>
              <a:rPr lang="en-GB" sz="2800" b="1" dirty="0">
                <a:latin typeface="Consolas" pitchFamily="49" charset="0"/>
                <a:cs typeface="Consolas" pitchFamily="49" charset="0"/>
              </a:rPr>
              <a:t>FROM Employees AS e</a:t>
            </a:r>
          </a:p>
          <a:p>
            <a:pPr>
              <a:lnSpc>
                <a:spcPct val="105000"/>
              </a:lnSpc>
            </a:pPr>
            <a:r>
              <a:rPr lang="en-GB" sz="2800" b="1" dirty="0">
                <a:solidFill>
                  <a:schemeClr val="bg1"/>
                </a:solidFill>
                <a:latin typeface="Consolas" pitchFamily="49" charset="0"/>
                <a:cs typeface="Consolas" pitchFamily="49" charset="0"/>
              </a:rPr>
              <a:t>GROUP BY </a:t>
            </a:r>
            <a:r>
              <a:rPr lang="en-GB" sz="2800" b="1" dirty="0">
                <a:latin typeface="Consolas" pitchFamily="49" charset="0"/>
                <a:cs typeface="Consolas" pitchFamily="49" charset="0"/>
              </a:rPr>
              <a:t>e.</a:t>
            </a:r>
            <a:r>
              <a:rPr lang="en-US" sz="2800" b="1" noProof="1">
                <a:latin typeface="Consolas" pitchFamily="49" charset="0"/>
                <a:cs typeface="Consolas" pitchFamily="49" charset="0"/>
              </a:rPr>
              <a:t>DepartmentID</a:t>
            </a:r>
          </a:p>
        </p:txBody>
      </p:sp>
      <p:sp>
        <p:nvSpPr>
          <p:cNvPr id="13" name="Rectangle 9"/>
          <p:cNvSpPr>
            <a:spLocks noChangeArrowheads="1"/>
          </p:cNvSpPr>
          <p:nvPr/>
        </p:nvSpPr>
        <p:spPr bwMode="auto">
          <a:xfrm>
            <a:off x="816004" y="5173948"/>
            <a:ext cx="6405067" cy="99719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dirty="0">
                <a:latin typeface="Consolas" pitchFamily="49" charset="0"/>
                <a:cs typeface="Consolas" pitchFamily="49" charset="0"/>
              </a:rPr>
              <a:t>SELECT </a:t>
            </a:r>
            <a:r>
              <a:rPr lang="en-US" sz="2800" b="1" dirty="0">
                <a:solidFill>
                  <a:schemeClr val="bg1"/>
                </a:solidFill>
                <a:latin typeface="Consolas" pitchFamily="49" charset="0"/>
                <a:cs typeface="Consolas" pitchFamily="49" charset="0"/>
              </a:rPr>
              <a:t>DISTINCT</a:t>
            </a:r>
            <a:r>
              <a:rPr lang="en-US" sz="2800" b="1" dirty="0">
                <a:latin typeface="Consolas" pitchFamily="49" charset="0"/>
                <a:cs typeface="Consolas" pitchFamily="49" charset="0"/>
              </a:rPr>
              <a:t> e.</a:t>
            </a:r>
            <a:r>
              <a:rPr lang="en-US" sz="2800" b="1" noProof="1">
                <a:latin typeface="Consolas" pitchFamily="49" charset="0"/>
                <a:cs typeface="Consolas" pitchFamily="49" charset="0"/>
              </a:rPr>
              <a:t>DepartmentID</a:t>
            </a:r>
            <a:r>
              <a:rPr lang="en-US" sz="2800" b="1" dirty="0">
                <a:latin typeface="Consolas" pitchFamily="49" charset="0"/>
                <a:cs typeface="Consolas" pitchFamily="49" charset="0"/>
              </a:rPr>
              <a:t> </a:t>
            </a:r>
            <a:br>
              <a:rPr lang="en-US" sz="2800" b="1" dirty="0">
                <a:latin typeface="Consolas" pitchFamily="49" charset="0"/>
                <a:cs typeface="Consolas" pitchFamily="49" charset="0"/>
              </a:rPr>
            </a:br>
            <a:r>
              <a:rPr lang="en-US" sz="2800" b="1" dirty="0">
                <a:latin typeface="Consolas" pitchFamily="49" charset="0"/>
                <a:cs typeface="Consolas" pitchFamily="49" charset="0"/>
              </a:rPr>
              <a:t>  </a:t>
            </a:r>
            <a:r>
              <a:rPr lang="en-GB" sz="2800" b="1" dirty="0">
                <a:latin typeface="Consolas" pitchFamily="49" charset="0"/>
                <a:cs typeface="Consolas" pitchFamily="49" charset="0"/>
              </a:rPr>
              <a:t>FROM Employees AS e</a:t>
            </a:r>
          </a:p>
        </p:txBody>
      </p:sp>
      <p:sp>
        <p:nvSpPr>
          <p:cNvPr id="14" name="AutoShape 7"/>
          <p:cNvSpPr>
            <a:spLocks noChangeArrowheads="1"/>
          </p:cNvSpPr>
          <p:nvPr/>
        </p:nvSpPr>
        <p:spPr bwMode="auto">
          <a:xfrm>
            <a:off x="7282462" y="5421037"/>
            <a:ext cx="1543257" cy="965779"/>
          </a:xfrm>
          <a:prstGeom prst="wedgeRoundRectCallout">
            <a:avLst>
              <a:gd name="adj1" fmla="val -74518"/>
              <a:gd name="adj2" fmla="val -3158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Unique Values</a:t>
            </a:r>
          </a:p>
        </p:txBody>
      </p:sp>
      <p:sp>
        <p:nvSpPr>
          <p:cNvPr id="15" name="AutoShape 7"/>
          <p:cNvSpPr>
            <a:spLocks noChangeArrowheads="1"/>
          </p:cNvSpPr>
          <p:nvPr/>
        </p:nvSpPr>
        <p:spPr bwMode="auto">
          <a:xfrm>
            <a:off x="4424919" y="3986951"/>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Tree>
    <p:extLst>
      <p:ext uri="{BB962C8B-B14F-4D97-AF65-F5344CB8AC3E}">
        <p14:creationId xmlns:p14="http://schemas.microsoft.com/office/powerpoint/2010/main" val="1275575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0"/>
          </p:nvPr>
        </p:nvSpPr>
        <p:spPr/>
        <p:txBody>
          <a:bodyPr/>
          <a:lstStyle/>
          <a:p>
            <a:r>
              <a:rPr lang="en-US" dirty="0"/>
              <a:t>Use "</a:t>
            </a:r>
            <a:r>
              <a:rPr lang="en-US" b="1" noProof="1">
                <a:solidFill>
                  <a:schemeClr val="bg1"/>
                </a:solidFill>
              </a:rPr>
              <a:t>SoftUni</a:t>
            </a:r>
            <a:r>
              <a:rPr lang="en-US" dirty="0"/>
              <a:t>" </a:t>
            </a:r>
            <a:r>
              <a:rPr lang="en-US" b="1" dirty="0">
                <a:solidFill>
                  <a:schemeClr val="bg1"/>
                </a:solidFill>
              </a:rPr>
              <a:t>database</a:t>
            </a:r>
            <a:r>
              <a:rPr lang="en-US" dirty="0"/>
              <a:t> to create a query which prints the total sum of salaries for each department. </a:t>
            </a:r>
          </a:p>
          <a:p>
            <a:pPr lvl="1"/>
            <a:r>
              <a:rPr lang="en-US" dirty="0"/>
              <a:t>Order them by </a:t>
            </a:r>
            <a:r>
              <a:rPr lang="en-US" noProof="1"/>
              <a:t>DepartmentID (ascending).</a:t>
            </a:r>
          </a:p>
        </p:txBody>
      </p:sp>
      <p:sp>
        <p:nvSpPr>
          <p:cNvPr id="4" name="Title 3"/>
          <p:cNvSpPr>
            <a:spLocks noGrp="1"/>
          </p:cNvSpPr>
          <p:nvPr>
            <p:ph type="title"/>
          </p:nvPr>
        </p:nvSpPr>
        <p:spPr/>
        <p:txBody>
          <a:bodyPr/>
          <a:lstStyle/>
          <a:p>
            <a:r>
              <a:rPr lang="en-US"/>
              <a:t>Problem: Departments Total Salaries</a:t>
            </a:r>
            <a:endParaRPr lang="en-US" dirty="0"/>
          </a:p>
        </p:txBody>
      </p:sp>
      <p:sp>
        <p:nvSpPr>
          <p:cNvPr id="6" name="Slide Number Placeholder 1"/>
          <p:cNvSpPr>
            <a:spLocks noGrp="1"/>
          </p:cNvSpPr>
          <p:nvPr>
            <p:ph type="sldNum" sz="quarter" idx="13"/>
          </p:nvPr>
        </p:nvSpPr>
        <p:spPr/>
        <p:txBody>
          <a:bodyPr/>
          <a:lstStyle/>
          <a:p>
            <a:fld id="{C014DD1E-5D91-48A3-AD6D-45FBA980D106}" type="slidenum">
              <a:rPr lang="en-US" smtClean="0"/>
              <a:pPr/>
              <a:t>7</a:t>
            </a:fld>
            <a:endParaRPr lang="en-US" dirty="0"/>
          </a:p>
        </p:txBody>
      </p:sp>
      <p:graphicFrame>
        <p:nvGraphicFramePr>
          <p:cNvPr id="11" name="Table 2"/>
          <p:cNvGraphicFramePr>
            <a:graphicFrameLocks noGrp="1"/>
          </p:cNvGraphicFramePr>
          <p:nvPr>
            <p:extLst/>
          </p:nvPr>
        </p:nvGraphicFramePr>
        <p:xfrm>
          <a:off x="533401" y="2987298"/>
          <a:ext cx="5867399" cy="3200400"/>
        </p:xfrm>
        <a:graphic>
          <a:graphicData uri="http://schemas.openxmlformats.org/drawingml/2006/table">
            <a:tbl>
              <a:tblPr firstRow="1" bandRow="1">
                <a:tableStyleId>{912C8C85-51F0-491E-9774-3900AFEF0FD7}</a:tableStyleId>
              </a:tblPr>
              <a:tblGrid>
                <a:gridCol w="1466850">
                  <a:extLst>
                    <a:ext uri="{9D8B030D-6E8A-4147-A177-3AD203B41FA5}">
                      <a16:colId xmlns:a16="http://schemas.microsoft.com/office/drawing/2014/main" val="3180040124"/>
                    </a:ext>
                  </a:extLst>
                </a:gridCol>
                <a:gridCol w="2566988">
                  <a:extLst>
                    <a:ext uri="{9D8B030D-6E8A-4147-A177-3AD203B41FA5}">
                      <a16:colId xmlns:a16="http://schemas.microsoft.com/office/drawing/2014/main" val="3141524875"/>
                    </a:ext>
                  </a:extLst>
                </a:gridCol>
                <a:gridCol w="1833561">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noProof="1">
                          <a:solidFill>
                            <a:schemeClr val="tx1"/>
                          </a:solidFill>
                          <a:effectLst/>
                        </a:rPr>
                        <a:t>DepartmentID</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1</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1</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2</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2</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2</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3</a:t>
                      </a:r>
                      <a:endParaRPr lang="en-US" dirty="0">
                        <a:solidFill>
                          <a:schemeClr val="tx1"/>
                        </a:solidFill>
                        <a:effectLst/>
                      </a:endParaRPr>
                    </a:p>
                  </a:txBody>
                  <a:tcPr>
                    <a:solidFill>
                      <a:schemeClr val="accent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12" name="Table 3"/>
          <p:cNvGraphicFramePr>
            <a:graphicFrameLocks noGrp="1"/>
          </p:cNvGraphicFramePr>
          <p:nvPr>
            <p:extLst>
              <p:ext uri="{D42A27DB-BD31-4B8C-83A1-F6EECF244321}">
                <p14:modId xmlns:p14="http://schemas.microsoft.com/office/powerpoint/2010/main" val="3523498303"/>
              </p:ext>
            </p:extLst>
          </p:nvPr>
        </p:nvGraphicFramePr>
        <p:xfrm>
          <a:off x="7427845" y="3988255"/>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noProof="1">
                          <a:solidFill>
                            <a:schemeClr val="tx1"/>
                          </a:solidFill>
                          <a:effectLst/>
                        </a:rPr>
                        <a:t>DepartmentID</a:t>
                      </a:r>
                    </a:p>
                  </a:txBody>
                  <a:tcPr/>
                </a:tc>
                <a:tc>
                  <a:txBody>
                    <a:bodyPr/>
                    <a:lstStyle/>
                    <a:p>
                      <a:r>
                        <a:rPr lang="en-US" dirty="0">
                          <a:solidFill>
                            <a:schemeClr val="tx1"/>
                          </a:solidFill>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1</a:t>
                      </a:r>
                      <a:endParaRPr lang="en-US" dirty="0">
                        <a:solidFill>
                          <a:schemeClr val="tx1"/>
                        </a:solidFill>
                        <a:effectLst/>
                      </a:endParaRPr>
                    </a:p>
                  </a:txBody>
                  <a:tcPr/>
                </a:tc>
                <a:tc>
                  <a:txBody>
                    <a:bodyPr/>
                    <a:lstStyle/>
                    <a:p>
                      <a:r>
                        <a:rPr lang="en-US" dirty="0">
                          <a:effectLst/>
                        </a:rPr>
                        <a:t>20,000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2</a:t>
                      </a:r>
                      <a:endParaRPr lang="en-US" dirty="0">
                        <a:solidFill>
                          <a:schemeClr val="tx1"/>
                        </a:solidFill>
                        <a:effectLst/>
                      </a:endParaRPr>
                    </a:p>
                  </a:txBody>
                  <a:tcPr/>
                </a:tc>
                <a:tc>
                  <a:txBody>
                    <a:bodyPr/>
                    <a:lstStyle/>
                    <a:p>
                      <a:r>
                        <a:rPr lang="en-US" dirty="0">
                          <a:effectLst/>
                        </a:rPr>
                        <a:t>30,000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3</a:t>
                      </a:r>
                      <a:endParaRPr lang="en-US" dirty="0">
                        <a:solidFill>
                          <a:schemeClr val="tx1"/>
                        </a:solidFill>
                        <a:effectLst/>
                      </a:endParaRPr>
                    </a:p>
                  </a:txBody>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3" name="Right Arrow 15"/>
          <p:cNvSpPr/>
          <p:nvPr/>
        </p:nvSpPr>
        <p:spPr>
          <a:xfrm rot="1884745">
            <a:off x="6588566" y="3969489"/>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TextBox 5"/>
          <p:cNvSpPr txBox="1"/>
          <p:nvPr/>
        </p:nvSpPr>
        <p:spPr>
          <a:xfrm>
            <a:off x="762000" y="6167735"/>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rPr>
              <a:t>https://judge.softuni.bg/Contests/291/Data-Aggregation</a:t>
            </a:r>
          </a:p>
        </p:txBody>
      </p:sp>
      <p:sp>
        <p:nvSpPr>
          <p:cNvPr id="18" name="Right Arrow 15"/>
          <p:cNvSpPr/>
          <p:nvPr/>
        </p:nvSpPr>
        <p:spPr>
          <a:xfrm>
            <a:off x="6588565" y="4715990"/>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5"/>
          <p:cNvSpPr/>
          <p:nvPr/>
        </p:nvSpPr>
        <p:spPr>
          <a:xfrm rot="19680784">
            <a:off x="6570486" y="5397425"/>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7553051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8"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0"/>
          </p:nvPr>
        </p:nvSpPr>
        <p:spPr/>
        <p:txBody>
          <a:bodyPr/>
          <a:lstStyle/>
          <a:p>
            <a:r>
              <a:rPr lang="en-US" dirty="0"/>
              <a:t>After </a:t>
            </a:r>
            <a:r>
              <a:rPr lang="en-US" b="1" dirty="0">
                <a:solidFill>
                  <a:schemeClr val="bg1"/>
                </a:solidFill>
              </a:rPr>
              <a:t>grouping </a:t>
            </a:r>
            <a:r>
              <a:rPr lang="en-US" dirty="0"/>
              <a:t>every employee </a:t>
            </a:r>
            <a:r>
              <a:rPr lang="en-US" b="1" dirty="0">
                <a:solidFill>
                  <a:schemeClr val="bg1"/>
                </a:solidFill>
              </a:rPr>
              <a:t>by</a:t>
            </a:r>
            <a:r>
              <a:rPr lang="en-US" dirty="0"/>
              <a:t> it's </a:t>
            </a:r>
            <a:r>
              <a:rPr lang="en-US" b="1" dirty="0">
                <a:solidFill>
                  <a:schemeClr val="bg1"/>
                </a:solidFill>
              </a:rPr>
              <a:t>department</a:t>
            </a:r>
            <a:r>
              <a:rPr lang="en-US" dirty="0"/>
              <a:t> we can use </a:t>
            </a:r>
            <a:br>
              <a:rPr lang="en-US" dirty="0"/>
            </a:br>
            <a:r>
              <a:rPr lang="en-US" dirty="0"/>
              <a:t>an </a:t>
            </a:r>
            <a:r>
              <a:rPr lang="en-US" b="1" dirty="0">
                <a:solidFill>
                  <a:schemeClr val="bg1"/>
                </a:solidFill>
              </a:rPr>
              <a:t>aggregate</a:t>
            </a:r>
            <a:r>
              <a:rPr lang="en-US" dirty="0"/>
              <a:t> </a:t>
            </a:r>
            <a:r>
              <a:rPr lang="en-US" b="1" dirty="0">
                <a:solidFill>
                  <a:schemeClr val="bg1"/>
                </a:solidFill>
              </a:rPr>
              <a:t>function</a:t>
            </a:r>
            <a:r>
              <a:rPr lang="en-US" dirty="0"/>
              <a:t> to calculate the total amount of money </a:t>
            </a:r>
            <a:br>
              <a:rPr lang="en-US" dirty="0"/>
            </a:br>
            <a:r>
              <a:rPr lang="en-US" dirty="0"/>
              <a:t>per group.</a:t>
            </a:r>
          </a:p>
        </p:txBody>
      </p:sp>
      <p:sp>
        <p:nvSpPr>
          <p:cNvPr id="465922" name="Rectangle 2"/>
          <p:cNvSpPr>
            <a:spLocks noGrp="1" noChangeArrowheads="1"/>
          </p:cNvSpPr>
          <p:nvPr>
            <p:ph type="title"/>
          </p:nvPr>
        </p:nvSpPr>
        <p:spPr/>
        <p:txBody>
          <a:bodyPr/>
          <a:lstStyle/>
          <a:p>
            <a:r>
              <a:rPr lang="en-US"/>
              <a:t>Solution: Departments Total Salaries</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8</a:t>
            </a:fld>
            <a:endParaRPr lang="en-US" dirty="0"/>
          </a:p>
        </p:txBody>
      </p:sp>
      <p:sp>
        <p:nvSpPr>
          <p:cNvPr id="10" name="Rectangle 9"/>
          <p:cNvSpPr>
            <a:spLocks noChangeArrowheads="1"/>
          </p:cNvSpPr>
          <p:nvPr/>
        </p:nvSpPr>
        <p:spPr bwMode="auto">
          <a:xfrm>
            <a:off x="817593" y="3355734"/>
            <a:ext cx="10556816" cy="235449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noProof="1">
                <a:latin typeface="Consolas" pitchFamily="49" charset="0"/>
                <a:cs typeface="Consolas" pitchFamily="49" charset="0"/>
              </a:rPr>
              <a:t>SELECT e.DepartmentID, </a:t>
            </a:r>
          </a:p>
          <a:p>
            <a:pPr>
              <a:lnSpc>
                <a:spcPct val="105000"/>
              </a:lnSpc>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SUM</a:t>
            </a:r>
            <a:r>
              <a:rPr lang="en-US" sz="2800" b="1" noProof="1">
                <a:latin typeface="Consolas" pitchFamily="49" charset="0"/>
                <a:cs typeface="Consolas" pitchFamily="49" charset="0"/>
              </a:rPr>
              <a:t>(</a:t>
            </a:r>
            <a:r>
              <a:rPr lang="en-US" sz="2800" b="1" noProof="1">
                <a:solidFill>
                  <a:schemeClr val="bg1"/>
                </a:solidFill>
                <a:latin typeface="Consolas" pitchFamily="49" charset="0"/>
                <a:cs typeface="Consolas" pitchFamily="49" charset="0"/>
              </a:rPr>
              <a:t>e.Salary</a:t>
            </a:r>
            <a:r>
              <a:rPr lang="en-US" sz="2800" b="1" noProof="1">
                <a:latin typeface="Consolas" pitchFamily="49" charset="0"/>
                <a:cs typeface="Consolas" pitchFamily="49" charset="0"/>
              </a:rPr>
              <a:t>) AS </a:t>
            </a:r>
            <a:r>
              <a:rPr lang="en-US" sz="2800" b="1" noProof="1">
                <a:solidFill>
                  <a:schemeClr val="bg1"/>
                </a:solidFill>
                <a:latin typeface="Consolas" pitchFamily="49" charset="0"/>
                <a:cs typeface="Consolas" pitchFamily="49" charset="0"/>
              </a:rPr>
              <a:t>TotalSalary</a:t>
            </a:r>
          </a:p>
          <a:p>
            <a:pPr>
              <a:lnSpc>
                <a:spcPct val="105000"/>
              </a:lnSpc>
            </a:pPr>
            <a:r>
              <a:rPr lang="en-US" sz="2800" b="1" noProof="1">
                <a:latin typeface="Consolas" pitchFamily="49" charset="0"/>
                <a:cs typeface="Consolas" pitchFamily="49" charset="0"/>
              </a:rPr>
              <a:t>FROM Employees AS e</a:t>
            </a:r>
          </a:p>
          <a:p>
            <a:pPr>
              <a:lnSpc>
                <a:spcPct val="105000"/>
              </a:lnSpc>
            </a:pPr>
            <a:r>
              <a:rPr lang="en-US" sz="2800" b="1" noProof="1">
                <a:solidFill>
                  <a:schemeClr val="bg1"/>
                </a:solidFill>
                <a:latin typeface="Consolas" pitchFamily="49" charset="0"/>
                <a:cs typeface="Consolas" pitchFamily="49" charset="0"/>
              </a:rPr>
              <a:t>GROUP BY e.DepartmentID</a:t>
            </a:r>
          </a:p>
          <a:p>
            <a:pPr>
              <a:lnSpc>
                <a:spcPct val="105000"/>
              </a:lnSpc>
            </a:pPr>
            <a:r>
              <a:rPr lang="en-US" sz="2800" b="1" noProof="1">
                <a:latin typeface="Consolas" pitchFamily="49" charset="0"/>
                <a:cs typeface="Consolas" pitchFamily="49" charset="0"/>
              </a:rPr>
              <a:t>ORDER BY e.DepartmentID</a:t>
            </a:r>
          </a:p>
        </p:txBody>
      </p:sp>
      <p:sp>
        <p:nvSpPr>
          <p:cNvPr id="11" name="AutoShape 7"/>
          <p:cNvSpPr>
            <a:spLocks noChangeArrowheads="1"/>
          </p:cNvSpPr>
          <p:nvPr/>
        </p:nvSpPr>
        <p:spPr bwMode="auto">
          <a:xfrm>
            <a:off x="6096001" y="4346362"/>
            <a:ext cx="1944688" cy="520807"/>
          </a:xfrm>
          <a:prstGeom prst="wedgeRoundRectCallout">
            <a:avLst>
              <a:gd name="adj1" fmla="val -91846"/>
              <a:gd name="adj2" fmla="val -1285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Alias</a:t>
            </a:r>
          </a:p>
        </p:txBody>
      </p:sp>
      <p:sp>
        <p:nvSpPr>
          <p:cNvPr id="13" name="AutoShape 7"/>
          <p:cNvSpPr>
            <a:spLocks noChangeArrowheads="1"/>
          </p:cNvSpPr>
          <p:nvPr/>
        </p:nvSpPr>
        <p:spPr bwMode="auto">
          <a:xfrm>
            <a:off x="6037392" y="3011961"/>
            <a:ext cx="2209800" cy="558485"/>
          </a:xfrm>
          <a:prstGeom prst="wedgeRoundRectCallout">
            <a:avLst>
              <a:gd name="adj1" fmla="val -46502"/>
              <a:gd name="adj2" fmla="val 10176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Column Alias</a:t>
            </a:r>
          </a:p>
        </p:txBody>
      </p:sp>
      <p:sp>
        <p:nvSpPr>
          <p:cNvPr id="14" name="TextBox 5"/>
          <p:cNvSpPr txBox="1"/>
          <p:nvPr/>
        </p:nvSpPr>
        <p:spPr>
          <a:xfrm>
            <a:off x="762000" y="6320135"/>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https://judge.softuni.bg/Contests/Practice/Index/291#12</a:t>
            </a:r>
            <a:endParaRPr lang="en-US" dirty="0"/>
          </a:p>
        </p:txBody>
      </p:sp>
      <p:sp>
        <p:nvSpPr>
          <p:cNvPr id="15" name="AutoShape 7"/>
          <p:cNvSpPr>
            <a:spLocks noChangeArrowheads="1"/>
          </p:cNvSpPr>
          <p:nvPr/>
        </p:nvSpPr>
        <p:spPr bwMode="auto">
          <a:xfrm>
            <a:off x="5419997" y="5640932"/>
            <a:ext cx="2796152" cy="571607"/>
          </a:xfrm>
          <a:prstGeom prst="wedgeRoundRectCallout">
            <a:avLst>
              <a:gd name="adj1" fmla="val -46092"/>
              <a:gd name="adj2" fmla="val -11514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Tree>
    <p:extLst>
      <p:ext uri="{BB962C8B-B14F-4D97-AF65-F5344CB8AC3E}">
        <p14:creationId xmlns:p14="http://schemas.microsoft.com/office/powerpoint/2010/main" val="11216052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4" grpId="0"/>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0"/>
          </p:nvPr>
        </p:nvSpPr>
        <p:spPr/>
        <p:txBody>
          <a:bodyPr/>
          <a:lstStyle/>
          <a:p>
            <a:r>
              <a:rPr lang="en-US" dirty="0"/>
              <a:t>Aggregate Functions</a:t>
            </a:r>
          </a:p>
        </p:txBody>
      </p:sp>
      <p:sp>
        <p:nvSpPr>
          <p:cNvPr id="10" name="Text Placeholder 9"/>
          <p:cNvSpPr>
            <a:spLocks noGrp="1"/>
          </p:cNvSpPr>
          <p:nvPr>
            <p:ph type="body" sz="quarter" idx="11"/>
          </p:nvPr>
        </p:nvSpPr>
        <p:spPr>
          <a:xfrm>
            <a:off x="615109" y="5970884"/>
            <a:ext cx="10961783" cy="499819"/>
          </a:xfrm>
        </p:spPr>
        <p:txBody>
          <a:bodyPr/>
          <a:lstStyle/>
          <a:p>
            <a:r>
              <a:rPr lang="en-US" dirty="0"/>
              <a:t>COUNT, SUM, MAX, MIN, AVG…</a:t>
            </a:r>
          </a:p>
          <a:p>
            <a:endParaRPr lang="bg-BG" dirty="0"/>
          </a:p>
        </p:txBody>
      </p:sp>
      <p:pic>
        <p:nvPicPr>
          <p:cNvPr id="13" name="Picture 12"/>
          <p:cNvPicPr>
            <a:picLocks noChangeAspect="1"/>
          </p:cNvPicPr>
          <p:nvPr/>
        </p:nvPicPr>
        <p:blipFill>
          <a:blip r:embed="rId2" cstate="hqprint">
            <a:extLst>
              <a:ext uri="{BEBA8EAE-BF5A-486C-A8C5-ECC9F3942E4B}">
                <a14:imgProps xmlns:a14="http://schemas.microsoft.com/office/drawing/2010/main">
                  <a14:imgLayer r:embed="rId3">
                    <a14:imgEffect>
                      <a14:brightnessContrast bright="100000" contrast="-39000"/>
                    </a14:imgEffect>
                  </a14:imgLayer>
                </a14:imgProps>
              </a:ext>
              <a:ext uri="{28A0092B-C50C-407E-A947-70E740481C1C}">
                <a14:useLocalDpi xmlns:a14="http://schemas.microsoft.com/office/drawing/2010/main" val="0"/>
              </a:ext>
            </a:extLst>
          </a:blip>
          <a:stretch>
            <a:fillRect/>
          </a:stretch>
        </p:blipFill>
        <p:spPr>
          <a:xfrm>
            <a:off x="4742957" y="1224186"/>
            <a:ext cx="2706086" cy="2708845"/>
          </a:xfrm>
          <a:prstGeom prst="rect">
            <a:avLst/>
          </a:prstGeom>
        </p:spPr>
      </p:pic>
    </p:spTree>
    <p:extLst>
      <p:ext uri="{BB962C8B-B14F-4D97-AF65-F5344CB8AC3E}">
        <p14:creationId xmlns:p14="http://schemas.microsoft.com/office/powerpoint/2010/main" val="29169080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1_SoftUni3_1">
  <a:themeElements>
    <a:clrScheme name="Custom 2">
      <a:dk1>
        <a:srgbClr val="234465"/>
      </a:dk1>
      <a:lt1>
        <a:srgbClr val="FFA000"/>
      </a:lt1>
      <a:dk2>
        <a:srgbClr val="234465"/>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3_1"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10720</TotalTime>
  <Words>2090</Words>
  <Application>Microsoft Office PowerPoint</Application>
  <PresentationFormat>Widescreen</PresentationFormat>
  <Paragraphs>614</Paragraphs>
  <Slides>38</Slides>
  <Notes>34</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맑은 고딕</vt:lpstr>
      <vt:lpstr>Arial</vt:lpstr>
      <vt:lpstr>Calibri</vt:lpstr>
      <vt:lpstr>Consolas</vt:lpstr>
      <vt:lpstr>Courier New</vt:lpstr>
      <vt:lpstr>Wingdings</vt:lpstr>
      <vt:lpstr>Wingdings 2</vt:lpstr>
      <vt:lpstr>1_SoftUni3_1</vt:lpstr>
      <vt:lpstr>Data Aggregation</vt:lpstr>
      <vt:lpstr>Table of Content</vt:lpstr>
      <vt:lpstr>Questions</vt:lpstr>
      <vt:lpstr>PowerPoint Presentation</vt:lpstr>
      <vt:lpstr>Grouping</vt:lpstr>
      <vt:lpstr>Grouping (2)</vt:lpstr>
      <vt:lpstr>Problem: Departments Total Salaries</vt:lpstr>
      <vt:lpstr>Solution: Departments Total Salaries</vt:lpstr>
      <vt:lpstr>PowerPoint Presentation</vt:lpstr>
      <vt:lpstr>Aggregate Functions</vt:lpstr>
      <vt:lpstr>Aggregate Functions: COUNT</vt:lpstr>
      <vt:lpstr>COUNT Syntax</vt:lpstr>
      <vt:lpstr>Aggregate Functions: SUM</vt:lpstr>
      <vt:lpstr>SUM Syntax</vt:lpstr>
      <vt:lpstr>Aggregate Functions: MAX</vt:lpstr>
      <vt:lpstr>MAX Syntax</vt:lpstr>
      <vt:lpstr>Aggregate Functions: MIN</vt:lpstr>
      <vt:lpstr>MIN Syntax</vt:lpstr>
      <vt:lpstr>Aggregate Functions: AVG</vt:lpstr>
      <vt:lpstr>AVG Syntax</vt:lpstr>
      <vt:lpstr>Aggregate Functions: STRING_AGG</vt:lpstr>
      <vt:lpstr>STRING_AGG Example</vt:lpstr>
      <vt:lpstr>PowerPoint Presentation</vt:lpstr>
      <vt:lpstr>Having Clause</vt:lpstr>
      <vt:lpstr>HAVING Clause: Example</vt:lpstr>
      <vt:lpstr>HAVING Syntax</vt:lpstr>
      <vt:lpstr>Logical vs Physical Execution</vt:lpstr>
      <vt:lpstr>PowerPoint Presentation</vt:lpstr>
      <vt:lpstr>Pivot Tables</vt:lpstr>
      <vt:lpstr>Pivot Tables</vt:lpstr>
      <vt:lpstr>Pivot Tables</vt:lpstr>
      <vt:lpstr>Pivot Tables</vt:lpstr>
      <vt:lpstr>Summary</vt:lpstr>
      <vt:lpstr>PowerPoint Presentation</vt:lpstr>
      <vt:lpstr>SoftUni Diamond Partners</vt:lpstr>
      <vt:lpstr>SoftUni Organizational Partners</vt:lpstr>
      <vt:lpstr>License</vt:lpstr>
      <vt:lpstr>Trainings @ Software University (SoftUni)</vt:lpstr>
    </vt:vector>
  </TitlesOfParts>
  <Company>Software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Data-Aggregation</dc:title>
  <dc:subject>Databases Basics - MS SQL Server -  Practical Trainer @ SoftUni</dc:subject>
  <dc:creator>Alen Paunov</dc:creator>
  <cp:keywords>Databases, SQL, programming, SoftUni, Software University, programming, software development, software engineering, course, database systems</cp:keywords>
  <dc:description>C# OOP Basics Course @ SoftUni – https://softuni.bg/trainings/2084/csharp-oop-basics-october-2018</dc:description>
  <cp:lastModifiedBy>Стамо Петков</cp:lastModifiedBy>
  <cp:revision>435</cp:revision>
  <dcterms:created xsi:type="dcterms:W3CDTF">2018-05-23T13:08:44Z</dcterms:created>
  <dcterms:modified xsi:type="dcterms:W3CDTF">2019-01-24T15:37:39Z</dcterms:modified>
  <cp:category>db;databases;sql;programming;computer programming;software development</cp:category>
</cp:coreProperties>
</file>