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1220" r:id="rId2"/>
    <p:sldId id="1221" r:id="rId3"/>
    <p:sldId id="1222" r:id="rId4"/>
    <p:sldId id="1223" r:id="rId5"/>
    <p:sldId id="1224" r:id="rId6"/>
    <p:sldId id="1225" r:id="rId7"/>
    <p:sldId id="1226" r:id="rId8"/>
    <p:sldId id="1227" r:id="rId9"/>
    <p:sldId id="1228" r:id="rId10"/>
    <p:sldId id="1229" r:id="rId11"/>
    <p:sldId id="1230" r:id="rId12"/>
    <p:sldId id="1258" r:id="rId13"/>
    <p:sldId id="1257" r:id="rId14"/>
    <p:sldId id="1231" r:id="rId15"/>
    <p:sldId id="1232" r:id="rId16"/>
    <p:sldId id="1233" r:id="rId17"/>
    <p:sldId id="1234" r:id="rId18"/>
    <p:sldId id="1235" r:id="rId19"/>
    <p:sldId id="1236" r:id="rId20"/>
    <p:sldId id="1237" r:id="rId21"/>
    <p:sldId id="1238" r:id="rId22"/>
    <p:sldId id="1239" r:id="rId23"/>
    <p:sldId id="1240" r:id="rId24"/>
    <p:sldId id="1241" r:id="rId25"/>
    <p:sldId id="1242" r:id="rId26"/>
    <p:sldId id="1243" r:id="rId27"/>
    <p:sldId id="1244" r:id="rId28"/>
    <p:sldId id="1245" r:id="rId29"/>
    <p:sldId id="1246" r:id="rId30"/>
    <p:sldId id="1247" r:id="rId31"/>
    <p:sldId id="1248" r:id="rId32"/>
    <p:sldId id="1249" r:id="rId33"/>
    <p:sldId id="1250" r:id="rId34"/>
    <p:sldId id="1251" r:id="rId35"/>
    <p:sldId id="1252" r:id="rId36"/>
    <p:sldId id="1253" r:id="rId37"/>
    <p:sldId id="1254" r:id="rId38"/>
    <p:sldId id="1256" r:id="rId39"/>
    <p:sldId id="1216" r:id="rId40"/>
    <p:sldId id="1128" r:id="rId41"/>
    <p:sldId id="1259" r:id="rId42"/>
    <p:sldId id="1260" r:id="rId43"/>
    <p:sldId id="1218" r:id="rId44"/>
    <p:sldId id="121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220"/>
            <p14:sldId id="1221"/>
            <p14:sldId id="1222"/>
          </p14:sldIdLst>
        </p14:section>
        <p14:section name="Table Relations" id="{4C2182BE-4B88-4D56-9DB6-E01540733B09}">
          <p14:sldIdLst>
            <p14:sldId id="1223"/>
            <p14:sldId id="1224"/>
            <p14:sldId id="1225"/>
            <p14:sldId id="1226"/>
            <p14:sldId id="1227"/>
            <p14:sldId id="1228"/>
            <p14:sldId id="1229"/>
            <p14:sldId id="1230"/>
            <p14:sldId id="1258"/>
            <p14:sldId id="1257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240"/>
            <p14:sldId id="1241"/>
            <p14:sldId id="1242"/>
            <p14:sldId id="1243"/>
            <p14:sldId id="1244"/>
            <p14:sldId id="1245"/>
            <p14:sldId id="1246"/>
            <p14:sldId id="1247"/>
            <p14:sldId id="1248"/>
            <p14:sldId id="1249"/>
            <p14:sldId id="1250"/>
            <p14:sldId id="1251"/>
            <p14:sldId id="1252"/>
            <p14:sldId id="1253"/>
            <p14:sldId id="1254"/>
            <p14:sldId id="1256"/>
          </p14:sldIdLst>
        </p14:section>
        <p14:section name="Conclusion" id="{10E03AB1-9AA8-4E86-9A64-D741901E50A2}">
          <p14:sldIdLst>
            <p14:sldId id="1216"/>
            <p14:sldId id="1128"/>
            <p14:sldId id="1259"/>
            <p14:sldId id="1260"/>
            <p14:sldId id="1218"/>
            <p14:sldId id="12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  <a:srgbClr val="2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140" autoAdjust="0"/>
  </p:normalViewPr>
  <p:slideViewPr>
    <p:cSldViewPr snapToGrid="0" showGuides="1">
      <p:cViewPr varScale="1">
        <p:scale>
          <a:sx n="93" d="100"/>
          <a:sy n="93" d="100"/>
        </p:scale>
        <p:origin x="15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28-Jan-19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46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78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24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62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5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57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38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39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72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18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64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0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63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0569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0449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80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9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2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49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7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8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9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3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7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41663-FB3D-4308-B06A-BF7A06722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  <p:sldLayoutId id="2147483928" r:id="rId18"/>
    <p:sldLayoutId id="2147483966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6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9.png"/><Relationship Id="rId10" Type="http://schemas.openxmlformats.org/officeDocument/2006/relationships/image" Target="../media/image6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0.jpeg"/><Relationship Id="rId7" Type="http://schemas.openxmlformats.org/officeDocument/2006/relationships/image" Target="../media/image7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3.gi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Database Design and Rules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026" name="Picture 2" descr="Ð ÐµÐ·ÑÐ»ÑÐ°Ñ Ñ Ð¸Ð·Ð¾Ð±ÑÐ°Ð¶ÐµÐ½Ð¸Ðµ Ð·Ð° excel tables png">
            <a:extLst>
              <a:ext uri="{FF2B5EF4-FFF2-40B4-BE49-F238E27FC236}">
                <a16:creationId xmlns:a16="http://schemas.microsoft.com/office/drawing/2014/main" id="{1F038B27-A65D-4305-BE64-2F26F7BBB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96" y="2317555"/>
            <a:ext cx="2638740" cy="27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6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Relations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09" y="5910160"/>
            <a:ext cx="10961783" cy="499819"/>
          </a:xfrm>
        </p:spPr>
        <p:txBody>
          <a:bodyPr/>
          <a:lstStyle/>
          <a:p>
            <a:r>
              <a:rPr lang="en-US" dirty="0"/>
              <a:t>Relational Database Model in Action</a:t>
            </a:r>
          </a:p>
          <a:p>
            <a:endParaRPr lang="bg-BG" dirty="0"/>
          </a:p>
        </p:txBody>
      </p:sp>
      <p:sp>
        <p:nvSpPr>
          <p:cNvPr id="4" name="Овал 3"/>
          <p:cNvSpPr/>
          <p:nvPr/>
        </p:nvSpPr>
        <p:spPr>
          <a:xfrm>
            <a:off x="6504432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7800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4653465" y="1201098"/>
            <a:ext cx="2926984" cy="2807948"/>
            <a:chOff x="4623485" y="1186108"/>
            <a:chExt cx="2926984" cy="2807948"/>
          </a:xfrm>
        </p:grpSpPr>
        <p:pic>
          <p:nvPicPr>
            <p:cNvPr id="1028" name="Picture 4" descr="Image result for tabl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485" y="2451952"/>
              <a:ext cx="1557265" cy="131471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tab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0863" y="2390324"/>
              <a:ext cx="1899606" cy="16037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Облаковидно 2"/>
            <p:cNvSpPr/>
            <p:nvPr/>
          </p:nvSpPr>
          <p:spPr>
            <a:xfrm>
              <a:off x="4983327" y="1186108"/>
              <a:ext cx="2057400" cy="13080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pic>
          <p:nvPicPr>
            <p:cNvPr id="1034" name="Picture 10" descr="Image result for hearth animated lov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252" y="1352141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508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Normalization </a:t>
            </a:r>
            <a:r>
              <a:rPr lang="en-US" dirty="0"/>
              <a:t>is a technique of organizing the data </a:t>
            </a:r>
            <a:br>
              <a:rPr lang="en-US" dirty="0"/>
            </a:br>
            <a:r>
              <a:rPr lang="en-US" dirty="0"/>
              <a:t>in the database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Normalization</a:t>
            </a:r>
            <a:r>
              <a:rPr lang="en-US" dirty="0"/>
              <a:t> is a systematic approach of </a:t>
            </a:r>
            <a:r>
              <a:rPr lang="en-US" b="1" dirty="0">
                <a:solidFill>
                  <a:schemeClr val="bg1"/>
                </a:solidFill>
              </a:rPr>
              <a:t>decomposing</a:t>
            </a:r>
            <a:r>
              <a:rPr lang="en-US" dirty="0"/>
              <a:t> tables </a:t>
            </a:r>
            <a:br>
              <a:rPr lang="en-US" dirty="0"/>
            </a:br>
            <a:r>
              <a:rPr lang="en-US" dirty="0"/>
              <a:t>to eliminate data redundancy(repetition) and undesirable </a:t>
            </a:r>
            <a:br>
              <a:rPr lang="en-US" dirty="0"/>
            </a:br>
            <a:r>
              <a:rPr lang="en-US" dirty="0"/>
              <a:t>characteristics like </a:t>
            </a:r>
            <a:r>
              <a:rPr lang="en-US" b="1" dirty="0">
                <a:solidFill>
                  <a:schemeClr val="bg1"/>
                </a:solidFill>
              </a:rPr>
              <a:t>Insertion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Deletion</a:t>
            </a:r>
            <a:r>
              <a:rPr lang="en-US" dirty="0"/>
              <a:t> anomalies</a:t>
            </a:r>
          </a:p>
          <a:p>
            <a:pPr>
              <a:buClr>
                <a:schemeClr val="tx1"/>
              </a:buClr>
            </a:pPr>
            <a:r>
              <a:rPr lang="en-US" dirty="0"/>
              <a:t>It is a multi-step process that puts data into </a:t>
            </a:r>
            <a:r>
              <a:rPr lang="en-US" b="1" dirty="0">
                <a:solidFill>
                  <a:schemeClr val="bg1"/>
                </a:solidFill>
              </a:rPr>
              <a:t>tabular form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removing duplicated data from the relation tables</a:t>
            </a:r>
            <a:endParaRPr lang="bg-BG" dirty="0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1817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First Normal Form (1NF)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Table should only have single(atomic) valued attributes/columns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Values stored in a column should be of the same domain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the columns in a table should have unique names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the order in which data is stored, does not matter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Second Normal Form (2NF)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table should be in the </a:t>
            </a:r>
            <a:r>
              <a:rPr lang="en-US" b="1" dirty="0">
                <a:solidFill>
                  <a:schemeClr val="bg1"/>
                </a:solidFill>
              </a:rPr>
              <a:t>First Normal form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should not have </a:t>
            </a:r>
            <a:r>
              <a:rPr lang="en-US" b="1" dirty="0">
                <a:solidFill>
                  <a:schemeClr val="bg1"/>
                </a:solidFill>
              </a:rPr>
              <a:t>Partial Dependency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Third Normal Form (3NF)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table is in the </a:t>
            </a:r>
            <a:r>
              <a:rPr lang="en-US" sz="3200" b="1" dirty="0">
                <a:solidFill>
                  <a:schemeClr val="bg1"/>
                </a:solidFill>
              </a:rPr>
              <a:t>Second Normal form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It doesn't have </a:t>
            </a:r>
            <a:r>
              <a:rPr lang="en-US" sz="3200" b="1" dirty="0">
                <a:solidFill>
                  <a:schemeClr val="bg1"/>
                </a:solidFill>
              </a:rPr>
              <a:t>Transitive Dependency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902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interconnections: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foreign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785010" y="3248874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96802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CountryId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Sofia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Varna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Munich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Berlin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Moscow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153400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Bulgaria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Germany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Russia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8001" y="2841075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2244" y="4115798"/>
            <a:ext cx="1626856" cy="26647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5796" y="4523873"/>
            <a:ext cx="1633305" cy="5339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8694" y="4940813"/>
            <a:ext cx="1620407" cy="10375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2244" y="5083930"/>
            <a:ext cx="1626856" cy="42211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2244" y="5506040"/>
            <a:ext cx="1626856" cy="42211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8600" y="2599482"/>
            <a:ext cx="2133600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5630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3800" y="2743200"/>
            <a:ext cx="205740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7215" y="6177464"/>
            <a:ext cx="2142985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2738877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foreign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 of a record located in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/>
              <a:t>(usually a primary key)</a:t>
            </a:r>
            <a:endParaRPr lang="bg-BG" sz="3200" dirty="0"/>
          </a:p>
          <a:p>
            <a:r>
              <a:rPr lang="en-US" sz="3200" dirty="0"/>
              <a:t>Using relationships, we </a:t>
            </a:r>
            <a:r>
              <a:rPr lang="en-US" sz="3200" b="1" dirty="0">
                <a:solidFill>
                  <a:schemeClr val="bg1"/>
                </a:solidFill>
              </a:rPr>
              <a:t>refer</a:t>
            </a:r>
            <a:r>
              <a:rPr lang="en-US" sz="3200" dirty="0"/>
              <a:t> to data instead of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/>
              <a:t> data</a:t>
            </a:r>
          </a:p>
          <a:p>
            <a:pPr lvl="1"/>
            <a:r>
              <a:rPr lang="en-US" sz="3000" dirty="0"/>
              <a:t>Country name is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repeated</a:t>
            </a:r>
            <a:r>
              <a:rPr lang="en-US" sz="3000" dirty="0"/>
              <a:t>, it is </a:t>
            </a:r>
            <a:r>
              <a:rPr lang="en-US" sz="3000" b="1" dirty="0">
                <a:solidFill>
                  <a:schemeClr val="bg1"/>
                </a:solidFill>
              </a:rPr>
              <a:t>referred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to</a:t>
            </a:r>
            <a:r>
              <a:rPr lang="en-US" sz="3000" dirty="0"/>
              <a:t> by its </a:t>
            </a:r>
            <a:r>
              <a:rPr lang="en-US" sz="3000" b="1" dirty="0">
                <a:solidFill>
                  <a:schemeClr val="bg1"/>
                </a:solidFill>
              </a:rPr>
              <a:t>primary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key</a:t>
            </a:r>
            <a:endParaRPr lang="bg-BG" sz="3000" b="1" dirty="0">
              <a:solidFill>
                <a:schemeClr val="bg1"/>
              </a:solidFill>
            </a:endParaRPr>
          </a:p>
          <a:p>
            <a:pPr lvl="2"/>
            <a:endParaRPr lang="bg-BG" sz="2800" dirty="0"/>
          </a:p>
          <a:p>
            <a:endParaRPr lang="bg-BG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Foreign Key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Box 52">
            <a:extLst>
              <a:ext uri="{FF2B5EF4-FFF2-40B4-BE49-F238E27FC236}">
                <a16:creationId xmlns:a16="http://schemas.microsoft.com/office/drawing/2014/main" id="{C6BF23FE-BEEC-4AD5-8BD5-0BA128D00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010" y="3934674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8CED8D-F441-4F80-9D98-5DE148412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5982"/>
              </p:ext>
            </p:extLst>
          </p:nvPr>
        </p:nvGraphicFramePr>
        <p:xfrm>
          <a:off x="1396802" y="4114800"/>
          <a:ext cx="4901142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CountryId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Sofia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Varna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3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Munich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4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Berlin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B4D945-FDFD-44C0-8712-F8A48E431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52591"/>
              </p:ext>
            </p:extLst>
          </p:nvPr>
        </p:nvGraphicFramePr>
        <p:xfrm>
          <a:off x="8153400" y="4518992"/>
          <a:ext cx="2590800" cy="13712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Bulgaria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08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Germany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206AA7B7-FEB4-4268-A3D4-05F11D92FF77}"/>
              </a:ext>
            </a:extLst>
          </p:cNvPr>
          <p:cNvCxnSpPr>
            <a:cxnSpLocks/>
          </p:cNvCxnSpPr>
          <p:nvPr/>
        </p:nvCxnSpPr>
        <p:spPr>
          <a:xfrm>
            <a:off x="6412244" y="4801598"/>
            <a:ext cx="1626856" cy="266475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B1C8035F-78E6-47AA-B94F-0326A4A69FE5}"/>
              </a:ext>
            </a:extLst>
          </p:cNvPr>
          <p:cNvCxnSpPr>
            <a:cxnSpLocks/>
          </p:cNvCxnSpPr>
          <p:nvPr/>
        </p:nvCxnSpPr>
        <p:spPr>
          <a:xfrm flipV="1">
            <a:off x="6405796" y="5209673"/>
            <a:ext cx="1633305" cy="53394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CDAF088D-BD0E-4906-B672-82D662E97AFA}"/>
              </a:ext>
            </a:extLst>
          </p:cNvPr>
          <p:cNvCxnSpPr>
            <a:cxnSpLocks/>
          </p:cNvCxnSpPr>
          <p:nvPr/>
        </p:nvCxnSpPr>
        <p:spPr>
          <a:xfrm flipV="1">
            <a:off x="6418694" y="5626613"/>
            <a:ext cx="1620407" cy="103758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27BCD2E8-75F6-4234-ADA0-0674AEE82408}"/>
              </a:ext>
            </a:extLst>
          </p:cNvPr>
          <p:cNvCxnSpPr>
            <a:cxnSpLocks/>
          </p:cNvCxnSpPr>
          <p:nvPr/>
        </p:nvCxnSpPr>
        <p:spPr>
          <a:xfrm flipV="1">
            <a:off x="6412244" y="5769730"/>
            <a:ext cx="1626856" cy="422110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2AF077-C6F6-4A67-9D7C-B12BA44144AB}"/>
              </a:ext>
            </a:extLst>
          </p:cNvPr>
          <p:cNvSpPr txBox="1"/>
          <p:nvPr/>
        </p:nvSpPr>
        <p:spPr>
          <a:xfrm>
            <a:off x="3048001" y="3532514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</p:spTree>
    <p:extLst>
      <p:ext uri="{BB962C8B-B14F-4D97-AF65-F5344CB8AC3E}">
        <p14:creationId xmlns:p14="http://schemas.microsoft.com/office/powerpoint/2010/main" val="2530157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bg-BG" dirty="0"/>
              <a:t> – </a:t>
            </a:r>
            <a:r>
              <a:rPr lang="en-US" dirty="0"/>
              <a:t>e.g. country</a:t>
            </a:r>
            <a:r>
              <a:rPr lang="bg-BG" dirty="0"/>
              <a:t> / </a:t>
            </a:r>
            <a:r>
              <a:rPr lang="en-US" dirty="0"/>
              <a:t>towns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country </a:t>
            </a:r>
            <a:r>
              <a:rPr lang="en-US" sz="3400" dirty="0"/>
              <a:t>has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many towns</a:t>
            </a:r>
            <a:endParaRPr lang="bg-BG" sz="3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Many-to-many</a:t>
            </a:r>
            <a:r>
              <a:rPr lang="bg-BG" dirty="0"/>
              <a:t> – </a:t>
            </a:r>
            <a:r>
              <a:rPr lang="en-US" dirty="0"/>
              <a:t>e.g. student</a:t>
            </a:r>
            <a:r>
              <a:rPr lang="bg-BG" dirty="0"/>
              <a:t> / </a:t>
            </a:r>
            <a:r>
              <a:rPr lang="en-US" dirty="0"/>
              <a:t>course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student </a:t>
            </a:r>
            <a:r>
              <a:rPr lang="en-US" sz="3400" dirty="0"/>
              <a:t>has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many courses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course </a:t>
            </a:r>
            <a:r>
              <a:rPr lang="en-US" sz="3400" dirty="0"/>
              <a:t>has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many students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One-to-one</a:t>
            </a:r>
            <a:r>
              <a:rPr lang="en-US" dirty="0"/>
              <a:t> – e.g. example</a:t>
            </a:r>
            <a:r>
              <a:rPr lang="bg-BG" dirty="0"/>
              <a:t> </a:t>
            </a:r>
            <a:r>
              <a:rPr lang="en-US" dirty="0"/>
              <a:t>driver</a:t>
            </a:r>
            <a:r>
              <a:rPr lang="bg-BG" dirty="0"/>
              <a:t> / </a:t>
            </a:r>
            <a:r>
              <a:rPr lang="en-US" dirty="0"/>
              <a:t>car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driver </a:t>
            </a:r>
            <a:r>
              <a:rPr lang="en-US" sz="3400" dirty="0"/>
              <a:t>has only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car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Rarely used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BE594-9459-46F3-8F2F-E2E8C6E4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Multiplicity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80FDA3-BCE1-4CF6-808E-49F9C3D91F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6" name="Picture 4" descr="Ð ÐµÐ·ÑÐ»ÑÐ°Ñ Ñ Ð¸Ð·Ð¾Ð±ÑÐ°Ð¶ÐµÐ½Ð¸Ðµ Ð·Ð° relation png">
            <a:extLst>
              <a:ext uri="{FF2B5EF4-FFF2-40B4-BE49-F238E27FC236}">
                <a16:creationId xmlns:a16="http://schemas.microsoft.com/office/drawing/2014/main" id="{C8EA0605-84C4-42E0-8B32-CBEE03AF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46" y="1191581"/>
            <a:ext cx="4551037" cy="45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3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14909"/>
              </p:ext>
            </p:extLst>
          </p:nvPr>
        </p:nvGraphicFramePr>
        <p:xfrm>
          <a:off x="1165026" y="3207122"/>
          <a:ext cx="3102174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7088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312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MountainID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Rila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7421" y="2662572"/>
            <a:ext cx="17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Mountains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25211"/>
              </p:ext>
            </p:extLst>
          </p:nvPr>
        </p:nvGraphicFramePr>
        <p:xfrm>
          <a:off x="6310745" y="3107377"/>
          <a:ext cx="4599710" cy="13712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3207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595628">
                  <a:extLst>
                    <a:ext uri="{9D8B030D-6E8A-4147-A177-3AD203B41FA5}">
                      <a16:colId xmlns:a16="http://schemas.microsoft.com/office/drawing/2014/main" val="3536145012"/>
                    </a:ext>
                  </a:extLst>
                </a:gridCol>
                <a:gridCol w="187200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PeakID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MountainID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61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Musala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66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Malyovitsa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10600" y="2596890"/>
            <a:ext cx="1041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999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835008" y="2021349"/>
            <a:ext cx="2089792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3776" y="4121522"/>
            <a:ext cx="8108424" cy="1633209"/>
            <a:chOff x="1338788" y="4121521"/>
            <a:chExt cx="7498824" cy="163320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173799" y="523151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964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85900" y="1203453"/>
            <a:ext cx="9220200" cy="55180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Mountains(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 PRIMARY KEY,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MountainName VARCHAR(50)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Peaks(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PeakId INT PRIMARY KEY,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INT,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Mountains(MountainID)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Tables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87525" y="1311397"/>
            <a:ext cx="2018306" cy="480211"/>
          </a:xfrm>
          <a:prstGeom prst="wedgeRoundRectCallout">
            <a:avLst>
              <a:gd name="adj1" fmla="val -53882"/>
              <a:gd name="adj2" fmla="val 762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9627" y="4886739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690762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table holding the </a:t>
            </a:r>
            <a:r>
              <a:rPr lang="en-US" b="1" dirty="0">
                <a:solidFill>
                  <a:schemeClr val="bg1"/>
                </a:solidFill>
              </a:rPr>
              <a:t>foreign key </a:t>
            </a:r>
            <a:r>
              <a:rPr lang="en-US" dirty="0"/>
              <a:t>is the </a:t>
            </a:r>
            <a:r>
              <a:rPr lang="en-US" b="1" dirty="0">
                <a:solidFill>
                  <a:schemeClr val="bg1"/>
                </a:solidFill>
              </a:rPr>
              <a:t>child table</a:t>
            </a:r>
          </a:p>
          <a:p>
            <a:r>
              <a:rPr lang="en-US" dirty="0"/>
              <a:t>The table holding the </a:t>
            </a:r>
            <a:r>
              <a:rPr lang="en-US" b="1" dirty="0">
                <a:solidFill>
                  <a:schemeClr val="bg1"/>
                </a:solidFill>
              </a:rPr>
              <a:t>referenced primary key </a:t>
            </a:r>
            <a:r>
              <a:rPr lang="en-US" dirty="0"/>
              <a:t>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parent/referenced table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Foreign Key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81224" y="3688405"/>
            <a:ext cx="92867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43080" y="2611878"/>
            <a:ext cx="2743200" cy="6490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81244" y="5974404"/>
            <a:ext cx="2229557" cy="609600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417652" y="5974404"/>
            <a:ext cx="2128703" cy="609600"/>
          </a:xfrm>
          <a:prstGeom prst="wedgeRoundRectCallout">
            <a:avLst>
              <a:gd name="adj1" fmla="val 38622"/>
              <a:gd name="adj2" fmla="val -96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4790" y="4441546"/>
            <a:ext cx="2148011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6343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Many-to-many relations </a:t>
            </a: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mapping/join table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8611"/>
              </p:ext>
            </p:extLst>
          </p:nvPr>
        </p:nvGraphicFramePr>
        <p:xfrm>
          <a:off x="838201" y="2838043"/>
          <a:ext cx="41910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83468"/>
              </p:ext>
            </p:extLst>
          </p:nvPr>
        </p:nvGraphicFramePr>
        <p:xfrm>
          <a:off x="7467601" y="2838043"/>
          <a:ext cx="3438271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189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ProjectName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23737" y="2293493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66" y="2241683"/>
            <a:ext cx="138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Projects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71521"/>
              </p:ext>
            </p:extLst>
          </p:nvPr>
        </p:nvGraphicFramePr>
        <p:xfrm>
          <a:off x="4038600" y="4699459"/>
          <a:ext cx="3352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7729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7550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89350" y="4119703"/>
            <a:ext cx="2990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EmployeesProjects</a:t>
            </a:r>
          </a:p>
        </p:txBody>
      </p:sp>
      <p:cxnSp>
        <p:nvCxnSpPr>
          <p:cNvPr id="22" name="Straight Arrow Connector 21"/>
          <p:cNvCxnSpPr>
            <a:cxnSpLocks/>
            <a:stCxn id="2" idx="1"/>
          </p:cNvCxnSpPr>
          <p:nvPr/>
        </p:nvCxnSpPr>
        <p:spPr>
          <a:xfrm rot="10800000" flipH="1" flipV="1">
            <a:off x="838201" y="3523843"/>
            <a:ext cx="3093360" cy="2322844"/>
          </a:xfrm>
          <a:prstGeom prst="bentConnector3">
            <a:avLst>
              <a:gd name="adj1" fmla="val -739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rot="5400000" flipH="1" flipV="1">
            <a:off x="6991979" y="4609064"/>
            <a:ext cx="1637044" cy="838202"/>
          </a:xfrm>
          <a:prstGeom prst="bentConnector3">
            <a:avLst>
              <a:gd name="adj1" fmla="val 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10746" y="1836903"/>
            <a:ext cx="2152370" cy="524718"/>
          </a:xfrm>
          <a:prstGeom prst="wedgeRoundRectCallout">
            <a:avLst>
              <a:gd name="adj1" fmla="val -2779"/>
              <a:gd name="adj2" fmla="val 1200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086600" y="1803859"/>
            <a:ext cx="213360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689697" y="4732868"/>
            <a:ext cx="2190029" cy="524718"/>
          </a:xfrm>
          <a:prstGeom prst="wedgeRoundRectCallout">
            <a:avLst>
              <a:gd name="adj1" fmla="val 38926"/>
              <a:gd name="adj2" fmla="val 941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2200601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Database Design 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Table Relations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Cascade Operations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E/R Diagrams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11971" y="1521500"/>
            <a:ext cx="68580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Projects(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Tables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265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98030" y="1151121"/>
            <a:ext cx="9269971" cy="5361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(EmployeeID, ProjectID),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Projects(ProjectID)</a:t>
            </a:r>
          </a:p>
          <a:p>
            <a:pPr>
              <a:lnSpc>
                <a:spcPct val="9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Mapping Table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7" name="Rectangle: Rounded Corners 14"/>
          <p:cNvSpPr/>
          <p:nvPr/>
        </p:nvSpPr>
        <p:spPr>
          <a:xfrm>
            <a:off x="1845605" y="2539351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232474" y="1809346"/>
            <a:ext cx="2167982" cy="875489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Primary Key</a:t>
            </a:r>
          </a:p>
        </p:txBody>
      </p:sp>
      <p:sp>
        <p:nvSpPr>
          <p:cNvPr id="18" name="Rectangle: Rounded Corners 14"/>
          <p:cNvSpPr/>
          <p:nvPr/>
        </p:nvSpPr>
        <p:spPr>
          <a:xfrm>
            <a:off x="1845606" y="3453319"/>
            <a:ext cx="8271643" cy="11965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45606" y="4737371"/>
            <a:ext cx="8271643" cy="123541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17599" y="5583679"/>
            <a:ext cx="2405036" cy="787142"/>
          </a:xfrm>
          <a:prstGeom prst="wedgeRoundRectCallout">
            <a:avLst>
              <a:gd name="adj1" fmla="val -46116"/>
              <a:gd name="adj2" fmla="val -961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to Projects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881016" y="3826418"/>
            <a:ext cx="2234561" cy="901812"/>
          </a:xfrm>
          <a:prstGeom prst="wedgeRoundRectCallout">
            <a:avLst>
              <a:gd name="adj1" fmla="val -70661"/>
              <a:gd name="adj2" fmla="val 3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to Employees</a:t>
            </a:r>
          </a:p>
        </p:txBody>
      </p:sp>
    </p:spTree>
    <p:extLst>
      <p:ext uri="{BB962C8B-B14F-4D97-AF65-F5344CB8AC3E}">
        <p14:creationId xmlns:p14="http://schemas.microsoft.com/office/powerpoint/2010/main" val="1774092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48054"/>
              </p:ext>
            </p:extLst>
          </p:nvPr>
        </p:nvGraphicFramePr>
        <p:xfrm>
          <a:off x="762000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166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102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21381"/>
              </p:ext>
            </p:extLst>
          </p:nvPr>
        </p:nvGraphicFramePr>
        <p:xfrm>
          <a:off x="7391400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166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102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7536" y="2566410"/>
            <a:ext cx="81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44566" y="2514600"/>
            <a:ext cx="124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4327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34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49757" y="1493650"/>
            <a:ext cx="9667776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DriverID INT UNIQUE,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CONSTRAINT FK_Cars_Drivers FOREIGN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KEY</a:t>
            </a:r>
            <a:r>
              <a:rPr lang="bg-BG" sz="2800" b="1" noProof="1">
                <a:latin typeface="Consolas" panose="020B0609020204030204" pitchFamily="49" charset="0"/>
              </a:rPr>
              <a:t/>
            </a:r>
            <a:br>
              <a:rPr lang="bg-BG" sz="2800" b="1" noProof="1"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  (DriverID) REFERENCES Drivers(DriverID)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)</a:t>
            </a:r>
            <a:endParaRPr lang="en-US" sz="2800" noProof="1"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29034" y="1214406"/>
            <a:ext cx="2075831" cy="558487"/>
          </a:xfrm>
          <a:prstGeom prst="wedgeRoundRectCallout">
            <a:avLst>
              <a:gd name="adj1" fmla="val -67463"/>
              <a:gd name="adj2" fmla="val 626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06807" y="4121253"/>
            <a:ext cx="2229557" cy="559968"/>
          </a:xfrm>
          <a:prstGeom prst="wedgeRoundRectCallout">
            <a:avLst>
              <a:gd name="adj1" fmla="val -40693"/>
              <a:gd name="adj2" fmla="val 89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58992" y="3332849"/>
            <a:ext cx="1928984" cy="977247"/>
          </a:xfrm>
          <a:prstGeom prst="wedgeRoundRectCallout">
            <a:avLst>
              <a:gd name="adj1" fmla="val -54076"/>
              <a:gd name="adj2" fmla="val 815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driver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car</a:t>
            </a:r>
          </a:p>
        </p:txBody>
      </p:sp>
    </p:spTree>
    <p:extLst>
      <p:ext uri="{BB962C8B-B14F-4D97-AF65-F5344CB8AC3E}">
        <p14:creationId xmlns:p14="http://schemas.microsoft.com/office/powerpoint/2010/main" val="1173496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81224" y="2658203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One-to-One: Foreign Key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3958" y="4995868"/>
            <a:ext cx="1997078" cy="566733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2101" y="3411344"/>
            <a:ext cx="2273999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4401" y="1340420"/>
            <a:ext cx="1853086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964713" y="5017475"/>
            <a:ext cx="2902655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Referenced Table</a:t>
            </a:r>
          </a:p>
        </p:txBody>
      </p:sp>
    </p:spTree>
    <p:extLst>
      <p:ext uri="{BB962C8B-B14F-4D97-AF65-F5344CB8AC3E}">
        <p14:creationId xmlns:p14="http://schemas.microsoft.com/office/powerpoint/2010/main" val="702943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Retrieving Related Data</a:t>
            </a:r>
            <a:endParaRPr lang="bg-BG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15109" y="5970121"/>
            <a:ext cx="10961783" cy="499819"/>
          </a:xfrm>
        </p:spPr>
        <p:txBody>
          <a:bodyPr/>
          <a:lstStyle/>
          <a:p>
            <a:r>
              <a:rPr lang="en-US" dirty="0"/>
              <a:t>Using Simple JOIN statements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64389" y="2023672"/>
            <a:ext cx="3233242" cy="1377099"/>
            <a:chOff x="5103812" y="4564221"/>
            <a:chExt cx="4795838" cy="1729864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accent1">
                  <a:lumMod val="40000"/>
                  <a:lumOff val="60000"/>
                </a:schemeClr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272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Towns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1"/>
              <a:ext cx="1830388" cy="272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72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statement, we can get data from two tables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simultaneously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 require at least two tables and a "</a:t>
            </a:r>
            <a:r>
              <a:rPr lang="en-US" b="1" dirty="0">
                <a:solidFill>
                  <a:schemeClr val="bg1"/>
                </a:solidFill>
              </a:rPr>
              <a:t>join condition</a:t>
            </a:r>
            <a:r>
              <a:rPr lang="en-US" dirty="0"/>
              <a:t>"</a:t>
            </a:r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Statements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55724" y="3505200"/>
            <a:ext cx="7989493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Towns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Countries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Countries.Id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Towns.CountryId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99243" y="5486401"/>
            <a:ext cx="2438400" cy="558485"/>
          </a:xfrm>
          <a:prstGeom prst="wedgeRoundRectCallout">
            <a:avLst>
              <a:gd name="adj1" fmla="val -41263"/>
              <a:gd name="adj2" fmla="val -989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</p:spTree>
    <p:extLst>
      <p:ext uri="{BB962C8B-B14F-4D97-AF65-F5344CB8AC3E}">
        <p14:creationId xmlns:p14="http://schemas.microsoft.com/office/powerpoint/2010/main" val="10966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Use database "</a:t>
            </a:r>
            <a:r>
              <a:rPr lang="en-US" sz="3200" b="1" dirty="0">
                <a:solidFill>
                  <a:schemeClr val="bg1"/>
                </a:solidFill>
              </a:rPr>
              <a:t>Geography</a:t>
            </a:r>
            <a:r>
              <a:rPr lang="en-US" sz="3200" dirty="0"/>
              <a:t>". Report all peaks for "</a:t>
            </a:r>
            <a:r>
              <a:rPr lang="en-US" sz="3200" b="1" noProof="1">
                <a:solidFill>
                  <a:schemeClr val="bg1"/>
                </a:solidFill>
              </a:rPr>
              <a:t>Rila</a:t>
            </a:r>
            <a:r>
              <a:rPr lang="en-US" sz="3200" dirty="0"/>
              <a:t>" mountain.</a:t>
            </a:r>
          </a:p>
          <a:p>
            <a:pPr lvl="1"/>
            <a:r>
              <a:rPr lang="en-US" dirty="0"/>
              <a:t>Report includes mountain's name, peak's name and also peak's elevation.</a:t>
            </a:r>
          </a:p>
          <a:p>
            <a:pPr lvl="1"/>
            <a:r>
              <a:rPr lang="en-US" dirty="0"/>
              <a:t>Peaks should be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 by elevation descending.</a:t>
            </a:r>
            <a:r>
              <a:rPr lang="en-US" sz="3000" dirty="0"/>
              <a:t/>
            </a:r>
            <a:br>
              <a:rPr lang="en-US" sz="3000" dirty="0"/>
            </a:br>
            <a:endParaRPr lang="bg-BG" sz="2800" dirty="0"/>
          </a:p>
          <a:p>
            <a:endParaRPr lang="bg-BG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Peaks in </a:t>
            </a:r>
            <a:r>
              <a:rPr lang="en-US" noProof="1"/>
              <a:t>Rila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3810000"/>
            <a:ext cx="5715000" cy="2068488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https://judge.softuni.bg/Contests/292/Table-Relations</a:t>
            </a:r>
          </a:p>
        </p:txBody>
      </p:sp>
    </p:spTree>
    <p:extLst>
      <p:ext uri="{BB962C8B-B14F-4D97-AF65-F5344CB8AC3E}">
        <p14:creationId xmlns:p14="http://schemas.microsoft.com/office/powerpoint/2010/main" val="3335098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Peaks </a:t>
            </a:r>
            <a:r>
              <a:rPr lang="en-US"/>
              <a:t>in </a:t>
            </a:r>
            <a:r>
              <a:rPr lang="en-US" noProof="1"/>
              <a:t>Rila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47824" y="2209800"/>
            <a:ext cx="10582176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  SELECT m.MountainRange, p.PeakName, p.Elevation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FROM Mountains AS m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Peaks As p ON p.MountainId = m.Id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latin typeface="Consolas" panose="020B0609020204030204" pitchFamily="49" charset="0"/>
              </a:rPr>
              <a:t> m.MountainRange = 'Rila'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ORDER BY p.Elevation DESC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3684" y="1388080"/>
            <a:ext cx="3714316" cy="558487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10700" y="4056700"/>
            <a:ext cx="2514600" cy="558487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https://judge.softuni.bg/Contests/292/Table-Relations</a:t>
            </a:r>
          </a:p>
        </p:txBody>
      </p:sp>
    </p:spTree>
    <p:extLst>
      <p:ext uri="{BB962C8B-B14F-4D97-AF65-F5344CB8AC3E}">
        <p14:creationId xmlns:p14="http://schemas.microsoft.com/office/powerpoint/2010/main" val="991659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Cascade Operations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985111"/>
            <a:ext cx="10961783" cy="499819"/>
          </a:xfrm>
        </p:spPr>
        <p:txBody>
          <a:bodyPr/>
          <a:lstStyle/>
          <a:p>
            <a:r>
              <a:rPr lang="en-US" dirty="0"/>
              <a:t>Cascade Delete/Update</a:t>
            </a:r>
          </a:p>
          <a:p>
            <a:endParaRPr lang="bg-BG" dirty="0"/>
          </a:p>
        </p:txBody>
      </p:sp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:a16="http://schemas.microsoft.com/office/drawing/2014/main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37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#CSharpDB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05367"/>
              </p:ext>
            </p:extLst>
          </p:nvPr>
        </p:nvGraphicFramePr>
        <p:xfrm>
          <a:off x="7316009" y="3925059"/>
          <a:ext cx="40386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38826"/>
              </p:ext>
            </p:extLst>
          </p:nvPr>
        </p:nvGraphicFramePr>
        <p:xfrm>
          <a:off x="1945778" y="4059969"/>
          <a:ext cx="3377385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7385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03533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Cascading allows when a change is made to certain </a:t>
            </a:r>
            <a:br>
              <a:rPr lang="en-US" dirty="0"/>
            </a:br>
            <a:r>
              <a:rPr lang="en-US" dirty="0"/>
              <a:t>entity, this change to apply to all related entities.</a:t>
            </a:r>
            <a:endParaRPr lang="en-US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437239" y="4682809"/>
            <a:ext cx="16764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2846304" y="3515419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364238" y="34336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407259" y="4682810"/>
            <a:ext cx="1686256" cy="87979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1945778" y="4504930"/>
            <a:ext cx="3377385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316009" y="5279863"/>
            <a:ext cx="4041111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301019" y="4411293"/>
            <a:ext cx="4041110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586758" y="3080581"/>
            <a:ext cx="1923770" cy="524718"/>
          </a:xfrm>
          <a:prstGeom prst="wedgeRoundRectCallout">
            <a:avLst>
              <a:gd name="adj1" fmla="val -3776"/>
              <a:gd name="adj2" fmla="val 1177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462111" y="2974430"/>
            <a:ext cx="1923770" cy="524718"/>
          </a:xfrm>
          <a:prstGeom prst="wedgeRoundRectCallout">
            <a:avLst>
              <a:gd name="adj1" fmla="val -1414"/>
              <a:gd name="adj2" fmla="val 1088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343744" y="2915056"/>
            <a:ext cx="1705606" cy="524718"/>
          </a:xfrm>
          <a:prstGeom prst="wedgeRoundRectCallout">
            <a:avLst>
              <a:gd name="adj1" fmla="val -34969"/>
              <a:gd name="adj2" fmla="val 1269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4400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val="15927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b="1" dirty="0">
                <a:solidFill>
                  <a:schemeClr val="bg1"/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perform a “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“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Entities are </a:t>
            </a:r>
            <a:r>
              <a:rPr lang="en-US" b="1" dirty="0">
                <a:solidFill>
                  <a:schemeClr val="bg1"/>
                </a:solidFill>
              </a:rPr>
              <a:t>marked</a:t>
            </a:r>
            <a:r>
              <a:rPr lang="en-US" dirty="0"/>
              <a:t> as deleted (but not actually deleted)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more complicated relations, cascade delete won't work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circular</a:t>
            </a:r>
            <a:r>
              <a:rPr lang="en-US" dirty="0"/>
              <a:t> references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7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not identity (not auto-increment) and therefore it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(auto-increment)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</a:t>
            </a:r>
            <a:r>
              <a:rPr lang="en-US" b="1" dirty="0">
                <a:solidFill>
                  <a:schemeClr val="bg1"/>
                </a:solidFill>
              </a:rPr>
              <a:t>triggers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procedures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4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Delete: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96000" y="6197282"/>
            <a:ext cx="22295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1233655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Update: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8201" y="39624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3852928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E/R Diagrams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09" y="5895168"/>
            <a:ext cx="10961783" cy="499819"/>
          </a:xfrm>
        </p:spPr>
        <p:txBody>
          <a:bodyPr/>
          <a:lstStyle/>
          <a:p>
            <a:r>
              <a:rPr lang="en-US" dirty="0"/>
              <a:t>Entity / Relationship Diagrams</a:t>
            </a:r>
          </a:p>
          <a:p>
            <a:endParaRPr lang="bg-BG" dirty="0"/>
          </a:p>
        </p:txBody>
      </p:sp>
      <p:pic>
        <p:nvPicPr>
          <p:cNvPr id="5122" name="Picture 2" descr="Ð ÐµÐ·ÑÐ»ÑÐ°Ñ Ñ Ð¸Ð·Ð¾Ð±ÑÐ°Ð¶ÐµÐ½Ð¸Ðµ Ð·Ð° diagram png">
            <a:extLst>
              <a:ext uri="{FF2B5EF4-FFF2-40B4-BE49-F238E27FC236}">
                <a16:creationId xmlns:a16="http://schemas.microsoft.com/office/drawing/2014/main" id="{BBB1C37D-CE59-4846-8A48-B3930C0A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051" y="1786538"/>
            <a:ext cx="3125898" cy="156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90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Relational schema </a:t>
            </a:r>
            <a:r>
              <a:rPr lang="en-US" dirty="0"/>
              <a:t>of a DB is the collection of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The schemas of all tables</a:t>
            </a:r>
            <a:endParaRPr lang="bg-BG" dirty="0"/>
          </a:p>
          <a:p>
            <a:pPr lvl="1"/>
            <a:r>
              <a:rPr lang="en-US" dirty="0"/>
              <a:t>Relationships between the tables</a:t>
            </a:r>
          </a:p>
          <a:p>
            <a:pPr lvl="1"/>
            <a:r>
              <a:rPr lang="en-US" dirty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/>
              <a:t>schema describes the structure of 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dirty="0"/>
              <a:t>Relational schemas are graphically displayed in </a:t>
            </a:r>
            <a:br>
              <a:rPr lang="en-US" dirty="0"/>
            </a:br>
            <a:r>
              <a:rPr lang="en-US" dirty="0"/>
              <a:t>Entity / Relationship diagrams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E/R Diagrams</a:t>
            </a:r>
            <a:r>
              <a:rPr lang="en-US" dirty="0"/>
              <a:t>)</a:t>
            </a:r>
            <a:endParaRPr lang="bg-BG" dirty="0"/>
          </a:p>
          <a:p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51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Expand a database in </a:t>
            </a:r>
            <a:r>
              <a:rPr lang="en-US" sz="3200" b="1" dirty="0">
                <a:solidFill>
                  <a:schemeClr val="bg1"/>
                </a:solidFill>
              </a:rPr>
              <a:t>Object Explorer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Right click "</a:t>
            </a:r>
            <a:r>
              <a:rPr lang="en-US" sz="3000" b="1" dirty="0">
                <a:solidFill>
                  <a:schemeClr val="bg1"/>
                </a:solidFill>
              </a:rPr>
              <a:t>Database Diagrams</a:t>
            </a:r>
            <a:r>
              <a:rPr lang="en-US" sz="3000" dirty="0"/>
              <a:t>" then select "</a:t>
            </a:r>
            <a:r>
              <a:rPr lang="en-US" sz="3000" b="1" dirty="0">
                <a:solidFill>
                  <a:schemeClr val="bg1"/>
                </a:solidFill>
              </a:rPr>
              <a:t>New Database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Diagram</a:t>
            </a:r>
            <a:r>
              <a:rPr lang="en-US" sz="3000" dirty="0"/>
              <a:t>"</a:t>
            </a:r>
          </a:p>
          <a:p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Diagram: Usage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53" y="3243747"/>
            <a:ext cx="4275148" cy="2362200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1" y="2662722"/>
            <a:ext cx="4467225" cy="3524250"/>
          </a:xfrm>
          <a:prstGeom prst="rect">
            <a:avLst/>
          </a:prstGeom>
        </p:spPr>
      </p:pic>
      <p:sp>
        <p:nvSpPr>
          <p:cNvPr id="8" name="Arrow: Right 6"/>
          <p:cNvSpPr/>
          <p:nvPr/>
        </p:nvSpPr>
        <p:spPr>
          <a:xfrm>
            <a:off x="5186595" y="4120047"/>
            <a:ext cx="1139253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7917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D1E1-0BB6-4D89-BD52-DA891F46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F9942-02BF-4C9C-A877-DD4D4FB63C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41EAD-6F72-4D6D-8590-DC93F898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73" y="1244440"/>
            <a:ext cx="9426306" cy="465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2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How to design </a:t>
            </a: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>
                <a:solidFill>
                  <a:schemeClr val="bg2"/>
                </a:solidFill>
              </a:rPr>
              <a:t> tables with related data?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What are the types of table relations?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Cascading</a:t>
            </a:r>
            <a:r>
              <a:rPr lang="en-US" sz="3200" dirty="0">
                <a:solidFill>
                  <a:schemeClr val="bg2"/>
                </a:solidFill>
              </a:rPr>
              <a:t> – pros and cons?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How can we visualize all of our </a:t>
            </a:r>
            <a:r>
              <a:rPr lang="en-US" sz="3200" b="1" dirty="0">
                <a:solidFill>
                  <a:schemeClr val="bg1"/>
                </a:solidFill>
              </a:rPr>
              <a:t>relations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 a database?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24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954895"/>
            <a:ext cx="10961783" cy="499819"/>
          </a:xfrm>
        </p:spPr>
        <p:txBody>
          <a:bodyPr/>
          <a:lstStyle/>
          <a:p>
            <a:r>
              <a:rPr lang="en-US" dirty="0"/>
              <a:t>Fundamental Concepts</a:t>
            </a:r>
          </a:p>
          <a:p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85" y="1808735"/>
            <a:ext cx="4125262" cy="18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553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8382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7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09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entities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table columns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Define a</a:t>
            </a:r>
            <a:r>
              <a:rPr lang="bg-BG" dirty="0"/>
              <a:t> </a:t>
            </a:r>
            <a:r>
              <a:rPr lang="en-US" dirty="0"/>
              <a:t>primary key for each</a:t>
            </a:r>
            <a:r>
              <a:rPr lang="bg-BG" dirty="0"/>
              <a:t> </a:t>
            </a:r>
            <a:r>
              <a:rPr lang="en-US" dirty="0"/>
              <a:t>table</a:t>
            </a:r>
            <a:endParaRPr lang="bg-BG" dirty="0"/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and model relationships</a:t>
            </a:r>
            <a:endParaRPr lang="bg-BG" dirty="0"/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Define other constraints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Fill tables with test data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Ð ÐµÐ·ÑÐ»ÑÐ°Ñ Ñ Ð¸Ð·Ð¾Ð±ÑÐ°Ð¶ÐµÐ½Ð¸Ðµ Ð·Ð° steps png">
            <a:extLst>
              <a:ext uri="{FF2B5EF4-FFF2-40B4-BE49-F238E27FC236}">
                <a16:creationId xmlns:a16="http://schemas.microsoft.com/office/drawing/2014/main" id="{64D88FA5-C7EA-4D7F-A448-68CC59EF7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84" y="3591088"/>
            <a:ext cx="4272116" cy="32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55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Town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Design: Identify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0112" y="3046011"/>
            <a:ext cx="7848600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5201831" y="3514971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4052637" y="3878866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884591" y="4260510"/>
            <a:ext cx="970644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62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the </a:t>
            </a:r>
            <a:br>
              <a:rPr lang="en-US" dirty="0"/>
            </a:br>
            <a:r>
              <a:rPr lang="en-US" dirty="0"/>
              <a:t>specification</a:t>
            </a:r>
            <a:r>
              <a:rPr lang="bg-BG" dirty="0"/>
              <a:t>, </a:t>
            </a:r>
            <a:r>
              <a:rPr lang="en-US" dirty="0"/>
              <a:t>for 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faculty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photo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date of enlistment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list of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courses</a:t>
            </a:r>
            <a:r>
              <a:rPr lang="en-US" dirty="0"/>
              <a:t> they visit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Table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3600" y="2197310"/>
            <a:ext cx="7848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200274" y="4184108"/>
            <a:ext cx="77152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158454" y="4177489"/>
            <a:ext cx="248034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5883521" y="4177489"/>
            <a:ext cx="9644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542759" y="418000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</a:t>
            </a:r>
            <a:r>
              <a:rPr lang="en-US" b="1" dirty="0">
                <a:solidFill>
                  <a:schemeClr val="bg1"/>
                </a:solidFill>
              </a:rPr>
              <a:t>additional column </a:t>
            </a:r>
            <a:r>
              <a:rPr lang="en-US" dirty="0"/>
              <a:t>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an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  <a:r>
              <a:rPr lang="en-US" dirty="0"/>
              <a:t>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 as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implement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auto-increment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</a:t>
            </a: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</a:t>
            </a:r>
            <a:r>
              <a:rPr lang="en-US" b="1" dirty="0">
                <a:solidFill>
                  <a:schemeClr val="bg1"/>
                </a:solidFill>
              </a:rPr>
              <a:t>well known ID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  <a:r>
              <a:rPr lang="en-US" dirty="0"/>
              <a:t> (BG, DE, US) </a:t>
            </a:r>
            <a:br>
              <a:rPr lang="en-US" dirty="0"/>
            </a:br>
            <a:r>
              <a:rPr lang="en-US" dirty="0"/>
              <a:t>and currencies (USD, EUR, BGN)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Relationships are </a:t>
            </a:r>
            <a:r>
              <a:rPr lang="en-US" b="1" dirty="0">
                <a:solidFill>
                  <a:schemeClr val="bg1"/>
                </a:solidFill>
              </a:rPr>
              <a:t>dependencies</a:t>
            </a:r>
            <a:r>
              <a:rPr lang="en-US" dirty="0"/>
              <a:t>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/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 are trained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courses</a:t>
            </a:r>
            <a:r>
              <a:rPr lang="bg-BG" dirty="0"/>
              <a:t>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many-to-many relationship</a:t>
            </a:r>
          </a:p>
          <a:p>
            <a:pPr lvl="1"/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Courses</a:t>
            </a:r>
            <a:r>
              <a:rPr lang="en-US" dirty="0"/>
              <a:t> are held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towns</a:t>
            </a:r>
            <a:r>
              <a:rPr lang="bg-BG" dirty="0"/>
              <a:t>"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bg-BG" dirty="0"/>
              <a:t> </a:t>
            </a:r>
            <a:r>
              <a:rPr lang="en-US" dirty="0"/>
              <a:t>many-to-one (or many-to-many) relationship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Entity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4164" y="1971060"/>
            <a:ext cx="8316636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973408" y="2438264"/>
            <a:ext cx="142159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659688" y="2443688"/>
            <a:ext cx="249501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304449" y="2812796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6D835F39-7B67-44A4-AE2F-6ACD42C084A5}"/>
              </a:ext>
            </a:extLst>
          </p:cNvPr>
          <p:cNvSpPr/>
          <p:nvPr/>
        </p:nvSpPr>
        <p:spPr>
          <a:xfrm>
            <a:off x="5490635" y="2811514"/>
            <a:ext cx="33112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622F55B1-D8E2-4DB7-9029-49272FC91BFC}"/>
              </a:ext>
            </a:extLst>
          </p:cNvPr>
          <p:cNvSpPr/>
          <p:nvPr/>
        </p:nvSpPr>
        <p:spPr>
          <a:xfrm>
            <a:off x="3617987" y="3179340"/>
            <a:ext cx="9490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5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16081</TotalTime>
  <Words>2117</Words>
  <Application>Microsoft Office PowerPoint</Application>
  <PresentationFormat>Widescreen</PresentationFormat>
  <Paragraphs>514</Paragraphs>
  <Slides>44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Table Relations</vt:lpstr>
      <vt:lpstr>Table of Content</vt:lpstr>
      <vt:lpstr>Questions</vt:lpstr>
      <vt:lpstr>PowerPoint Presentation</vt:lpstr>
      <vt:lpstr>Steps in Database Design</vt:lpstr>
      <vt:lpstr>DB Design: Identify Entities</vt:lpstr>
      <vt:lpstr>DB Design: Identify Table Columns</vt:lpstr>
      <vt:lpstr>How to Choose a Primary Key?</vt:lpstr>
      <vt:lpstr>DB Design: Identify Entity Relationships</vt:lpstr>
      <vt:lpstr>PowerPoint Presentation</vt:lpstr>
      <vt:lpstr>Normalization</vt:lpstr>
      <vt:lpstr>Normal forms</vt:lpstr>
      <vt:lpstr>Table Relations</vt:lpstr>
      <vt:lpstr>Table Relations: Foreign Key</vt:lpstr>
      <vt:lpstr>Table Relations: Multiplicity</vt:lpstr>
      <vt:lpstr>One-to-Many/Many-to-One</vt:lpstr>
      <vt:lpstr>One-to-Many: Tables</vt:lpstr>
      <vt:lpstr>One-to-Many: Foreign Key</vt:lpstr>
      <vt:lpstr>Many-to-Many</vt:lpstr>
      <vt:lpstr>Many-to-Many: Tables</vt:lpstr>
      <vt:lpstr>Many-to-Many: Mapping Table</vt:lpstr>
      <vt:lpstr>One-to-One</vt:lpstr>
      <vt:lpstr>One-to-One</vt:lpstr>
      <vt:lpstr>One-to-One: Foreign Key</vt:lpstr>
      <vt:lpstr>PowerPoint Presentation</vt:lpstr>
      <vt:lpstr>JOIN Statements</vt:lpstr>
      <vt:lpstr>Problem: Peaks in Rila</vt:lpstr>
      <vt:lpstr>Solution: Peaks in Rila</vt:lpstr>
      <vt:lpstr>PowerPoint Presentation</vt:lpstr>
      <vt:lpstr>Definition</vt:lpstr>
      <vt:lpstr>Cascade Delete</vt:lpstr>
      <vt:lpstr>Cascade Update</vt:lpstr>
      <vt:lpstr>Cascade Delete: Example</vt:lpstr>
      <vt:lpstr>Cascade Update: Example</vt:lpstr>
      <vt:lpstr>PowerPoint Presentation</vt:lpstr>
      <vt:lpstr>Relational Schema</vt:lpstr>
      <vt:lpstr>SSMS E/R Diagram: Usage</vt:lpstr>
      <vt:lpstr>SSMS E/R Diagram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Databases Basics - MS SQL Server -  Practical Trainer @ SoftUni</dc:subject>
  <dc:creator>Software University</dc:creator>
  <cp:keywords>Databases, SQL, programming, SoftUni, Software University, programming, software development, software engineering, course, database systems</cp:keywords>
  <dc:description>https://softuni.bg/opencourses/databases-basics-ms-sql-server</dc:description>
  <cp:lastModifiedBy>Stoyan</cp:lastModifiedBy>
  <cp:revision>463</cp:revision>
  <dcterms:created xsi:type="dcterms:W3CDTF">2018-05-23T13:08:44Z</dcterms:created>
  <dcterms:modified xsi:type="dcterms:W3CDTF">2019-01-28T07:53:45Z</dcterms:modified>
  <cp:category>db;databases;sql;programming;computer programming;software development</cp:category>
</cp:coreProperties>
</file>