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492" r:id="rId4"/>
    <p:sldId id="576" r:id="rId5"/>
    <p:sldId id="577" r:id="rId6"/>
    <p:sldId id="578" r:id="rId7"/>
    <p:sldId id="579" r:id="rId8"/>
    <p:sldId id="580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601" r:id="rId27"/>
    <p:sldId id="602" r:id="rId28"/>
    <p:sldId id="603" r:id="rId29"/>
    <p:sldId id="604" r:id="rId30"/>
    <p:sldId id="599" r:id="rId31"/>
    <p:sldId id="600" r:id="rId32"/>
    <p:sldId id="605" r:id="rId33"/>
    <p:sldId id="606" r:id="rId34"/>
    <p:sldId id="609" r:id="rId35"/>
    <p:sldId id="610" r:id="rId36"/>
    <p:sldId id="611" r:id="rId37"/>
    <p:sldId id="542" r:id="rId38"/>
    <p:sldId id="571" r:id="rId39"/>
    <p:sldId id="612" r:id="rId40"/>
    <p:sldId id="613" r:id="rId41"/>
    <p:sldId id="574" r:id="rId42"/>
    <p:sldId id="5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Objects" id="{DEB3E1C3-4318-4413-8349-38EEC6838268}">
          <p14:sldIdLst>
            <p14:sldId id="576"/>
            <p14:sldId id="577"/>
            <p14:sldId id="578"/>
            <p14:sldId id="579"/>
            <p14:sldId id="580"/>
          </p14:sldIdLst>
        </p14:section>
        <p14:section name="JSON" id="{BC4A3995-4CED-4320-A673-95328C9C809D}">
          <p14:sldIdLst>
            <p14:sldId id="582"/>
            <p14:sldId id="583"/>
            <p14:sldId id="584"/>
            <p14:sldId id="585"/>
            <p14:sldId id="586"/>
            <p14:sldId id="587"/>
            <p14:sldId id="588"/>
          </p14:sldIdLst>
        </p14:section>
        <p14:section name="What is DOM?" id="{EE16E091-AB8B-439F-A08A-6986170C3186}">
          <p14:sldIdLst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DOM Methods" id="{95C55940-1593-42FE-8045-DB6BF6C6B4A3}">
          <p14:sldIdLst>
            <p14:sldId id="595"/>
            <p14:sldId id="596"/>
            <p14:sldId id="597"/>
            <p14:sldId id="598"/>
          </p14:sldIdLst>
        </p14:section>
        <p14:section name="DOM Manipulations" id="{0B8ADDFC-BE47-4761-AE94-64A55BA64F02}">
          <p14:sldIdLst>
            <p14:sldId id="601"/>
            <p14:sldId id="602"/>
            <p14:sldId id="603"/>
            <p14:sldId id="604"/>
            <p14:sldId id="599"/>
            <p14:sldId id="600"/>
          </p14:sldIdLst>
        </p14:section>
        <p14:section name="DOM Events" id="{C17BA6E8-BF84-4527-8CB6-EE2CA247F977}">
          <p14:sldIdLst>
            <p14:sldId id="605"/>
            <p14:sldId id="606"/>
            <p14:sldId id="609"/>
            <p14:sldId id="610"/>
            <p14:sldId id="611"/>
          </p14:sldIdLst>
        </p14:section>
        <p14:section name="Conclusion" id="{10E03AB1-9AA8-4E86-9A64-D741901E50A2}">
          <p14:sldIdLst>
            <p14:sldId id="542"/>
            <p14:sldId id="571"/>
            <p14:sldId id="612"/>
            <p14:sldId id="613"/>
            <p14:sldId id="574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Среден сти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8" autoAdjust="0"/>
    <p:restoredTop sz="94620" autoAdjust="0"/>
  </p:normalViewPr>
  <p:slideViewPr>
    <p:cSldViewPr snapToGrid="0" showGuides="1">
      <p:cViewPr varScale="1">
        <p:scale>
          <a:sx n="83" d="100"/>
          <a:sy n="83" d="100"/>
        </p:scale>
        <p:origin x="586" y="6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52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66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7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8534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3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2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69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1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5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9.gif"/><Relationship Id="rId4" Type="http://schemas.openxmlformats.org/officeDocument/2006/relationships/image" Target="../media/image76.jpeg"/><Relationship Id="rId9" Type="http://schemas.openxmlformats.org/officeDocument/2006/relationships/hyperlink" Target="https://www.lukanet.com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and JSON. Documet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DOM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200" dirty="0"/>
              <a:t>It's a </a:t>
            </a:r>
            <a:r>
              <a:rPr lang="en-US" sz="3200" b="1" dirty="0">
                <a:solidFill>
                  <a:schemeClr val="bg1"/>
                </a:solidFill>
              </a:rPr>
              <a:t>lightweight 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/>
              <a:t>- syntax is derived from</a:t>
            </a:r>
            <a:br>
              <a:rPr lang="en-US" sz="3200" dirty="0"/>
            </a:br>
            <a:r>
              <a:rPr lang="en-US" sz="3200" dirty="0"/>
              <a:t>JavaScript object notation syntax, but the JSON </a:t>
            </a:r>
            <a:br>
              <a:rPr lang="en-US" sz="3200" dirty="0"/>
            </a:br>
            <a:r>
              <a:rPr lang="en-US" sz="3200" dirty="0"/>
              <a:t>format 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understand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object</a:t>
            </a:r>
            <a:br>
              <a:rPr lang="en-US" sz="3200" dirty="0"/>
            </a:br>
            <a:r>
              <a:rPr lang="bg-BG" sz="3200" dirty="0"/>
              <a:t>- </a:t>
            </a:r>
            <a:r>
              <a:rPr lang="en-US" sz="3200" dirty="0"/>
              <a:t>an array of 3 employee 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8594" y="2324787"/>
            <a:ext cx="794411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"employees":[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"Doe"}, 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"Anna",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"Smith"},</a:t>
            </a:r>
          </a:p>
          <a:p>
            <a:r>
              <a:rPr lang="en-US" dirty="0">
                <a:solidFill>
                  <a:schemeClr val="tx1"/>
                </a:solidFill>
              </a:rPr>
              <a:t>  {"firstName"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"Peter", "lastName"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"Jones"}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7869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647797"/>
            <a:ext cx="9230932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"employees":</a:t>
            </a:r>
            <a:r>
              <a:rPr lang="en-US" dirty="0">
                <a:solidFill>
                  <a:schemeClr val="bg1"/>
                </a:solidFill>
              </a:rPr>
              <a:t>[{</a:t>
            </a:r>
            <a:r>
              <a:rPr lang="en-US" dirty="0">
                <a:solidFill>
                  <a:schemeClr val="tx1"/>
                </a:solidFill>
              </a:rPr>
              <a:t>"firstName":"John" , "lastName":"Doe"</a:t>
            </a:r>
            <a:r>
              <a:rPr lang="en-US" dirty="0">
                <a:solidFill>
                  <a:schemeClr val="bg1"/>
                </a:solidFill>
              </a:rPr>
              <a:t>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/>
              <a:t>A common use of JSON is to </a:t>
            </a:r>
            <a:r>
              <a:rPr lang="en-US" sz="3000" b="1" dirty="0">
                <a:solidFill>
                  <a:schemeClr val="bg1"/>
                </a:solidFill>
              </a:rPr>
              <a:t>read data from a web server</a:t>
            </a:r>
            <a:r>
              <a:rPr lang="en-US" sz="3000" dirty="0"/>
              <a:t>, and </a:t>
            </a:r>
            <a:r>
              <a:rPr lang="en-US" sz="3000" b="1" dirty="0">
                <a:solidFill>
                  <a:schemeClr val="bg1"/>
                </a:solidFill>
              </a:rPr>
              <a:t>display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the data in a web page</a:t>
            </a:r>
          </a:p>
          <a:p>
            <a:pPr>
              <a:buClr>
                <a:schemeClr val="tx1"/>
              </a:buClr>
            </a:pPr>
            <a:r>
              <a:rPr lang="en-US" sz="30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000" dirty="0"/>
              <a:t>Then, use the JavaScript built-in function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000" dirty="0"/>
              <a:t>to</a:t>
            </a:r>
            <a:br>
              <a:rPr lang="en-US" sz="3000" dirty="0"/>
            </a:br>
            <a:r>
              <a:rPr lang="en-US" sz="3000" dirty="0"/>
              <a:t>convert 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83863" y="2926713"/>
            <a:ext cx="874786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text = '{ "employees" : [' +</a:t>
            </a:r>
          </a:p>
          <a:p>
            <a:r>
              <a:rPr lang="en-US" dirty="0">
                <a:solidFill>
                  <a:schemeClr val="tx1"/>
                </a:solidFill>
              </a:rPr>
              <a:t>'{ "firstName":"John" , "lastName":"Doe" },' +</a:t>
            </a:r>
          </a:p>
          <a:p>
            <a:r>
              <a:rPr lang="en-US" dirty="0">
                <a:solidFill>
                  <a:schemeClr val="tx1"/>
                </a:solidFill>
              </a:rPr>
              <a:t>'{ "firstName":"Peter" , "lastName":"Jones" } ]}';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5935243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var obj = JSON.</a:t>
            </a:r>
            <a:r>
              <a:rPr lang="en-US" dirty="0">
                <a:solidFill>
                  <a:schemeClr val="bg1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7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4184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Finally, use the new JavaScript object in your page:</a:t>
            </a:r>
            <a:endParaRPr lang="en-US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5469" y="1959861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>
                <a:solidFill>
                  <a:schemeClr val="tx1"/>
                </a:solidFill>
              </a:rPr>
              <a:t>document.getElementById("demo").innerHTML =</a:t>
            </a:r>
          </a:p>
          <a:p>
            <a:r>
              <a:rPr lang="en-US" dirty="0">
                <a:solidFill>
                  <a:schemeClr val="tx1"/>
                </a:solidFill>
              </a:rPr>
              <a:t>obj.</a:t>
            </a:r>
            <a:r>
              <a:rPr lang="en-US" dirty="0">
                <a:solidFill>
                  <a:schemeClr val="bg1"/>
                </a:solidFill>
              </a:rPr>
              <a:t>employees[1]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 + " " + obj.</a:t>
            </a:r>
            <a:r>
              <a:rPr lang="en-US" dirty="0">
                <a:solidFill>
                  <a:schemeClr val="bg1"/>
                </a:solidFill>
              </a:rPr>
              <a:t>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42785"/>
            <a:ext cx="11818096" cy="55018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2800" dirty="0"/>
              <a:t> </a:t>
            </a:r>
            <a:r>
              <a:rPr lang="en-US" sz="3200" dirty="0"/>
              <a:t>to convert objects into a string: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You can do the same for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0846" y="1750656"/>
            <a:ext cx="7886271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obj = { name: "John", age: 30, city: "New York" };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 myJSON = JSON.</a:t>
            </a:r>
            <a:r>
              <a:rPr lang="en-US" sz="2000" dirty="0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(obj);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console.log(myJSON)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{"name":"John","age":30,"city":"New 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0846" y="4486316"/>
            <a:ext cx="700524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 arr = [ "John", "Peter", "Sally", "Jane" 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 myJSON = JSON.</a:t>
            </a:r>
            <a:r>
              <a:rPr lang="en-US" sz="2000" dirty="0">
                <a:solidFill>
                  <a:schemeClr val="bg1"/>
                </a:solidFill>
              </a:rPr>
              <a:t>stringify</a:t>
            </a:r>
            <a:r>
              <a:rPr lang="en-US" sz="2000" dirty="0">
                <a:solidFill>
                  <a:schemeClr val="tx1"/>
                </a:solidFill>
              </a:rPr>
              <a:t>(arr);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console.log(myJSON)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 ["John","Peter","Sally","Jane"]</a:t>
            </a:r>
          </a:p>
        </p:txBody>
      </p:sp>
    </p:spTree>
    <p:extLst>
      <p:ext uri="{BB962C8B-B14F-4D97-AF65-F5344CB8AC3E}">
        <p14:creationId xmlns:p14="http://schemas.microsoft.com/office/powerpoint/2010/main" val="416379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Document with a logical tree</a:t>
            </a:r>
            <a:endParaRPr lang="en-US" dirty="0"/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25485" y="1121144"/>
            <a:ext cx="10769751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</a:t>
            </a:r>
            <a:r>
              <a:rPr lang="en-US" sz="3600" dirty="0"/>
              <a:t> is a programming </a:t>
            </a:r>
            <a:r>
              <a:rPr lang="en-US" sz="3600" b="1" dirty="0">
                <a:solidFill>
                  <a:schemeClr val="bg1"/>
                </a:solidFill>
              </a:rPr>
              <a:t>API</a:t>
            </a:r>
            <a:r>
              <a:rPr lang="en-US" sz="3600" dirty="0"/>
              <a:t> 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XML</a:t>
            </a:r>
            <a:br>
              <a:rPr lang="en-US" sz="3600" dirty="0"/>
            </a:br>
            <a:r>
              <a:rPr lang="en-US" sz="3600" dirty="0"/>
              <a:t>documents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It defines the </a:t>
            </a:r>
            <a:r>
              <a:rPr lang="en-US" sz="3600" b="1" dirty="0">
                <a:solidFill>
                  <a:schemeClr val="bg1"/>
                </a:solidFill>
              </a:rPr>
              <a:t>logical structure </a:t>
            </a:r>
            <a:r>
              <a:rPr lang="en-US" sz="3600" dirty="0"/>
              <a:t>of the documents </a:t>
            </a:r>
            <a:br>
              <a:rPr lang="en-US" sz="3600" dirty="0"/>
            </a:br>
            <a:r>
              <a:rPr lang="en-US" sz="3600" dirty="0"/>
              <a:t>and the way a document is accessed and </a:t>
            </a:r>
            <a:br>
              <a:rPr lang="en-US" sz="3600" dirty="0"/>
            </a:br>
            <a:r>
              <a:rPr lang="en-US" sz="3600" dirty="0"/>
              <a:t>manipulated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It represents </a:t>
            </a:r>
            <a:r>
              <a:rPr lang="en-US" sz="3600" b="1" dirty="0">
                <a:solidFill>
                  <a:schemeClr val="bg1"/>
                </a:solidFill>
              </a:rPr>
              <a:t>the page </a:t>
            </a:r>
            <a:r>
              <a:rPr lang="en-US" sz="3600" dirty="0"/>
              <a:t>so that programs </a:t>
            </a:r>
            <a:r>
              <a:rPr lang="en-US" sz="3600" b="1" dirty="0">
                <a:solidFill>
                  <a:schemeClr val="bg1"/>
                </a:solidFill>
              </a:rPr>
              <a:t>can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change </a:t>
            </a:r>
            <a:r>
              <a:rPr lang="en-US" sz="3600" dirty="0"/>
              <a:t>the document (structure, style and content)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75414" y="1196130"/>
            <a:ext cx="11950035" cy="5201066"/>
          </a:xfrm>
        </p:spPr>
        <p:txBody>
          <a:bodyPr wrap="none" lIns="0" rIns="182880">
            <a:noAutofit/>
          </a:bodyPr>
          <a:lstStyle/>
          <a:p>
            <a:pPr marL="914400" lvl="1" indent="-457200"/>
            <a:r>
              <a:rPr lang="en-US" sz="3600" dirty="0"/>
              <a:t>With </a:t>
            </a:r>
            <a:r>
              <a:rPr lang="en-US" sz="3600" b="1" dirty="0">
                <a:solidFill>
                  <a:schemeClr val="bg1"/>
                </a:solidFill>
              </a:rPr>
              <a:t>JavaScript</a:t>
            </a:r>
            <a:r>
              <a:rPr lang="en-US" sz="3600" dirty="0"/>
              <a:t> you can: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Change</a:t>
            </a:r>
            <a:r>
              <a:rPr lang="en-US" sz="3200" dirty="0"/>
              <a:t> all HTML elements, attributes and styles in the page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HTML elements and attributes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dirty="0"/>
              <a:t> a HTML events and react to all of</a:t>
            </a:r>
            <a:br>
              <a:rPr lang="en-US" sz="3200" dirty="0"/>
            </a:br>
            <a:r>
              <a:rPr lang="en-US" sz="3200" dirty="0"/>
              <a:t> them in the page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77C276F-AE1F-4BE2-8F74-6D019479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99" y="3514524"/>
            <a:ext cx="2768788" cy="27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of how to: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b="1" dirty="0"/>
              <a:t> </a:t>
            </a:r>
            <a:r>
              <a:rPr lang="en-US" dirty="0"/>
              <a:t>HTML element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HTML element</a:t>
            </a:r>
          </a:p>
          <a:p>
            <a:pPr>
              <a:buClr>
                <a:schemeClr val="tx1"/>
              </a:buClr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945" y="3429000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Objects</a:t>
            </a:r>
          </a:p>
          <a:p>
            <a:r>
              <a:rPr lang="en-US" sz="3400" b="1" dirty="0"/>
              <a:t>JSON</a:t>
            </a:r>
          </a:p>
          <a:p>
            <a:r>
              <a:rPr lang="en-US" sz="3400" b="1" dirty="0"/>
              <a:t>What is DOM?</a:t>
            </a:r>
          </a:p>
          <a:p>
            <a:r>
              <a:rPr lang="en-US" sz="3400" b="1" dirty="0"/>
              <a:t>DOM Methods</a:t>
            </a:r>
          </a:p>
          <a:p>
            <a:r>
              <a:rPr lang="en-US" sz="3400" b="1" dirty="0"/>
              <a:t>DOM Manipulations</a:t>
            </a:r>
          </a:p>
          <a:p>
            <a:r>
              <a:rPr lang="en-US" sz="3400" b="1" dirty="0"/>
              <a:t>DOM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 DOM </a:t>
            </a:r>
            <a:r>
              <a:rPr lang="en-US" sz="3600" dirty="0"/>
              <a:t>is an </a:t>
            </a:r>
            <a:r>
              <a:rPr lang="en-US" sz="3600" b="1" dirty="0">
                <a:solidFill>
                  <a:schemeClr val="bg1"/>
                </a:solidFill>
              </a:rPr>
              <a:t>Object Model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for all HTML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for all HTML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 descr="Резултат с изображение за js dom">
            <a:extLst>
              <a:ext uri="{FF2B5EF4-FFF2-40B4-BE49-F238E27FC236}">
                <a16:creationId xmlns:a16="http://schemas.microsoft.com/office/drawing/2014/main" id="{BC705B69-689B-431E-9AD6-CB32AC65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5" y="24076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the HTML 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221055" y="1357867"/>
            <a:ext cx="2712155" cy="463550"/>
          </a:xfrm>
          <a:prstGeom prst="roundRect">
            <a:avLst>
              <a:gd name="adj" fmla="val 5385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Document</a:t>
            </a: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193278" y="3074189"/>
            <a:ext cx="1677750" cy="962297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&lt;head&gt;</a:t>
            </a:r>
          </a:p>
        </p:txBody>
      </p:sp>
      <p:sp>
        <p:nvSpPr>
          <p:cNvPr id="20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221055" y="2000513"/>
            <a:ext cx="2712155" cy="688010"/>
          </a:xfrm>
          <a:prstGeom prst="roundRect">
            <a:avLst>
              <a:gd name="adj" fmla="val 5385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Root element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&lt;html&gt;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5577133" y="1821417"/>
            <a:ext cx="0" cy="179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3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1175744" y="4173111"/>
            <a:ext cx="1677750" cy="75519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&lt;title&gt;</a:t>
            </a:r>
          </a:p>
        </p:txBody>
      </p:sp>
      <p:sp>
        <p:nvSpPr>
          <p:cNvPr id="34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999531" y="5275148"/>
            <a:ext cx="2030175" cy="83892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value"</a:t>
            </a:r>
          </a:p>
        </p:txBody>
      </p:sp>
      <p:sp>
        <p:nvSpPr>
          <p:cNvPr id="38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7267844" y="3031394"/>
            <a:ext cx="1677750" cy="770353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&lt;body&gt;</a:t>
            </a:r>
          </a:p>
        </p:txBody>
      </p:sp>
      <p:sp>
        <p:nvSpPr>
          <p:cNvPr id="41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3414432" y="4187556"/>
            <a:ext cx="2021043" cy="755192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Attribute: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"href"</a:t>
            </a:r>
          </a:p>
        </p:txBody>
      </p:sp>
      <p:sp>
        <p:nvSpPr>
          <p:cNvPr id="42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5933348" y="4180460"/>
            <a:ext cx="1714498" cy="75519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&lt;a&gt;</a:t>
            </a:r>
          </a:p>
        </p:txBody>
      </p:sp>
      <p:sp>
        <p:nvSpPr>
          <p:cNvPr id="43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8945594" y="4191737"/>
            <a:ext cx="1714498" cy="751011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Element: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&lt;h1&gt;</a:t>
            </a:r>
          </a:p>
        </p:txBody>
      </p:sp>
      <p:sp>
        <p:nvSpPr>
          <p:cNvPr id="44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5832660" y="5268488"/>
            <a:ext cx="1915874" cy="84558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link"</a:t>
            </a:r>
          </a:p>
        </p:txBody>
      </p:sp>
      <p:sp>
        <p:nvSpPr>
          <p:cNvPr id="45" name="Rectangle: Rounded Corners 13">
            <a:extLst>
              <a:ext uri="{FF2B5EF4-FFF2-40B4-BE49-F238E27FC236}">
                <a16:creationId xmlns:a16="http://schemas.microsoft.com/office/drawing/2014/main" id="{63E9D2A8-2543-4FC0-8C6E-72F1F013A60B}"/>
              </a:ext>
            </a:extLst>
          </p:cNvPr>
          <p:cNvSpPr/>
          <p:nvPr/>
        </p:nvSpPr>
        <p:spPr>
          <a:xfrm>
            <a:off x="8714577" y="5275148"/>
            <a:ext cx="2190748" cy="838920"/>
          </a:xfrm>
          <a:prstGeom prst="roundRect">
            <a:avLst>
              <a:gd name="adj" fmla="val 24323"/>
            </a:avLst>
          </a:prstGeom>
          <a:solidFill>
            <a:schemeClr val="dk1">
              <a:alpha val="93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+mj-lt"/>
              </a:rPr>
              <a:t>Text:</a:t>
            </a:r>
            <a:br>
              <a:rPr lang="en-US" sz="2000" b="1" dirty="0">
                <a:solidFill>
                  <a:schemeClr val="bg2"/>
                </a:solidFill>
                <a:latin typeface="+mj-lt"/>
              </a:rPr>
            </a:br>
            <a:r>
              <a:rPr lang="en-US" sz="2000" b="1" dirty="0">
                <a:solidFill>
                  <a:schemeClr val="bg2"/>
                </a:solidFill>
                <a:latin typeface="+mj-lt"/>
              </a:rPr>
              <a:t>"My header"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014619" y="4047794"/>
            <a:ext cx="0" cy="12531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014619" y="4928302"/>
            <a:ext cx="0" cy="34684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790597" y="4935651"/>
            <a:ext cx="0" cy="339497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9802843" y="4942748"/>
            <a:ext cx="7108" cy="332400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C8BB8-B33F-43C1-9937-DC69A72992E1}"/>
              </a:ext>
            </a:extLst>
          </p:cNvPr>
          <p:cNvCxnSpPr>
            <a:cxnSpLocks/>
          </p:cNvCxnSpPr>
          <p:nvPr/>
        </p:nvCxnSpPr>
        <p:spPr>
          <a:xfrm flipV="1">
            <a:off x="6790597" y="3999207"/>
            <a:ext cx="3156946" cy="243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 flipH="1">
            <a:off x="6810280" y="3999207"/>
            <a:ext cx="2583" cy="15831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9924363" y="3994158"/>
            <a:ext cx="1588" cy="178953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0AC8BB8-B33F-43C1-9937-DC69A72992E1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435475" y="4558056"/>
            <a:ext cx="497873" cy="7096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6" name="Group 5"/>
          <p:cNvGrpSpPr/>
          <p:nvPr/>
        </p:nvGrpSpPr>
        <p:grpSpPr>
          <a:xfrm>
            <a:off x="2032153" y="2694915"/>
            <a:ext cx="6103471" cy="379274"/>
            <a:chOff x="2518621" y="2594255"/>
            <a:chExt cx="6103471" cy="379274"/>
          </a:xfrm>
        </p:grpSpPr>
        <p:grpSp>
          <p:nvGrpSpPr>
            <p:cNvPr id="5" name="Group 4"/>
            <p:cNvGrpSpPr/>
            <p:nvPr/>
          </p:nvGrpSpPr>
          <p:grpSpPr>
            <a:xfrm>
              <a:off x="2518621" y="2594255"/>
              <a:ext cx="6103471" cy="379274"/>
              <a:chOff x="2518621" y="2594255"/>
              <a:chExt cx="6103471" cy="37927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518621" y="2808430"/>
                <a:ext cx="6103471" cy="165099"/>
                <a:chOff x="2518621" y="2808430"/>
                <a:chExt cx="6103471" cy="16509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0AC8BB8-B33F-43C1-9937-DC69A7299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621" y="2811128"/>
                  <a:ext cx="6103471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4207CBB-4C00-43A0-B128-C4B226B0B777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2518621" y="2808430"/>
                  <a:ext cx="0" cy="165099"/>
                </a:xfrm>
                <a:prstGeom prst="lin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604" y="2594255"/>
                <a:ext cx="0" cy="216873"/>
              </a:xfrm>
              <a:prstGeom prst="lin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</p:grp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4207CBB-4C00-43A0-B128-C4B226B0B77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092" y="2808430"/>
              <a:ext cx="0" cy="135705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4207CBB-4C00-43A0-B128-C4B226B0B777}"/>
              </a:ext>
            </a:extLst>
          </p:cNvPr>
          <p:cNvCxnSpPr>
            <a:cxnSpLocks/>
          </p:cNvCxnSpPr>
          <p:nvPr/>
        </p:nvCxnSpPr>
        <p:spPr>
          <a:xfrm>
            <a:off x="8103618" y="3801747"/>
            <a:ext cx="0" cy="199895"/>
          </a:xfrm>
          <a:prstGeom prst="lin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832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3" grpId="0" animBg="1"/>
      <p:bldP spid="34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Changing the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DC5-8234-469D-B722-152AE5D6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101" y="803088"/>
            <a:ext cx="3725797" cy="37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</a:t>
            </a:r>
            <a:br>
              <a:rPr lang="en-US" dirty="0"/>
            </a:br>
            <a:r>
              <a:rPr lang="en-US" dirty="0"/>
              <a:t>HTML 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</a:t>
            </a:r>
            <a:br>
              <a:rPr lang="en-US" dirty="0"/>
            </a:br>
            <a:r>
              <a:rPr lang="en-US" dirty="0"/>
              <a:t>that you can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96" y="3704723"/>
            <a:ext cx="4031965" cy="17170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A2E4DBF4-0890-4EE5-9274-39CD4CD0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1260628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83703" y="1121144"/>
            <a:ext cx="10411531" cy="5276048"/>
          </a:xfrm>
        </p:spPr>
        <p:txBody>
          <a:bodyPr/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By CSS selector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-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70581" y="1121144"/>
            <a:ext cx="10524655" cy="5276048"/>
          </a:xfrm>
        </p:spPr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attributes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311399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21144"/>
            <a:ext cx="10698279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</a:t>
            </a:r>
            <a:br>
              <a:rPr lang="en-US" sz="3600" noProof="1"/>
            </a:br>
            <a:r>
              <a:rPr lang="en-US" sz="3600" noProof="1"/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document.write()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0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25"/>
            <a:ext cx="11818096" cy="5201066"/>
          </a:xfrm>
        </p:spPr>
        <p:txBody>
          <a:bodyPr/>
          <a:lstStyle/>
          <a:p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articles and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b="1" dirty="0"/>
              <a:t> </a:t>
            </a:r>
            <a:r>
              <a:rPr lang="en-US" dirty="0"/>
              <a:t>them into the articles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Articles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6048" y="2749049"/>
            <a:ext cx="7840276" cy="33931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00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Articles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26425" y="1356170"/>
            <a:ext cx="7739149" cy="50383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b="1" dirty="0">
                <a:latin typeface="Consolas" pitchFamily="49" charset="0"/>
              </a:rPr>
              <a:t>function createArticle(){</a:t>
            </a:r>
          </a:p>
          <a:p>
            <a:r>
              <a:rPr lang="en-US" b="1" dirty="0">
                <a:latin typeface="Consolas" pitchFamily="49" charset="0"/>
              </a:rPr>
              <a:t>  let title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getElementById</a:t>
            </a:r>
            <a:r>
              <a:rPr lang="en-US" b="1" dirty="0">
                <a:latin typeface="Consolas" pitchFamily="49" charset="0"/>
              </a:rPr>
              <a:t>('createTitle').value</a:t>
            </a:r>
          </a:p>
          <a:p>
            <a:r>
              <a:rPr lang="en-US" b="1" dirty="0">
                <a:latin typeface="Consolas" pitchFamily="49" charset="0"/>
              </a:rPr>
              <a:t>  let text = document.getElementById('createContent').value</a:t>
            </a:r>
          </a:p>
          <a:p>
            <a:r>
              <a:rPr lang="en-US" b="1" dirty="0">
                <a:latin typeface="Consolas" pitchFamily="49" charset="0"/>
              </a:rPr>
              <a:t>  let articlesList = document.getElementById('articles')</a:t>
            </a:r>
          </a:p>
          <a:p>
            <a:r>
              <a:rPr lang="en-US" b="1" dirty="0">
                <a:latin typeface="Consolas" pitchFamily="49" charset="0"/>
              </a:rPr>
              <a:t>  if(title !== '' &amp;&amp; text !== '') {</a:t>
            </a:r>
          </a:p>
          <a:p>
            <a:r>
              <a:rPr lang="en-US" b="1" dirty="0">
                <a:latin typeface="Consolas" pitchFamily="49" charset="0"/>
              </a:rPr>
              <a:t>    let article = document.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createElement</a:t>
            </a:r>
            <a:r>
              <a:rPr lang="en-US" b="1" dirty="0">
                <a:latin typeface="Consolas" pitchFamily="49" charset="0"/>
              </a:rPr>
              <a:t>('article')</a:t>
            </a:r>
          </a:p>
          <a:p>
            <a:r>
              <a:rPr lang="en-US" b="1" dirty="0">
                <a:latin typeface="Consolas" pitchFamily="49" charset="0"/>
              </a:rPr>
              <a:t>    let h3 = document.createElement('h3')</a:t>
            </a:r>
          </a:p>
          <a:p>
            <a:r>
              <a:rPr lang="en-US" b="1" dirty="0">
                <a:latin typeface="Consolas" pitchFamily="49" charset="0"/>
              </a:rPr>
              <a:t>    h3.textContent = title</a:t>
            </a:r>
          </a:p>
          <a:p>
            <a:r>
              <a:rPr lang="en-US" b="1" dirty="0">
                <a:latin typeface="Consolas" pitchFamily="49" charset="0"/>
              </a:rPr>
              <a:t>    let p = document.createElement('p')</a:t>
            </a:r>
          </a:p>
          <a:p>
            <a:r>
              <a:rPr lang="en-US" b="1" dirty="0">
                <a:latin typeface="Consolas" pitchFamily="49" charset="0"/>
              </a:rPr>
              <a:t>    p.textContent = text</a:t>
            </a:r>
          </a:p>
          <a:p>
            <a:r>
              <a:rPr lang="en-US" b="1" dirty="0">
                <a:latin typeface="Consolas" pitchFamily="49" charset="0"/>
              </a:rPr>
              <a:t>    article.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appendChild</a:t>
            </a:r>
            <a:r>
              <a:rPr lang="en-US" b="1" dirty="0">
                <a:latin typeface="Consolas" pitchFamily="49" charset="0"/>
              </a:rPr>
              <a:t>(h3)</a:t>
            </a:r>
          </a:p>
          <a:p>
            <a:r>
              <a:rPr lang="en-US" b="1" dirty="0">
                <a:latin typeface="Consolas" pitchFamily="49" charset="0"/>
              </a:rPr>
              <a:t>    article.appendChild(p)</a:t>
            </a:r>
          </a:p>
          <a:p>
            <a:r>
              <a:rPr lang="en-US" b="1" dirty="0">
                <a:latin typeface="Consolas" pitchFamily="49" charset="0"/>
              </a:rPr>
              <a:t>    articlesList.appendChild(article)</a:t>
            </a:r>
          </a:p>
          <a:p>
            <a:r>
              <a:rPr lang="en-US" b="1" dirty="0">
                <a:latin typeface="Consolas" pitchFamily="49" charset="0"/>
              </a:rPr>
              <a:t>  }</a:t>
            </a:r>
          </a:p>
          <a:p>
            <a:r>
              <a:rPr lang="en-US" b="1" dirty="0">
                <a:latin typeface="Consolas" pitchFamily="49" charset="0"/>
              </a:rPr>
              <a:t>  document.getElementById('createTitle').value = ""</a:t>
            </a:r>
          </a:p>
          <a:p>
            <a:r>
              <a:rPr lang="en-US" b="1" dirty="0">
                <a:latin typeface="Consolas" pitchFamily="49" charset="0"/>
              </a:rPr>
              <a:t>  document.getElementById('createContent').value = ""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8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9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4660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They allow JavaScript to register different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handlers</a:t>
            </a:r>
            <a:r>
              <a:rPr lang="en-US" dirty="0"/>
              <a:t> on elements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Events are normally used in combination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, and the function will not be executed</a:t>
            </a:r>
            <a:br>
              <a:rPr lang="en-US" dirty="0"/>
            </a:br>
            <a:r>
              <a:rPr lang="en-US" dirty="0"/>
              <a:t>before the event occurs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Such as when a user clicks a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Write a program, which: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 of a paragraph on every click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Growing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34" y="2589941"/>
            <a:ext cx="7894830" cy="3591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Growing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7583" y="1240214"/>
            <a:ext cx="9656833" cy="5156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200" b="1" dirty="0">
                <a:latin typeface="Consolas" pitchFamily="49" charset="0"/>
              </a:rPr>
              <a:t>function </a:t>
            </a:r>
            <a:r>
              <a:rPr lang="en-US" sz="2200" b="1" dirty="0" err="1">
                <a:latin typeface="Consolas" pitchFamily="49" charset="0"/>
              </a:rPr>
              <a:t>growingWord</a:t>
            </a:r>
            <a:r>
              <a:rPr lang="en-US" sz="2200" b="1" dirty="0">
                <a:latin typeface="Consolas" pitchFamily="49" charset="0"/>
              </a:rPr>
              <a:t>() {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p = </a:t>
            </a:r>
            <a:r>
              <a:rPr lang="en-US" sz="2200" b="1" dirty="0" err="1">
                <a:latin typeface="Consolas" pitchFamily="49" charset="0"/>
              </a:rPr>
              <a:t>document.querySelector</a:t>
            </a:r>
            <a:r>
              <a:rPr lang="en-US" sz="2200" b="1" dirty="0">
                <a:latin typeface="Consolas" pitchFamily="49" charset="0"/>
              </a:rPr>
              <a:t>('#exercise p');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currPx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p.style.fontSize.slice</a:t>
            </a:r>
            <a:r>
              <a:rPr lang="en-US" sz="2200" b="1" dirty="0">
                <a:latin typeface="Consolas" pitchFamily="49" charset="0"/>
              </a:rPr>
              <a:t>(0,-2) * 2 || 2;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blueDiv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blueDiv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greenDiv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greenDiv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redDiv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document.getElementById</a:t>
            </a:r>
            <a:r>
              <a:rPr lang="en-US" sz="2200" b="1" dirty="0">
                <a:latin typeface="Consolas" pitchFamily="49" charset="0"/>
              </a:rPr>
              <a:t>('</a:t>
            </a:r>
            <a:r>
              <a:rPr lang="en-US" sz="2200" b="1" dirty="0" err="1">
                <a:latin typeface="Consolas" pitchFamily="49" charset="0"/>
              </a:rPr>
              <a:t>redDiv</a:t>
            </a:r>
            <a:r>
              <a:rPr lang="en-US" sz="2200" b="1" dirty="0">
                <a:latin typeface="Consolas" pitchFamily="49" charset="0"/>
              </a:rPr>
              <a:t>');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isBlue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blueDiv.getAttribute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isGreen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greenDiv.getAttribute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r>
              <a:rPr lang="en-US" sz="2200" b="1" dirty="0">
                <a:latin typeface="Consolas" pitchFamily="49" charset="0"/>
              </a:rPr>
              <a:t>  let </a:t>
            </a:r>
            <a:r>
              <a:rPr lang="en-US" sz="2200" b="1" dirty="0" err="1">
                <a:latin typeface="Consolas" pitchFamily="49" charset="0"/>
              </a:rPr>
              <a:t>isRed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redDiv.getAttribute</a:t>
            </a:r>
            <a:r>
              <a:rPr lang="en-US" sz="2200" b="1" dirty="0">
                <a:latin typeface="Consolas" pitchFamily="49" charset="0"/>
              </a:rPr>
              <a:t>('active') === "true";</a:t>
            </a:r>
          </a:p>
          <a:p>
            <a:endParaRPr lang="en-US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// 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</a:rPr>
              <a:t>Continue on the next slide...</a:t>
            </a:r>
          </a:p>
        </p:txBody>
      </p:sp>
    </p:spTree>
    <p:extLst>
      <p:ext uri="{BB962C8B-B14F-4D97-AF65-F5344CB8AC3E}">
        <p14:creationId xmlns:p14="http://schemas.microsoft.com/office/powerpoint/2010/main" val="20832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D7EB3-CF7B-4DBE-83D7-7ACD5250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Growing Word (2)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92FB-0E30-47AF-AE45-7175AF33E2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35921-040D-4405-9087-9BF75E844738}"/>
              </a:ext>
            </a:extLst>
          </p:cNvPr>
          <p:cNvSpPr txBox="1"/>
          <p:nvPr/>
        </p:nvSpPr>
        <p:spPr>
          <a:xfrm>
            <a:off x="2633464" y="1315663"/>
            <a:ext cx="6925071" cy="53626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r>
              <a:rPr lang="en-US" sz="2100" b="1" dirty="0">
                <a:latin typeface="Consolas" pitchFamily="49" charset="0"/>
              </a:rPr>
              <a:t> if(</a:t>
            </a:r>
            <a:r>
              <a:rPr lang="en-US" sz="2100" b="1" dirty="0" err="1">
                <a:latin typeface="Consolas" pitchFamily="49" charset="0"/>
              </a:rPr>
              <a:t>currPx</a:t>
            </a:r>
            <a:r>
              <a:rPr lang="en-US" sz="2100" b="1" dirty="0">
                <a:latin typeface="Consolas" pitchFamily="49" charset="0"/>
              </a:rPr>
              <a:t> === 2 || </a:t>
            </a:r>
            <a:r>
              <a:rPr lang="en-US" sz="2100" b="1" dirty="0" err="1">
                <a:latin typeface="Consolas" pitchFamily="49" charset="0"/>
              </a:rPr>
              <a:t>isBlue</a:t>
            </a:r>
            <a:r>
              <a:rPr lang="en-US" sz="2100" b="1" dirty="0">
                <a:latin typeface="Consolas" pitchFamily="49" charset="0"/>
              </a:rPr>
              <a:t>){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"blue";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blueDiv.setAttribute</a:t>
            </a:r>
            <a:r>
              <a:rPr lang="en-US" sz="2100" b="1" dirty="0">
                <a:latin typeface="Consolas" pitchFamily="49" charset="0"/>
              </a:rPr>
              <a:t>("active",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greenDiv.setAttribute</a:t>
            </a:r>
            <a:r>
              <a:rPr lang="en-US" sz="2100" b="1" dirty="0">
                <a:latin typeface="Consolas" pitchFamily="49" charset="0"/>
              </a:rPr>
              <a:t>("active", true);</a:t>
            </a:r>
          </a:p>
          <a:p>
            <a:r>
              <a:rPr lang="en-US" sz="2100" b="1" dirty="0">
                <a:latin typeface="Consolas" pitchFamily="49" charset="0"/>
              </a:rPr>
              <a:t>  } else if (</a:t>
            </a:r>
            <a:r>
              <a:rPr lang="en-US" sz="2100" b="1" dirty="0" err="1">
                <a:latin typeface="Consolas" pitchFamily="49" charset="0"/>
              </a:rPr>
              <a:t>isGreen</a:t>
            </a:r>
            <a:r>
              <a:rPr lang="en-US" sz="2100" b="1" dirty="0">
                <a:latin typeface="Consolas" pitchFamily="49" charset="0"/>
              </a:rPr>
              <a:t>) 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"green";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greenDiv.setAttribute</a:t>
            </a:r>
            <a:r>
              <a:rPr lang="en-US" sz="2100" b="1" dirty="0">
                <a:latin typeface="Consolas" pitchFamily="49" charset="0"/>
              </a:rPr>
              <a:t>('active',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redDiv.setAttribute</a:t>
            </a:r>
            <a:r>
              <a:rPr lang="en-US" sz="2100" b="1" dirty="0">
                <a:latin typeface="Consolas" pitchFamily="49" charset="0"/>
              </a:rPr>
              <a:t>('active', true);</a:t>
            </a:r>
          </a:p>
          <a:p>
            <a:r>
              <a:rPr lang="en-US" sz="2100" b="1" dirty="0">
                <a:latin typeface="Consolas" pitchFamily="49" charset="0"/>
              </a:rPr>
              <a:t>  } else if (</a:t>
            </a:r>
            <a:r>
              <a:rPr lang="en-US" sz="2100" b="1" dirty="0" err="1">
                <a:latin typeface="Consolas" pitchFamily="49" charset="0"/>
              </a:rPr>
              <a:t>isRed</a:t>
            </a:r>
            <a:r>
              <a:rPr lang="en-US" sz="2100" b="1" dirty="0">
                <a:latin typeface="Consolas" pitchFamily="49" charset="0"/>
              </a:rPr>
              <a:t>){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p.style.color</a:t>
            </a:r>
            <a:r>
              <a:rPr lang="en-US" sz="2100" b="1" dirty="0">
                <a:latin typeface="Consolas" pitchFamily="49" charset="0"/>
              </a:rPr>
              <a:t> = "red";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redDiv.setAttribute</a:t>
            </a:r>
            <a:r>
              <a:rPr lang="en-US" sz="2100" b="1" dirty="0">
                <a:latin typeface="Consolas" pitchFamily="49" charset="0"/>
              </a:rPr>
              <a:t>('active', false);</a:t>
            </a:r>
          </a:p>
          <a:p>
            <a:r>
              <a:rPr lang="en-US" sz="2100" b="1" dirty="0">
                <a:latin typeface="Consolas" pitchFamily="49" charset="0"/>
              </a:rPr>
              <a:t>    </a:t>
            </a:r>
            <a:r>
              <a:rPr lang="en-US" sz="2100" b="1" dirty="0" err="1">
                <a:latin typeface="Consolas" pitchFamily="49" charset="0"/>
              </a:rPr>
              <a:t>blueDiv.setAttribute</a:t>
            </a:r>
            <a:r>
              <a:rPr lang="en-US" sz="2100" b="1" dirty="0">
                <a:latin typeface="Consolas" pitchFamily="49" charset="0"/>
              </a:rPr>
              <a:t>("</a:t>
            </a:r>
            <a:r>
              <a:rPr lang="en-US" sz="2100" b="1" dirty="0" err="1">
                <a:latin typeface="Consolas" pitchFamily="49" charset="0"/>
              </a:rPr>
              <a:t>active",true</a:t>
            </a:r>
            <a:r>
              <a:rPr lang="en-US" sz="2100" b="1" dirty="0">
                <a:latin typeface="Consolas" pitchFamily="49" charset="0"/>
              </a:rPr>
              <a:t>);</a:t>
            </a:r>
          </a:p>
          <a:p>
            <a:r>
              <a:rPr lang="en-US" sz="2100" b="1" dirty="0">
                <a:latin typeface="Consolas" pitchFamily="49" charset="0"/>
              </a:rPr>
              <a:t>  }</a:t>
            </a:r>
          </a:p>
          <a:p>
            <a:endParaRPr lang="en-US" sz="2100" b="1" dirty="0">
              <a:latin typeface="Consolas" pitchFamily="49" charset="0"/>
            </a:endParaRPr>
          </a:p>
          <a:p>
            <a:r>
              <a:rPr lang="en-US" sz="2100" b="1" dirty="0">
                <a:latin typeface="Consolas" pitchFamily="49" charset="0"/>
              </a:rPr>
              <a:t>  </a:t>
            </a:r>
            <a:r>
              <a:rPr lang="en-US" sz="2100" b="1" dirty="0" err="1">
                <a:latin typeface="Consolas" pitchFamily="49" charset="0"/>
              </a:rPr>
              <a:t>p.style.fontSize</a:t>
            </a:r>
            <a:r>
              <a:rPr lang="en-US" sz="2100" b="1" dirty="0">
                <a:latin typeface="Consolas" pitchFamily="49" charset="0"/>
              </a:rPr>
              <a:t> = `${</a:t>
            </a:r>
            <a:r>
              <a:rPr lang="en-US" sz="2100" b="1" dirty="0" err="1">
                <a:latin typeface="Consolas" pitchFamily="49" charset="0"/>
              </a:rPr>
              <a:t>currPx</a:t>
            </a:r>
            <a:r>
              <a:rPr lang="en-US" sz="2100" b="1" dirty="0">
                <a:latin typeface="Consolas" pitchFamily="49" charset="0"/>
              </a:rPr>
              <a:t>}px`;</a:t>
            </a:r>
          </a:p>
          <a:p>
            <a:r>
              <a:rPr lang="en-US" sz="2100" b="1" dirty="0">
                <a:latin typeface="Consolas" pitchFamily="49" charset="0"/>
              </a:rPr>
              <a:t>}</a:t>
            </a:r>
            <a:endParaRPr lang="bg-BG" sz="2100" dirty="0"/>
          </a:p>
        </p:txBody>
      </p:sp>
    </p:spTree>
    <p:extLst>
      <p:ext uri="{BB962C8B-B14F-4D97-AF65-F5344CB8AC3E}">
        <p14:creationId xmlns:p14="http://schemas.microsoft.com/office/powerpoint/2010/main" val="28332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6924" y="1616172"/>
            <a:ext cx="97330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</a:rPr>
              <a:t>Objects</a:t>
            </a:r>
            <a:r>
              <a:rPr lang="en-US" altLang="ko-KR" sz="3200" b="1" dirty="0">
                <a:solidFill>
                  <a:schemeClr val="bg2"/>
                </a:solidFill>
              </a:rPr>
              <a:t> are </a:t>
            </a:r>
            <a:r>
              <a:rPr lang="en-US" sz="3200" b="1" dirty="0">
                <a:solidFill>
                  <a:schemeClr val="bg2"/>
                </a:solidFill>
              </a:rPr>
              <a:t>variables which can contain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many values</a:t>
            </a:r>
            <a:endParaRPr lang="en-US" altLang="ko-KR" sz="32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bg1"/>
                </a:solidFill>
              </a:rPr>
              <a:t>JSON</a:t>
            </a:r>
            <a:r>
              <a:rPr lang="en-US" altLang="ko-KR" sz="3200" b="1" dirty="0">
                <a:solidFill>
                  <a:schemeClr val="bg2"/>
                </a:solidFill>
              </a:rPr>
              <a:t> is </a:t>
            </a:r>
            <a:r>
              <a:rPr lang="en-US" sz="3200" b="1" dirty="0">
                <a:solidFill>
                  <a:schemeClr val="bg2"/>
                </a:solidFill>
              </a:rPr>
              <a:t>a lightweight data interchange format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3200" b="1" dirty="0">
                <a:solidFill>
                  <a:schemeClr val="bg2"/>
                </a:solidFill>
              </a:rPr>
              <a:t>	</a:t>
            </a:r>
            <a:br>
              <a:rPr lang="bg-BG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XML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documents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Manipulations </a:t>
            </a: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2"/>
                </a:solidFill>
              </a:rPr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b="1" dirty="0">
                <a:solidFill>
                  <a:schemeClr val="bg2"/>
                </a:solidFill>
              </a:rPr>
              <a:t> to change the </a:t>
            </a:r>
            <a:r>
              <a:rPr lang="en-US" sz="3200" b="1" dirty="0">
                <a:solidFill>
                  <a:schemeClr val="bg1"/>
                </a:solidFill>
              </a:rPr>
              <a:t>behavior of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the HTML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39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Collection of key-value pairs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1D010-E703-4552-9BDE-BF857DCB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71" y="847244"/>
            <a:ext cx="3581683" cy="35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64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200" dirty="0"/>
              <a:t>We have already learned that JavaScript variables are </a:t>
            </a:r>
            <a:br>
              <a:rPr lang="en-US" sz="3200" dirty="0"/>
            </a:br>
            <a:r>
              <a:rPr lang="en-US" sz="3200" dirty="0"/>
              <a:t>containers for data values</a:t>
            </a:r>
            <a:endParaRPr lang="bg-BG" sz="3200" dirty="0"/>
          </a:p>
          <a:p>
            <a:pPr lvl="1"/>
            <a:r>
              <a:rPr lang="en-US" sz="3200" dirty="0"/>
              <a:t>This code assigns a </a:t>
            </a:r>
            <a:r>
              <a:rPr lang="en-US" sz="3200" b="1" dirty="0">
                <a:solidFill>
                  <a:schemeClr val="bg1"/>
                </a:solidFill>
              </a:rPr>
              <a:t>simple value</a:t>
            </a:r>
            <a:r>
              <a:rPr lang="en-US" sz="3200" dirty="0"/>
              <a:t> to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:</a:t>
            </a:r>
          </a:p>
          <a:p>
            <a:pPr lvl="1"/>
            <a:endParaRPr lang="en-US" sz="3200" dirty="0"/>
          </a:p>
          <a:p>
            <a:r>
              <a:rPr lang="en-US" sz="3200" dirty="0"/>
              <a:t>Objects can contain many values</a:t>
            </a:r>
          </a:p>
          <a:p>
            <a:pPr lvl="1"/>
            <a:r>
              <a:rPr lang="en-US" sz="3200" dirty="0"/>
              <a:t>This code assigns </a:t>
            </a:r>
            <a:r>
              <a:rPr lang="en-US" sz="3200" b="1" dirty="0">
                <a:solidFill>
                  <a:schemeClr val="bg1"/>
                </a:solidFill>
              </a:rPr>
              <a:t>many values</a:t>
            </a:r>
            <a:r>
              <a:rPr lang="en-US" sz="3200" dirty="0"/>
              <a:t> 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Fiat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500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white</a:t>
            </a:r>
            <a:r>
              <a:rPr lang="en-US" sz="3200" dirty="0"/>
              <a:t>) </a:t>
            </a:r>
            <a:br>
              <a:rPr lang="en-US" sz="3200" dirty="0"/>
            </a:br>
            <a:r>
              <a:rPr lang="en-US" sz="3200" dirty="0"/>
              <a:t>to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car</a:t>
            </a:r>
            <a:r>
              <a:rPr lang="en-US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74115" y="2841687"/>
            <a:ext cx="320699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car = "Fiat";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74115" y="5287537"/>
            <a:ext cx="905563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car = {type:"Fiat", model:"500", color:"white"};</a:t>
            </a:r>
          </a:p>
        </p:txBody>
      </p:sp>
    </p:spTree>
    <p:extLst>
      <p:ext uri="{BB962C8B-B14F-4D97-AF65-F5344CB8AC3E}">
        <p14:creationId xmlns:p14="http://schemas.microsoft.com/office/powerpoint/2010/main" val="29168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000" dirty="0"/>
              <a:t>You define (and create) a JavaScript object with an object literal:</a:t>
            </a:r>
          </a:p>
          <a:p>
            <a:endParaRPr lang="en-US" sz="3000" dirty="0"/>
          </a:p>
          <a:p>
            <a:r>
              <a:rPr lang="en-US" sz="3000" dirty="0"/>
              <a:t>Spaces and line breaks are not important. An object definition can </a:t>
            </a:r>
            <a:br>
              <a:rPr lang="en-US" sz="3000" dirty="0"/>
            </a:br>
            <a:r>
              <a:rPr lang="en-US" sz="3000" dirty="0"/>
              <a:t>span 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75570"/>
            <a:ext cx="978408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 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 age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3572623"/>
            <a:ext cx="3920836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firstName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"John",</a:t>
            </a:r>
          </a:p>
          <a:p>
            <a:r>
              <a:rPr lang="en-US" dirty="0">
                <a:solidFill>
                  <a:schemeClr val="tx1"/>
                </a:solidFill>
              </a:rPr>
              <a:t>    lastName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"Doe",</a:t>
            </a:r>
          </a:p>
          <a:p>
            <a:r>
              <a:rPr lang="en-US" dirty="0">
                <a:solidFill>
                  <a:schemeClr val="tx1"/>
                </a:solidFill>
              </a:rPr>
              <a:t>    age:50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107E6-0D3B-4E22-BE17-3C5FC138E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55113" y="3277410"/>
            <a:ext cx="2882677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name:values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/>
              <a:t>pairs in JavaScript objects are called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: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You can access object properties in two ways: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19081"/>
              </p:ext>
            </p:extLst>
          </p:nvPr>
        </p:nvGraphicFramePr>
        <p:xfrm>
          <a:off x="2293620" y="2084419"/>
          <a:ext cx="5418666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2293620" y="4570381"/>
            <a:ext cx="724754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lastName = person</a:t>
            </a:r>
            <a:r>
              <a:rPr lang="en-US" dirty="0">
                <a:solidFill>
                  <a:schemeClr val="bg1"/>
                </a:solidFill>
              </a:rPr>
              <a:t>.lastName</a:t>
            </a:r>
            <a:r>
              <a:rPr lang="en-US" dirty="0">
                <a:solidFill>
                  <a:schemeClr val="tx1"/>
                </a:solidFill>
              </a:rPr>
              <a:t>;   </a:t>
            </a:r>
            <a:r>
              <a:rPr lang="en-US" i="1">
                <a:solidFill>
                  <a:schemeClr val="accent2"/>
                </a:solidFill>
              </a:rPr>
              <a:t>// Doe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 age = person[</a:t>
            </a:r>
            <a:r>
              <a:rPr lang="en-US" dirty="0">
                <a:solidFill>
                  <a:schemeClr val="bg1"/>
                </a:solidFill>
              </a:rPr>
              <a:t>"age"</a:t>
            </a:r>
            <a:r>
              <a:rPr lang="en-US" dirty="0">
                <a:solidFill>
                  <a:schemeClr val="tx1"/>
                </a:solidFill>
              </a:rPr>
              <a:t>];          </a:t>
            </a:r>
            <a:r>
              <a:rPr lang="en-US" i="1" dirty="0">
                <a:solidFill>
                  <a:schemeClr val="accent2"/>
                </a:solidFill>
              </a:rPr>
              <a:t>// 50 </a:t>
            </a:r>
          </a:p>
        </p:txBody>
      </p:sp>
    </p:spTree>
    <p:extLst>
      <p:ext uri="{BB962C8B-B14F-4D97-AF65-F5344CB8AC3E}">
        <p14:creationId xmlns:p14="http://schemas.microsoft.com/office/powerpoint/2010/main" val="7232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methods</a:t>
            </a:r>
          </a:p>
          <a:p>
            <a:r>
              <a:rPr lang="en-US" sz="3000" dirty="0"/>
              <a:t>Methods are actions that can be performed on objects</a:t>
            </a:r>
          </a:p>
          <a:p>
            <a:r>
              <a:rPr lang="en-US" sz="3000" dirty="0"/>
              <a:t>Methods are stored in properties as function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94607" y="2901716"/>
            <a:ext cx="8378523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dirty="0">
                <a:solidFill>
                  <a:schemeClr val="tx1"/>
                </a:solidFill>
              </a:rPr>
              <a:t>  firstName: "John",</a:t>
            </a:r>
          </a:p>
          <a:p>
            <a:r>
              <a:rPr lang="en-US" dirty="0">
                <a:solidFill>
                  <a:schemeClr val="tx1"/>
                </a:solidFill>
              </a:rPr>
              <a:t>  lastName: "Doe",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fullName: </a:t>
            </a:r>
            <a:r>
              <a:rPr lang="en-US" dirty="0">
                <a:solidFill>
                  <a:schemeClr val="bg1"/>
                </a:solidFill>
              </a:rPr>
              <a:t>function() {</a:t>
            </a:r>
          </a:p>
          <a:p>
            <a:r>
              <a:rPr lang="en-US" dirty="0">
                <a:solidFill>
                  <a:schemeClr val="bg1"/>
                </a:solidFill>
              </a:rPr>
              <a:t>    return this.firstName + " " + this.lastName;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8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</a:t>
            </a:r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en-US" dirty="0"/>
              <a:t>otation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Words>1529</Words>
  <Application>Microsoft Office PowerPoint</Application>
  <PresentationFormat>Widescreen</PresentationFormat>
  <Paragraphs>339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Objects and DOM</vt:lpstr>
      <vt:lpstr>Table of Content</vt:lpstr>
      <vt:lpstr>Have a Question?</vt:lpstr>
      <vt:lpstr>PowerPoint Presentation</vt:lpstr>
      <vt:lpstr>What is an Object?</vt:lpstr>
      <vt:lpstr>Defining an Object</vt:lpstr>
      <vt:lpstr>Object Properties</vt:lpstr>
      <vt:lpstr>Object Methods</vt:lpstr>
      <vt:lpstr>PowerPoint Presentation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PowerPoint Presentation</vt:lpstr>
      <vt:lpstr>What is DOM?</vt:lpstr>
      <vt:lpstr>What is DOM? </vt:lpstr>
      <vt:lpstr>Document Object Model</vt:lpstr>
      <vt:lpstr>HTML DOM</vt:lpstr>
      <vt:lpstr>What is the HTML DOM?</vt:lpstr>
      <vt:lpstr>PowerPoint Presentation</vt:lpstr>
      <vt:lpstr> DOM Methods</vt:lpstr>
      <vt:lpstr>Example: DOM Methods</vt:lpstr>
      <vt:lpstr>Example: DOM Methods</vt:lpstr>
      <vt:lpstr>PowerPoint Presentation</vt:lpstr>
      <vt:lpstr>DOM Manipulations</vt:lpstr>
      <vt:lpstr>DOM Manipulations</vt:lpstr>
      <vt:lpstr>DOM Manipulations</vt:lpstr>
      <vt:lpstr>Problem: Articles List</vt:lpstr>
      <vt:lpstr>Solution: Articles List</vt:lpstr>
      <vt:lpstr>PowerPoint Presentation</vt:lpstr>
      <vt:lpstr>DOM Events</vt:lpstr>
      <vt:lpstr>Problem: Growing Word</vt:lpstr>
      <vt:lpstr>Solution: Growing Word</vt:lpstr>
      <vt:lpstr>Solution: Growing Word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Objects, JSON and DOM Events</dc:title>
  <dc:creator>Alen Paunov</dc:creator>
  <cp:keywords>JS Fundamentals, Software University, SoftUni, programming, coding, software development, education, training, course</cp:keywords>
  <cp:lastModifiedBy>Hristomir Asenov</cp:lastModifiedBy>
  <cp:revision>382</cp:revision>
  <dcterms:created xsi:type="dcterms:W3CDTF">2018-05-23T13:08:44Z</dcterms:created>
  <dcterms:modified xsi:type="dcterms:W3CDTF">2019-05-17T14:42:22Z</dcterms:modified>
  <cp:category>programming;computer programming;software development;web development</cp:category>
</cp:coreProperties>
</file>