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56" r:id="rId12"/>
  </p:sldIdLst>
  <p:sldSz cx="12192000" cy="6856413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654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0DA023-58DD-49AF-8199-228D90F35C9C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2ABDF-0E78-4274-A7D5-27C3CAC5D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71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E2ABDF-0E78-4274-A7D5-27C3CAC5D0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38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E2ABDF-0E78-4274-A7D5-27C3CAC5D08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94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2D2D2D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A728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1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D2D2D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A728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1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D2D2D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A728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1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D2D2D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A728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1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6A728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1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299" y="291623"/>
            <a:ext cx="3239770" cy="483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2D2D2D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97889" y="6467694"/>
            <a:ext cx="164465" cy="155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6A728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12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16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21" Type="http://schemas.openxmlformats.org/officeDocument/2006/relationships/image" Target="../media/image1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1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E53EFCA-77A5-4599-A85D-FE7EA7482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DDE4B8F-518D-4E40-A566-7B6742489E7E}"/>
              </a:ext>
            </a:extLst>
          </p:cNvPr>
          <p:cNvSpPr/>
          <p:nvPr/>
        </p:nvSpPr>
        <p:spPr>
          <a:xfrm>
            <a:off x="635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A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CFA4406-F858-B655-3FE6-396D46B7D7B5}"/>
              </a:ext>
            </a:extLst>
          </p:cNvPr>
          <p:cNvSpPr/>
          <p:nvPr/>
        </p:nvSpPr>
        <p:spPr>
          <a:xfrm>
            <a:off x="5143499" y="3581399"/>
            <a:ext cx="1905000" cy="76200"/>
          </a:xfrm>
          <a:custGeom>
            <a:avLst/>
            <a:gdLst/>
            <a:ahLst/>
            <a:cxnLst/>
            <a:rect l="l" t="t" r="r" b="b"/>
            <a:pathLst>
              <a:path w="1905000" h="76200">
                <a:moveTo>
                  <a:pt x="1904999" y="76199"/>
                </a:moveTo>
                <a:lnTo>
                  <a:pt x="0" y="76199"/>
                </a:lnTo>
                <a:lnTo>
                  <a:pt x="0" y="0"/>
                </a:lnTo>
                <a:lnTo>
                  <a:pt x="1904999" y="0"/>
                </a:lnTo>
                <a:lnTo>
                  <a:pt x="1904999" y="76199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0E02251A-7DA4-020F-B476-474A81D6CA9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34529" y="685799"/>
            <a:ext cx="138663" cy="133870"/>
          </a:xfrm>
          <a:prstGeom prst="rect">
            <a:avLst/>
          </a:prstGeom>
        </p:spPr>
      </p:pic>
      <p:pic>
        <p:nvPicPr>
          <p:cNvPr id="7" name="object 7">
            <a:extLst>
              <a:ext uri="{FF2B5EF4-FFF2-40B4-BE49-F238E27FC236}">
                <a16:creationId xmlns:a16="http://schemas.microsoft.com/office/drawing/2014/main" id="{E75858AB-FF3D-AAB3-6CD1-B10486FB82E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52911" y="1028700"/>
            <a:ext cx="118854" cy="114746"/>
          </a:xfrm>
          <a:prstGeom prst="rect">
            <a:avLst/>
          </a:prstGeom>
        </p:spPr>
      </p:pic>
      <p:pic>
        <p:nvPicPr>
          <p:cNvPr id="8" name="object 8">
            <a:extLst>
              <a:ext uri="{FF2B5EF4-FFF2-40B4-BE49-F238E27FC236}">
                <a16:creationId xmlns:a16="http://schemas.microsoft.com/office/drawing/2014/main" id="{143152AF-A9A1-25AF-26F4-0A40D948652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7729" y="1371599"/>
            <a:ext cx="138663" cy="133870"/>
          </a:xfrm>
          <a:prstGeom prst="rect">
            <a:avLst/>
          </a:prstGeom>
        </p:spPr>
      </p:pic>
      <p:pic>
        <p:nvPicPr>
          <p:cNvPr id="9" name="object 9">
            <a:extLst>
              <a:ext uri="{FF2B5EF4-FFF2-40B4-BE49-F238E27FC236}">
                <a16:creationId xmlns:a16="http://schemas.microsoft.com/office/drawing/2014/main" id="{EE0D9C9F-6D40-41AA-3D80-50E7DB8E093F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70466" y="1714500"/>
            <a:ext cx="178281" cy="172119"/>
          </a:xfrm>
          <a:prstGeom prst="rect">
            <a:avLst/>
          </a:prstGeom>
        </p:spPr>
      </p:pic>
      <p:pic>
        <p:nvPicPr>
          <p:cNvPr id="14" name="Picture 13" descr="A logo with a book and a building&#10;&#10;AI-generated content may be incorrect.">
            <a:extLst>
              <a:ext uri="{FF2B5EF4-FFF2-40B4-BE49-F238E27FC236}">
                <a16:creationId xmlns:a16="http://schemas.microsoft.com/office/drawing/2014/main" id="{B20D919C-F703-2F07-C8E8-1EE91DA732F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280" y="440612"/>
            <a:ext cx="3811438" cy="3811438"/>
          </a:xfrm>
          <a:prstGeom prst="rect">
            <a:avLst/>
          </a:prstGeom>
        </p:spPr>
      </p:pic>
      <p:sp>
        <p:nvSpPr>
          <p:cNvPr id="13" name="object 3">
            <a:extLst>
              <a:ext uri="{FF2B5EF4-FFF2-40B4-BE49-F238E27FC236}">
                <a16:creationId xmlns:a16="http://schemas.microsoft.com/office/drawing/2014/main" id="{755A17CE-3C70-D486-9D93-6E23490158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0200" y="3764166"/>
            <a:ext cx="9563099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6000" spc="-160" dirty="0" err="1">
                <a:solidFill>
                  <a:srgbClr val="333333"/>
                </a:solidFill>
              </a:rPr>
              <a:t>BookBazaar</a:t>
            </a:r>
            <a:r>
              <a:rPr lang="en-US" sz="6000" spc="-160" dirty="0">
                <a:solidFill>
                  <a:srgbClr val="333333"/>
                </a:solidFill>
              </a:rPr>
              <a:t> </a:t>
            </a:r>
            <a:br>
              <a:rPr lang="en-US" sz="6000" spc="-160" dirty="0">
                <a:solidFill>
                  <a:srgbClr val="333333"/>
                </a:solidFill>
              </a:rPr>
            </a:br>
            <a:r>
              <a:rPr lang="en-US" sz="6000" spc="-160" dirty="0">
                <a:solidFill>
                  <a:srgbClr val="333333"/>
                </a:solidFill>
              </a:rPr>
              <a:t>Project Proposal Summary</a:t>
            </a:r>
            <a:endParaRPr sz="6000" spc="-145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47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2">
            <a:extLst>
              <a:ext uri="{FF2B5EF4-FFF2-40B4-BE49-F238E27FC236}">
                <a16:creationId xmlns:a16="http://schemas.microsoft.com/office/drawing/2014/main" id="{12B32882-20D7-667B-3CE5-38AE6762E5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A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object 2"/>
          <p:cNvSpPr/>
          <p:nvPr/>
        </p:nvSpPr>
        <p:spPr>
          <a:xfrm>
            <a:off x="375492" y="826084"/>
            <a:ext cx="939165" cy="38100"/>
          </a:xfrm>
          <a:custGeom>
            <a:avLst/>
            <a:gdLst/>
            <a:ahLst/>
            <a:cxnLst/>
            <a:rect l="l" t="t" r="r" b="b"/>
            <a:pathLst>
              <a:path w="939165" h="38100">
                <a:moveTo>
                  <a:pt x="938731" y="37549"/>
                </a:moveTo>
                <a:lnTo>
                  <a:pt x="0" y="37549"/>
                </a:lnTo>
                <a:lnTo>
                  <a:pt x="0" y="0"/>
                </a:lnTo>
                <a:lnTo>
                  <a:pt x="938731" y="0"/>
                </a:lnTo>
                <a:lnTo>
                  <a:pt x="938731" y="37549"/>
                </a:lnTo>
                <a:close/>
              </a:path>
            </a:pathLst>
          </a:custGeom>
          <a:solidFill>
            <a:srgbClr val="F694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2792" y="298610"/>
            <a:ext cx="1685289" cy="462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50" spc="-110" dirty="0"/>
              <a:t>Next</a:t>
            </a:r>
            <a:r>
              <a:rPr sz="2850" spc="-45" dirty="0"/>
              <a:t> </a:t>
            </a:r>
            <a:r>
              <a:rPr sz="2850" spc="-85" dirty="0"/>
              <a:t>Steps</a:t>
            </a:r>
            <a:endParaRPr sz="2850"/>
          </a:p>
        </p:txBody>
      </p:sp>
      <p:sp>
        <p:nvSpPr>
          <p:cNvPr id="4" name="object 4"/>
          <p:cNvSpPr txBox="1"/>
          <p:nvPr/>
        </p:nvSpPr>
        <p:spPr>
          <a:xfrm>
            <a:off x="362792" y="1233466"/>
            <a:ext cx="9908540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50" spc="-90">
                <a:solidFill>
                  <a:srgbClr val="2D2D2D"/>
                </a:solidFill>
                <a:latin typeface="Roboto"/>
                <a:cs typeface="Roboto"/>
              </a:rPr>
              <a:t>T</a:t>
            </a:r>
            <a:r>
              <a:rPr sz="1650" spc="-90">
                <a:solidFill>
                  <a:srgbClr val="2D2D2D"/>
                </a:solidFill>
                <a:latin typeface="Roboto"/>
                <a:cs typeface="Roboto"/>
              </a:rPr>
              <a:t>he</a:t>
            </a:r>
            <a:r>
              <a:rPr sz="1650" spc="-15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95" dirty="0">
                <a:solidFill>
                  <a:srgbClr val="2D2D2D"/>
                </a:solidFill>
                <a:latin typeface="Roboto"/>
                <a:cs typeface="Roboto"/>
              </a:rPr>
              <a:t>immediate</a:t>
            </a:r>
            <a:r>
              <a:rPr sz="1650" spc="-1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85" dirty="0">
                <a:solidFill>
                  <a:srgbClr val="2D2D2D"/>
                </a:solidFill>
                <a:latin typeface="Roboto"/>
                <a:cs typeface="Roboto"/>
              </a:rPr>
              <a:t>actions</a:t>
            </a:r>
            <a:r>
              <a:rPr sz="1650" spc="-1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95" dirty="0">
                <a:solidFill>
                  <a:srgbClr val="2D2D2D"/>
                </a:solidFill>
                <a:latin typeface="Roboto"/>
                <a:cs typeface="Roboto"/>
              </a:rPr>
              <a:t>to</a:t>
            </a:r>
            <a:r>
              <a:rPr sz="165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75" dirty="0">
                <a:solidFill>
                  <a:srgbClr val="2D2D2D"/>
                </a:solidFill>
                <a:latin typeface="Roboto"/>
                <a:cs typeface="Roboto"/>
              </a:rPr>
              <a:t>initiate</a:t>
            </a:r>
            <a:r>
              <a:rPr sz="1650" spc="-1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90" dirty="0">
                <a:solidFill>
                  <a:srgbClr val="2D2D2D"/>
                </a:solidFill>
                <a:latin typeface="Roboto"/>
                <a:cs typeface="Roboto"/>
              </a:rPr>
              <a:t>the</a:t>
            </a:r>
            <a:r>
              <a:rPr sz="1650" spc="-1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100" dirty="0">
                <a:solidFill>
                  <a:srgbClr val="2D2D2D"/>
                </a:solidFill>
                <a:latin typeface="Roboto"/>
                <a:cs typeface="Roboto"/>
              </a:rPr>
              <a:t>BookBazaar</a:t>
            </a:r>
            <a:r>
              <a:rPr sz="1650" spc="-1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70" dirty="0">
                <a:solidFill>
                  <a:srgbClr val="2D2D2D"/>
                </a:solidFill>
                <a:latin typeface="Roboto"/>
                <a:cs typeface="Roboto"/>
              </a:rPr>
              <a:t>development:</a:t>
            </a:r>
            <a:endParaRPr sz="1650" dirty="0">
              <a:latin typeface="Roboto"/>
              <a:cs typeface="Robo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5423" y="1849233"/>
            <a:ext cx="5482590" cy="2159635"/>
            <a:chOff x="375423" y="1849233"/>
            <a:chExt cx="5482590" cy="2159635"/>
          </a:xfrm>
        </p:grpSpPr>
        <p:sp>
          <p:nvSpPr>
            <p:cNvPr id="6" name="object 6"/>
            <p:cNvSpPr/>
            <p:nvPr/>
          </p:nvSpPr>
          <p:spPr>
            <a:xfrm>
              <a:off x="380186" y="1853995"/>
              <a:ext cx="5473065" cy="2150110"/>
            </a:xfrm>
            <a:custGeom>
              <a:avLst/>
              <a:gdLst/>
              <a:ahLst/>
              <a:cxnLst/>
              <a:rect l="l" t="t" r="r" b="b"/>
              <a:pathLst>
                <a:path w="5473065" h="2150110">
                  <a:moveTo>
                    <a:pt x="0" y="2098065"/>
                  </a:moveTo>
                  <a:lnTo>
                    <a:pt x="0" y="51630"/>
                  </a:lnTo>
                  <a:lnTo>
                    <a:pt x="0" y="48239"/>
                  </a:lnTo>
                  <a:lnTo>
                    <a:pt x="330" y="44882"/>
                  </a:lnTo>
                  <a:lnTo>
                    <a:pt x="15122" y="15121"/>
                  </a:lnTo>
                  <a:lnTo>
                    <a:pt x="17519" y="12724"/>
                  </a:lnTo>
                  <a:lnTo>
                    <a:pt x="20127" y="10584"/>
                  </a:lnTo>
                  <a:lnTo>
                    <a:pt x="22945" y="8701"/>
                  </a:lnTo>
                  <a:lnTo>
                    <a:pt x="25764" y="6817"/>
                  </a:lnTo>
                  <a:lnTo>
                    <a:pt x="28740" y="5227"/>
                  </a:lnTo>
                  <a:lnTo>
                    <a:pt x="31872" y="3929"/>
                  </a:lnTo>
                  <a:lnTo>
                    <a:pt x="35004" y="2632"/>
                  </a:lnTo>
                  <a:lnTo>
                    <a:pt x="38232" y="1653"/>
                  </a:lnTo>
                  <a:lnTo>
                    <a:pt x="41557" y="992"/>
                  </a:lnTo>
                  <a:lnTo>
                    <a:pt x="44882" y="330"/>
                  </a:lnTo>
                  <a:lnTo>
                    <a:pt x="48240" y="0"/>
                  </a:lnTo>
                  <a:lnTo>
                    <a:pt x="51630" y="0"/>
                  </a:lnTo>
                  <a:lnTo>
                    <a:pt x="5421176" y="0"/>
                  </a:lnTo>
                  <a:lnTo>
                    <a:pt x="5424567" y="0"/>
                  </a:lnTo>
                  <a:lnTo>
                    <a:pt x="5427923" y="330"/>
                  </a:lnTo>
                  <a:lnTo>
                    <a:pt x="5431248" y="991"/>
                  </a:lnTo>
                  <a:lnTo>
                    <a:pt x="5434573" y="1653"/>
                  </a:lnTo>
                  <a:lnTo>
                    <a:pt x="5437802" y="2632"/>
                  </a:lnTo>
                  <a:lnTo>
                    <a:pt x="5440934" y="3929"/>
                  </a:lnTo>
                  <a:lnTo>
                    <a:pt x="5444066" y="5227"/>
                  </a:lnTo>
                  <a:lnTo>
                    <a:pt x="5447041" y="6817"/>
                  </a:lnTo>
                  <a:lnTo>
                    <a:pt x="5449860" y="8701"/>
                  </a:lnTo>
                  <a:lnTo>
                    <a:pt x="5452679" y="10584"/>
                  </a:lnTo>
                  <a:lnTo>
                    <a:pt x="5455287" y="12724"/>
                  </a:lnTo>
                  <a:lnTo>
                    <a:pt x="5457684" y="15121"/>
                  </a:lnTo>
                  <a:lnTo>
                    <a:pt x="5460081" y="17518"/>
                  </a:lnTo>
                  <a:lnTo>
                    <a:pt x="5468876" y="31871"/>
                  </a:lnTo>
                  <a:lnTo>
                    <a:pt x="5470173" y="35003"/>
                  </a:lnTo>
                  <a:lnTo>
                    <a:pt x="5471152" y="38232"/>
                  </a:lnTo>
                  <a:lnTo>
                    <a:pt x="5471814" y="41557"/>
                  </a:lnTo>
                  <a:lnTo>
                    <a:pt x="5472475" y="44882"/>
                  </a:lnTo>
                  <a:lnTo>
                    <a:pt x="5472806" y="48239"/>
                  </a:lnTo>
                  <a:lnTo>
                    <a:pt x="5472807" y="51630"/>
                  </a:lnTo>
                  <a:lnTo>
                    <a:pt x="5472807" y="2098065"/>
                  </a:lnTo>
                  <a:lnTo>
                    <a:pt x="5472806" y="2101455"/>
                  </a:lnTo>
                  <a:lnTo>
                    <a:pt x="5472475" y="2104813"/>
                  </a:lnTo>
                  <a:lnTo>
                    <a:pt x="5471814" y="2108138"/>
                  </a:lnTo>
                  <a:lnTo>
                    <a:pt x="5471152" y="2111462"/>
                  </a:lnTo>
                  <a:lnTo>
                    <a:pt x="5470173" y="2114691"/>
                  </a:lnTo>
                  <a:lnTo>
                    <a:pt x="5468876" y="2117823"/>
                  </a:lnTo>
                  <a:lnTo>
                    <a:pt x="5467578" y="2120955"/>
                  </a:lnTo>
                  <a:lnTo>
                    <a:pt x="5465988" y="2123930"/>
                  </a:lnTo>
                  <a:lnTo>
                    <a:pt x="5464104" y="2126749"/>
                  </a:lnTo>
                  <a:lnTo>
                    <a:pt x="5462221" y="2129568"/>
                  </a:lnTo>
                  <a:lnTo>
                    <a:pt x="5449860" y="2140994"/>
                  </a:lnTo>
                  <a:lnTo>
                    <a:pt x="5447041" y="2142877"/>
                  </a:lnTo>
                  <a:lnTo>
                    <a:pt x="5444066" y="2144468"/>
                  </a:lnTo>
                  <a:lnTo>
                    <a:pt x="5440934" y="2145765"/>
                  </a:lnTo>
                  <a:lnTo>
                    <a:pt x="5437802" y="2147062"/>
                  </a:lnTo>
                  <a:lnTo>
                    <a:pt x="5434573" y="2148042"/>
                  </a:lnTo>
                  <a:lnTo>
                    <a:pt x="5431248" y="2148703"/>
                  </a:lnTo>
                  <a:lnTo>
                    <a:pt x="5427923" y="2149365"/>
                  </a:lnTo>
                  <a:lnTo>
                    <a:pt x="5424567" y="2149696"/>
                  </a:lnTo>
                  <a:lnTo>
                    <a:pt x="5421176" y="2149696"/>
                  </a:lnTo>
                  <a:lnTo>
                    <a:pt x="51630" y="2149696"/>
                  </a:lnTo>
                  <a:lnTo>
                    <a:pt x="48240" y="2149696"/>
                  </a:lnTo>
                  <a:lnTo>
                    <a:pt x="44882" y="2149365"/>
                  </a:lnTo>
                  <a:lnTo>
                    <a:pt x="41557" y="2148704"/>
                  </a:lnTo>
                  <a:lnTo>
                    <a:pt x="38232" y="2148042"/>
                  </a:lnTo>
                  <a:lnTo>
                    <a:pt x="35004" y="2147062"/>
                  </a:lnTo>
                  <a:lnTo>
                    <a:pt x="31872" y="2145765"/>
                  </a:lnTo>
                  <a:lnTo>
                    <a:pt x="28740" y="2144468"/>
                  </a:lnTo>
                  <a:lnTo>
                    <a:pt x="8701" y="2126749"/>
                  </a:lnTo>
                  <a:lnTo>
                    <a:pt x="6817" y="2123931"/>
                  </a:lnTo>
                  <a:lnTo>
                    <a:pt x="0" y="2101455"/>
                  </a:lnTo>
                  <a:lnTo>
                    <a:pt x="0" y="2098065"/>
                  </a:lnTo>
                  <a:close/>
                </a:path>
              </a:pathLst>
            </a:custGeom>
            <a:ln w="9387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0175" y="2083985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232674" y="450591"/>
                  </a:moveTo>
                  <a:lnTo>
                    <a:pt x="217916" y="450591"/>
                  </a:lnTo>
                  <a:lnTo>
                    <a:pt x="210555" y="450229"/>
                  </a:lnTo>
                  <a:lnTo>
                    <a:pt x="166956" y="443031"/>
                  </a:lnTo>
                  <a:lnTo>
                    <a:pt x="125599" y="427466"/>
                  </a:lnTo>
                  <a:lnTo>
                    <a:pt x="88073" y="404132"/>
                  </a:lnTo>
                  <a:lnTo>
                    <a:pt x="55820" y="373924"/>
                  </a:lnTo>
                  <a:lnTo>
                    <a:pt x="30080" y="338006"/>
                  </a:lnTo>
                  <a:lnTo>
                    <a:pt x="11843" y="297756"/>
                  </a:lnTo>
                  <a:lnTo>
                    <a:pt x="1808" y="254721"/>
                  </a:lnTo>
                  <a:lnTo>
                    <a:pt x="0" y="232674"/>
                  </a:lnTo>
                  <a:lnTo>
                    <a:pt x="0" y="217916"/>
                  </a:lnTo>
                  <a:lnTo>
                    <a:pt x="5768" y="174105"/>
                  </a:lnTo>
                  <a:lnTo>
                    <a:pt x="19973" y="132261"/>
                  </a:lnTo>
                  <a:lnTo>
                    <a:pt x="42068" y="93992"/>
                  </a:lnTo>
                  <a:lnTo>
                    <a:pt x="71205" y="60769"/>
                  </a:lnTo>
                  <a:lnTo>
                    <a:pt x="106263" y="33869"/>
                  </a:lnTo>
                  <a:lnTo>
                    <a:pt x="145895" y="14325"/>
                  </a:lnTo>
                  <a:lnTo>
                    <a:pt x="188579" y="2889"/>
                  </a:lnTo>
                  <a:lnTo>
                    <a:pt x="217916" y="0"/>
                  </a:lnTo>
                  <a:lnTo>
                    <a:pt x="232674" y="0"/>
                  </a:lnTo>
                  <a:lnTo>
                    <a:pt x="276485" y="5768"/>
                  </a:lnTo>
                  <a:lnTo>
                    <a:pt x="318329" y="19973"/>
                  </a:lnTo>
                  <a:lnTo>
                    <a:pt x="356598" y="42068"/>
                  </a:lnTo>
                  <a:lnTo>
                    <a:pt x="389821" y="71204"/>
                  </a:lnTo>
                  <a:lnTo>
                    <a:pt x="416721" y="106262"/>
                  </a:lnTo>
                  <a:lnTo>
                    <a:pt x="436265" y="145895"/>
                  </a:lnTo>
                  <a:lnTo>
                    <a:pt x="447701" y="188579"/>
                  </a:lnTo>
                  <a:lnTo>
                    <a:pt x="450591" y="217916"/>
                  </a:lnTo>
                  <a:lnTo>
                    <a:pt x="450591" y="225295"/>
                  </a:lnTo>
                  <a:lnTo>
                    <a:pt x="450591" y="232674"/>
                  </a:lnTo>
                  <a:lnTo>
                    <a:pt x="444822" y="276485"/>
                  </a:lnTo>
                  <a:lnTo>
                    <a:pt x="430617" y="318329"/>
                  </a:lnTo>
                  <a:lnTo>
                    <a:pt x="408522" y="356598"/>
                  </a:lnTo>
                  <a:lnTo>
                    <a:pt x="379386" y="389821"/>
                  </a:lnTo>
                  <a:lnTo>
                    <a:pt x="344328" y="416721"/>
                  </a:lnTo>
                  <a:lnTo>
                    <a:pt x="304695" y="436264"/>
                  </a:lnTo>
                  <a:lnTo>
                    <a:pt x="262011" y="447701"/>
                  </a:lnTo>
                  <a:lnTo>
                    <a:pt x="240035" y="450229"/>
                  </a:lnTo>
                  <a:lnTo>
                    <a:pt x="232674" y="450591"/>
                  </a:lnTo>
                  <a:close/>
                </a:path>
              </a:pathLst>
            </a:custGeom>
            <a:solidFill>
              <a:srgbClr val="F694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9668" y="2242747"/>
              <a:ext cx="150901" cy="12755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198264" y="2059479"/>
            <a:ext cx="1667510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0" dirty="0">
                <a:solidFill>
                  <a:srgbClr val="2D2D2D"/>
                </a:solidFill>
                <a:latin typeface="Roboto"/>
                <a:cs typeface="Roboto"/>
              </a:rPr>
              <a:t>Begin</a:t>
            </a:r>
            <a:r>
              <a:rPr sz="1650" b="1" spc="-2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b="1" spc="-95" dirty="0">
                <a:solidFill>
                  <a:srgbClr val="2D2D2D"/>
                </a:solidFill>
                <a:latin typeface="Roboto"/>
                <a:cs typeface="Roboto"/>
              </a:rPr>
              <a:t>Development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8264" y="2414485"/>
            <a:ext cx="4052570" cy="476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700"/>
              </a:lnSpc>
              <a:spcBef>
                <a:spcPts val="95"/>
              </a:spcBef>
            </a:pPr>
            <a:r>
              <a:rPr sz="1300" spc="-55" dirty="0">
                <a:solidFill>
                  <a:srgbClr val="2D2D2D"/>
                </a:solidFill>
                <a:latin typeface="Roboto"/>
                <a:cs typeface="Roboto"/>
              </a:rPr>
              <a:t>Start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D2D2D"/>
                </a:solidFill>
                <a:latin typeface="Roboto"/>
                <a:cs typeface="Roboto"/>
              </a:rPr>
              <a:t>with</a:t>
            </a:r>
            <a:r>
              <a:rPr sz="13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2D2D2D"/>
                </a:solidFill>
                <a:latin typeface="Roboto"/>
                <a:cs typeface="Roboto"/>
              </a:rPr>
              <a:t>scope</a:t>
            </a:r>
            <a:r>
              <a:rPr sz="13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D2D2D"/>
                </a:solidFill>
                <a:latin typeface="Roboto"/>
                <a:cs typeface="Roboto"/>
              </a:rPr>
              <a:t>definition,</a:t>
            </a:r>
            <a:r>
              <a:rPr sz="13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D2D2D"/>
                </a:solidFill>
                <a:latin typeface="Roboto"/>
                <a:cs typeface="Roboto"/>
              </a:rPr>
              <a:t>requirements</a:t>
            </a:r>
            <a:r>
              <a:rPr sz="13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D2D2D"/>
                </a:solidFill>
                <a:latin typeface="Roboto"/>
                <a:cs typeface="Roboto"/>
              </a:rPr>
              <a:t>gathering,</a:t>
            </a:r>
            <a:r>
              <a:rPr sz="13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2D2D2D"/>
                </a:solidFill>
                <a:latin typeface="Roboto"/>
                <a:cs typeface="Roboto"/>
              </a:rPr>
              <a:t>and</a:t>
            </a:r>
            <a:r>
              <a:rPr sz="13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2D2D2D"/>
                </a:solidFill>
                <a:latin typeface="Roboto"/>
                <a:cs typeface="Roboto"/>
              </a:rPr>
              <a:t>UML </a:t>
            </a:r>
            <a:r>
              <a:rPr sz="1300" spc="-70" dirty="0">
                <a:solidFill>
                  <a:srgbClr val="2D2D2D"/>
                </a:solidFill>
                <a:latin typeface="Roboto"/>
                <a:cs typeface="Roboto"/>
              </a:rPr>
              <a:t>diagram</a:t>
            </a:r>
            <a:r>
              <a:rPr sz="13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D2D2D"/>
                </a:solidFill>
                <a:latin typeface="Roboto"/>
                <a:cs typeface="Roboto"/>
              </a:rPr>
              <a:t>creation</a:t>
            </a:r>
            <a:r>
              <a:rPr sz="13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D2D2D"/>
                </a:solidFill>
                <a:latin typeface="Roboto"/>
                <a:cs typeface="Roboto"/>
              </a:rPr>
              <a:t>for</a:t>
            </a:r>
            <a:r>
              <a:rPr sz="13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D2D2D"/>
                </a:solidFill>
                <a:latin typeface="Roboto"/>
                <a:cs typeface="Roboto"/>
              </a:rPr>
              <a:t>the</a:t>
            </a:r>
            <a:r>
              <a:rPr sz="13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2D2D2D"/>
                </a:solidFill>
                <a:latin typeface="Roboto"/>
                <a:cs typeface="Roboto"/>
              </a:rPr>
              <a:t>initial</a:t>
            </a:r>
            <a:r>
              <a:rPr sz="13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D2D2D"/>
                </a:solidFill>
                <a:latin typeface="Roboto"/>
                <a:cs typeface="Roboto"/>
              </a:rPr>
              <a:t>architecture</a:t>
            </a:r>
            <a:r>
              <a:rPr sz="13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phase.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39113" y="3107207"/>
            <a:ext cx="46990" cy="572770"/>
          </a:xfrm>
          <a:custGeom>
            <a:avLst/>
            <a:gdLst/>
            <a:ahLst/>
            <a:cxnLst/>
            <a:rect l="l" t="t" r="r" b="b"/>
            <a:pathLst>
              <a:path w="46990" h="572770">
                <a:moveTo>
                  <a:pt x="46939" y="546049"/>
                </a:moveTo>
                <a:lnTo>
                  <a:pt x="26581" y="525691"/>
                </a:lnTo>
                <a:lnTo>
                  <a:pt x="20358" y="525691"/>
                </a:lnTo>
                <a:lnTo>
                  <a:pt x="0" y="546049"/>
                </a:lnTo>
                <a:lnTo>
                  <a:pt x="0" y="552272"/>
                </a:lnTo>
                <a:lnTo>
                  <a:pt x="20358" y="572630"/>
                </a:lnTo>
                <a:lnTo>
                  <a:pt x="26581" y="572630"/>
                </a:lnTo>
                <a:lnTo>
                  <a:pt x="46939" y="552272"/>
                </a:lnTo>
                <a:lnTo>
                  <a:pt x="46939" y="549160"/>
                </a:lnTo>
                <a:lnTo>
                  <a:pt x="46939" y="546049"/>
                </a:lnTo>
                <a:close/>
              </a:path>
              <a:path w="46990" h="572770">
                <a:moveTo>
                  <a:pt x="46939" y="283197"/>
                </a:moveTo>
                <a:lnTo>
                  <a:pt x="26581" y="262851"/>
                </a:lnTo>
                <a:lnTo>
                  <a:pt x="20358" y="262851"/>
                </a:lnTo>
                <a:lnTo>
                  <a:pt x="0" y="283197"/>
                </a:lnTo>
                <a:lnTo>
                  <a:pt x="0" y="289420"/>
                </a:lnTo>
                <a:lnTo>
                  <a:pt x="20358" y="309778"/>
                </a:lnTo>
                <a:lnTo>
                  <a:pt x="26581" y="309778"/>
                </a:lnTo>
                <a:lnTo>
                  <a:pt x="46939" y="289420"/>
                </a:lnTo>
                <a:lnTo>
                  <a:pt x="46939" y="286308"/>
                </a:lnTo>
                <a:lnTo>
                  <a:pt x="46939" y="283197"/>
                </a:lnTo>
                <a:close/>
              </a:path>
              <a:path w="46990" h="572770">
                <a:moveTo>
                  <a:pt x="46939" y="20358"/>
                </a:moveTo>
                <a:lnTo>
                  <a:pt x="26581" y="0"/>
                </a:lnTo>
                <a:lnTo>
                  <a:pt x="20358" y="0"/>
                </a:lnTo>
                <a:lnTo>
                  <a:pt x="0" y="20358"/>
                </a:lnTo>
                <a:lnTo>
                  <a:pt x="0" y="26581"/>
                </a:lnTo>
                <a:lnTo>
                  <a:pt x="20358" y="46939"/>
                </a:lnTo>
                <a:lnTo>
                  <a:pt x="26581" y="46939"/>
                </a:lnTo>
                <a:lnTo>
                  <a:pt x="46939" y="26581"/>
                </a:lnTo>
                <a:lnTo>
                  <a:pt x="46939" y="23469"/>
                </a:lnTo>
                <a:lnTo>
                  <a:pt x="46939" y="20358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86010" y="2940174"/>
            <a:ext cx="3627754" cy="814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91770">
              <a:lnSpc>
                <a:spcPct val="132700"/>
              </a:lnSpc>
              <a:spcBef>
                <a:spcPts val="95"/>
              </a:spcBef>
            </a:pPr>
            <a:r>
              <a:rPr sz="1300" spc="-75" dirty="0">
                <a:solidFill>
                  <a:srgbClr val="2D2D2D"/>
                </a:solidFill>
                <a:latin typeface="Roboto"/>
                <a:cs typeface="Roboto"/>
              </a:rPr>
              <a:t>Define</a:t>
            </a:r>
            <a:r>
              <a:rPr sz="1300" spc="-1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D2D2D"/>
                </a:solidFill>
                <a:latin typeface="Roboto"/>
                <a:cs typeface="Roboto"/>
              </a:rPr>
              <a:t>detailed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D2D2D"/>
                </a:solidFill>
                <a:latin typeface="Roboto"/>
                <a:cs typeface="Roboto"/>
              </a:rPr>
              <a:t>user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D2D2D"/>
                </a:solidFill>
                <a:latin typeface="Roboto"/>
                <a:cs typeface="Roboto"/>
              </a:rPr>
              <a:t>stories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2D2D2D"/>
                </a:solidFill>
                <a:latin typeface="Roboto"/>
                <a:cs typeface="Roboto"/>
              </a:rPr>
              <a:t>and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D2D2D"/>
                </a:solidFill>
                <a:latin typeface="Roboto"/>
                <a:cs typeface="Roboto"/>
              </a:rPr>
              <a:t>acceptance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2D2D2D"/>
                </a:solidFill>
                <a:latin typeface="Roboto"/>
                <a:cs typeface="Roboto"/>
              </a:rPr>
              <a:t>criteria </a:t>
            </a:r>
            <a:r>
              <a:rPr sz="1300" spc="-70" dirty="0">
                <a:solidFill>
                  <a:srgbClr val="2D2D2D"/>
                </a:solidFill>
                <a:latin typeface="Roboto"/>
                <a:cs typeface="Roboto"/>
              </a:rPr>
              <a:t>Create</a:t>
            </a:r>
            <a:r>
              <a:rPr sz="1300" spc="-1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2D2D2D"/>
                </a:solidFill>
                <a:latin typeface="Roboto"/>
                <a:cs typeface="Roboto"/>
              </a:rPr>
              <a:t>component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2D2D2D"/>
                </a:solidFill>
                <a:latin typeface="Roboto"/>
                <a:cs typeface="Roboto"/>
              </a:rPr>
              <a:t>diagrams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2D2D2D"/>
                </a:solidFill>
                <a:latin typeface="Roboto"/>
                <a:cs typeface="Roboto"/>
              </a:rPr>
              <a:t>and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D2D2D"/>
                </a:solidFill>
                <a:latin typeface="Roboto"/>
                <a:cs typeface="Roboto"/>
              </a:rPr>
              <a:t>data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 schemas</a:t>
            </a:r>
            <a:endParaRPr sz="13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300" spc="-65" dirty="0">
                <a:solidFill>
                  <a:srgbClr val="2D2D2D"/>
                </a:solidFill>
                <a:latin typeface="Roboto"/>
                <a:cs typeface="Roboto"/>
              </a:rPr>
              <a:t>Set</a:t>
            </a:r>
            <a:r>
              <a:rPr sz="130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2D2D2D"/>
                </a:solidFill>
                <a:latin typeface="Roboto"/>
                <a:cs typeface="Roboto"/>
              </a:rPr>
              <a:t>up</a:t>
            </a:r>
            <a:r>
              <a:rPr sz="1300" spc="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2D2D2D"/>
                </a:solidFill>
                <a:latin typeface="Roboto"/>
                <a:cs typeface="Roboto"/>
              </a:rPr>
              <a:t>development</a:t>
            </a:r>
            <a:r>
              <a:rPr sz="130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2D2D2D"/>
                </a:solidFill>
                <a:latin typeface="Roboto"/>
                <a:cs typeface="Roboto"/>
              </a:rPr>
              <a:t>environment</a:t>
            </a:r>
            <a:r>
              <a:rPr sz="1300" spc="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D2D2D"/>
                </a:solidFill>
                <a:latin typeface="Roboto"/>
                <a:cs typeface="Roboto"/>
              </a:rPr>
              <a:t>with</a:t>
            </a:r>
            <a:r>
              <a:rPr sz="130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2D2D2D"/>
                </a:solidFill>
                <a:latin typeface="Roboto"/>
                <a:cs typeface="Roboto"/>
              </a:rPr>
              <a:t>necessary</a:t>
            </a:r>
            <a:r>
              <a:rPr sz="1300" spc="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tools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158012" y="1849233"/>
            <a:ext cx="5482590" cy="2159635"/>
            <a:chOff x="6158012" y="1849233"/>
            <a:chExt cx="5482590" cy="2159635"/>
          </a:xfrm>
        </p:grpSpPr>
        <p:sp>
          <p:nvSpPr>
            <p:cNvPr id="14" name="object 14"/>
            <p:cNvSpPr/>
            <p:nvPr/>
          </p:nvSpPr>
          <p:spPr>
            <a:xfrm>
              <a:off x="6162774" y="1853995"/>
              <a:ext cx="5473065" cy="2150110"/>
            </a:xfrm>
            <a:custGeom>
              <a:avLst/>
              <a:gdLst/>
              <a:ahLst/>
              <a:cxnLst/>
              <a:rect l="l" t="t" r="r" b="b"/>
              <a:pathLst>
                <a:path w="5473065" h="2150110">
                  <a:moveTo>
                    <a:pt x="0" y="2098065"/>
                  </a:moveTo>
                  <a:lnTo>
                    <a:pt x="0" y="51630"/>
                  </a:lnTo>
                  <a:lnTo>
                    <a:pt x="0" y="48239"/>
                  </a:lnTo>
                  <a:lnTo>
                    <a:pt x="330" y="44882"/>
                  </a:lnTo>
                  <a:lnTo>
                    <a:pt x="15122" y="15121"/>
                  </a:lnTo>
                  <a:lnTo>
                    <a:pt x="17518" y="12724"/>
                  </a:lnTo>
                  <a:lnTo>
                    <a:pt x="20126" y="10584"/>
                  </a:lnTo>
                  <a:lnTo>
                    <a:pt x="22945" y="8701"/>
                  </a:lnTo>
                  <a:lnTo>
                    <a:pt x="25763" y="6817"/>
                  </a:lnTo>
                  <a:lnTo>
                    <a:pt x="48240" y="0"/>
                  </a:lnTo>
                  <a:lnTo>
                    <a:pt x="51630" y="0"/>
                  </a:lnTo>
                  <a:lnTo>
                    <a:pt x="5421177" y="0"/>
                  </a:lnTo>
                  <a:lnTo>
                    <a:pt x="5424566" y="0"/>
                  </a:lnTo>
                  <a:lnTo>
                    <a:pt x="5427924" y="330"/>
                  </a:lnTo>
                  <a:lnTo>
                    <a:pt x="5431248" y="991"/>
                  </a:lnTo>
                  <a:lnTo>
                    <a:pt x="5434574" y="1653"/>
                  </a:lnTo>
                  <a:lnTo>
                    <a:pt x="5449860" y="8701"/>
                  </a:lnTo>
                  <a:lnTo>
                    <a:pt x="5452679" y="10584"/>
                  </a:lnTo>
                  <a:lnTo>
                    <a:pt x="5472475" y="44882"/>
                  </a:lnTo>
                  <a:lnTo>
                    <a:pt x="5472807" y="51630"/>
                  </a:lnTo>
                  <a:lnTo>
                    <a:pt x="5472807" y="2098065"/>
                  </a:lnTo>
                  <a:lnTo>
                    <a:pt x="5464105" y="2126749"/>
                  </a:lnTo>
                  <a:lnTo>
                    <a:pt x="5462221" y="2129568"/>
                  </a:lnTo>
                  <a:lnTo>
                    <a:pt x="5449859" y="2140994"/>
                  </a:lnTo>
                  <a:lnTo>
                    <a:pt x="5447041" y="2142877"/>
                  </a:lnTo>
                  <a:lnTo>
                    <a:pt x="5444066" y="2144468"/>
                  </a:lnTo>
                  <a:lnTo>
                    <a:pt x="5440935" y="2145765"/>
                  </a:lnTo>
                  <a:lnTo>
                    <a:pt x="5437803" y="2147062"/>
                  </a:lnTo>
                  <a:lnTo>
                    <a:pt x="5434574" y="2148042"/>
                  </a:lnTo>
                  <a:lnTo>
                    <a:pt x="5431248" y="2148703"/>
                  </a:lnTo>
                  <a:lnTo>
                    <a:pt x="5427924" y="2149365"/>
                  </a:lnTo>
                  <a:lnTo>
                    <a:pt x="5424566" y="2149696"/>
                  </a:lnTo>
                  <a:lnTo>
                    <a:pt x="5421177" y="2149696"/>
                  </a:lnTo>
                  <a:lnTo>
                    <a:pt x="51630" y="2149696"/>
                  </a:lnTo>
                  <a:lnTo>
                    <a:pt x="48240" y="2149696"/>
                  </a:lnTo>
                  <a:lnTo>
                    <a:pt x="44882" y="2149365"/>
                  </a:lnTo>
                  <a:lnTo>
                    <a:pt x="41557" y="2148704"/>
                  </a:lnTo>
                  <a:lnTo>
                    <a:pt x="38232" y="2148042"/>
                  </a:lnTo>
                  <a:lnTo>
                    <a:pt x="35004" y="2147062"/>
                  </a:lnTo>
                  <a:lnTo>
                    <a:pt x="31871" y="2145765"/>
                  </a:lnTo>
                  <a:lnTo>
                    <a:pt x="28739" y="2144468"/>
                  </a:lnTo>
                  <a:lnTo>
                    <a:pt x="15122" y="2134573"/>
                  </a:lnTo>
                  <a:lnTo>
                    <a:pt x="12724" y="2132176"/>
                  </a:lnTo>
                  <a:lnTo>
                    <a:pt x="10584" y="2129568"/>
                  </a:lnTo>
                  <a:lnTo>
                    <a:pt x="8700" y="2126749"/>
                  </a:lnTo>
                  <a:lnTo>
                    <a:pt x="6817" y="2123931"/>
                  </a:lnTo>
                  <a:lnTo>
                    <a:pt x="0" y="2101455"/>
                  </a:lnTo>
                  <a:lnTo>
                    <a:pt x="0" y="2098065"/>
                  </a:lnTo>
                  <a:close/>
                </a:path>
              </a:pathLst>
            </a:custGeom>
            <a:ln w="9387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92764" y="2083985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232674" y="450591"/>
                  </a:moveTo>
                  <a:lnTo>
                    <a:pt x="217917" y="450591"/>
                  </a:lnTo>
                  <a:lnTo>
                    <a:pt x="210556" y="450229"/>
                  </a:lnTo>
                  <a:lnTo>
                    <a:pt x="166956" y="443031"/>
                  </a:lnTo>
                  <a:lnTo>
                    <a:pt x="125598" y="427466"/>
                  </a:lnTo>
                  <a:lnTo>
                    <a:pt x="88072" y="404132"/>
                  </a:lnTo>
                  <a:lnTo>
                    <a:pt x="55820" y="373924"/>
                  </a:lnTo>
                  <a:lnTo>
                    <a:pt x="30080" y="338006"/>
                  </a:lnTo>
                  <a:lnTo>
                    <a:pt x="11842" y="297756"/>
                  </a:lnTo>
                  <a:lnTo>
                    <a:pt x="1808" y="254721"/>
                  </a:lnTo>
                  <a:lnTo>
                    <a:pt x="0" y="232674"/>
                  </a:lnTo>
                  <a:lnTo>
                    <a:pt x="0" y="217916"/>
                  </a:lnTo>
                  <a:lnTo>
                    <a:pt x="5767" y="174105"/>
                  </a:lnTo>
                  <a:lnTo>
                    <a:pt x="19972" y="132261"/>
                  </a:lnTo>
                  <a:lnTo>
                    <a:pt x="42068" y="93992"/>
                  </a:lnTo>
                  <a:lnTo>
                    <a:pt x="71204" y="60769"/>
                  </a:lnTo>
                  <a:lnTo>
                    <a:pt x="106262" y="33869"/>
                  </a:lnTo>
                  <a:lnTo>
                    <a:pt x="145895" y="14325"/>
                  </a:lnTo>
                  <a:lnTo>
                    <a:pt x="188579" y="2889"/>
                  </a:lnTo>
                  <a:lnTo>
                    <a:pt x="217917" y="0"/>
                  </a:lnTo>
                  <a:lnTo>
                    <a:pt x="232674" y="0"/>
                  </a:lnTo>
                  <a:lnTo>
                    <a:pt x="276485" y="5768"/>
                  </a:lnTo>
                  <a:lnTo>
                    <a:pt x="318329" y="19973"/>
                  </a:lnTo>
                  <a:lnTo>
                    <a:pt x="356597" y="42068"/>
                  </a:lnTo>
                  <a:lnTo>
                    <a:pt x="389821" y="71204"/>
                  </a:lnTo>
                  <a:lnTo>
                    <a:pt x="416721" y="106262"/>
                  </a:lnTo>
                  <a:lnTo>
                    <a:pt x="436264" y="145895"/>
                  </a:lnTo>
                  <a:lnTo>
                    <a:pt x="447701" y="188579"/>
                  </a:lnTo>
                  <a:lnTo>
                    <a:pt x="450591" y="217916"/>
                  </a:lnTo>
                  <a:lnTo>
                    <a:pt x="450591" y="225295"/>
                  </a:lnTo>
                  <a:lnTo>
                    <a:pt x="450591" y="232674"/>
                  </a:lnTo>
                  <a:lnTo>
                    <a:pt x="444821" y="276485"/>
                  </a:lnTo>
                  <a:lnTo>
                    <a:pt x="430616" y="318329"/>
                  </a:lnTo>
                  <a:lnTo>
                    <a:pt x="408521" y="356598"/>
                  </a:lnTo>
                  <a:lnTo>
                    <a:pt x="379385" y="389821"/>
                  </a:lnTo>
                  <a:lnTo>
                    <a:pt x="344328" y="416721"/>
                  </a:lnTo>
                  <a:lnTo>
                    <a:pt x="304695" y="436264"/>
                  </a:lnTo>
                  <a:lnTo>
                    <a:pt x="262012" y="447701"/>
                  </a:lnTo>
                  <a:lnTo>
                    <a:pt x="240035" y="450229"/>
                  </a:lnTo>
                  <a:lnTo>
                    <a:pt x="232674" y="450591"/>
                  </a:lnTo>
                  <a:close/>
                </a:path>
              </a:pathLst>
            </a:custGeom>
            <a:solidFill>
              <a:srgbClr val="F694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2348" y="2234181"/>
              <a:ext cx="131422" cy="150197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980852" y="2059479"/>
            <a:ext cx="2362200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100" dirty="0">
                <a:solidFill>
                  <a:srgbClr val="2D2D2D"/>
                </a:solidFill>
                <a:latin typeface="Roboto"/>
                <a:cs typeface="Roboto"/>
              </a:rPr>
              <a:t>Schedule</a:t>
            </a:r>
            <a:r>
              <a:rPr sz="1650" b="1" spc="2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b="1" spc="-105" dirty="0">
                <a:solidFill>
                  <a:srgbClr val="2D2D2D"/>
                </a:solidFill>
                <a:latin typeface="Roboto"/>
                <a:cs typeface="Roboto"/>
              </a:rPr>
              <a:t>Weekly</a:t>
            </a:r>
            <a:r>
              <a:rPr sz="1650" b="1" spc="2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b="1" spc="-100" dirty="0">
                <a:solidFill>
                  <a:srgbClr val="2D2D2D"/>
                </a:solidFill>
                <a:latin typeface="Roboto"/>
                <a:cs typeface="Roboto"/>
              </a:rPr>
              <a:t>Check-</a:t>
            </a:r>
            <a:r>
              <a:rPr sz="1650" b="1" spc="-45" dirty="0">
                <a:solidFill>
                  <a:srgbClr val="2D2D2D"/>
                </a:solidFill>
                <a:latin typeface="Roboto"/>
                <a:cs typeface="Roboto"/>
              </a:rPr>
              <a:t>ins</a:t>
            </a:r>
            <a:endParaRPr sz="1650" dirty="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80852" y="2414485"/>
            <a:ext cx="4373245" cy="476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700"/>
              </a:lnSpc>
              <a:spcBef>
                <a:spcPts val="95"/>
              </a:spcBef>
            </a:pPr>
            <a:r>
              <a:rPr sz="1300" spc="-80" dirty="0">
                <a:solidFill>
                  <a:srgbClr val="2D2D2D"/>
                </a:solidFill>
                <a:latin typeface="Roboto"/>
                <a:cs typeface="Roboto"/>
              </a:rPr>
              <a:t>Confirm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D2D2D"/>
                </a:solidFill>
                <a:latin typeface="Roboto"/>
                <a:cs typeface="Roboto"/>
              </a:rPr>
              <a:t>schedule</a:t>
            </a:r>
            <a:r>
              <a:rPr sz="13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D2D2D"/>
                </a:solidFill>
                <a:latin typeface="Roboto"/>
                <a:cs typeface="Roboto"/>
              </a:rPr>
              <a:t>for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D2D2D"/>
                </a:solidFill>
                <a:latin typeface="Roboto"/>
                <a:cs typeface="Roboto"/>
              </a:rPr>
              <a:t>our</a:t>
            </a:r>
            <a:r>
              <a:rPr sz="13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2D2D2D"/>
                </a:solidFill>
                <a:latin typeface="Roboto"/>
                <a:cs typeface="Roboto"/>
              </a:rPr>
              <a:t>weekly</a:t>
            </a:r>
            <a:r>
              <a:rPr sz="13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D2D2D"/>
                </a:solidFill>
                <a:latin typeface="Roboto"/>
                <a:cs typeface="Roboto"/>
              </a:rPr>
              <a:t>15-</a:t>
            </a:r>
            <a:r>
              <a:rPr sz="1300" spc="-75" dirty="0">
                <a:solidFill>
                  <a:srgbClr val="2D2D2D"/>
                </a:solidFill>
                <a:latin typeface="Roboto"/>
                <a:cs typeface="Roboto"/>
              </a:rPr>
              <a:t>30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D2D2D"/>
                </a:solidFill>
                <a:latin typeface="Roboto"/>
                <a:cs typeface="Roboto"/>
              </a:rPr>
              <a:t>minute</a:t>
            </a:r>
            <a:r>
              <a:rPr sz="13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D2D2D"/>
                </a:solidFill>
                <a:latin typeface="Roboto"/>
                <a:cs typeface="Roboto"/>
              </a:rPr>
              <a:t>progress</a:t>
            </a:r>
            <a:r>
              <a:rPr sz="13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2D2D2D"/>
                </a:solidFill>
                <a:latin typeface="Roboto"/>
                <a:cs typeface="Roboto"/>
              </a:rPr>
              <a:t>meetings </a:t>
            </a:r>
            <a:r>
              <a:rPr sz="1300" spc="-65" dirty="0">
                <a:solidFill>
                  <a:srgbClr val="2D2D2D"/>
                </a:solidFill>
                <a:latin typeface="Roboto"/>
                <a:cs typeface="Roboto"/>
              </a:rPr>
              <a:t>to</a:t>
            </a:r>
            <a:r>
              <a:rPr sz="1300" spc="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2D2D2D"/>
                </a:solidFill>
                <a:latin typeface="Roboto"/>
                <a:cs typeface="Roboto"/>
              </a:rPr>
              <a:t>ensure</a:t>
            </a:r>
            <a:r>
              <a:rPr sz="1300" spc="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D2D2D"/>
                </a:solidFill>
                <a:latin typeface="Roboto"/>
                <a:cs typeface="Roboto"/>
              </a:rPr>
              <a:t>continuous</a:t>
            </a:r>
            <a:r>
              <a:rPr sz="1300" spc="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alignment.</a:t>
            </a:r>
            <a:endParaRPr sz="1300" dirty="0">
              <a:latin typeface="Roboto"/>
              <a:cs typeface="Roboto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21703" y="3107207"/>
            <a:ext cx="46990" cy="572770"/>
          </a:xfrm>
          <a:custGeom>
            <a:avLst/>
            <a:gdLst/>
            <a:ahLst/>
            <a:cxnLst/>
            <a:rect l="l" t="t" r="r" b="b"/>
            <a:pathLst>
              <a:path w="46990" h="572770">
                <a:moveTo>
                  <a:pt x="46939" y="546049"/>
                </a:moveTo>
                <a:lnTo>
                  <a:pt x="26581" y="525691"/>
                </a:lnTo>
                <a:lnTo>
                  <a:pt x="20358" y="525691"/>
                </a:lnTo>
                <a:lnTo>
                  <a:pt x="0" y="546049"/>
                </a:lnTo>
                <a:lnTo>
                  <a:pt x="0" y="552272"/>
                </a:lnTo>
                <a:lnTo>
                  <a:pt x="20358" y="572630"/>
                </a:lnTo>
                <a:lnTo>
                  <a:pt x="26581" y="572630"/>
                </a:lnTo>
                <a:lnTo>
                  <a:pt x="46939" y="552272"/>
                </a:lnTo>
                <a:lnTo>
                  <a:pt x="46939" y="549160"/>
                </a:lnTo>
                <a:lnTo>
                  <a:pt x="46939" y="546049"/>
                </a:lnTo>
                <a:close/>
              </a:path>
              <a:path w="46990" h="572770">
                <a:moveTo>
                  <a:pt x="46939" y="283197"/>
                </a:moveTo>
                <a:lnTo>
                  <a:pt x="26581" y="262851"/>
                </a:lnTo>
                <a:lnTo>
                  <a:pt x="20358" y="262851"/>
                </a:lnTo>
                <a:lnTo>
                  <a:pt x="0" y="283197"/>
                </a:lnTo>
                <a:lnTo>
                  <a:pt x="0" y="289420"/>
                </a:lnTo>
                <a:lnTo>
                  <a:pt x="20358" y="309778"/>
                </a:lnTo>
                <a:lnTo>
                  <a:pt x="26581" y="309778"/>
                </a:lnTo>
                <a:lnTo>
                  <a:pt x="46939" y="289420"/>
                </a:lnTo>
                <a:lnTo>
                  <a:pt x="46939" y="286308"/>
                </a:lnTo>
                <a:lnTo>
                  <a:pt x="46939" y="283197"/>
                </a:lnTo>
                <a:close/>
              </a:path>
              <a:path w="46990" h="572770">
                <a:moveTo>
                  <a:pt x="46939" y="20358"/>
                </a:moveTo>
                <a:lnTo>
                  <a:pt x="26581" y="0"/>
                </a:lnTo>
                <a:lnTo>
                  <a:pt x="20358" y="0"/>
                </a:lnTo>
                <a:lnTo>
                  <a:pt x="0" y="20358"/>
                </a:lnTo>
                <a:lnTo>
                  <a:pt x="0" y="26581"/>
                </a:lnTo>
                <a:lnTo>
                  <a:pt x="20358" y="46939"/>
                </a:lnTo>
                <a:lnTo>
                  <a:pt x="26581" y="46939"/>
                </a:lnTo>
                <a:lnTo>
                  <a:pt x="46939" y="26581"/>
                </a:lnTo>
                <a:lnTo>
                  <a:pt x="46939" y="23469"/>
                </a:lnTo>
                <a:lnTo>
                  <a:pt x="46939" y="20358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168598" y="2940174"/>
            <a:ext cx="3914775" cy="814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5730">
              <a:lnSpc>
                <a:spcPct val="132700"/>
              </a:lnSpc>
              <a:spcBef>
                <a:spcPts val="95"/>
              </a:spcBef>
            </a:pPr>
            <a:r>
              <a:rPr sz="1300" spc="-75" dirty="0">
                <a:solidFill>
                  <a:srgbClr val="2D2D2D"/>
                </a:solidFill>
                <a:latin typeface="Roboto"/>
                <a:cs typeface="Roboto"/>
              </a:rPr>
              <a:t>Prepare</a:t>
            </a:r>
            <a:r>
              <a:rPr sz="130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2D2D2D"/>
                </a:solidFill>
                <a:latin typeface="Roboto"/>
                <a:cs typeface="Roboto"/>
              </a:rPr>
              <a:t>meeting</a:t>
            </a:r>
            <a:r>
              <a:rPr sz="1300" spc="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2D2D2D"/>
                </a:solidFill>
                <a:latin typeface="Roboto"/>
                <a:cs typeface="Roboto"/>
              </a:rPr>
              <a:t>agenda</a:t>
            </a:r>
            <a:r>
              <a:rPr sz="1300" spc="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D2D2D"/>
                </a:solidFill>
                <a:latin typeface="Roboto"/>
                <a:cs typeface="Roboto"/>
              </a:rPr>
              <a:t>templates</a:t>
            </a:r>
            <a:r>
              <a:rPr sz="130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2D2D2D"/>
                </a:solidFill>
                <a:latin typeface="Roboto"/>
                <a:cs typeface="Roboto"/>
              </a:rPr>
              <a:t>and</a:t>
            </a:r>
            <a:r>
              <a:rPr sz="1300" spc="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D2D2D"/>
                </a:solidFill>
                <a:latin typeface="Roboto"/>
                <a:cs typeface="Roboto"/>
              </a:rPr>
              <a:t>progress</a:t>
            </a:r>
            <a:r>
              <a:rPr sz="1300" spc="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2D2D2D"/>
                </a:solidFill>
                <a:latin typeface="Roboto"/>
                <a:cs typeface="Roboto"/>
              </a:rPr>
              <a:t>reports </a:t>
            </a:r>
            <a:r>
              <a:rPr sz="1300" spc="-65" dirty="0">
                <a:solidFill>
                  <a:srgbClr val="2D2D2D"/>
                </a:solidFill>
                <a:latin typeface="Roboto"/>
                <a:cs typeface="Roboto"/>
              </a:rPr>
              <a:t>Set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2D2D2D"/>
                </a:solidFill>
                <a:latin typeface="Roboto"/>
                <a:cs typeface="Roboto"/>
              </a:rPr>
              <a:t>up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D2D2D"/>
                </a:solidFill>
                <a:latin typeface="Roboto"/>
                <a:cs typeface="Roboto"/>
              </a:rPr>
              <a:t>demonstration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2D2D2D"/>
                </a:solidFill>
                <a:latin typeface="Roboto"/>
                <a:cs typeface="Roboto"/>
              </a:rPr>
              <a:t>environment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D2D2D"/>
                </a:solidFill>
                <a:latin typeface="Roboto"/>
                <a:cs typeface="Roboto"/>
              </a:rPr>
              <a:t>for</a:t>
            </a:r>
            <a:r>
              <a:rPr sz="13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D2D2D"/>
                </a:solidFill>
                <a:latin typeface="Roboto"/>
                <a:cs typeface="Roboto"/>
              </a:rPr>
              <a:t>live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 features</a:t>
            </a:r>
            <a:endParaRPr sz="13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300" spc="-70" dirty="0">
                <a:solidFill>
                  <a:srgbClr val="2D2D2D"/>
                </a:solidFill>
                <a:latin typeface="Roboto"/>
                <a:cs typeface="Roboto"/>
              </a:rPr>
              <a:t>Create</a:t>
            </a:r>
            <a:r>
              <a:rPr sz="1300" spc="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2D2D2D"/>
                </a:solidFill>
                <a:latin typeface="Roboto"/>
                <a:cs typeface="Roboto"/>
              </a:rPr>
              <a:t>feedback</a:t>
            </a:r>
            <a:r>
              <a:rPr sz="1300" spc="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D2D2D"/>
                </a:solidFill>
                <a:latin typeface="Roboto"/>
                <a:cs typeface="Roboto"/>
              </a:rPr>
              <a:t>collection</a:t>
            </a:r>
            <a:r>
              <a:rPr sz="1300" spc="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2D2D2D"/>
                </a:solidFill>
                <a:latin typeface="Roboto"/>
                <a:cs typeface="Roboto"/>
              </a:rPr>
              <a:t>mechanism</a:t>
            </a:r>
            <a:r>
              <a:rPr sz="1300" spc="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D2D2D"/>
                </a:solidFill>
                <a:latin typeface="Roboto"/>
                <a:cs typeface="Roboto"/>
              </a:rPr>
              <a:t>after</a:t>
            </a:r>
            <a:r>
              <a:rPr sz="1300" spc="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2D2D2D"/>
                </a:solidFill>
                <a:latin typeface="Roboto"/>
                <a:cs typeface="Roboto"/>
              </a:rPr>
              <a:t>each</a:t>
            </a:r>
            <a:r>
              <a:rPr sz="1300" spc="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2D2D2D"/>
                </a:solidFill>
                <a:latin typeface="Roboto"/>
                <a:cs typeface="Roboto"/>
              </a:rPr>
              <a:t>meeting</a:t>
            </a:r>
            <a:endParaRPr sz="1300" dirty="0">
              <a:latin typeface="Roboto"/>
              <a:cs typeface="Robo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75423" y="4308710"/>
            <a:ext cx="5482590" cy="2159635"/>
            <a:chOff x="375423" y="4308710"/>
            <a:chExt cx="5482590" cy="2159635"/>
          </a:xfrm>
        </p:grpSpPr>
        <p:sp>
          <p:nvSpPr>
            <p:cNvPr id="22" name="object 22"/>
            <p:cNvSpPr/>
            <p:nvPr/>
          </p:nvSpPr>
          <p:spPr>
            <a:xfrm>
              <a:off x="380186" y="4313473"/>
              <a:ext cx="5473065" cy="2150110"/>
            </a:xfrm>
            <a:custGeom>
              <a:avLst/>
              <a:gdLst/>
              <a:ahLst/>
              <a:cxnLst/>
              <a:rect l="l" t="t" r="r" b="b"/>
              <a:pathLst>
                <a:path w="5473065" h="2150110">
                  <a:moveTo>
                    <a:pt x="0" y="2098065"/>
                  </a:moveTo>
                  <a:lnTo>
                    <a:pt x="0" y="51630"/>
                  </a:lnTo>
                  <a:lnTo>
                    <a:pt x="0" y="48239"/>
                  </a:lnTo>
                  <a:lnTo>
                    <a:pt x="330" y="44881"/>
                  </a:lnTo>
                  <a:lnTo>
                    <a:pt x="15122" y="15121"/>
                  </a:lnTo>
                  <a:lnTo>
                    <a:pt x="17519" y="12724"/>
                  </a:lnTo>
                  <a:lnTo>
                    <a:pt x="20127" y="10584"/>
                  </a:lnTo>
                  <a:lnTo>
                    <a:pt x="22945" y="8701"/>
                  </a:lnTo>
                  <a:lnTo>
                    <a:pt x="25764" y="6817"/>
                  </a:lnTo>
                  <a:lnTo>
                    <a:pt x="28740" y="5227"/>
                  </a:lnTo>
                  <a:lnTo>
                    <a:pt x="31872" y="3929"/>
                  </a:lnTo>
                  <a:lnTo>
                    <a:pt x="35004" y="2632"/>
                  </a:lnTo>
                  <a:lnTo>
                    <a:pt x="38232" y="1653"/>
                  </a:lnTo>
                  <a:lnTo>
                    <a:pt x="41557" y="991"/>
                  </a:lnTo>
                  <a:lnTo>
                    <a:pt x="44882" y="330"/>
                  </a:lnTo>
                  <a:lnTo>
                    <a:pt x="48240" y="0"/>
                  </a:lnTo>
                  <a:lnTo>
                    <a:pt x="51630" y="0"/>
                  </a:lnTo>
                  <a:lnTo>
                    <a:pt x="5421176" y="0"/>
                  </a:lnTo>
                  <a:lnTo>
                    <a:pt x="5424567" y="0"/>
                  </a:lnTo>
                  <a:lnTo>
                    <a:pt x="5427923" y="330"/>
                  </a:lnTo>
                  <a:lnTo>
                    <a:pt x="5431248" y="991"/>
                  </a:lnTo>
                  <a:lnTo>
                    <a:pt x="5434573" y="1653"/>
                  </a:lnTo>
                  <a:lnTo>
                    <a:pt x="5437802" y="2632"/>
                  </a:lnTo>
                  <a:lnTo>
                    <a:pt x="5440934" y="3929"/>
                  </a:lnTo>
                  <a:lnTo>
                    <a:pt x="5444066" y="5227"/>
                  </a:lnTo>
                  <a:lnTo>
                    <a:pt x="5447041" y="6817"/>
                  </a:lnTo>
                  <a:lnTo>
                    <a:pt x="5449860" y="8700"/>
                  </a:lnTo>
                  <a:lnTo>
                    <a:pt x="5452679" y="10584"/>
                  </a:lnTo>
                  <a:lnTo>
                    <a:pt x="5455287" y="12724"/>
                  </a:lnTo>
                  <a:lnTo>
                    <a:pt x="5457684" y="15121"/>
                  </a:lnTo>
                  <a:lnTo>
                    <a:pt x="5460081" y="17518"/>
                  </a:lnTo>
                  <a:lnTo>
                    <a:pt x="5468876" y="31871"/>
                  </a:lnTo>
                  <a:lnTo>
                    <a:pt x="5470173" y="35003"/>
                  </a:lnTo>
                  <a:lnTo>
                    <a:pt x="5471152" y="38231"/>
                  </a:lnTo>
                  <a:lnTo>
                    <a:pt x="5471814" y="41557"/>
                  </a:lnTo>
                  <a:lnTo>
                    <a:pt x="5472475" y="44882"/>
                  </a:lnTo>
                  <a:lnTo>
                    <a:pt x="5472806" y="48239"/>
                  </a:lnTo>
                  <a:lnTo>
                    <a:pt x="5472807" y="51630"/>
                  </a:lnTo>
                  <a:lnTo>
                    <a:pt x="5472807" y="2098065"/>
                  </a:lnTo>
                  <a:lnTo>
                    <a:pt x="5472806" y="2101456"/>
                  </a:lnTo>
                  <a:lnTo>
                    <a:pt x="5472475" y="2104813"/>
                  </a:lnTo>
                  <a:lnTo>
                    <a:pt x="5471814" y="2108138"/>
                  </a:lnTo>
                  <a:lnTo>
                    <a:pt x="5471152" y="2111462"/>
                  </a:lnTo>
                  <a:lnTo>
                    <a:pt x="5470173" y="2114690"/>
                  </a:lnTo>
                  <a:lnTo>
                    <a:pt x="5468876" y="2117823"/>
                  </a:lnTo>
                  <a:lnTo>
                    <a:pt x="5467578" y="2120955"/>
                  </a:lnTo>
                  <a:lnTo>
                    <a:pt x="5465988" y="2123930"/>
                  </a:lnTo>
                  <a:lnTo>
                    <a:pt x="5464104" y="2126749"/>
                  </a:lnTo>
                  <a:lnTo>
                    <a:pt x="5462221" y="2129568"/>
                  </a:lnTo>
                  <a:lnTo>
                    <a:pt x="5449860" y="2140994"/>
                  </a:lnTo>
                  <a:lnTo>
                    <a:pt x="5447041" y="2142877"/>
                  </a:lnTo>
                  <a:lnTo>
                    <a:pt x="5421176" y="2149696"/>
                  </a:lnTo>
                  <a:lnTo>
                    <a:pt x="51630" y="2149696"/>
                  </a:lnTo>
                  <a:lnTo>
                    <a:pt x="15122" y="2134573"/>
                  </a:lnTo>
                  <a:lnTo>
                    <a:pt x="8701" y="2126749"/>
                  </a:lnTo>
                  <a:lnTo>
                    <a:pt x="6817" y="2123930"/>
                  </a:lnTo>
                  <a:lnTo>
                    <a:pt x="0" y="2101456"/>
                  </a:lnTo>
                  <a:lnTo>
                    <a:pt x="0" y="2098065"/>
                  </a:lnTo>
                  <a:close/>
                </a:path>
              </a:pathLst>
            </a:custGeom>
            <a:ln w="9387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10175" y="4543462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232674" y="450591"/>
                  </a:moveTo>
                  <a:lnTo>
                    <a:pt x="217916" y="450591"/>
                  </a:lnTo>
                  <a:lnTo>
                    <a:pt x="210555" y="450229"/>
                  </a:lnTo>
                  <a:lnTo>
                    <a:pt x="166956" y="443031"/>
                  </a:lnTo>
                  <a:lnTo>
                    <a:pt x="125599" y="427465"/>
                  </a:lnTo>
                  <a:lnTo>
                    <a:pt x="88073" y="404132"/>
                  </a:lnTo>
                  <a:lnTo>
                    <a:pt x="55820" y="373925"/>
                  </a:lnTo>
                  <a:lnTo>
                    <a:pt x="30080" y="338006"/>
                  </a:lnTo>
                  <a:lnTo>
                    <a:pt x="11843" y="297756"/>
                  </a:lnTo>
                  <a:lnTo>
                    <a:pt x="1808" y="254721"/>
                  </a:lnTo>
                  <a:lnTo>
                    <a:pt x="0" y="232674"/>
                  </a:lnTo>
                  <a:lnTo>
                    <a:pt x="0" y="217916"/>
                  </a:lnTo>
                  <a:lnTo>
                    <a:pt x="5768" y="174104"/>
                  </a:lnTo>
                  <a:lnTo>
                    <a:pt x="19973" y="132261"/>
                  </a:lnTo>
                  <a:lnTo>
                    <a:pt x="42068" y="93992"/>
                  </a:lnTo>
                  <a:lnTo>
                    <a:pt x="71205" y="60769"/>
                  </a:lnTo>
                  <a:lnTo>
                    <a:pt x="106263" y="33869"/>
                  </a:lnTo>
                  <a:lnTo>
                    <a:pt x="145895" y="14325"/>
                  </a:lnTo>
                  <a:lnTo>
                    <a:pt x="188579" y="2889"/>
                  </a:lnTo>
                  <a:lnTo>
                    <a:pt x="217916" y="0"/>
                  </a:lnTo>
                  <a:lnTo>
                    <a:pt x="232674" y="0"/>
                  </a:lnTo>
                  <a:lnTo>
                    <a:pt x="276485" y="5768"/>
                  </a:lnTo>
                  <a:lnTo>
                    <a:pt x="318329" y="19972"/>
                  </a:lnTo>
                  <a:lnTo>
                    <a:pt x="356598" y="42068"/>
                  </a:lnTo>
                  <a:lnTo>
                    <a:pt x="389821" y="71204"/>
                  </a:lnTo>
                  <a:lnTo>
                    <a:pt x="416721" y="106262"/>
                  </a:lnTo>
                  <a:lnTo>
                    <a:pt x="436265" y="145895"/>
                  </a:lnTo>
                  <a:lnTo>
                    <a:pt x="447701" y="188579"/>
                  </a:lnTo>
                  <a:lnTo>
                    <a:pt x="450591" y="217916"/>
                  </a:lnTo>
                  <a:lnTo>
                    <a:pt x="450591" y="225295"/>
                  </a:lnTo>
                  <a:lnTo>
                    <a:pt x="450591" y="232674"/>
                  </a:lnTo>
                  <a:lnTo>
                    <a:pt x="444822" y="276485"/>
                  </a:lnTo>
                  <a:lnTo>
                    <a:pt x="430617" y="318329"/>
                  </a:lnTo>
                  <a:lnTo>
                    <a:pt x="408522" y="356597"/>
                  </a:lnTo>
                  <a:lnTo>
                    <a:pt x="379386" y="389821"/>
                  </a:lnTo>
                  <a:lnTo>
                    <a:pt x="344328" y="416720"/>
                  </a:lnTo>
                  <a:lnTo>
                    <a:pt x="304695" y="436264"/>
                  </a:lnTo>
                  <a:lnTo>
                    <a:pt x="262011" y="447701"/>
                  </a:lnTo>
                  <a:lnTo>
                    <a:pt x="240035" y="450229"/>
                  </a:lnTo>
                  <a:lnTo>
                    <a:pt x="232674" y="450591"/>
                  </a:lnTo>
                  <a:close/>
                </a:path>
              </a:pathLst>
            </a:custGeom>
            <a:solidFill>
              <a:srgbClr val="F694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9147" y="4693659"/>
              <a:ext cx="112647" cy="150197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198264" y="4518957"/>
            <a:ext cx="2014220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85" dirty="0">
                <a:solidFill>
                  <a:srgbClr val="2D2D2D"/>
                </a:solidFill>
                <a:latin typeface="Roboto"/>
                <a:cs typeface="Roboto"/>
              </a:rPr>
              <a:t>Finalize</a:t>
            </a:r>
            <a:r>
              <a:rPr sz="1650" b="1" spc="-3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b="1" spc="-90" dirty="0">
                <a:solidFill>
                  <a:srgbClr val="2D2D2D"/>
                </a:solidFill>
                <a:latin typeface="Roboto"/>
                <a:cs typeface="Roboto"/>
              </a:rPr>
              <a:t>Documentation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98264" y="4873962"/>
            <a:ext cx="4410075" cy="476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700"/>
              </a:lnSpc>
              <a:spcBef>
                <a:spcPts val="95"/>
              </a:spcBef>
            </a:pPr>
            <a:r>
              <a:rPr sz="1300" spc="-70" dirty="0">
                <a:solidFill>
                  <a:srgbClr val="2D2D2D"/>
                </a:solidFill>
                <a:latin typeface="Roboto"/>
                <a:cs typeface="Roboto"/>
              </a:rPr>
              <a:t>Complete</a:t>
            </a:r>
            <a:r>
              <a:rPr sz="130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D2D2D"/>
                </a:solidFill>
                <a:latin typeface="Roboto"/>
                <a:cs typeface="Roboto"/>
              </a:rPr>
              <a:t>detailed</a:t>
            </a:r>
            <a:r>
              <a:rPr sz="1300" spc="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D2D2D"/>
                </a:solidFill>
                <a:latin typeface="Roboto"/>
                <a:cs typeface="Roboto"/>
              </a:rPr>
              <a:t>technical</a:t>
            </a:r>
            <a:r>
              <a:rPr sz="1300" spc="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D2D2D"/>
                </a:solidFill>
                <a:latin typeface="Roboto"/>
                <a:cs typeface="Roboto"/>
              </a:rPr>
              <a:t>specifications,</a:t>
            </a:r>
            <a:r>
              <a:rPr sz="130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D2D2D"/>
                </a:solidFill>
                <a:latin typeface="Roboto"/>
                <a:cs typeface="Roboto"/>
              </a:rPr>
              <a:t>architecture</a:t>
            </a:r>
            <a:r>
              <a:rPr sz="1300" spc="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D2D2D"/>
                </a:solidFill>
                <a:latin typeface="Roboto"/>
                <a:cs typeface="Roboto"/>
              </a:rPr>
              <a:t>diagrams, </a:t>
            </a:r>
            <a:r>
              <a:rPr sz="1300" spc="-75" dirty="0">
                <a:solidFill>
                  <a:srgbClr val="2D2D2D"/>
                </a:solidFill>
                <a:latin typeface="Roboto"/>
                <a:cs typeface="Roboto"/>
              </a:rPr>
              <a:t>and</a:t>
            </a:r>
            <a:r>
              <a:rPr sz="1300" spc="-1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D2D2D"/>
                </a:solidFill>
                <a:latin typeface="Roboto"/>
                <a:cs typeface="Roboto"/>
              </a:rPr>
              <a:t>user</a:t>
            </a:r>
            <a:r>
              <a:rPr sz="1300" spc="-1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D2D2D"/>
                </a:solidFill>
                <a:latin typeface="Roboto"/>
                <a:cs typeface="Roboto"/>
              </a:rPr>
              <a:t>flow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 documentation.</a:t>
            </a:r>
            <a:endParaRPr sz="1300" dirty="0">
              <a:latin typeface="Roboto"/>
              <a:cs typeface="Roboto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239113" y="5566689"/>
            <a:ext cx="46990" cy="572770"/>
          </a:xfrm>
          <a:custGeom>
            <a:avLst/>
            <a:gdLst/>
            <a:ahLst/>
            <a:cxnLst/>
            <a:rect l="l" t="t" r="r" b="b"/>
            <a:pathLst>
              <a:path w="46990" h="572770">
                <a:moveTo>
                  <a:pt x="46939" y="546049"/>
                </a:moveTo>
                <a:lnTo>
                  <a:pt x="26581" y="525691"/>
                </a:lnTo>
                <a:lnTo>
                  <a:pt x="20358" y="525691"/>
                </a:lnTo>
                <a:lnTo>
                  <a:pt x="0" y="546049"/>
                </a:lnTo>
                <a:lnTo>
                  <a:pt x="0" y="552272"/>
                </a:lnTo>
                <a:lnTo>
                  <a:pt x="20358" y="572617"/>
                </a:lnTo>
                <a:lnTo>
                  <a:pt x="26581" y="572617"/>
                </a:lnTo>
                <a:lnTo>
                  <a:pt x="46939" y="552272"/>
                </a:lnTo>
                <a:lnTo>
                  <a:pt x="46939" y="549160"/>
                </a:lnTo>
                <a:lnTo>
                  <a:pt x="46939" y="546049"/>
                </a:lnTo>
                <a:close/>
              </a:path>
              <a:path w="46990" h="572770">
                <a:moveTo>
                  <a:pt x="46939" y="283197"/>
                </a:moveTo>
                <a:lnTo>
                  <a:pt x="26581" y="262839"/>
                </a:lnTo>
                <a:lnTo>
                  <a:pt x="20358" y="262839"/>
                </a:lnTo>
                <a:lnTo>
                  <a:pt x="0" y="283197"/>
                </a:lnTo>
                <a:lnTo>
                  <a:pt x="0" y="289420"/>
                </a:lnTo>
                <a:lnTo>
                  <a:pt x="20358" y="309778"/>
                </a:lnTo>
                <a:lnTo>
                  <a:pt x="26581" y="309778"/>
                </a:lnTo>
                <a:lnTo>
                  <a:pt x="46939" y="289420"/>
                </a:lnTo>
                <a:lnTo>
                  <a:pt x="46939" y="286308"/>
                </a:lnTo>
                <a:lnTo>
                  <a:pt x="46939" y="283197"/>
                </a:lnTo>
                <a:close/>
              </a:path>
              <a:path w="46990" h="572770">
                <a:moveTo>
                  <a:pt x="46939" y="20358"/>
                </a:moveTo>
                <a:lnTo>
                  <a:pt x="26581" y="0"/>
                </a:lnTo>
                <a:lnTo>
                  <a:pt x="20358" y="0"/>
                </a:lnTo>
                <a:lnTo>
                  <a:pt x="0" y="20358"/>
                </a:lnTo>
                <a:lnTo>
                  <a:pt x="0" y="26581"/>
                </a:lnTo>
                <a:lnTo>
                  <a:pt x="20358" y="46939"/>
                </a:lnTo>
                <a:lnTo>
                  <a:pt x="26581" y="46939"/>
                </a:lnTo>
                <a:lnTo>
                  <a:pt x="46939" y="26581"/>
                </a:lnTo>
                <a:lnTo>
                  <a:pt x="46939" y="23469"/>
                </a:lnTo>
                <a:lnTo>
                  <a:pt x="46939" y="20358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386010" y="5399652"/>
            <a:ext cx="3815079" cy="814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67030">
              <a:lnSpc>
                <a:spcPct val="132700"/>
              </a:lnSpc>
              <a:spcBef>
                <a:spcPts val="95"/>
              </a:spcBef>
            </a:pPr>
            <a:r>
              <a:rPr sz="1300" spc="-65" dirty="0">
                <a:solidFill>
                  <a:srgbClr val="2D2D2D"/>
                </a:solidFill>
                <a:latin typeface="Roboto"/>
                <a:cs typeface="Roboto"/>
              </a:rPr>
              <a:t>Draft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2D2D2D"/>
                </a:solidFill>
                <a:latin typeface="Roboto"/>
                <a:cs typeface="Roboto"/>
              </a:rPr>
              <a:t>API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D2D2D"/>
                </a:solidFill>
                <a:latin typeface="Roboto"/>
                <a:cs typeface="Roboto"/>
              </a:rPr>
              <a:t>documentation</a:t>
            </a:r>
            <a:r>
              <a:rPr sz="13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D2D2D"/>
                </a:solidFill>
                <a:latin typeface="Roboto"/>
                <a:cs typeface="Roboto"/>
              </a:rPr>
              <a:t>with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 Swagger/OpenAPI </a:t>
            </a:r>
            <a:r>
              <a:rPr sz="1300" spc="-70" dirty="0">
                <a:solidFill>
                  <a:srgbClr val="2D2D2D"/>
                </a:solidFill>
                <a:latin typeface="Roboto"/>
                <a:cs typeface="Roboto"/>
              </a:rPr>
              <a:t>Create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2D2D2D"/>
                </a:solidFill>
                <a:latin typeface="Roboto"/>
                <a:cs typeface="Roboto"/>
              </a:rPr>
              <a:t>sequence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2D2D2D"/>
                </a:solidFill>
                <a:latin typeface="Roboto"/>
                <a:cs typeface="Roboto"/>
              </a:rPr>
              <a:t>diagrams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D2D2D"/>
                </a:solidFill>
                <a:latin typeface="Roboto"/>
                <a:cs typeface="Roboto"/>
              </a:rPr>
              <a:t>for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D2D2D"/>
                </a:solidFill>
                <a:latin typeface="Roboto"/>
                <a:cs typeface="Roboto"/>
              </a:rPr>
              <a:t>critical</a:t>
            </a:r>
            <a:r>
              <a:rPr sz="13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D2D2D"/>
                </a:solidFill>
                <a:latin typeface="Roboto"/>
                <a:cs typeface="Roboto"/>
              </a:rPr>
              <a:t>user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D2D2D"/>
                </a:solidFill>
                <a:latin typeface="Roboto"/>
                <a:cs typeface="Roboto"/>
              </a:rPr>
              <a:t>journeys</a:t>
            </a:r>
            <a:endParaRPr sz="13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300" spc="-80" dirty="0">
                <a:solidFill>
                  <a:srgbClr val="2D2D2D"/>
                </a:solidFill>
                <a:latin typeface="Roboto"/>
                <a:cs typeface="Roboto"/>
              </a:rPr>
              <a:t>Document</a:t>
            </a:r>
            <a:r>
              <a:rPr sz="130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D2D2D"/>
                </a:solidFill>
                <a:latin typeface="Roboto"/>
                <a:cs typeface="Roboto"/>
              </a:rPr>
              <a:t>security</a:t>
            </a:r>
            <a:r>
              <a:rPr sz="130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D2D2D"/>
                </a:solidFill>
                <a:latin typeface="Roboto"/>
                <a:cs typeface="Roboto"/>
              </a:rPr>
              <a:t>implementation</a:t>
            </a:r>
            <a:r>
              <a:rPr sz="1300" spc="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2D2D2D"/>
                </a:solidFill>
                <a:latin typeface="Roboto"/>
                <a:cs typeface="Roboto"/>
              </a:rPr>
              <a:t>and</a:t>
            </a:r>
            <a:r>
              <a:rPr sz="130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D2D2D"/>
                </a:solidFill>
                <a:latin typeface="Roboto"/>
                <a:cs typeface="Roboto"/>
              </a:rPr>
              <a:t>testing</a:t>
            </a:r>
            <a:r>
              <a:rPr sz="1300" spc="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2D2D2D"/>
                </a:solidFill>
                <a:latin typeface="Roboto"/>
                <a:cs typeface="Roboto"/>
              </a:rPr>
              <a:t>protocols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158012" y="4308710"/>
            <a:ext cx="5482590" cy="2159635"/>
            <a:chOff x="6158012" y="4308710"/>
            <a:chExt cx="5482590" cy="2159635"/>
          </a:xfrm>
        </p:grpSpPr>
        <p:sp>
          <p:nvSpPr>
            <p:cNvPr id="30" name="object 30"/>
            <p:cNvSpPr/>
            <p:nvPr/>
          </p:nvSpPr>
          <p:spPr>
            <a:xfrm>
              <a:off x="6162774" y="4313473"/>
              <a:ext cx="5473065" cy="2150110"/>
            </a:xfrm>
            <a:custGeom>
              <a:avLst/>
              <a:gdLst/>
              <a:ahLst/>
              <a:cxnLst/>
              <a:rect l="l" t="t" r="r" b="b"/>
              <a:pathLst>
                <a:path w="5473065" h="2150110">
                  <a:moveTo>
                    <a:pt x="0" y="2098065"/>
                  </a:moveTo>
                  <a:lnTo>
                    <a:pt x="0" y="51630"/>
                  </a:lnTo>
                  <a:lnTo>
                    <a:pt x="0" y="48239"/>
                  </a:lnTo>
                  <a:lnTo>
                    <a:pt x="330" y="44881"/>
                  </a:lnTo>
                  <a:lnTo>
                    <a:pt x="991" y="41556"/>
                  </a:lnTo>
                  <a:lnTo>
                    <a:pt x="1653" y="38231"/>
                  </a:lnTo>
                  <a:lnTo>
                    <a:pt x="2632" y="35003"/>
                  </a:lnTo>
                  <a:lnTo>
                    <a:pt x="3929" y="31871"/>
                  </a:lnTo>
                  <a:lnTo>
                    <a:pt x="5227" y="28739"/>
                  </a:lnTo>
                  <a:lnTo>
                    <a:pt x="15122" y="15121"/>
                  </a:lnTo>
                  <a:lnTo>
                    <a:pt x="17518" y="12724"/>
                  </a:lnTo>
                  <a:lnTo>
                    <a:pt x="20126" y="10584"/>
                  </a:lnTo>
                  <a:lnTo>
                    <a:pt x="22945" y="8701"/>
                  </a:lnTo>
                  <a:lnTo>
                    <a:pt x="25763" y="6817"/>
                  </a:lnTo>
                  <a:lnTo>
                    <a:pt x="28739" y="5227"/>
                  </a:lnTo>
                  <a:lnTo>
                    <a:pt x="31871" y="3929"/>
                  </a:lnTo>
                  <a:lnTo>
                    <a:pt x="35004" y="2632"/>
                  </a:lnTo>
                  <a:lnTo>
                    <a:pt x="38232" y="1653"/>
                  </a:lnTo>
                  <a:lnTo>
                    <a:pt x="41557" y="991"/>
                  </a:lnTo>
                  <a:lnTo>
                    <a:pt x="44882" y="330"/>
                  </a:lnTo>
                  <a:lnTo>
                    <a:pt x="48240" y="0"/>
                  </a:lnTo>
                  <a:lnTo>
                    <a:pt x="51630" y="0"/>
                  </a:lnTo>
                  <a:lnTo>
                    <a:pt x="5421177" y="0"/>
                  </a:lnTo>
                  <a:lnTo>
                    <a:pt x="5424566" y="0"/>
                  </a:lnTo>
                  <a:lnTo>
                    <a:pt x="5427924" y="330"/>
                  </a:lnTo>
                  <a:lnTo>
                    <a:pt x="5431248" y="991"/>
                  </a:lnTo>
                  <a:lnTo>
                    <a:pt x="5434574" y="1653"/>
                  </a:lnTo>
                  <a:lnTo>
                    <a:pt x="5437803" y="2632"/>
                  </a:lnTo>
                  <a:lnTo>
                    <a:pt x="5440935" y="3929"/>
                  </a:lnTo>
                  <a:lnTo>
                    <a:pt x="5444066" y="5227"/>
                  </a:lnTo>
                  <a:lnTo>
                    <a:pt x="5447041" y="6817"/>
                  </a:lnTo>
                  <a:lnTo>
                    <a:pt x="5449860" y="8700"/>
                  </a:lnTo>
                  <a:lnTo>
                    <a:pt x="5452679" y="10584"/>
                  </a:lnTo>
                  <a:lnTo>
                    <a:pt x="5472475" y="44882"/>
                  </a:lnTo>
                  <a:lnTo>
                    <a:pt x="5472807" y="51630"/>
                  </a:lnTo>
                  <a:lnTo>
                    <a:pt x="5472807" y="2098065"/>
                  </a:lnTo>
                  <a:lnTo>
                    <a:pt x="5464105" y="2126749"/>
                  </a:lnTo>
                  <a:lnTo>
                    <a:pt x="5462221" y="2129568"/>
                  </a:lnTo>
                  <a:lnTo>
                    <a:pt x="5449859" y="2140994"/>
                  </a:lnTo>
                  <a:lnTo>
                    <a:pt x="5447041" y="2142877"/>
                  </a:lnTo>
                  <a:lnTo>
                    <a:pt x="5421177" y="2149696"/>
                  </a:lnTo>
                  <a:lnTo>
                    <a:pt x="51630" y="2149696"/>
                  </a:lnTo>
                  <a:lnTo>
                    <a:pt x="15122" y="2134573"/>
                  </a:lnTo>
                  <a:lnTo>
                    <a:pt x="12724" y="2132176"/>
                  </a:lnTo>
                  <a:lnTo>
                    <a:pt x="10584" y="2129568"/>
                  </a:lnTo>
                  <a:lnTo>
                    <a:pt x="8700" y="2126749"/>
                  </a:lnTo>
                  <a:lnTo>
                    <a:pt x="6817" y="2123930"/>
                  </a:lnTo>
                  <a:lnTo>
                    <a:pt x="0" y="2101456"/>
                  </a:lnTo>
                  <a:lnTo>
                    <a:pt x="0" y="2098065"/>
                  </a:lnTo>
                  <a:close/>
                </a:path>
              </a:pathLst>
            </a:custGeom>
            <a:ln w="9387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392764" y="4543462"/>
              <a:ext cx="450850" cy="450850"/>
            </a:xfrm>
            <a:custGeom>
              <a:avLst/>
              <a:gdLst/>
              <a:ahLst/>
              <a:cxnLst/>
              <a:rect l="l" t="t" r="r" b="b"/>
              <a:pathLst>
                <a:path w="450850" h="450850">
                  <a:moveTo>
                    <a:pt x="232674" y="450591"/>
                  </a:moveTo>
                  <a:lnTo>
                    <a:pt x="217917" y="450591"/>
                  </a:lnTo>
                  <a:lnTo>
                    <a:pt x="210556" y="450229"/>
                  </a:lnTo>
                  <a:lnTo>
                    <a:pt x="166956" y="443031"/>
                  </a:lnTo>
                  <a:lnTo>
                    <a:pt x="125598" y="427465"/>
                  </a:lnTo>
                  <a:lnTo>
                    <a:pt x="88072" y="404132"/>
                  </a:lnTo>
                  <a:lnTo>
                    <a:pt x="55820" y="373925"/>
                  </a:lnTo>
                  <a:lnTo>
                    <a:pt x="30080" y="338006"/>
                  </a:lnTo>
                  <a:lnTo>
                    <a:pt x="11842" y="297756"/>
                  </a:lnTo>
                  <a:lnTo>
                    <a:pt x="1808" y="254721"/>
                  </a:lnTo>
                  <a:lnTo>
                    <a:pt x="0" y="232674"/>
                  </a:lnTo>
                  <a:lnTo>
                    <a:pt x="0" y="217916"/>
                  </a:lnTo>
                  <a:lnTo>
                    <a:pt x="5767" y="174104"/>
                  </a:lnTo>
                  <a:lnTo>
                    <a:pt x="19972" y="132261"/>
                  </a:lnTo>
                  <a:lnTo>
                    <a:pt x="42068" y="93992"/>
                  </a:lnTo>
                  <a:lnTo>
                    <a:pt x="71204" y="60769"/>
                  </a:lnTo>
                  <a:lnTo>
                    <a:pt x="106262" y="33869"/>
                  </a:lnTo>
                  <a:lnTo>
                    <a:pt x="145895" y="14325"/>
                  </a:lnTo>
                  <a:lnTo>
                    <a:pt x="188579" y="2889"/>
                  </a:lnTo>
                  <a:lnTo>
                    <a:pt x="217917" y="0"/>
                  </a:lnTo>
                  <a:lnTo>
                    <a:pt x="232674" y="0"/>
                  </a:lnTo>
                  <a:lnTo>
                    <a:pt x="276485" y="5768"/>
                  </a:lnTo>
                  <a:lnTo>
                    <a:pt x="318329" y="19972"/>
                  </a:lnTo>
                  <a:lnTo>
                    <a:pt x="356597" y="42068"/>
                  </a:lnTo>
                  <a:lnTo>
                    <a:pt x="389821" y="71204"/>
                  </a:lnTo>
                  <a:lnTo>
                    <a:pt x="416721" y="106262"/>
                  </a:lnTo>
                  <a:lnTo>
                    <a:pt x="436264" y="145895"/>
                  </a:lnTo>
                  <a:lnTo>
                    <a:pt x="447701" y="188579"/>
                  </a:lnTo>
                  <a:lnTo>
                    <a:pt x="450591" y="217916"/>
                  </a:lnTo>
                  <a:lnTo>
                    <a:pt x="450591" y="225295"/>
                  </a:lnTo>
                  <a:lnTo>
                    <a:pt x="450591" y="232674"/>
                  </a:lnTo>
                  <a:lnTo>
                    <a:pt x="444821" y="276485"/>
                  </a:lnTo>
                  <a:lnTo>
                    <a:pt x="430616" y="318329"/>
                  </a:lnTo>
                  <a:lnTo>
                    <a:pt x="408521" y="356597"/>
                  </a:lnTo>
                  <a:lnTo>
                    <a:pt x="379385" y="389821"/>
                  </a:lnTo>
                  <a:lnTo>
                    <a:pt x="344328" y="416720"/>
                  </a:lnTo>
                  <a:lnTo>
                    <a:pt x="304695" y="436264"/>
                  </a:lnTo>
                  <a:lnTo>
                    <a:pt x="262012" y="447701"/>
                  </a:lnTo>
                  <a:lnTo>
                    <a:pt x="240035" y="450229"/>
                  </a:lnTo>
                  <a:lnTo>
                    <a:pt x="232674" y="450591"/>
                  </a:lnTo>
                  <a:close/>
                </a:path>
              </a:pathLst>
            </a:custGeom>
            <a:solidFill>
              <a:srgbClr val="F694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52348" y="4693659"/>
              <a:ext cx="131422" cy="150197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6980852" y="4518957"/>
            <a:ext cx="1851660" cy="276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b="1" spc="-95" dirty="0">
                <a:solidFill>
                  <a:srgbClr val="2D2D2D"/>
                </a:solidFill>
                <a:latin typeface="Roboto"/>
                <a:cs typeface="Roboto"/>
              </a:rPr>
              <a:t>Set</a:t>
            </a:r>
            <a:r>
              <a:rPr sz="1650" b="1" spc="-2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b="1" spc="-114" dirty="0">
                <a:solidFill>
                  <a:srgbClr val="2D2D2D"/>
                </a:solidFill>
                <a:latin typeface="Roboto"/>
                <a:cs typeface="Roboto"/>
              </a:rPr>
              <a:t>Up</a:t>
            </a:r>
            <a:r>
              <a:rPr sz="1650" b="1" spc="-1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b="1" spc="-100" dirty="0">
                <a:solidFill>
                  <a:srgbClr val="2D2D2D"/>
                </a:solidFill>
                <a:latin typeface="Roboto"/>
                <a:cs typeface="Roboto"/>
              </a:rPr>
              <a:t>CI/CD</a:t>
            </a:r>
            <a:r>
              <a:rPr sz="1650" b="1" spc="-1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b="1" spc="-75" dirty="0">
                <a:solidFill>
                  <a:srgbClr val="2D2D2D"/>
                </a:solidFill>
                <a:latin typeface="Roboto"/>
                <a:cs typeface="Roboto"/>
              </a:rPr>
              <a:t>Pipeline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980852" y="4873962"/>
            <a:ext cx="4196715" cy="476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700"/>
              </a:lnSpc>
              <a:spcBef>
                <a:spcPts val="95"/>
              </a:spcBef>
            </a:pPr>
            <a:r>
              <a:rPr sz="1300" spc="-55" dirty="0">
                <a:solidFill>
                  <a:srgbClr val="2D2D2D"/>
                </a:solidFill>
                <a:latin typeface="Roboto"/>
                <a:cs typeface="Roboto"/>
              </a:rPr>
              <a:t>Establish</a:t>
            </a:r>
            <a:r>
              <a:rPr sz="1300" spc="-1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D2D2D"/>
                </a:solidFill>
                <a:latin typeface="Roboto"/>
                <a:cs typeface="Roboto"/>
              </a:rPr>
              <a:t>GitHub</a:t>
            </a:r>
            <a:r>
              <a:rPr sz="1300" spc="-1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D2D2D"/>
                </a:solidFill>
                <a:latin typeface="Roboto"/>
                <a:cs typeface="Roboto"/>
              </a:rPr>
              <a:t>Actions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2D2D2D"/>
                </a:solidFill>
                <a:latin typeface="Roboto"/>
                <a:cs typeface="Roboto"/>
              </a:rPr>
              <a:t>workflow,</a:t>
            </a:r>
            <a:r>
              <a:rPr sz="1300" spc="-1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2D2D2D"/>
                </a:solidFill>
                <a:latin typeface="Roboto"/>
                <a:cs typeface="Roboto"/>
              </a:rPr>
              <a:t>SonarQube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D2D2D"/>
                </a:solidFill>
                <a:latin typeface="Roboto"/>
                <a:cs typeface="Roboto"/>
              </a:rPr>
              <a:t>integration,</a:t>
            </a:r>
            <a:r>
              <a:rPr sz="1300" spc="-1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2D2D2D"/>
                </a:solidFill>
                <a:latin typeface="Roboto"/>
                <a:cs typeface="Roboto"/>
              </a:rPr>
              <a:t>and </a:t>
            </a:r>
            <a:r>
              <a:rPr sz="1300" spc="-70" dirty="0">
                <a:solidFill>
                  <a:srgbClr val="2D2D2D"/>
                </a:solidFill>
                <a:latin typeface="Roboto"/>
                <a:cs typeface="Roboto"/>
              </a:rPr>
              <a:t>automated</a:t>
            </a:r>
            <a:r>
              <a:rPr sz="1300" spc="-2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D2D2D"/>
                </a:solidFill>
                <a:latin typeface="Roboto"/>
                <a:cs typeface="Roboto"/>
              </a:rPr>
              <a:t>testing</a:t>
            </a:r>
            <a:r>
              <a:rPr sz="1300" spc="-1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infrastructure.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021703" y="5566689"/>
            <a:ext cx="46990" cy="572770"/>
          </a:xfrm>
          <a:custGeom>
            <a:avLst/>
            <a:gdLst/>
            <a:ahLst/>
            <a:cxnLst/>
            <a:rect l="l" t="t" r="r" b="b"/>
            <a:pathLst>
              <a:path w="46990" h="572770">
                <a:moveTo>
                  <a:pt x="46939" y="546049"/>
                </a:moveTo>
                <a:lnTo>
                  <a:pt x="26581" y="525691"/>
                </a:lnTo>
                <a:lnTo>
                  <a:pt x="20358" y="525691"/>
                </a:lnTo>
                <a:lnTo>
                  <a:pt x="0" y="546049"/>
                </a:lnTo>
                <a:lnTo>
                  <a:pt x="0" y="552272"/>
                </a:lnTo>
                <a:lnTo>
                  <a:pt x="20358" y="572617"/>
                </a:lnTo>
                <a:lnTo>
                  <a:pt x="26581" y="572617"/>
                </a:lnTo>
                <a:lnTo>
                  <a:pt x="46939" y="552272"/>
                </a:lnTo>
                <a:lnTo>
                  <a:pt x="46939" y="549160"/>
                </a:lnTo>
                <a:lnTo>
                  <a:pt x="46939" y="546049"/>
                </a:lnTo>
                <a:close/>
              </a:path>
              <a:path w="46990" h="572770">
                <a:moveTo>
                  <a:pt x="46939" y="283197"/>
                </a:moveTo>
                <a:lnTo>
                  <a:pt x="26581" y="262839"/>
                </a:lnTo>
                <a:lnTo>
                  <a:pt x="20358" y="262839"/>
                </a:lnTo>
                <a:lnTo>
                  <a:pt x="0" y="283197"/>
                </a:lnTo>
                <a:lnTo>
                  <a:pt x="0" y="289420"/>
                </a:lnTo>
                <a:lnTo>
                  <a:pt x="20358" y="309778"/>
                </a:lnTo>
                <a:lnTo>
                  <a:pt x="26581" y="309778"/>
                </a:lnTo>
                <a:lnTo>
                  <a:pt x="46939" y="289420"/>
                </a:lnTo>
                <a:lnTo>
                  <a:pt x="46939" y="286308"/>
                </a:lnTo>
                <a:lnTo>
                  <a:pt x="46939" y="283197"/>
                </a:lnTo>
                <a:close/>
              </a:path>
              <a:path w="46990" h="572770">
                <a:moveTo>
                  <a:pt x="46939" y="20358"/>
                </a:moveTo>
                <a:lnTo>
                  <a:pt x="26581" y="0"/>
                </a:lnTo>
                <a:lnTo>
                  <a:pt x="20358" y="0"/>
                </a:lnTo>
                <a:lnTo>
                  <a:pt x="0" y="20358"/>
                </a:lnTo>
                <a:lnTo>
                  <a:pt x="0" y="26581"/>
                </a:lnTo>
                <a:lnTo>
                  <a:pt x="20358" y="46939"/>
                </a:lnTo>
                <a:lnTo>
                  <a:pt x="26581" y="46939"/>
                </a:lnTo>
                <a:lnTo>
                  <a:pt x="46939" y="26581"/>
                </a:lnTo>
                <a:lnTo>
                  <a:pt x="46939" y="23469"/>
                </a:lnTo>
                <a:lnTo>
                  <a:pt x="46939" y="20358"/>
                </a:lnTo>
                <a:close/>
              </a:path>
            </a:pathLst>
          </a:custGeom>
          <a:solidFill>
            <a:srgbClr val="2D2D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168598" y="5399652"/>
            <a:ext cx="3795395" cy="8140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2700"/>
              </a:lnSpc>
              <a:spcBef>
                <a:spcPts val="95"/>
              </a:spcBef>
            </a:pPr>
            <a:r>
              <a:rPr sz="1300" spc="-70" dirty="0">
                <a:solidFill>
                  <a:srgbClr val="2D2D2D"/>
                </a:solidFill>
                <a:latin typeface="Roboto"/>
                <a:cs typeface="Roboto"/>
              </a:rPr>
              <a:t>Configure</a:t>
            </a:r>
            <a:r>
              <a:rPr sz="13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D2D2D"/>
                </a:solidFill>
                <a:latin typeface="Roboto"/>
                <a:cs typeface="Roboto"/>
              </a:rPr>
              <a:t>build,</a:t>
            </a:r>
            <a:r>
              <a:rPr sz="13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D2D2D"/>
                </a:solidFill>
                <a:latin typeface="Roboto"/>
                <a:cs typeface="Roboto"/>
              </a:rPr>
              <a:t>test</a:t>
            </a:r>
            <a:r>
              <a:rPr sz="13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2D2D2D"/>
                </a:solidFill>
                <a:latin typeface="Roboto"/>
                <a:cs typeface="Roboto"/>
              </a:rPr>
              <a:t>and</a:t>
            </a:r>
            <a:r>
              <a:rPr sz="13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2D2D2D"/>
                </a:solidFill>
                <a:latin typeface="Roboto"/>
                <a:cs typeface="Roboto"/>
              </a:rPr>
              <a:t>deploy</a:t>
            </a:r>
            <a:r>
              <a:rPr sz="13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D2D2D"/>
                </a:solidFill>
                <a:latin typeface="Roboto"/>
                <a:cs typeface="Roboto"/>
              </a:rPr>
              <a:t>automation</a:t>
            </a:r>
            <a:r>
              <a:rPr sz="13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scripts </a:t>
            </a:r>
            <a:r>
              <a:rPr sz="1300" spc="-70" dirty="0">
                <a:solidFill>
                  <a:srgbClr val="2D2D2D"/>
                </a:solidFill>
                <a:latin typeface="Roboto"/>
                <a:cs typeface="Roboto"/>
              </a:rPr>
              <a:t>Implement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2D2D2D"/>
                </a:solidFill>
                <a:latin typeface="Roboto"/>
                <a:cs typeface="Roboto"/>
              </a:rPr>
              <a:t>code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D2D2D"/>
                </a:solidFill>
                <a:latin typeface="Roboto"/>
                <a:cs typeface="Roboto"/>
              </a:rPr>
              <a:t>quality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2D2D2D"/>
                </a:solidFill>
                <a:latin typeface="Roboto"/>
                <a:cs typeface="Roboto"/>
              </a:rPr>
              <a:t>gates</a:t>
            </a:r>
            <a:r>
              <a:rPr sz="13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2D2D2D"/>
                </a:solidFill>
                <a:latin typeface="Roboto"/>
                <a:cs typeface="Roboto"/>
              </a:rPr>
              <a:t>and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2D2D2D"/>
                </a:solidFill>
                <a:latin typeface="Roboto"/>
                <a:cs typeface="Roboto"/>
              </a:rPr>
              <a:t>coverage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 thresholds </a:t>
            </a:r>
            <a:r>
              <a:rPr sz="1300" spc="-65" dirty="0">
                <a:solidFill>
                  <a:srgbClr val="2D2D2D"/>
                </a:solidFill>
                <a:latin typeface="Roboto"/>
                <a:cs typeface="Roboto"/>
              </a:rPr>
              <a:t>Set</a:t>
            </a:r>
            <a:r>
              <a:rPr sz="1300" spc="-2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2D2D2D"/>
                </a:solidFill>
                <a:latin typeface="Roboto"/>
                <a:cs typeface="Roboto"/>
              </a:rPr>
              <a:t>up</a:t>
            </a:r>
            <a:r>
              <a:rPr sz="1300" spc="-1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D2D2D"/>
                </a:solidFill>
                <a:latin typeface="Roboto"/>
                <a:cs typeface="Roboto"/>
              </a:rPr>
              <a:t>staging</a:t>
            </a:r>
            <a:r>
              <a:rPr sz="1300" spc="-2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2D2D2D"/>
                </a:solidFill>
                <a:latin typeface="Roboto"/>
                <a:cs typeface="Roboto"/>
              </a:rPr>
              <a:t>and</a:t>
            </a:r>
            <a:r>
              <a:rPr sz="1300" spc="-1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D2D2D"/>
                </a:solidFill>
                <a:latin typeface="Roboto"/>
                <a:cs typeface="Roboto"/>
              </a:rPr>
              <a:t>production</a:t>
            </a:r>
            <a:r>
              <a:rPr sz="1300" spc="-1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2D2D2D"/>
                </a:solidFill>
                <a:latin typeface="Roboto"/>
                <a:cs typeface="Roboto"/>
              </a:rPr>
              <a:t>deployment</a:t>
            </a:r>
            <a:r>
              <a:rPr sz="1300" spc="-2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D2D2D"/>
                </a:solidFill>
                <a:latin typeface="Roboto"/>
                <a:cs typeface="Roboto"/>
              </a:rPr>
              <a:t>environments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479725" y="6458508"/>
            <a:ext cx="173355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15"/>
              </a:lnSpc>
            </a:pPr>
            <a:r>
              <a:rPr sz="1150" spc="-50" dirty="0">
                <a:solidFill>
                  <a:srgbClr val="2D2D2D"/>
                </a:solidFill>
                <a:latin typeface="Roboto"/>
                <a:cs typeface="Roboto"/>
              </a:rPr>
              <a:t>10</a:t>
            </a:r>
            <a:endParaRPr sz="1150">
              <a:latin typeface="Roboto"/>
              <a:cs typeface="Roboto"/>
            </a:endParaRPr>
          </a:p>
        </p:txBody>
      </p:sp>
      <p:pic>
        <p:nvPicPr>
          <p:cNvPr id="39" name="Picture 38" descr="A logo with a book and a building&#10;&#10;AI-generated content may be incorrect.">
            <a:extLst>
              <a:ext uri="{FF2B5EF4-FFF2-40B4-BE49-F238E27FC236}">
                <a16:creationId xmlns:a16="http://schemas.microsoft.com/office/drawing/2014/main" id="{BC372B41-137D-9D07-D2B8-41211EC9CB1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16282" r="13628" b="25041"/>
          <a:stretch/>
        </p:blipFill>
        <p:spPr>
          <a:xfrm>
            <a:off x="11200073" y="0"/>
            <a:ext cx="991927" cy="8026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 animBg="1"/>
      <p:bldP spid="12" grpId="0"/>
      <p:bldP spid="17" grpId="0"/>
      <p:bldP spid="18" grpId="0"/>
      <p:bldP spid="19" grpId="0" animBg="1"/>
      <p:bldP spid="20" grpId="0"/>
      <p:bldP spid="25" grpId="0"/>
      <p:bldP spid="26" grpId="0"/>
      <p:bldP spid="27" grpId="0" animBg="1"/>
      <p:bldP spid="28" grpId="0"/>
      <p:bldP spid="33" grpId="0"/>
      <p:bldP spid="34" grpId="0"/>
      <p:bldP spid="35" grpId="0" animBg="1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5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43499" y="3581399"/>
            <a:ext cx="1905000" cy="76200"/>
          </a:xfrm>
          <a:custGeom>
            <a:avLst/>
            <a:gdLst/>
            <a:ahLst/>
            <a:cxnLst/>
            <a:rect l="l" t="t" r="r" b="b"/>
            <a:pathLst>
              <a:path w="1905000" h="76200">
                <a:moveTo>
                  <a:pt x="1904999" y="76199"/>
                </a:moveTo>
                <a:lnTo>
                  <a:pt x="0" y="76199"/>
                </a:lnTo>
                <a:lnTo>
                  <a:pt x="0" y="0"/>
                </a:lnTo>
                <a:lnTo>
                  <a:pt x="1904999" y="0"/>
                </a:lnTo>
                <a:lnTo>
                  <a:pt x="1904999" y="76199"/>
                </a:lnTo>
                <a:close/>
              </a:path>
            </a:pathLst>
          </a:custGeom>
          <a:solidFill>
            <a:srgbClr val="FF9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59362" y="3902604"/>
            <a:ext cx="2073275" cy="113855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94"/>
              </a:spcBef>
            </a:pPr>
            <a:r>
              <a:rPr sz="1650" spc="-75" dirty="0">
                <a:solidFill>
                  <a:srgbClr val="1F2937"/>
                </a:solidFill>
                <a:latin typeface="Roboto"/>
                <a:cs typeface="Roboto"/>
              </a:rPr>
              <a:t>Viktor</a:t>
            </a:r>
            <a:r>
              <a:rPr sz="1650" spc="-10" dirty="0">
                <a:solidFill>
                  <a:srgbClr val="1F2937"/>
                </a:solidFill>
                <a:latin typeface="Roboto"/>
                <a:cs typeface="Roboto"/>
              </a:rPr>
              <a:t> Pavlov</a:t>
            </a:r>
            <a:endParaRPr sz="165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795"/>
              </a:spcBef>
            </a:pPr>
            <a:r>
              <a:rPr sz="1500" spc="-120" dirty="0">
                <a:solidFill>
                  <a:srgbClr val="4A5462"/>
                </a:solidFill>
                <a:latin typeface="Tahoma"/>
                <a:cs typeface="Tahoma"/>
              </a:rPr>
              <a:t>v.pavlov@</a:t>
            </a:r>
            <a:r>
              <a:rPr sz="1500" spc="-270" dirty="0">
                <a:solidFill>
                  <a:srgbClr val="4A5462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4A5462"/>
                </a:solidFill>
                <a:latin typeface="Tahoma"/>
                <a:cs typeface="Tahoma"/>
              </a:rPr>
              <a:t>student.fontys.nl</a:t>
            </a:r>
            <a:endParaRPr sz="15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1550"/>
              </a:spcBef>
            </a:pPr>
            <a:r>
              <a:rPr sz="1450" spc="-65" dirty="0">
                <a:solidFill>
                  <a:srgbClr val="374050"/>
                </a:solidFill>
                <a:latin typeface="Roboto"/>
                <a:cs typeface="Roboto"/>
              </a:rPr>
              <a:t>Fontys</a:t>
            </a:r>
            <a:r>
              <a:rPr sz="145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450" spc="-10" dirty="0">
                <a:solidFill>
                  <a:srgbClr val="374050"/>
                </a:solidFill>
                <a:latin typeface="Roboto"/>
                <a:cs typeface="Roboto"/>
              </a:rPr>
              <a:t>University</a:t>
            </a:r>
            <a:endParaRPr sz="1450">
              <a:latin typeface="Roboto"/>
              <a:cs typeface="Roboto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34529" y="685799"/>
            <a:ext cx="138663" cy="13387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52911" y="1028700"/>
            <a:ext cx="118854" cy="11474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87729" y="1371599"/>
            <a:ext cx="138663" cy="13387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70466" y="1714500"/>
            <a:ext cx="178281" cy="17211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43311" y="4686299"/>
            <a:ext cx="118854" cy="11474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97329" y="5353049"/>
            <a:ext cx="138663" cy="13387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795466" y="6192122"/>
            <a:ext cx="601345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25" dirty="0">
                <a:solidFill>
                  <a:srgbClr val="4A5462"/>
                </a:solidFill>
                <a:latin typeface="Tahoma"/>
                <a:cs typeface="Tahoma"/>
              </a:rPr>
              <a:t>July</a:t>
            </a:r>
            <a:r>
              <a:rPr sz="1150" spc="-65" dirty="0">
                <a:solidFill>
                  <a:srgbClr val="4A5462"/>
                </a:solidFill>
                <a:latin typeface="Tahoma"/>
                <a:cs typeface="Tahoma"/>
              </a:rPr>
              <a:t> </a:t>
            </a:r>
            <a:r>
              <a:rPr sz="1150" spc="-25" dirty="0">
                <a:solidFill>
                  <a:srgbClr val="4A5462"/>
                </a:solidFill>
                <a:latin typeface="Tahoma"/>
                <a:cs typeface="Tahoma"/>
              </a:rPr>
              <a:t>2025</a:t>
            </a:r>
            <a:endParaRPr sz="1150">
              <a:latin typeface="Tahoma"/>
              <a:cs typeface="Tahoma"/>
            </a:endParaRPr>
          </a:p>
        </p:txBody>
      </p:sp>
      <p:pic>
        <p:nvPicPr>
          <p:cNvPr id="14" name="Picture 13" descr="A logo with a book and a building&#10;&#10;AI-generated content may be incorrect.">
            <a:extLst>
              <a:ext uri="{FF2B5EF4-FFF2-40B4-BE49-F238E27FC236}">
                <a16:creationId xmlns:a16="http://schemas.microsoft.com/office/drawing/2014/main" id="{6189705B-FE01-02F9-4C6D-C2E07197B6A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280" y="440612"/>
            <a:ext cx="3811438" cy="38114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object 2">
            <a:extLst>
              <a:ext uri="{FF2B5EF4-FFF2-40B4-BE49-F238E27FC236}">
                <a16:creationId xmlns:a16="http://schemas.microsoft.com/office/drawing/2014/main" id="{BD8362DC-0833-5E96-2AD4-4981F51C765C}"/>
              </a:ext>
            </a:extLst>
          </p:cNvPr>
          <p:cNvSpPr/>
          <p:nvPr/>
        </p:nvSpPr>
        <p:spPr>
          <a:xfrm>
            <a:off x="635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380999" y="838199"/>
            <a:ext cx="952500" cy="38100"/>
          </a:xfrm>
          <a:custGeom>
            <a:avLst/>
            <a:gdLst/>
            <a:ahLst/>
            <a:cxnLst/>
            <a:rect l="l" t="t" r="r" b="b"/>
            <a:pathLst>
              <a:path w="952500" h="38100">
                <a:moveTo>
                  <a:pt x="952499" y="38099"/>
                </a:moveTo>
                <a:lnTo>
                  <a:pt x="0" y="38099"/>
                </a:lnTo>
                <a:lnTo>
                  <a:pt x="0" y="0"/>
                </a:lnTo>
                <a:lnTo>
                  <a:pt x="952499" y="0"/>
                </a:lnTo>
                <a:lnTo>
                  <a:pt x="952499" y="38099"/>
                </a:lnTo>
                <a:close/>
              </a:path>
            </a:pathLst>
          </a:custGeom>
          <a:solidFill>
            <a:srgbClr val="F694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950" spc="-135" dirty="0"/>
              <a:t>Project</a:t>
            </a:r>
            <a:r>
              <a:rPr sz="2950" spc="-25" dirty="0"/>
              <a:t> </a:t>
            </a:r>
            <a:r>
              <a:rPr sz="2950" spc="-125" dirty="0"/>
              <a:t>Overview</a:t>
            </a:r>
            <a:endParaRPr sz="2950"/>
          </a:p>
        </p:txBody>
      </p:sp>
      <p:sp>
        <p:nvSpPr>
          <p:cNvPr id="4" name="object 4"/>
          <p:cNvSpPr txBox="1"/>
          <p:nvPr/>
        </p:nvSpPr>
        <p:spPr>
          <a:xfrm>
            <a:off x="368299" y="963136"/>
            <a:ext cx="11271250" cy="1205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1650" spc="-85" dirty="0">
                <a:solidFill>
                  <a:srgbClr val="2D2D2D"/>
                </a:solidFill>
                <a:latin typeface="Roboto"/>
                <a:cs typeface="Roboto"/>
              </a:rPr>
              <a:t>BookBazaar</a:t>
            </a:r>
            <a:r>
              <a:rPr sz="165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60" dirty="0">
                <a:solidFill>
                  <a:srgbClr val="2D2D2D"/>
                </a:solidFill>
                <a:latin typeface="Roboto"/>
                <a:cs typeface="Roboto"/>
              </a:rPr>
              <a:t>is</a:t>
            </a:r>
            <a:r>
              <a:rPr sz="165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85" dirty="0">
                <a:solidFill>
                  <a:srgbClr val="2D2D2D"/>
                </a:solidFill>
                <a:latin typeface="Roboto"/>
                <a:cs typeface="Roboto"/>
              </a:rPr>
              <a:t>an</a:t>
            </a:r>
            <a:r>
              <a:rPr sz="165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70" dirty="0">
                <a:solidFill>
                  <a:srgbClr val="2D2D2D"/>
                </a:solidFill>
                <a:latin typeface="Roboto"/>
                <a:cs typeface="Roboto"/>
              </a:rPr>
              <a:t>e-</a:t>
            </a:r>
            <a:r>
              <a:rPr sz="1650" spc="-105" dirty="0">
                <a:solidFill>
                  <a:srgbClr val="2D2D2D"/>
                </a:solidFill>
                <a:latin typeface="Roboto"/>
                <a:cs typeface="Roboto"/>
              </a:rPr>
              <a:t>commerce</a:t>
            </a:r>
            <a:r>
              <a:rPr sz="165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100" dirty="0">
                <a:solidFill>
                  <a:srgbClr val="2D2D2D"/>
                </a:solidFill>
                <a:latin typeface="Roboto"/>
                <a:cs typeface="Roboto"/>
              </a:rPr>
              <a:t>web</a:t>
            </a:r>
            <a:r>
              <a:rPr sz="165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70" dirty="0">
                <a:solidFill>
                  <a:srgbClr val="2D2D2D"/>
                </a:solidFill>
                <a:latin typeface="Roboto"/>
                <a:cs typeface="Roboto"/>
              </a:rPr>
              <a:t>application</a:t>
            </a:r>
            <a:r>
              <a:rPr sz="165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80" dirty="0">
                <a:solidFill>
                  <a:srgbClr val="2D2D2D"/>
                </a:solidFill>
                <a:latin typeface="Roboto"/>
                <a:cs typeface="Roboto"/>
              </a:rPr>
              <a:t>enabling</a:t>
            </a:r>
            <a:r>
              <a:rPr sz="165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85" dirty="0">
                <a:solidFill>
                  <a:srgbClr val="2D2D2D"/>
                </a:solidFill>
                <a:latin typeface="Roboto"/>
                <a:cs typeface="Roboto"/>
              </a:rPr>
              <a:t>users</a:t>
            </a:r>
            <a:r>
              <a:rPr sz="165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80" dirty="0">
                <a:solidFill>
                  <a:srgbClr val="2D2D2D"/>
                </a:solidFill>
                <a:latin typeface="Roboto"/>
                <a:cs typeface="Roboto"/>
              </a:rPr>
              <a:t>to</a:t>
            </a:r>
            <a:r>
              <a:rPr sz="165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85" dirty="0">
                <a:solidFill>
                  <a:srgbClr val="2D2D2D"/>
                </a:solidFill>
                <a:latin typeface="Roboto"/>
                <a:cs typeface="Roboto"/>
              </a:rPr>
              <a:t>buy</a:t>
            </a:r>
            <a:r>
              <a:rPr sz="165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90" dirty="0">
                <a:solidFill>
                  <a:srgbClr val="2D2D2D"/>
                </a:solidFill>
                <a:latin typeface="Roboto"/>
                <a:cs typeface="Roboto"/>
              </a:rPr>
              <a:t>and</a:t>
            </a:r>
            <a:r>
              <a:rPr sz="165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65" dirty="0">
                <a:solidFill>
                  <a:srgbClr val="2D2D2D"/>
                </a:solidFill>
                <a:latin typeface="Roboto"/>
                <a:cs typeface="Roboto"/>
              </a:rPr>
              <a:t>sell</a:t>
            </a:r>
            <a:r>
              <a:rPr sz="165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90" dirty="0">
                <a:solidFill>
                  <a:srgbClr val="2D2D2D"/>
                </a:solidFill>
                <a:latin typeface="Roboto"/>
                <a:cs typeface="Roboto"/>
              </a:rPr>
              <a:t>books</a:t>
            </a:r>
            <a:r>
              <a:rPr sz="165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70" dirty="0">
                <a:solidFill>
                  <a:srgbClr val="2D2D2D"/>
                </a:solidFill>
                <a:latin typeface="Roboto"/>
                <a:cs typeface="Roboto"/>
              </a:rPr>
              <a:t>online.</a:t>
            </a:r>
            <a:r>
              <a:rPr sz="1650" spc="-4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95" dirty="0">
                <a:solidFill>
                  <a:srgbClr val="2D2D2D"/>
                </a:solidFill>
                <a:latin typeface="Roboto"/>
                <a:cs typeface="Roboto"/>
              </a:rPr>
              <a:t>The</a:t>
            </a:r>
            <a:r>
              <a:rPr sz="165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80" dirty="0">
                <a:solidFill>
                  <a:srgbClr val="2D2D2D"/>
                </a:solidFill>
                <a:latin typeface="Roboto"/>
                <a:cs typeface="Roboto"/>
              </a:rPr>
              <a:t>platform</a:t>
            </a:r>
            <a:r>
              <a:rPr sz="165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85" dirty="0">
                <a:solidFill>
                  <a:srgbClr val="2D2D2D"/>
                </a:solidFill>
                <a:latin typeface="Roboto"/>
                <a:cs typeface="Roboto"/>
              </a:rPr>
              <a:t>features</a:t>
            </a:r>
            <a:r>
              <a:rPr sz="165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95" dirty="0">
                <a:solidFill>
                  <a:srgbClr val="2D2D2D"/>
                </a:solidFill>
                <a:latin typeface="Roboto"/>
                <a:cs typeface="Roboto"/>
              </a:rPr>
              <a:t>modern</a:t>
            </a:r>
            <a:r>
              <a:rPr sz="165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85" dirty="0">
                <a:solidFill>
                  <a:srgbClr val="2D2D2D"/>
                </a:solidFill>
                <a:latin typeface="Roboto"/>
                <a:cs typeface="Roboto"/>
              </a:rPr>
              <a:t>design</a:t>
            </a:r>
            <a:r>
              <a:rPr sz="165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25" dirty="0">
                <a:solidFill>
                  <a:srgbClr val="2D2D2D"/>
                </a:solidFill>
                <a:latin typeface="Roboto"/>
                <a:cs typeface="Roboto"/>
              </a:rPr>
              <a:t>and </a:t>
            </a:r>
            <a:r>
              <a:rPr sz="1650" spc="-85" dirty="0">
                <a:solidFill>
                  <a:srgbClr val="2D2D2D"/>
                </a:solidFill>
                <a:latin typeface="Roboto"/>
                <a:cs typeface="Roboto"/>
              </a:rPr>
              <a:t>best</a:t>
            </a:r>
            <a:r>
              <a:rPr sz="165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80" dirty="0">
                <a:solidFill>
                  <a:srgbClr val="2D2D2D"/>
                </a:solidFill>
                <a:latin typeface="Roboto"/>
                <a:cs typeface="Roboto"/>
              </a:rPr>
              <a:t>software</a:t>
            </a:r>
            <a:r>
              <a:rPr sz="165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85" dirty="0">
                <a:solidFill>
                  <a:srgbClr val="2D2D2D"/>
                </a:solidFill>
                <a:latin typeface="Roboto"/>
                <a:cs typeface="Roboto"/>
              </a:rPr>
              <a:t>practices</a:t>
            </a:r>
            <a:r>
              <a:rPr sz="165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70" dirty="0">
                <a:solidFill>
                  <a:srgbClr val="2D2D2D"/>
                </a:solidFill>
                <a:latin typeface="Roboto"/>
                <a:cs typeface="Roboto"/>
              </a:rPr>
              <a:t>including</a:t>
            </a:r>
            <a:r>
              <a:rPr sz="165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90" dirty="0">
                <a:solidFill>
                  <a:srgbClr val="2D2D2D"/>
                </a:solidFill>
                <a:latin typeface="Roboto"/>
                <a:cs typeface="Roboto"/>
              </a:rPr>
              <a:t>modular</a:t>
            </a:r>
            <a:r>
              <a:rPr sz="165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70" dirty="0">
                <a:solidFill>
                  <a:srgbClr val="2D2D2D"/>
                </a:solidFill>
                <a:latin typeface="Roboto"/>
                <a:cs typeface="Roboto"/>
              </a:rPr>
              <a:t>architecture,</a:t>
            </a:r>
            <a:r>
              <a:rPr sz="165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85" dirty="0">
                <a:solidFill>
                  <a:srgbClr val="2D2D2D"/>
                </a:solidFill>
                <a:latin typeface="Roboto"/>
                <a:cs typeface="Roboto"/>
              </a:rPr>
              <a:t>comprehensive</a:t>
            </a:r>
            <a:r>
              <a:rPr sz="165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65" dirty="0">
                <a:solidFill>
                  <a:srgbClr val="2D2D2D"/>
                </a:solidFill>
                <a:latin typeface="Roboto"/>
                <a:cs typeface="Roboto"/>
              </a:rPr>
              <a:t>testing,</a:t>
            </a:r>
            <a:r>
              <a:rPr sz="165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90" dirty="0">
                <a:solidFill>
                  <a:srgbClr val="2D2D2D"/>
                </a:solidFill>
                <a:latin typeface="Roboto"/>
                <a:cs typeface="Roboto"/>
              </a:rPr>
              <a:t>CI/CD</a:t>
            </a:r>
            <a:r>
              <a:rPr sz="165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70" dirty="0">
                <a:solidFill>
                  <a:srgbClr val="2D2D2D"/>
                </a:solidFill>
                <a:latin typeface="Roboto"/>
                <a:cs typeface="Roboto"/>
              </a:rPr>
              <a:t>integration,</a:t>
            </a:r>
            <a:r>
              <a:rPr sz="165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90" dirty="0">
                <a:solidFill>
                  <a:srgbClr val="2D2D2D"/>
                </a:solidFill>
                <a:latin typeface="Roboto"/>
                <a:cs typeface="Roboto"/>
              </a:rPr>
              <a:t>and</a:t>
            </a:r>
            <a:r>
              <a:rPr sz="165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10" dirty="0">
                <a:solidFill>
                  <a:srgbClr val="2D2D2D"/>
                </a:solidFill>
                <a:latin typeface="Roboto"/>
                <a:cs typeface="Roboto"/>
              </a:rPr>
              <a:t>containerization.</a:t>
            </a:r>
            <a:endParaRPr sz="16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5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2000" b="1" spc="-135" dirty="0">
                <a:solidFill>
                  <a:srgbClr val="2D2D2D"/>
                </a:solidFill>
                <a:latin typeface="Roboto"/>
                <a:cs typeface="Roboto"/>
              </a:rPr>
              <a:t>Key</a:t>
            </a:r>
            <a:r>
              <a:rPr sz="2000" b="1" spc="-4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2000" b="1" spc="-10" dirty="0">
                <a:solidFill>
                  <a:srgbClr val="2D2D2D"/>
                </a:solidFill>
                <a:latin typeface="Roboto"/>
                <a:cs typeface="Roboto"/>
              </a:rPr>
              <a:t>Features</a:t>
            </a:r>
            <a:endParaRPr sz="2000" dirty="0">
              <a:latin typeface="Roboto"/>
              <a:cs typeface="Robo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1000" y="2295525"/>
            <a:ext cx="457200" cy="457200"/>
            <a:chOff x="381000" y="2295525"/>
            <a:chExt cx="457200" cy="457200"/>
          </a:xfrm>
        </p:grpSpPr>
        <p:sp>
          <p:nvSpPr>
            <p:cNvPr id="6" name="object 6"/>
            <p:cNvSpPr/>
            <p:nvPr/>
          </p:nvSpPr>
          <p:spPr>
            <a:xfrm>
              <a:off x="381000" y="229552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2"/>
                  </a:lnTo>
                  <a:lnTo>
                    <a:pt x="169405" y="449529"/>
                  </a:lnTo>
                  <a:lnTo>
                    <a:pt x="127441" y="433736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3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3" y="176659"/>
                  </a:lnTo>
                  <a:lnTo>
                    <a:pt x="20266" y="134201"/>
                  </a:lnTo>
                  <a:lnTo>
                    <a:pt x="42685" y="95371"/>
                  </a:lnTo>
                  <a:lnTo>
                    <a:pt x="72249" y="61661"/>
                  </a:lnTo>
                  <a:lnTo>
                    <a:pt x="107821" y="34366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2"/>
                  </a:lnTo>
                  <a:lnTo>
                    <a:pt x="322998" y="20265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7" y="191345"/>
                  </a:lnTo>
                  <a:lnTo>
                    <a:pt x="457199" y="221112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40"/>
                  </a:lnTo>
                  <a:lnTo>
                    <a:pt x="436933" y="322998"/>
                  </a:lnTo>
                  <a:lnTo>
                    <a:pt x="414514" y="361827"/>
                  </a:lnTo>
                  <a:lnTo>
                    <a:pt x="384950" y="395538"/>
                  </a:lnTo>
                  <a:lnTo>
                    <a:pt x="349378" y="422832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43555" y="456832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F694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399" y="2447924"/>
              <a:ext cx="153322" cy="15335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39800" y="2248288"/>
            <a:ext cx="2352040" cy="5226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00" b="1" spc="-105" dirty="0">
                <a:solidFill>
                  <a:srgbClr val="2D2D2D"/>
                </a:solidFill>
                <a:latin typeface="Roboto"/>
                <a:cs typeface="Roboto"/>
              </a:rPr>
              <a:t>Book</a:t>
            </a:r>
            <a:r>
              <a:rPr sz="1500" b="1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2D2D2D"/>
                </a:solidFill>
                <a:latin typeface="Roboto"/>
                <a:cs typeface="Roboto"/>
              </a:rPr>
              <a:t>Browsing</a:t>
            </a:r>
            <a:endParaRPr sz="15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300" spc="-70" dirty="0">
                <a:solidFill>
                  <a:srgbClr val="2D2D2D"/>
                </a:solidFill>
                <a:latin typeface="Roboto"/>
                <a:cs typeface="Roboto"/>
              </a:rPr>
              <a:t>Browse</a:t>
            </a:r>
            <a:r>
              <a:rPr sz="13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D2D2D"/>
                </a:solidFill>
                <a:latin typeface="Roboto"/>
                <a:cs typeface="Roboto"/>
              </a:rPr>
              <a:t>by</a:t>
            </a:r>
            <a:r>
              <a:rPr sz="13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2D2D2D"/>
                </a:solidFill>
                <a:latin typeface="Roboto"/>
                <a:cs typeface="Roboto"/>
              </a:rPr>
              <a:t>title,</a:t>
            </a:r>
            <a:r>
              <a:rPr sz="130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D2D2D"/>
                </a:solidFill>
                <a:latin typeface="Roboto"/>
                <a:cs typeface="Roboto"/>
              </a:rPr>
              <a:t>author,</a:t>
            </a:r>
            <a:r>
              <a:rPr sz="13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D2D2D"/>
                </a:solidFill>
                <a:latin typeface="Roboto"/>
                <a:cs typeface="Roboto"/>
              </a:rPr>
              <a:t>or</a:t>
            </a:r>
            <a:r>
              <a:rPr sz="130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2D2D2D"/>
                </a:solidFill>
                <a:latin typeface="Roboto"/>
                <a:cs typeface="Roboto"/>
              </a:rPr>
              <a:t>category</a:t>
            </a:r>
            <a:endParaRPr sz="1300" dirty="0">
              <a:latin typeface="Roboto"/>
              <a:cs typeface="Robo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257674" y="2295525"/>
            <a:ext cx="457200" cy="457200"/>
            <a:chOff x="4257674" y="2295525"/>
            <a:chExt cx="457200" cy="457200"/>
          </a:xfrm>
        </p:grpSpPr>
        <p:sp>
          <p:nvSpPr>
            <p:cNvPr id="10" name="object 10"/>
            <p:cNvSpPr/>
            <p:nvPr/>
          </p:nvSpPr>
          <p:spPr>
            <a:xfrm>
              <a:off x="4257674" y="229552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7" y="457199"/>
                  </a:moveTo>
                  <a:lnTo>
                    <a:pt x="221113" y="457199"/>
                  </a:lnTo>
                  <a:lnTo>
                    <a:pt x="213644" y="456832"/>
                  </a:lnTo>
                  <a:lnTo>
                    <a:pt x="169405" y="449529"/>
                  </a:lnTo>
                  <a:lnTo>
                    <a:pt x="127441" y="433736"/>
                  </a:lnTo>
                  <a:lnTo>
                    <a:pt x="89364" y="410059"/>
                  </a:lnTo>
                  <a:lnTo>
                    <a:pt x="56639" y="379409"/>
                  </a:lnTo>
                  <a:lnTo>
                    <a:pt x="30522" y="342963"/>
                  </a:lnTo>
                  <a:lnTo>
                    <a:pt x="12017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3" y="176659"/>
                  </a:lnTo>
                  <a:lnTo>
                    <a:pt x="20265" y="134201"/>
                  </a:lnTo>
                  <a:lnTo>
                    <a:pt x="42685" y="95371"/>
                  </a:lnTo>
                  <a:lnTo>
                    <a:pt x="72249" y="61661"/>
                  </a:lnTo>
                  <a:lnTo>
                    <a:pt x="107821" y="34366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7" y="0"/>
                  </a:lnTo>
                  <a:lnTo>
                    <a:pt x="280540" y="5852"/>
                  </a:lnTo>
                  <a:lnTo>
                    <a:pt x="322997" y="20265"/>
                  </a:lnTo>
                  <a:lnTo>
                    <a:pt x="361827" y="42685"/>
                  </a:lnTo>
                  <a:lnTo>
                    <a:pt x="395538" y="72249"/>
                  </a:lnTo>
                  <a:lnTo>
                    <a:pt x="422832" y="107821"/>
                  </a:lnTo>
                  <a:lnTo>
                    <a:pt x="442663" y="148035"/>
                  </a:lnTo>
                  <a:lnTo>
                    <a:pt x="454267" y="191345"/>
                  </a:lnTo>
                  <a:lnTo>
                    <a:pt x="457199" y="221112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40"/>
                  </a:lnTo>
                  <a:lnTo>
                    <a:pt x="436933" y="322998"/>
                  </a:lnTo>
                  <a:lnTo>
                    <a:pt x="414513" y="361827"/>
                  </a:lnTo>
                  <a:lnTo>
                    <a:pt x="384949" y="395538"/>
                  </a:lnTo>
                  <a:lnTo>
                    <a:pt x="349377" y="422832"/>
                  </a:lnTo>
                  <a:lnTo>
                    <a:pt x="309163" y="442663"/>
                  </a:lnTo>
                  <a:lnTo>
                    <a:pt x="265854" y="454267"/>
                  </a:lnTo>
                  <a:lnTo>
                    <a:pt x="243555" y="456832"/>
                  </a:lnTo>
                  <a:lnTo>
                    <a:pt x="236087" y="457199"/>
                  </a:lnTo>
                  <a:close/>
                </a:path>
              </a:pathLst>
            </a:custGeom>
            <a:solidFill>
              <a:srgbClr val="F694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19599" y="2447924"/>
              <a:ext cx="133349" cy="15239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813200" y="2248288"/>
            <a:ext cx="2939415" cy="5226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00" b="1" spc="-90" dirty="0">
                <a:solidFill>
                  <a:srgbClr val="2D2D2D"/>
                </a:solidFill>
                <a:latin typeface="Roboto"/>
                <a:cs typeface="Roboto"/>
              </a:rPr>
              <a:t>Secure</a:t>
            </a:r>
            <a:r>
              <a:rPr sz="1500" b="1" spc="1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500" b="1" spc="-20" dirty="0">
                <a:solidFill>
                  <a:srgbClr val="2D2D2D"/>
                </a:solidFill>
                <a:latin typeface="Roboto"/>
                <a:cs typeface="Roboto"/>
              </a:rPr>
              <a:t>Login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300" spc="-55" dirty="0">
                <a:solidFill>
                  <a:srgbClr val="2D2D2D"/>
                </a:solidFill>
                <a:latin typeface="Roboto"/>
                <a:cs typeface="Roboto"/>
              </a:rPr>
              <a:t>User</a:t>
            </a:r>
            <a:r>
              <a:rPr sz="1300" spc="-1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D2D2D"/>
                </a:solidFill>
                <a:latin typeface="Roboto"/>
                <a:cs typeface="Roboto"/>
              </a:rPr>
              <a:t>registration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D2D2D"/>
                </a:solidFill>
                <a:latin typeface="Roboto"/>
                <a:cs typeface="Roboto"/>
              </a:rPr>
              <a:t>and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D2D2D"/>
                </a:solidFill>
                <a:latin typeface="Roboto"/>
                <a:cs typeface="Roboto"/>
              </a:rPr>
              <a:t>secure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2D2D2D"/>
                </a:solidFill>
                <a:latin typeface="Roboto"/>
                <a:cs typeface="Roboto"/>
              </a:rPr>
              <a:t>authentication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124825" y="2295525"/>
            <a:ext cx="457200" cy="457200"/>
            <a:chOff x="8124825" y="2295525"/>
            <a:chExt cx="457200" cy="457200"/>
          </a:xfrm>
        </p:grpSpPr>
        <p:sp>
          <p:nvSpPr>
            <p:cNvPr id="14" name="object 14"/>
            <p:cNvSpPr/>
            <p:nvPr/>
          </p:nvSpPr>
          <p:spPr>
            <a:xfrm>
              <a:off x="8124825" y="229552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2" y="457199"/>
                  </a:lnTo>
                  <a:lnTo>
                    <a:pt x="213643" y="456832"/>
                  </a:lnTo>
                  <a:lnTo>
                    <a:pt x="169404" y="449529"/>
                  </a:lnTo>
                  <a:lnTo>
                    <a:pt x="127439" y="433736"/>
                  </a:lnTo>
                  <a:lnTo>
                    <a:pt x="89363" y="410059"/>
                  </a:lnTo>
                  <a:lnTo>
                    <a:pt x="56638" y="379409"/>
                  </a:lnTo>
                  <a:lnTo>
                    <a:pt x="30522" y="342963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2" y="176659"/>
                  </a:lnTo>
                  <a:lnTo>
                    <a:pt x="20265" y="134201"/>
                  </a:lnTo>
                  <a:lnTo>
                    <a:pt x="42685" y="95371"/>
                  </a:lnTo>
                  <a:lnTo>
                    <a:pt x="72248" y="61661"/>
                  </a:lnTo>
                  <a:lnTo>
                    <a:pt x="107820" y="34366"/>
                  </a:lnTo>
                  <a:lnTo>
                    <a:pt x="148034" y="14535"/>
                  </a:lnTo>
                  <a:lnTo>
                    <a:pt x="191344" y="2931"/>
                  </a:lnTo>
                  <a:lnTo>
                    <a:pt x="221112" y="0"/>
                  </a:lnTo>
                  <a:lnTo>
                    <a:pt x="236086" y="0"/>
                  </a:lnTo>
                  <a:lnTo>
                    <a:pt x="280539" y="5852"/>
                  </a:lnTo>
                  <a:lnTo>
                    <a:pt x="322997" y="20265"/>
                  </a:lnTo>
                  <a:lnTo>
                    <a:pt x="361827" y="42685"/>
                  </a:lnTo>
                  <a:lnTo>
                    <a:pt x="395538" y="72249"/>
                  </a:lnTo>
                  <a:lnTo>
                    <a:pt x="422832" y="107821"/>
                  </a:lnTo>
                  <a:lnTo>
                    <a:pt x="442663" y="148035"/>
                  </a:lnTo>
                  <a:lnTo>
                    <a:pt x="454267" y="191345"/>
                  </a:lnTo>
                  <a:lnTo>
                    <a:pt x="457199" y="221112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40"/>
                  </a:lnTo>
                  <a:lnTo>
                    <a:pt x="436932" y="322998"/>
                  </a:lnTo>
                  <a:lnTo>
                    <a:pt x="414513" y="361827"/>
                  </a:lnTo>
                  <a:lnTo>
                    <a:pt x="384949" y="395538"/>
                  </a:lnTo>
                  <a:lnTo>
                    <a:pt x="349376" y="422832"/>
                  </a:lnTo>
                  <a:lnTo>
                    <a:pt x="309163" y="442663"/>
                  </a:lnTo>
                  <a:lnTo>
                    <a:pt x="265854" y="454267"/>
                  </a:lnTo>
                  <a:lnTo>
                    <a:pt x="243555" y="456832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F694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67699" y="2447924"/>
              <a:ext cx="171628" cy="15239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686750" y="2248288"/>
            <a:ext cx="2037714" cy="5226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00" b="1" spc="-70" dirty="0">
                <a:solidFill>
                  <a:srgbClr val="2D2D2D"/>
                </a:solidFill>
                <a:latin typeface="Roboto"/>
                <a:cs typeface="Roboto"/>
              </a:rPr>
              <a:t>Cart</a:t>
            </a:r>
            <a:r>
              <a:rPr sz="1500" b="1" spc="-2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2D2D2D"/>
                </a:solidFill>
                <a:latin typeface="Roboto"/>
                <a:cs typeface="Roboto"/>
              </a:rPr>
              <a:t>Management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300" spc="-60" dirty="0">
                <a:solidFill>
                  <a:srgbClr val="2D2D2D"/>
                </a:solidFill>
                <a:latin typeface="Roboto"/>
                <a:cs typeface="Roboto"/>
              </a:rPr>
              <a:t>Add,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D2D2D"/>
                </a:solidFill>
                <a:latin typeface="Roboto"/>
                <a:cs typeface="Roboto"/>
              </a:rPr>
              <a:t>review,</a:t>
            </a:r>
            <a:r>
              <a:rPr sz="13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D2D2D"/>
                </a:solidFill>
                <a:latin typeface="Roboto"/>
                <a:cs typeface="Roboto"/>
              </a:rPr>
              <a:t>and</a:t>
            </a:r>
            <a:r>
              <a:rPr sz="13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D2D2D"/>
                </a:solidFill>
                <a:latin typeface="Roboto"/>
                <a:cs typeface="Roboto"/>
              </a:rPr>
              <a:t>update</a:t>
            </a:r>
            <a:r>
              <a:rPr sz="13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2D2D2D"/>
                </a:solidFill>
                <a:latin typeface="Roboto"/>
                <a:cs typeface="Roboto"/>
              </a:rPr>
              <a:t>items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81000" y="2981325"/>
            <a:ext cx="457200" cy="457200"/>
            <a:chOff x="381000" y="2981325"/>
            <a:chExt cx="457200" cy="457200"/>
          </a:xfrm>
        </p:grpSpPr>
        <p:sp>
          <p:nvSpPr>
            <p:cNvPr id="18" name="object 18"/>
            <p:cNvSpPr/>
            <p:nvPr/>
          </p:nvSpPr>
          <p:spPr>
            <a:xfrm>
              <a:off x="381000" y="298132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2"/>
                  </a:lnTo>
                  <a:lnTo>
                    <a:pt x="169405" y="449529"/>
                  </a:lnTo>
                  <a:lnTo>
                    <a:pt x="127441" y="433736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3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3" y="176658"/>
                  </a:lnTo>
                  <a:lnTo>
                    <a:pt x="20266" y="134201"/>
                  </a:lnTo>
                  <a:lnTo>
                    <a:pt x="42685" y="95370"/>
                  </a:lnTo>
                  <a:lnTo>
                    <a:pt x="72249" y="61660"/>
                  </a:lnTo>
                  <a:lnTo>
                    <a:pt x="107821" y="34366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2"/>
                  </a:lnTo>
                  <a:lnTo>
                    <a:pt x="322998" y="20265"/>
                  </a:lnTo>
                  <a:lnTo>
                    <a:pt x="361828" y="42684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4"/>
                  </a:lnTo>
                  <a:lnTo>
                    <a:pt x="454267" y="191345"/>
                  </a:lnTo>
                  <a:lnTo>
                    <a:pt x="457199" y="221112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40"/>
                  </a:lnTo>
                  <a:lnTo>
                    <a:pt x="436933" y="322997"/>
                  </a:lnTo>
                  <a:lnTo>
                    <a:pt x="414514" y="361827"/>
                  </a:lnTo>
                  <a:lnTo>
                    <a:pt x="384950" y="395538"/>
                  </a:lnTo>
                  <a:lnTo>
                    <a:pt x="349378" y="422832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43555" y="456832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F694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4826" y="3136225"/>
              <a:ext cx="187523" cy="149363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939800" y="2934088"/>
            <a:ext cx="2327910" cy="5226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00" b="1" spc="-100" dirty="0">
                <a:solidFill>
                  <a:srgbClr val="2D2D2D"/>
                </a:solidFill>
                <a:latin typeface="Roboto"/>
                <a:cs typeface="Roboto"/>
              </a:rPr>
              <a:t>Admin</a:t>
            </a:r>
            <a:r>
              <a:rPr sz="1500" b="1" spc="-10" dirty="0">
                <a:solidFill>
                  <a:srgbClr val="2D2D2D"/>
                </a:solidFill>
                <a:latin typeface="Roboto"/>
                <a:cs typeface="Roboto"/>
              </a:rPr>
              <a:t> Interface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300" spc="-70" dirty="0">
                <a:solidFill>
                  <a:srgbClr val="2D2D2D"/>
                </a:solidFill>
                <a:latin typeface="Roboto"/>
                <a:cs typeface="Roboto"/>
              </a:rPr>
              <a:t>Manage</a:t>
            </a:r>
            <a:r>
              <a:rPr sz="13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D2D2D"/>
                </a:solidFill>
                <a:latin typeface="Roboto"/>
                <a:cs typeface="Roboto"/>
              </a:rPr>
              <a:t>inventory</a:t>
            </a:r>
            <a:r>
              <a:rPr sz="13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D2D2D"/>
                </a:solidFill>
                <a:latin typeface="Roboto"/>
                <a:cs typeface="Roboto"/>
              </a:rPr>
              <a:t>and</a:t>
            </a:r>
            <a:r>
              <a:rPr sz="130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D2D2D"/>
                </a:solidFill>
                <a:latin typeface="Roboto"/>
                <a:cs typeface="Roboto"/>
              </a:rPr>
              <a:t>user</a:t>
            </a:r>
            <a:r>
              <a:rPr sz="13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2D2D2D"/>
                </a:solidFill>
                <a:latin typeface="Roboto"/>
                <a:cs typeface="Roboto"/>
              </a:rPr>
              <a:t>orders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257674" y="2981325"/>
            <a:ext cx="457200" cy="457200"/>
            <a:chOff x="4257674" y="2981325"/>
            <a:chExt cx="457200" cy="457200"/>
          </a:xfrm>
        </p:grpSpPr>
        <p:sp>
          <p:nvSpPr>
            <p:cNvPr id="22" name="object 22"/>
            <p:cNvSpPr/>
            <p:nvPr/>
          </p:nvSpPr>
          <p:spPr>
            <a:xfrm>
              <a:off x="4257674" y="298132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7" y="457199"/>
                  </a:moveTo>
                  <a:lnTo>
                    <a:pt x="221113" y="457199"/>
                  </a:lnTo>
                  <a:lnTo>
                    <a:pt x="213644" y="456832"/>
                  </a:lnTo>
                  <a:lnTo>
                    <a:pt x="169405" y="449529"/>
                  </a:lnTo>
                  <a:lnTo>
                    <a:pt x="127441" y="433736"/>
                  </a:lnTo>
                  <a:lnTo>
                    <a:pt x="89364" y="410059"/>
                  </a:lnTo>
                  <a:lnTo>
                    <a:pt x="56639" y="379409"/>
                  </a:lnTo>
                  <a:lnTo>
                    <a:pt x="30522" y="342963"/>
                  </a:lnTo>
                  <a:lnTo>
                    <a:pt x="12017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3" y="176658"/>
                  </a:lnTo>
                  <a:lnTo>
                    <a:pt x="20265" y="134201"/>
                  </a:lnTo>
                  <a:lnTo>
                    <a:pt x="42685" y="95370"/>
                  </a:lnTo>
                  <a:lnTo>
                    <a:pt x="72249" y="61660"/>
                  </a:lnTo>
                  <a:lnTo>
                    <a:pt x="107821" y="34366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7" y="0"/>
                  </a:lnTo>
                  <a:lnTo>
                    <a:pt x="280540" y="5852"/>
                  </a:lnTo>
                  <a:lnTo>
                    <a:pt x="322997" y="20265"/>
                  </a:lnTo>
                  <a:lnTo>
                    <a:pt x="361827" y="42684"/>
                  </a:lnTo>
                  <a:lnTo>
                    <a:pt x="395538" y="72249"/>
                  </a:lnTo>
                  <a:lnTo>
                    <a:pt x="422832" y="107821"/>
                  </a:lnTo>
                  <a:lnTo>
                    <a:pt x="442663" y="148034"/>
                  </a:lnTo>
                  <a:lnTo>
                    <a:pt x="454267" y="191345"/>
                  </a:lnTo>
                  <a:lnTo>
                    <a:pt x="457199" y="221112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40"/>
                  </a:lnTo>
                  <a:lnTo>
                    <a:pt x="436933" y="322997"/>
                  </a:lnTo>
                  <a:lnTo>
                    <a:pt x="414513" y="361827"/>
                  </a:lnTo>
                  <a:lnTo>
                    <a:pt x="384949" y="395538"/>
                  </a:lnTo>
                  <a:lnTo>
                    <a:pt x="349377" y="422832"/>
                  </a:lnTo>
                  <a:lnTo>
                    <a:pt x="309163" y="442663"/>
                  </a:lnTo>
                  <a:lnTo>
                    <a:pt x="265854" y="454267"/>
                  </a:lnTo>
                  <a:lnTo>
                    <a:pt x="243555" y="456832"/>
                  </a:lnTo>
                  <a:lnTo>
                    <a:pt x="236087" y="457199"/>
                  </a:lnTo>
                  <a:close/>
                </a:path>
              </a:pathLst>
            </a:custGeom>
            <a:solidFill>
              <a:srgbClr val="F694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00549" y="3143249"/>
              <a:ext cx="171449" cy="13334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4813200" y="2934088"/>
            <a:ext cx="2273935" cy="5226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00" b="1" spc="-90" dirty="0">
                <a:solidFill>
                  <a:srgbClr val="2D2D2D"/>
                </a:solidFill>
                <a:latin typeface="Roboto"/>
                <a:cs typeface="Roboto"/>
              </a:rPr>
              <a:t>Order</a:t>
            </a:r>
            <a:r>
              <a:rPr sz="1500" b="1" spc="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2D2D2D"/>
                </a:solidFill>
                <a:latin typeface="Roboto"/>
                <a:cs typeface="Roboto"/>
              </a:rPr>
              <a:t>Processing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300" spc="-55" dirty="0">
                <a:solidFill>
                  <a:srgbClr val="2D2D2D"/>
                </a:solidFill>
                <a:latin typeface="Roboto"/>
                <a:cs typeface="Roboto"/>
              </a:rPr>
              <a:t>Streamlined</a:t>
            </a:r>
            <a:r>
              <a:rPr sz="130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D2D2D"/>
                </a:solidFill>
                <a:latin typeface="Roboto"/>
                <a:cs typeface="Roboto"/>
              </a:rPr>
              <a:t>checkout</a:t>
            </a:r>
            <a:r>
              <a:rPr sz="1300" spc="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2D2D2D"/>
                </a:solidFill>
                <a:latin typeface="Roboto"/>
                <a:cs typeface="Roboto"/>
              </a:rPr>
              <a:t>experience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124825" y="2981325"/>
            <a:ext cx="457200" cy="457200"/>
            <a:chOff x="8124825" y="2981325"/>
            <a:chExt cx="457200" cy="457200"/>
          </a:xfrm>
        </p:grpSpPr>
        <p:sp>
          <p:nvSpPr>
            <p:cNvPr id="26" name="object 26"/>
            <p:cNvSpPr/>
            <p:nvPr/>
          </p:nvSpPr>
          <p:spPr>
            <a:xfrm>
              <a:off x="8124825" y="298132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2" y="457199"/>
                  </a:lnTo>
                  <a:lnTo>
                    <a:pt x="213643" y="456832"/>
                  </a:lnTo>
                  <a:lnTo>
                    <a:pt x="169404" y="449529"/>
                  </a:lnTo>
                  <a:lnTo>
                    <a:pt x="127439" y="433736"/>
                  </a:lnTo>
                  <a:lnTo>
                    <a:pt x="89363" y="410059"/>
                  </a:lnTo>
                  <a:lnTo>
                    <a:pt x="56638" y="379409"/>
                  </a:lnTo>
                  <a:lnTo>
                    <a:pt x="30522" y="342963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2" y="176658"/>
                  </a:lnTo>
                  <a:lnTo>
                    <a:pt x="20265" y="134201"/>
                  </a:lnTo>
                  <a:lnTo>
                    <a:pt x="42685" y="95370"/>
                  </a:lnTo>
                  <a:lnTo>
                    <a:pt x="72248" y="61660"/>
                  </a:lnTo>
                  <a:lnTo>
                    <a:pt x="107820" y="34366"/>
                  </a:lnTo>
                  <a:lnTo>
                    <a:pt x="148034" y="14535"/>
                  </a:lnTo>
                  <a:lnTo>
                    <a:pt x="191344" y="2931"/>
                  </a:lnTo>
                  <a:lnTo>
                    <a:pt x="221112" y="0"/>
                  </a:lnTo>
                  <a:lnTo>
                    <a:pt x="236086" y="0"/>
                  </a:lnTo>
                  <a:lnTo>
                    <a:pt x="280539" y="5852"/>
                  </a:lnTo>
                  <a:lnTo>
                    <a:pt x="322997" y="20265"/>
                  </a:lnTo>
                  <a:lnTo>
                    <a:pt x="361827" y="42684"/>
                  </a:lnTo>
                  <a:lnTo>
                    <a:pt x="395538" y="72249"/>
                  </a:lnTo>
                  <a:lnTo>
                    <a:pt x="422832" y="107821"/>
                  </a:lnTo>
                  <a:lnTo>
                    <a:pt x="442663" y="148034"/>
                  </a:lnTo>
                  <a:lnTo>
                    <a:pt x="454267" y="191345"/>
                  </a:lnTo>
                  <a:lnTo>
                    <a:pt x="457199" y="221112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40"/>
                  </a:lnTo>
                  <a:lnTo>
                    <a:pt x="436932" y="322997"/>
                  </a:lnTo>
                  <a:lnTo>
                    <a:pt x="414513" y="361827"/>
                  </a:lnTo>
                  <a:lnTo>
                    <a:pt x="384949" y="395538"/>
                  </a:lnTo>
                  <a:lnTo>
                    <a:pt x="349376" y="422832"/>
                  </a:lnTo>
                  <a:lnTo>
                    <a:pt x="309163" y="442663"/>
                  </a:lnTo>
                  <a:lnTo>
                    <a:pt x="265854" y="454267"/>
                  </a:lnTo>
                  <a:lnTo>
                    <a:pt x="243555" y="456832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F694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86065" y="3133724"/>
              <a:ext cx="134748" cy="15239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8686750" y="2934088"/>
            <a:ext cx="2100580" cy="5226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00" b="1" spc="-10" dirty="0">
                <a:solidFill>
                  <a:srgbClr val="2D2D2D"/>
                </a:solidFill>
                <a:latin typeface="Roboto"/>
                <a:cs typeface="Roboto"/>
              </a:rPr>
              <a:t>Notifications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300" spc="-65" dirty="0">
                <a:solidFill>
                  <a:srgbClr val="2D2D2D"/>
                </a:solidFill>
                <a:latin typeface="Roboto"/>
                <a:cs typeface="Roboto"/>
              </a:rPr>
              <a:t>Stock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2D2D2D"/>
                </a:solidFill>
                <a:latin typeface="Roboto"/>
                <a:cs typeface="Roboto"/>
              </a:rPr>
              <a:t>alerts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D2D2D"/>
                </a:solidFill>
                <a:latin typeface="Roboto"/>
                <a:cs typeface="Roboto"/>
              </a:rPr>
              <a:t>and</a:t>
            </a:r>
            <a:r>
              <a:rPr sz="13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D2D2D"/>
                </a:solidFill>
                <a:latin typeface="Roboto"/>
                <a:cs typeface="Roboto"/>
              </a:rPr>
              <a:t>order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D2D2D"/>
                </a:solidFill>
                <a:latin typeface="Roboto"/>
                <a:cs typeface="Roboto"/>
              </a:rPr>
              <a:t>updates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8299" y="3590607"/>
            <a:ext cx="24218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20" dirty="0">
                <a:solidFill>
                  <a:srgbClr val="2D2D2D"/>
                </a:solidFill>
                <a:latin typeface="Roboto"/>
                <a:cs typeface="Roboto"/>
              </a:rPr>
              <a:t>Development</a:t>
            </a:r>
            <a:r>
              <a:rPr sz="2000" b="1" spc="-4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2000" b="1" spc="-100" dirty="0">
                <a:solidFill>
                  <a:srgbClr val="2D2D2D"/>
                </a:solidFill>
                <a:latin typeface="Roboto"/>
                <a:cs typeface="Roboto"/>
              </a:rPr>
              <a:t>Approach</a:t>
            </a:r>
            <a:endParaRPr sz="2000" dirty="0">
              <a:latin typeface="Roboto"/>
              <a:cs typeface="Robo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80999" y="4086224"/>
            <a:ext cx="5600700" cy="704850"/>
            <a:chOff x="380999" y="4086224"/>
            <a:chExt cx="5600700" cy="704850"/>
          </a:xfrm>
        </p:grpSpPr>
        <p:sp>
          <p:nvSpPr>
            <p:cNvPr id="31" name="object 31"/>
            <p:cNvSpPr/>
            <p:nvPr/>
          </p:nvSpPr>
          <p:spPr>
            <a:xfrm>
              <a:off x="385762" y="4090987"/>
              <a:ext cx="5591175" cy="695325"/>
            </a:xfrm>
            <a:custGeom>
              <a:avLst/>
              <a:gdLst/>
              <a:ahLst/>
              <a:cxnLst/>
              <a:rect l="l" t="t" r="r" b="b"/>
              <a:pathLst>
                <a:path w="5591175" h="695325">
                  <a:moveTo>
                    <a:pt x="0" y="6429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5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5538787" y="0"/>
                  </a:lnTo>
                  <a:lnTo>
                    <a:pt x="5542226" y="0"/>
                  </a:lnTo>
                  <a:lnTo>
                    <a:pt x="5545633" y="335"/>
                  </a:lnTo>
                  <a:lnTo>
                    <a:pt x="5567891" y="8828"/>
                  </a:lnTo>
                  <a:lnTo>
                    <a:pt x="5570751" y="10739"/>
                  </a:lnTo>
                  <a:lnTo>
                    <a:pt x="5590839" y="45540"/>
                  </a:lnTo>
                  <a:lnTo>
                    <a:pt x="5591174" y="48947"/>
                  </a:lnTo>
                  <a:lnTo>
                    <a:pt x="5591174" y="52387"/>
                  </a:lnTo>
                  <a:lnTo>
                    <a:pt x="5591174" y="642937"/>
                  </a:lnTo>
                  <a:lnTo>
                    <a:pt x="5591174" y="646377"/>
                  </a:lnTo>
                  <a:lnTo>
                    <a:pt x="5590839" y="649783"/>
                  </a:lnTo>
                  <a:lnTo>
                    <a:pt x="5570751" y="684584"/>
                  </a:lnTo>
                  <a:lnTo>
                    <a:pt x="5567891" y="686495"/>
                  </a:lnTo>
                  <a:lnTo>
                    <a:pt x="5565031" y="688406"/>
                  </a:lnTo>
                  <a:lnTo>
                    <a:pt x="5538787" y="695324"/>
                  </a:lnTo>
                  <a:lnTo>
                    <a:pt x="52387" y="695324"/>
                  </a:lnTo>
                  <a:lnTo>
                    <a:pt x="23282" y="686495"/>
                  </a:lnTo>
                  <a:lnTo>
                    <a:pt x="20422" y="684584"/>
                  </a:lnTo>
                  <a:lnTo>
                    <a:pt x="335" y="649783"/>
                  </a:lnTo>
                  <a:lnTo>
                    <a:pt x="0" y="646377"/>
                  </a:lnTo>
                  <a:lnTo>
                    <a:pt x="0" y="64293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04824" y="421004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2"/>
                  </a:lnTo>
                  <a:lnTo>
                    <a:pt x="169405" y="449528"/>
                  </a:lnTo>
                  <a:lnTo>
                    <a:pt x="127441" y="433735"/>
                  </a:lnTo>
                  <a:lnTo>
                    <a:pt x="89365" y="410058"/>
                  </a:lnTo>
                  <a:lnTo>
                    <a:pt x="56639" y="379409"/>
                  </a:lnTo>
                  <a:lnTo>
                    <a:pt x="30522" y="342963"/>
                  </a:lnTo>
                  <a:lnTo>
                    <a:pt x="12016" y="302123"/>
                  </a:lnTo>
                  <a:lnTo>
                    <a:pt x="1834" y="258456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3" y="176659"/>
                  </a:lnTo>
                  <a:lnTo>
                    <a:pt x="20266" y="134201"/>
                  </a:lnTo>
                  <a:lnTo>
                    <a:pt x="42685" y="95370"/>
                  </a:lnTo>
                  <a:lnTo>
                    <a:pt x="72249" y="61660"/>
                  </a:lnTo>
                  <a:lnTo>
                    <a:pt x="107821" y="34366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2"/>
                  </a:lnTo>
                  <a:lnTo>
                    <a:pt x="322998" y="20265"/>
                  </a:lnTo>
                  <a:lnTo>
                    <a:pt x="361828" y="42684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8" y="191345"/>
                  </a:lnTo>
                  <a:lnTo>
                    <a:pt x="457200" y="221112"/>
                  </a:lnTo>
                  <a:lnTo>
                    <a:pt x="457199" y="228599"/>
                  </a:lnTo>
                  <a:lnTo>
                    <a:pt x="457200" y="236086"/>
                  </a:lnTo>
                  <a:lnTo>
                    <a:pt x="451346" y="280540"/>
                  </a:lnTo>
                  <a:lnTo>
                    <a:pt x="436933" y="322997"/>
                  </a:lnTo>
                  <a:lnTo>
                    <a:pt x="414514" y="361827"/>
                  </a:lnTo>
                  <a:lnTo>
                    <a:pt x="384950" y="395538"/>
                  </a:lnTo>
                  <a:lnTo>
                    <a:pt x="349378" y="422832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43555" y="456832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F694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7224" y="4361943"/>
              <a:ext cx="152399" cy="153412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063625" y="4155194"/>
            <a:ext cx="3103880" cy="5073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500" b="0" spc="-85" dirty="0">
                <a:solidFill>
                  <a:srgbClr val="2D2D2D"/>
                </a:solidFill>
                <a:latin typeface="Roboto Medium"/>
                <a:cs typeface="Roboto Medium"/>
              </a:rPr>
              <a:t>Modular</a:t>
            </a:r>
            <a:r>
              <a:rPr sz="1500" b="0" spc="-35" dirty="0">
                <a:solidFill>
                  <a:srgbClr val="2D2D2D"/>
                </a:solidFill>
                <a:latin typeface="Roboto Medium"/>
                <a:cs typeface="Roboto Medium"/>
              </a:rPr>
              <a:t> </a:t>
            </a:r>
            <a:r>
              <a:rPr sz="1500" b="0" spc="-10" dirty="0">
                <a:solidFill>
                  <a:srgbClr val="2D2D2D"/>
                </a:solidFill>
                <a:latin typeface="Roboto Medium"/>
                <a:cs typeface="Roboto Medium"/>
              </a:rPr>
              <a:t>Design</a:t>
            </a:r>
            <a:endParaRPr sz="15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150" spc="-65" dirty="0">
                <a:solidFill>
                  <a:srgbClr val="2D2D2D"/>
                </a:solidFill>
                <a:latin typeface="Roboto"/>
                <a:cs typeface="Roboto"/>
              </a:rPr>
              <a:t>SOLID</a:t>
            </a:r>
            <a:r>
              <a:rPr sz="1150" spc="1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2D2D2D"/>
                </a:solidFill>
                <a:latin typeface="Roboto"/>
                <a:cs typeface="Roboto"/>
              </a:rPr>
              <a:t>principles</a:t>
            </a:r>
            <a:r>
              <a:rPr sz="1150" spc="1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2D2D2D"/>
                </a:solidFill>
                <a:latin typeface="Roboto"/>
                <a:cs typeface="Roboto"/>
              </a:rPr>
              <a:t>and</a:t>
            </a:r>
            <a:r>
              <a:rPr sz="1150" spc="2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2D2D2D"/>
                </a:solidFill>
                <a:latin typeface="Roboto"/>
                <a:cs typeface="Roboto"/>
              </a:rPr>
              <a:t>component-</a:t>
            </a:r>
            <a:r>
              <a:rPr sz="1150" spc="-65" dirty="0">
                <a:solidFill>
                  <a:srgbClr val="2D2D2D"/>
                </a:solidFill>
                <a:latin typeface="Roboto"/>
                <a:cs typeface="Roboto"/>
              </a:rPr>
              <a:t>based</a:t>
            </a:r>
            <a:r>
              <a:rPr sz="1150" spc="1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2D2D2D"/>
                </a:solidFill>
                <a:latin typeface="Roboto"/>
                <a:cs typeface="Roboto"/>
              </a:rPr>
              <a:t>architecture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210299" y="4086224"/>
            <a:ext cx="5600700" cy="704850"/>
            <a:chOff x="6210299" y="4086224"/>
            <a:chExt cx="5600700" cy="704850"/>
          </a:xfrm>
        </p:grpSpPr>
        <p:sp>
          <p:nvSpPr>
            <p:cNvPr id="36" name="object 36"/>
            <p:cNvSpPr/>
            <p:nvPr/>
          </p:nvSpPr>
          <p:spPr>
            <a:xfrm>
              <a:off x="6215062" y="4090987"/>
              <a:ext cx="5591175" cy="695325"/>
            </a:xfrm>
            <a:custGeom>
              <a:avLst/>
              <a:gdLst/>
              <a:ahLst/>
              <a:cxnLst/>
              <a:rect l="l" t="t" r="r" b="b"/>
              <a:pathLst>
                <a:path w="5591175" h="695325">
                  <a:moveTo>
                    <a:pt x="0" y="6429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5" y="42166"/>
                  </a:lnTo>
                  <a:lnTo>
                    <a:pt x="1676" y="38792"/>
                  </a:lnTo>
                  <a:lnTo>
                    <a:pt x="2670" y="35517"/>
                  </a:lnTo>
                  <a:lnTo>
                    <a:pt x="3986" y="32338"/>
                  </a:lnTo>
                  <a:lnTo>
                    <a:pt x="5303" y="29160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1" y="17775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20422" y="10739"/>
                  </a:lnTo>
                  <a:lnTo>
                    <a:pt x="23282" y="8828"/>
                  </a:lnTo>
                  <a:lnTo>
                    <a:pt x="26142" y="6917"/>
                  </a:lnTo>
                  <a:lnTo>
                    <a:pt x="42166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5538787" y="0"/>
                  </a:lnTo>
                  <a:lnTo>
                    <a:pt x="5542226" y="0"/>
                  </a:lnTo>
                  <a:lnTo>
                    <a:pt x="5545633" y="335"/>
                  </a:lnTo>
                  <a:lnTo>
                    <a:pt x="5549006" y="1006"/>
                  </a:lnTo>
                  <a:lnTo>
                    <a:pt x="5552380" y="1677"/>
                  </a:lnTo>
                  <a:lnTo>
                    <a:pt x="5584256" y="26142"/>
                  </a:lnTo>
                  <a:lnTo>
                    <a:pt x="5591174" y="52387"/>
                  </a:lnTo>
                  <a:lnTo>
                    <a:pt x="5591174" y="642937"/>
                  </a:lnTo>
                  <a:lnTo>
                    <a:pt x="5575830" y="679980"/>
                  </a:lnTo>
                  <a:lnTo>
                    <a:pt x="5567889" y="686495"/>
                  </a:lnTo>
                  <a:lnTo>
                    <a:pt x="5565030" y="688406"/>
                  </a:lnTo>
                  <a:lnTo>
                    <a:pt x="5549006" y="694317"/>
                  </a:lnTo>
                  <a:lnTo>
                    <a:pt x="5545633" y="694988"/>
                  </a:lnTo>
                  <a:lnTo>
                    <a:pt x="5542226" y="695324"/>
                  </a:lnTo>
                  <a:lnTo>
                    <a:pt x="5538787" y="695324"/>
                  </a:lnTo>
                  <a:lnTo>
                    <a:pt x="52387" y="695324"/>
                  </a:lnTo>
                  <a:lnTo>
                    <a:pt x="15343" y="679980"/>
                  </a:lnTo>
                  <a:lnTo>
                    <a:pt x="8828" y="672041"/>
                  </a:lnTo>
                  <a:lnTo>
                    <a:pt x="6917" y="669181"/>
                  </a:lnTo>
                  <a:lnTo>
                    <a:pt x="5303" y="666162"/>
                  </a:lnTo>
                  <a:lnTo>
                    <a:pt x="3986" y="662984"/>
                  </a:lnTo>
                  <a:lnTo>
                    <a:pt x="2670" y="659806"/>
                  </a:lnTo>
                  <a:lnTo>
                    <a:pt x="1676" y="656530"/>
                  </a:lnTo>
                  <a:lnTo>
                    <a:pt x="1005" y="653157"/>
                  </a:lnTo>
                  <a:lnTo>
                    <a:pt x="335" y="649783"/>
                  </a:lnTo>
                  <a:lnTo>
                    <a:pt x="0" y="646377"/>
                  </a:lnTo>
                  <a:lnTo>
                    <a:pt x="0" y="64293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334125" y="421004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2" y="457199"/>
                  </a:lnTo>
                  <a:lnTo>
                    <a:pt x="213643" y="456832"/>
                  </a:lnTo>
                  <a:lnTo>
                    <a:pt x="169404" y="449528"/>
                  </a:lnTo>
                  <a:lnTo>
                    <a:pt x="127441" y="433735"/>
                  </a:lnTo>
                  <a:lnTo>
                    <a:pt x="89364" y="410058"/>
                  </a:lnTo>
                  <a:lnTo>
                    <a:pt x="56638" y="379409"/>
                  </a:lnTo>
                  <a:lnTo>
                    <a:pt x="30521" y="342963"/>
                  </a:lnTo>
                  <a:lnTo>
                    <a:pt x="12016" y="302123"/>
                  </a:lnTo>
                  <a:lnTo>
                    <a:pt x="1833" y="258456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1" y="176659"/>
                  </a:lnTo>
                  <a:lnTo>
                    <a:pt x="20265" y="134201"/>
                  </a:lnTo>
                  <a:lnTo>
                    <a:pt x="42684" y="95370"/>
                  </a:lnTo>
                  <a:lnTo>
                    <a:pt x="72249" y="61660"/>
                  </a:lnTo>
                  <a:lnTo>
                    <a:pt x="107820" y="34366"/>
                  </a:lnTo>
                  <a:lnTo>
                    <a:pt x="148035" y="14535"/>
                  </a:lnTo>
                  <a:lnTo>
                    <a:pt x="191344" y="2931"/>
                  </a:lnTo>
                  <a:lnTo>
                    <a:pt x="221112" y="0"/>
                  </a:lnTo>
                  <a:lnTo>
                    <a:pt x="236086" y="0"/>
                  </a:lnTo>
                  <a:lnTo>
                    <a:pt x="280539" y="5852"/>
                  </a:lnTo>
                  <a:lnTo>
                    <a:pt x="322997" y="20265"/>
                  </a:lnTo>
                  <a:lnTo>
                    <a:pt x="361827" y="42684"/>
                  </a:lnTo>
                  <a:lnTo>
                    <a:pt x="395538" y="72249"/>
                  </a:lnTo>
                  <a:lnTo>
                    <a:pt x="422831" y="107821"/>
                  </a:lnTo>
                  <a:lnTo>
                    <a:pt x="442662" y="148035"/>
                  </a:lnTo>
                  <a:lnTo>
                    <a:pt x="454267" y="191345"/>
                  </a:lnTo>
                  <a:lnTo>
                    <a:pt x="457199" y="221112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5" y="280540"/>
                  </a:lnTo>
                  <a:lnTo>
                    <a:pt x="436932" y="322997"/>
                  </a:lnTo>
                  <a:lnTo>
                    <a:pt x="414513" y="361827"/>
                  </a:lnTo>
                  <a:lnTo>
                    <a:pt x="384949" y="395538"/>
                  </a:lnTo>
                  <a:lnTo>
                    <a:pt x="349377" y="422832"/>
                  </a:lnTo>
                  <a:lnTo>
                    <a:pt x="309163" y="442663"/>
                  </a:lnTo>
                  <a:lnTo>
                    <a:pt x="265854" y="454267"/>
                  </a:lnTo>
                  <a:lnTo>
                    <a:pt x="243555" y="456832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F694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86524" y="4361527"/>
              <a:ext cx="153352" cy="153322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6892925" y="4155194"/>
            <a:ext cx="2560320" cy="5073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500" b="0" spc="-95" dirty="0">
                <a:solidFill>
                  <a:srgbClr val="2D2D2D"/>
                </a:solidFill>
                <a:latin typeface="Roboto Medium"/>
                <a:cs typeface="Roboto Medium"/>
              </a:rPr>
              <a:t>Comprehensive</a:t>
            </a:r>
            <a:r>
              <a:rPr sz="1500" b="0" spc="30" dirty="0">
                <a:solidFill>
                  <a:srgbClr val="2D2D2D"/>
                </a:solidFill>
                <a:latin typeface="Roboto Medium"/>
                <a:cs typeface="Roboto Medium"/>
              </a:rPr>
              <a:t> </a:t>
            </a:r>
            <a:r>
              <a:rPr sz="1500" b="0" spc="-10" dirty="0">
                <a:solidFill>
                  <a:srgbClr val="2D2D2D"/>
                </a:solidFill>
                <a:latin typeface="Roboto Medium"/>
                <a:cs typeface="Roboto Medium"/>
              </a:rPr>
              <a:t>Testing</a:t>
            </a:r>
            <a:endParaRPr sz="15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150" spc="-35" dirty="0">
                <a:solidFill>
                  <a:srgbClr val="2D2D2D"/>
                </a:solidFill>
                <a:latin typeface="Roboto"/>
                <a:cs typeface="Roboto"/>
              </a:rPr>
              <a:t>Unit,</a:t>
            </a:r>
            <a:r>
              <a:rPr sz="115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2D2D2D"/>
                </a:solidFill>
                <a:latin typeface="Roboto"/>
                <a:cs typeface="Roboto"/>
              </a:rPr>
              <a:t>integration,</a:t>
            </a:r>
            <a:r>
              <a:rPr sz="115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2D2D2D"/>
                </a:solidFill>
                <a:latin typeface="Roboto"/>
                <a:cs typeface="Roboto"/>
              </a:rPr>
              <a:t>and</a:t>
            </a:r>
            <a:r>
              <a:rPr sz="115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2D2D2D"/>
                </a:solidFill>
                <a:latin typeface="Roboto"/>
                <a:cs typeface="Roboto"/>
              </a:rPr>
              <a:t>E2E</a:t>
            </a:r>
            <a:r>
              <a:rPr sz="115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2D2D2D"/>
                </a:solidFill>
                <a:latin typeface="Roboto"/>
                <a:cs typeface="Roboto"/>
              </a:rPr>
              <a:t>testing</a:t>
            </a:r>
            <a:r>
              <a:rPr sz="115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D2D2D"/>
                </a:solidFill>
                <a:latin typeface="Roboto"/>
                <a:cs typeface="Roboto"/>
              </a:rPr>
              <a:t>strategies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80999" y="5019674"/>
            <a:ext cx="5600700" cy="704850"/>
            <a:chOff x="380999" y="5019674"/>
            <a:chExt cx="5600700" cy="704850"/>
          </a:xfrm>
        </p:grpSpPr>
        <p:sp>
          <p:nvSpPr>
            <p:cNvPr id="41" name="object 41"/>
            <p:cNvSpPr/>
            <p:nvPr/>
          </p:nvSpPr>
          <p:spPr>
            <a:xfrm>
              <a:off x="385762" y="5024437"/>
              <a:ext cx="5591175" cy="695325"/>
            </a:xfrm>
            <a:custGeom>
              <a:avLst/>
              <a:gdLst/>
              <a:ahLst/>
              <a:cxnLst/>
              <a:rect l="l" t="t" r="r" b="b"/>
              <a:pathLst>
                <a:path w="5591175" h="695325">
                  <a:moveTo>
                    <a:pt x="0" y="6429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5343" y="15343"/>
                  </a:lnTo>
                  <a:lnTo>
                    <a:pt x="17776" y="12910"/>
                  </a:lnTo>
                  <a:lnTo>
                    <a:pt x="20422" y="10738"/>
                  </a:lnTo>
                  <a:lnTo>
                    <a:pt x="23282" y="8827"/>
                  </a:lnTo>
                  <a:lnTo>
                    <a:pt x="26142" y="6917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5538787" y="0"/>
                  </a:lnTo>
                  <a:lnTo>
                    <a:pt x="5542226" y="0"/>
                  </a:lnTo>
                  <a:lnTo>
                    <a:pt x="5545633" y="335"/>
                  </a:lnTo>
                  <a:lnTo>
                    <a:pt x="5567891" y="8827"/>
                  </a:lnTo>
                  <a:lnTo>
                    <a:pt x="5570751" y="10738"/>
                  </a:lnTo>
                  <a:lnTo>
                    <a:pt x="5590839" y="45540"/>
                  </a:lnTo>
                  <a:lnTo>
                    <a:pt x="5591174" y="48947"/>
                  </a:lnTo>
                  <a:lnTo>
                    <a:pt x="5591174" y="52387"/>
                  </a:lnTo>
                  <a:lnTo>
                    <a:pt x="5591174" y="642937"/>
                  </a:lnTo>
                  <a:lnTo>
                    <a:pt x="5591174" y="646376"/>
                  </a:lnTo>
                  <a:lnTo>
                    <a:pt x="5590839" y="649783"/>
                  </a:lnTo>
                  <a:lnTo>
                    <a:pt x="5570751" y="684584"/>
                  </a:lnTo>
                  <a:lnTo>
                    <a:pt x="5567891" y="686495"/>
                  </a:lnTo>
                  <a:lnTo>
                    <a:pt x="5565031" y="688406"/>
                  </a:lnTo>
                  <a:lnTo>
                    <a:pt x="5542226" y="695324"/>
                  </a:lnTo>
                  <a:lnTo>
                    <a:pt x="5538787" y="695324"/>
                  </a:lnTo>
                  <a:lnTo>
                    <a:pt x="52387" y="695324"/>
                  </a:lnTo>
                  <a:lnTo>
                    <a:pt x="48947" y="695324"/>
                  </a:lnTo>
                  <a:lnTo>
                    <a:pt x="45540" y="694989"/>
                  </a:lnTo>
                  <a:lnTo>
                    <a:pt x="10739" y="674901"/>
                  </a:lnTo>
                  <a:lnTo>
                    <a:pt x="8828" y="672041"/>
                  </a:lnTo>
                  <a:lnTo>
                    <a:pt x="6917" y="669181"/>
                  </a:lnTo>
                  <a:lnTo>
                    <a:pt x="0" y="646376"/>
                  </a:lnTo>
                  <a:lnTo>
                    <a:pt x="0" y="64293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4824" y="51434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3"/>
                  </a:lnTo>
                  <a:lnTo>
                    <a:pt x="169405" y="449530"/>
                  </a:lnTo>
                  <a:lnTo>
                    <a:pt x="127441" y="433735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3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3"/>
                  </a:lnTo>
                  <a:lnTo>
                    <a:pt x="5853" y="176659"/>
                  </a:lnTo>
                  <a:lnTo>
                    <a:pt x="20266" y="134201"/>
                  </a:lnTo>
                  <a:lnTo>
                    <a:pt x="42685" y="95372"/>
                  </a:lnTo>
                  <a:lnTo>
                    <a:pt x="72249" y="61660"/>
                  </a:lnTo>
                  <a:lnTo>
                    <a:pt x="107821" y="34365"/>
                  </a:lnTo>
                  <a:lnTo>
                    <a:pt x="148035" y="14536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3"/>
                  </a:lnTo>
                  <a:lnTo>
                    <a:pt x="322998" y="20266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4"/>
                  </a:lnTo>
                  <a:lnTo>
                    <a:pt x="454268" y="191344"/>
                  </a:lnTo>
                  <a:lnTo>
                    <a:pt x="457200" y="221113"/>
                  </a:lnTo>
                  <a:lnTo>
                    <a:pt x="457199" y="228599"/>
                  </a:lnTo>
                  <a:lnTo>
                    <a:pt x="457200" y="236086"/>
                  </a:lnTo>
                  <a:lnTo>
                    <a:pt x="451346" y="280540"/>
                  </a:lnTo>
                  <a:lnTo>
                    <a:pt x="436933" y="322998"/>
                  </a:lnTo>
                  <a:lnTo>
                    <a:pt x="414514" y="361827"/>
                  </a:lnTo>
                  <a:lnTo>
                    <a:pt x="384950" y="395538"/>
                  </a:lnTo>
                  <a:lnTo>
                    <a:pt x="349378" y="422832"/>
                  </a:lnTo>
                  <a:lnTo>
                    <a:pt x="309164" y="442663"/>
                  </a:lnTo>
                  <a:lnTo>
                    <a:pt x="265854" y="454268"/>
                  </a:lnTo>
                  <a:lnTo>
                    <a:pt x="243555" y="456833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F694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987" y="5305413"/>
              <a:ext cx="142874" cy="133372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1063625" y="5088644"/>
            <a:ext cx="3267710" cy="5073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500" b="0" spc="-95" dirty="0">
                <a:solidFill>
                  <a:srgbClr val="2D2D2D"/>
                </a:solidFill>
                <a:latin typeface="Roboto Medium"/>
                <a:cs typeface="Roboto Medium"/>
              </a:rPr>
              <a:t>CI/CD</a:t>
            </a:r>
            <a:r>
              <a:rPr sz="1500" b="0" dirty="0">
                <a:solidFill>
                  <a:srgbClr val="2D2D2D"/>
                </a:solidFill>
                <a:latin typeface="Roboto Medium"/>
                <a:cs typeface="Roboto Medium"/>
              </a:rPr>
              <a:t> </a:t>
            </a:r>
            <a:r>
              <a:rPr sz="1500" b="0" spc="-10" dirty="0">
                <a:solidFill>
                  <a:srgbClr val="2D2D2D"/>
                </a:solidFill>
                <a:latin typeface="Roboto Medium"/>
                <a:cs typeface="Roboto Medium"/>
              </a:rPr>
              <a:t>Integration</a:t>
            </a:r>
            <a:endParaRPr sz="15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150" spc="-65" dirty="0">
                <a:solidFill>
                  <a:srgbClr val="2D2D2D"/>
                </a:solidFill>
                <a:latin typeface="Roboto"/>
                <a:cs typeface="Roboto"/>
              </a:rPr>
              <a:t>Automated</a:t>
            </a:r>
            <a:r>
              <a:rPr sz="1150" spc="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D2D2D"/>
                </a:solidFill>
                <a:latin typeface="Roboto"/>
                <a:cs typeface="Roboto"/>
              </a:rPr>
              <a:t>builds</a:t>
            </a:r>
            <a:r>
              <a:rPr sz="1150" spc="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2D2D2D"/>
                </a:solidFill>
                <a:latin typeface="Roboto"/>
                <a:cs typeface="Roboto"/>
              </a:rPr>
              <a:t>and</a:t>
            </a:r>
            <a:r>
              <a:rPr sz="1150" spc="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2D2D2D"/>
                </a:solidFill>
                <a:latin typeface="Roboto"/>
                <a:cs typeface="Roboto"/>
              </a:rPr>
              <a:t>deployment</a:t>
            </a:r>
            <a:r>
              <a:rPr sz="1150" spc="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D2D2D"/>
                </a:solidFill>
                <a:latin typeface="Roboto"/>
                <a:cs typeface="Roboto"/>
              </a:rPr>
              <a:t>with</a:t>
            </a:r>
            <a:r>
              <a:rPr sz="1150" spc="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2D2D2D"/>
                </a:solidFill>
                <a:latin typeface="Roboto"/>
                <a:cs typeface="Roboto"/>
              </a:rPr>
              <a:t>GitHub</a:t>
            </a:r>
            <a:r>
              <a:rPr sz="1150" spc="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2D2D2D"/>
                </a:solidFill>
                <a:latin typeface="Roboto"/>
                <a:cs typeface="Roboto"/>
              </a:rPr>
              <a:t>Actions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210299" y="5019674"/>
            <a:ext cx="5600700" cy="704850"/>
            <a:chOff x="6210299" y="5019674"/>
            <a:chExt cx="5600700" cy="704850"/>
          </a:xfrm>
        </p:grpSpPr>
        <p:sp>
          <p:nvSpPr>
            <p:cNvPr id="46" name="object 46"/>
            <p:cNvSpPr/>
            <p:nvPr/>
          </p:nvSpPr>
          <p:spPr>
            <a:xfrm>
              <a:off x="6215062" y="5024437"/>
              <a:ext cx="5591175" cy="695325"/>
            </a:xfrm>
            <a:custGeom>
              <a:avLst/>
              <a:gdLst/>
              <a:ahLst/>
              <a:cxnLst/>
              <a:rect l="l" t="t" r="r" b="b"/>
              <a:pathLst>
                <a:path w="5591175" h="695325">
                  <a:moveTo>
                    <a:pt x="0" y="6429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5" y="42166"/>
                  </a:lnTo>
                  <a:lnTo>
                    <a:pt x="1676" y="38792"/>
                  </a:lnTo>
                  <a:lnTo>
                    <a:pt x="2670" y="35517"/>
                  </a:lnTo>
                  <a:lnTo>
                    <a:pt x="3986" y="32338"/>
                  </a:lnTo>
                  <a:lnTo>
                    <a:pt x="5303" y="29160"/>
                  </a:lnTo>
                  <a:lnTo>
                    <a:pt x="6917" y="26141"/>
                  </a:lnTo>
                  <a:lnTo>
                    <a:pt x="8828" y="23281"/>
                  </a:lnTo>
                  <a:lnTo>
                    <a:pt x="10739" y="20421"/>
                  </a:lnTo>
                  <a:lnTo>
                    <a:pt x="12911" y="17775"/>
                  </a:lnTo>
                  <a:lnTo>
                    <a:pt x="15343" y="15343"/>
                  </a:lnTo>
                  <a:lnTo>
                    <a:pt x="17776" y="12910"/>
                  </a:lnTo>
                  <a:lnTo>
                    <a:pt x="20422" y="10738"/>
                  </a:lnTo>
                  <a:lnTo>
                    <a:pt x="23282" y="8827"/>
                  </a:lnTo>
                  <a:lnTo>
                    <a:pt x="26142" y="6917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5538787" y="0"/>
                  </a:lnTo>
                  <a:lnTo>
                    <a:pt x="5542226" y="0"/>
                  </a:lnTo>
                  <a:lnTo>
                    <a:pt x="5545633" y="335"/>
                  </a:lnTo>
                  <a:lnTo>
                    <a:pt x="5549006" y="1006"/>
                  </a:lnTo>
                  <a:lnTo>
                    <a:pt x="5552380" y="1677"/>
                  </a:lnTo>
                  <a:lnTo>
                    <a:pt x="5584256" y="26141"/>
                  </a:lnTo>
                  <a:lnTo>
                    <a:pt x="5591174" y="52387"/>
                  </a:lnTo>
                  <a:lnTo>
                    <a:pt x="5591174" y="642937"/>
                  </a:lnTo>
                  <a:lnTo>
                    <a:pt x="5582344" y="672041"/>
                  </a:lnTo>
                  <a:lnTo>
                    <a:pt x="5580433" y="674901"/>
                  </a:lnTo>
                  <a:lnTo>
                    <a:pt x="5567889" y="686495"/>
                  </a:lnTo>
                  <a:lnTo>
                    <a:pt x="5565030" y="688406"/>
                  </a:lnTo>
                  <a:lnTo>
                    <a:pt x="5549006" y="694318"/>
                  </a:lnTo>
                  <a:lnTo>
                    <a:pt x="5545633" y="694989"/>
                  </a:lnTo>
                  <a:lnTo>
                    <a:pt x="5542226" y="695324"/>
                  </a:lnTo>
                  <a:lnTo>
                    <a:pt x="5538787" y="695324"/>
                  </a:lnTo>
                  <a:lnTo>
                    <a:pt x="52387" y="695324"/>
                  </a:lnTo>
                  <a:lnTo>
                    <a:pt x="48947" y="695324"/>
                  </a:lnTo>
                  <a:lnTo>
                    <a:pt x="45540" y="694989"/>
                  </a:lnTo>
                  <a:lnTo>
                    <a:pt x="10739" y="674901"/>
                  </a:lnTo>
                  <a:lnTo>
                    <a:pt x="8828" y="672041"/>
                  </a:lnTo>
                  <a:lnTo>
                    <a:pt x="6917" y="669181"/>
                  </a:lnTo>
                  <a:lnTo>
                    <a:pt x="5303" y="666162"/>
                  </a:lnTo>
                  <a:lnTo>
                    <a:pt x="3986" y="662984"/>
                  </a:lnTo>
                  <a:lnTo>
                    <a:pt x="2670" y="659806"/>
                  </a:lnTo>
                  <a:lnTo>
                    <a:pt x="1676" y="656530"/>
                  </a:lnTo>
                  <a:lnTo>
                    <a:pt x="1005" y="653157"/>
                  </a:lnTo>
                  <a:lnTo>
                    <a:pt x="335" y="649783"/>
                  </a:lnTo>
                  <a:lnTo>
                    <a:pt x="0" y="646376"/>
                  </a:lnTo>
                  <a:lnTo>
                    <a:pt x="0" y="64293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334125" y="51434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2" y="457199"/>
                  </a:lnTo>
                  <a:lnTo>
                    <a:pt x="213643" y="456833"/>
                  </a:lnTo>
                  <a:lnTo>
                    <a:pt x="169404" y="449530"/>
                  </a:lnTo>
                  <a:lnTo>
                    <a:pt x="127441" y="433735"/>
                  </a:lnTo>
                  <a:lnTo>
                    <a:pt x="89364" y="410059"/>
                  </a:lnTo>
                  <a:lnTo>
                    <a:pt x="56638" y="379409"/>
                  </a:lnTo>
                  <a:lnTo>
                    <a:pt x="30521" y="342963"/>
                  </a:lnTo>
                  <a:lnTo>
                    <a:pt x="12016" y="302123"/>
                  </a:lnTo>
                  <a:lnTo>
                    <a:pt x="1833" y="258457"/>
                  </a:lnTo>
                  <a:lnTo>
                    <a:pt x="0" y="236086"/>
                  </a:lnTo>
                  <a:lnTo>
                    <a:pt x="0" y="221113"/>
                  </a:lnTo>
                  <a:lnTo>
                    <a:pt x="5851" y="176659"/>
                  </a:lnTo>
                  <a:lnTo>
                    <a:pt x="20265" y="134201"/>
                  </a:lnTo>
                  <a:lnTo>
                    <a:pt x="42684" y="95372"/>
                  </a:lnTo>
                  <a:lnTo>
                    <a:pt x="72249" y="61660"/>
                  </a:lnTo>
                  <a:lnTo>
                    <a:pt x="107820" y="34365"/>
                  </a:lnTo>
                  <a:lnTo>
                    <a:pt x="148035" y="14536"/>
                  </a:lnTo>
                  <a:lnTo>
                    <a:pt x="191344" y="2931"/>
                  </a:lnTo>
                  <a:lnTo>
                    <a:pt x="221112" y="0"/>
                  </a:lnTo>
                  <a:lnTo>
                    <a:pt x="236086" y="0"/>
                  </a:lnTo>
                  <a:lnTo>
                    <a:pt x="280539" y="5853"/>
                  </a:lnTo>
                  <a:lnTo>
                    <a:pt x="322997" y="20266"/>
                  </a:lnTo>
                  <a:lnTo>
                    <a:pt x="361827" y="42685"/>
                  </a:lnTo>
                  <a:lnTo>
                    <a:pt x="395538" y="72249"/>
                  </a:lnTo>
                  <a:lnTo>
                    <a:pt x="422831" y="107821"/>
                  </a:lnTo>
                  <a:lnTo>
                    <a:pt x="442662" y="148034"/>
                  </a:lnTo>
                  <a:lnTo>
                    <a:pt x="454267" y="191344"/>
                  </a:lnTo>
                  <a:lnTo>
                    <a:pt x="457199" y="221113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5" y="280540"/>
                  </a:lnTo>
                  <a:lnTo>
                    <a:pt x="436932" y="322998"/>
                  </a:lnTo>
                  <a:lnTo>
                    <a:pt x="414513" y="361827"/>
                  </a:lnTo>
                  <a:lnTo>
                    <a:pt x="384949" y="395538"/>
                  </a:lnTo>
                  <a:lnTo>
                    <a:pt x="349377" y="422832"/>
                  </a:lnTo>
                  <a:lnTo>
                    <a:pt x="309163" y="442663"/>
                  </a:lnTo>
                  <a:lnTo>
                    <a:pt x="265854" y="454268"/>
                  </a:lnTo>
                  <a:lnTo>
                    <a:pt x="243555" y="456833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F694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76999" y="5295572"/>
              <a:ext cx="171479" cy="153233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6892925" y="5088644"/>
            <a:ext cx="3665854" cy="5073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500" b="0" spc="-95" dirty="0">
                <a:solidFill>
                  <a:srgbClr val="2D2D2D"/>
                </a:solidFill>
                <a:latin typeface="Roboto Medium"/>
                <a:cs typeface="Roboto Medium"/>
              </a:rPr>
              <a:t>Docker</a:t>
            </a:r>
            <a:r>
              <a:rPr sz="1500" b="0" spc="15" dirty="0">
                <a:solidFill>
                  <a:srgbClr val="2D2D2D"/>
                </a:solidFill>
                <a:latin typeface="Roboto Medium"/>
                <a:cs typeface="Roboto Medium"/>
              </a:rPr>
              <a:t> </a:t>
            </a:r>
            <a:r>
              <a:rPr sz="1500" b="0" spc="-10" dirty="0">
                <a:solidFill>
                  <a:srgbClr val="2D2D2D"/>
                </a:solidFill>
                <a:latin typeface="Roboto Medium"/>
                <a:cs typeface="Roboto Medium"/>
              </a:rPr>
              <a:t>Containerization</a:t>
            </a:r>
            <a:endParaRPr sz="1500">
              <a:latin typeface="Roboto Medium"/>
              <a:cs typeface="Roboto Medium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150" spc="-50" dirty="0">
                <a:solidFill>
                  <a:srgbClr val="2D2D2D"/>
                </a:solidFill>
                <a:latin typeface="Roboto"/>
                <a:cs typeface="Roboto"/>
              </a:rPr>
              <a:t>Consistent</a:t>
            </a:r>
            <a:r>
              <a:rPr sz="115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2D2D2D"/>
                </a:solidFill>
                <a:latin typeface="Roboto"/>
                <a:cs typeface="Roboto"/>
              </a:rPr>
              <a:t>environments</a:t>
            </a:r>
            <a:r>
              <a:rPr sz="1150" spc="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2D2D2D"/>
                </a:solidFill>
                <a:latin typeface="Roboto"/>
                <a:cs typeface="Roboto"/>
              </a:rPr>
              <a:t>across</a:t>
            </a:r>
            <a:r>
              <a:rPr sz="1150" spc="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2D2D2D"/>
                </a:solidFill>
                <a:latin typeface="Roboto"/>
                <a:cs typeface="Roboto"/>
              </a:rPr>
              <a:t>development</a:t>
            </a:r>
            <a:r>
              <a:rPr sz="1150" spc="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2D2D2D"/>
                </a:solidFill>
                <a:latin typeface="Roboto"/>
                <a:cs typeface="Roboto"/>
              </a:rPr>
              <a:t>and</a:t>
            </a:r>
            <a:r>
              <a:rPr sz="1150" spc="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2D2D2D"/>
                </a:solidFill>
                <a:latin typeface="Roboto"/>
                <a:cs typeface="Roboto"/>
              </a:rPr>
              <a:t>production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pic>
        <p:nvPicPr>
          <p:cNvPr id="52" name="Picture 51" descr="A logo with a book and a building&#10;&#10;AI-generated content may be incorrect.">
            <a:extLst>
              <a:ext uri="{FF2B5EF4-FFF2-40B4-BE49-F238E27FC236}">
                <a16:creationId xmlns:a16="http://schemas.microsoft.com/office/drawing/2014/main" id="{A89FD7AB-52A9-105E-789D-EE93C4B7CBC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16282" r="13628" b="25041"/>
          <a:stretch/>
        </p:blipFill>
        <p:spPr>
          <a:xfrm>
            <a:off x="11200073" y="0"/>
            <a:ext cx="991927" cy="8026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6" grpId="0"/>
      <p:bldP spid="20" grpId="0"/>
      <p:bldP spid="24" grpId="0"/>
      <p:bldP spid="28" grpId="0"/>
      <p:bldP spid="29" grpId="0"/>
      <p:bldP spid="34" grpId="0"/>
      <p:bldP spid="39" grpId="0"/>
      <p:bldP spid="44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2">
            <a:extLst>
              <a:ext uri="{FF2B5EF4-FFF2-40B4-BE49-F238E27FC236}">
                <a16:creationId xmlns:a16="http://schemas.microsoft.com/office/drawing/2014/main" id="{3C4E81D2-F642-C241-80B4-33637E18F3D8}"/>
              </a:ext>
            </a:extLst>
          </p:cNvPr>
          <p:cNvSpPr/>
          <p:nvPr/>
        </p:nvSpPr>
        <p:spPr>
          <a:xfrm>
            <a:off x="635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380999" y="838199"/>
            <a:ext cx="952500" cy="38100"/>
          </a:xfrm>
          <a:custGeom>
            <a:avLst/>
            <a:gdLst/>
            <a:ahLst/>
            <a:cxnLst/>
            <a:rect l="l" t="t" r="r" b="b"/>
            <a:pathLst>
              <a:path w="952500" h="38100">
                <a:moveTo>
                  <a:pt x="952499" y="38099"/>
                </a:moveTo>
                <a:lnTo>
                  <a:pt x="0" y="38099"/>
                </a:lnTo>
                <a:lnTo>
                  <a:pt x="0" y="0"/>
                </a:lnTo>
                <a:lnTo>
                  <a:pt x="952499" y="0"/>
                </a:lnTo>
                <a:lnTo>
                  <a:pt x="952499" y="38099"/>
                </a:lnTo>
                <a:close/>
              </a:path>
            </a:pathLst>
          </a:custGeom>
          <a:solidFill>
            <a:srgbClr val="F5A6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Project</a:t>
            </a:r>
            <a:r>
              <a:rPr spc="-30" dirty="0"/>
              <a:t> </a:t>
            </a:r>
            <a:r>
              <a:rPr spc="-140" dirty="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8299" y="1023143"/>
            <a:ext cx="8168005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spc="-85" dirty="0">
                <a:solidFill>
                  <a:srgbClr val="1F2937"/>
                </a:solidFill>
                <a:latin typeface="Roboto"/>
                <a:cs typeface="Roboto"/>
              </a:rPr>
              <a:t>BookBazaar</a:t>
            </a:r>
            <a:r>
              <a:rPr sz="1650" spc="-5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1650" spc="-90" dirty="0">
                <a:solidFill>
                  <a:srgbClr val="1F2937"/>
                </a:solidFill>
                <a:latin typeface="Roboto"/>
                <a:cs typeface="Roboto"/>
              </a:rPr>
              <a:t>aims</a:t>
            </a:r>
            <a:r>
              <a:rPr sz="1650" spc="-5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1650" spc="-80" dirty="0">
                <a:solidFill>
                  <a:srgbClr val="1F2937"/>
                </a:solidFill>
                <a:latin typeface="Roboto"/>
                <a:cs typeface="Roboto"/>
              </a:rPr>
              <a:t>to</a:t>
            </a:r>
            <a:r>
              <a:rPr sz="1650" spc="-5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1650" spc="-75" dirty="0">
                <a:solidFill>
                  <a:srgbClr val="1F2937"/>
                </a:solidFill>
                <a:latin typeface="Roboto"/>
                <a:cs typeface="Roboto"/>
              </a:rPr>
              <a:t>deliver</a:t>
            </a:r>
            <a:r>
              <a:rPr sz="1650" spc="-5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1650" spc="-85" dirty="0">
                <a:solidFill>
                  <a:srgbClr val="1F2937"/>
                </a:solidFill>
                <a:latin typeface="Roboto"/>
                <a:cs typeface="Roboto"/>
              </a:rPr>
              <a:t>a</a:t>
            </a:r>
            <a:r>
              <a:rPr sz="1650" spc="-5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1650" spc="-85" dirty="0">
                <a:solidFill>
                  <a:srgbClr val="1F2937"/>
                </a:solidFill>
                <a:latin typeface="Roboto"/>
                <a:cs typeface="Roboto"/>
              </a:rPr>
              <a:t>robust</a:t>
            </a:r>
            <a:r>
              <a:rPr sz="1650" spc="-5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1650" spc="-70" dirty="0">
                <a:solidFill>
                  <a:srgbClr val="1F2937"/>
                </a:solidFill>
                <a:latin typeface="Roboto"/>
                <a:cs typeface="Roboto"/>
              </a:rPr>
              <a:t>e-</a:t>
            </a:r>
            <a:r>
              <a:rPr sz="1650" spc="-105" dirty="0">
                <a:solidFill>
                  <a:srgbClr val="1F2937"/>
                </a:solidFill>
                <a:latin typeface="Roboto"/>
                <a:cs typeface="Roboto"/>
              </a:rPr>
              <a:t>commerce</a:t>
            </a:r>
            <a:r>
              <a:rPr sz="1650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1650" spc="-80" dirty="0">
                <a:solidFill>
                  <a:srgbClr val="1F2937"/>
                </a:solidFill>
                <a:latin typeface="Roboto"/>
                <a:cs typeface="Roboto"/>
              </a:rPr>
              <a:t>platform</a:t>
            </a:r>
            <a:r>
              <a:rPr sz="1650" spc="-5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1650" spc="-75" dirty="0">
                <a:solidFill>
                  <a:srgbClr val="1F2937"/>
                </a:solidFill>
                <a:latin typeface="Roboto"/>
                <a:cs typeface="Roboto"/>
              </a:rPr>
              <a:t>with</a:t>
            </a:r>
            <a:r>
              <a:rPr sz="1650" spc="-5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1650" spc="-85" dirty="0">
                <a:solidFill>
                  <a:srgbClr val="1F2937"/>
                </a:solidFill>
                <a:latin typeface="Roboto"/>
                <a:cs typeface="Roboto"/>
              </a:rPr>
              <a:t>these</a:t>
            </a:r>
            <a:r>
              <a:rPr sz="1650" spc="-5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1650" spc="-85" dirty="0">
                <a:solidFill>
                  <a:srgbClr val="1F2937"/>
                </a:solidFill>
                <a:latin typeface="Roboto"/>
                <a:cs typeface="Roboto"/>
              </a:rPr>
              <a:t>comprehensive</a:t>
            </a:r>
            <a:r>
              <a:rPr sz="1650" spc="-5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1650" spc="-50" dirty="0">
                <a:solidFill>
                  <a:srgbClr val="1F2937"/>
                </a:solidFill>
                <a:latin typeface="Roboto"/>
                <a:cs typeface="Roboto"/>
              </a:rPr>
              <a:t>objectives:</a:t>
            </a:r>
            <a:endParaRPr sz="1650" dirty="0">
              <a:latin typeface="Roboto"/>
              <a:cs typeface="Robo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0999" y="1685924"/>
            <a:ext cx="381000" cy="381000"/>
            <a:chOff x="380999" y="1685924"/>
            <a:chExt cx="381000" cy="381000"/>
          </a:xfrm>
        </p:grpSpPr>
        <p:sp>
          <p:nvSpPr>
            <p:cNvPr id="6" name="object 6"/>
            <p:cNvSpPr/>
            <p:nvPr/>
          </p:nvSpPr>
          <p:spPr>
            <a:xfrm>
              <a:off x="380999" y="16859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7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F5A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0032" y="1800224"/>
              <a:ext cx="142934" cy="15216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63600" y="1638688"/>
            <a:ext cx="4587875" cy="7512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00" b="1" spc="-85" dirty="0">
                <a:solidFill>
                  <a:srgbClr val="111726"/>
                </a:solidFill>
                <a:latin typeface="Roboto"/>
                <a:cs typeface="Roboto"/>
              </a:rPr>
              <a:t>Build</a:t>
            </a:r>
            <a:r>
              <a:rPr sz="1500" b="1" spc="-25" dirty="0">
                <a:solidFill>
                  <a:srgbClr val="111726"/>
                </a:solidFill>
                <a:latin typeface="Roboto"/>
                <a:cs typeface="Roboto"/>
              </a:rPr>
              <a:t> </a:t>
            </a:r>
            <a:r>
              <a:rPr sz="1500" b="1" spc="-95" dirty="0">
                <a:solidFill>
                  <a:srgbClr val="111726"/>
                </a:solidFill>
                <a:latin typeface="Roboto"/>
                <a:cs typeface="Roboto"/>
              </a:rPr>
              <a:t>a</a:t>
            </a:r>
            <a:r>
              <a:rPr sz="1500" b="1" spc="-20" dirty="0">
                <a:solidFill>
                  <a:srgbClr val="111726"/>
                </a:solidFill>
                <a:latin typeface="Roboto"/>
                <a:cs typeface="Roboto"/>
              </a:rPr>
              <a:t> </a:t>
            </a:r>
            <a:r>
              <a:rPr sz="1500" b="1" spc="-80" dirty="0">
                <a:solidFill>
                  <a:srgbClr val="111726"/>
                </a:solidFill>
                <a:latin typeface="Roboto"/>
                <a:cs typeface="Roboto"/>
              </a:rPr>
              <a:t>secure</a:t>
            </a:r>
            <a:r>
              <a:rPr sz="1500" b="1" spc="-20" dirty="0">
                <a:solidFill>
                  <a:srgbClr val="111726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111726"/>
                </a:solidFill>
                <a:latin typeface="Roboto"/>
                <a:cs typeface="Roboto"/>
              </a:rPr>
              <a:t>platform</a:t>
            </a:r>
            <a:endParaRPr sz="1500" dirty="0">
              <a:latin typeface="Roboto"/>
              <a:cs typeface="Roboto"/>
            </a:endParaRPr>
          </a:p>
          <a:p>
            <a:pPr marL="12700" marR="5080">
              <a:lnSpc>
                <a:spcPct val="115399"/>
              </a:lnSpc>
              <a:spcBef>
                <a:spcPts val="35"/>
              </a:spcBef>
            </a:pPr>
            <a:r>
              <a:rPr sz="1300" spc="-55" dirty="0">
                <a:solidFill>
                  <a:srgbClr val="545454"/>
                </a:solidFill>
                <a:latin typeface="Roboto"/>
                <a:cs typeface="Roboto"/>
              </a:rPr>
              <a:t>Implement</a:t>
            </a:r>
            <a:r>
              <a:rPr sz="1300" spc="-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545454"/>
                </a:solidFill>
                <a:latin typeface="Roboto"/>
                <a:cs typeface="Roboto"/>
              </a:rPr>
              <a:t>encrypted</a:t>
            </a:r>
            <a:r>
              <a:rPr sz="1300" spc="-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545454"/>
                </a:solidFill>
                <a:latin typeface="Roboto"/>
                <a:cs typeface="Roboto"/>
              </a:rPr>
              <a:t>transactions,</a:t>
            </a:r>
            <a:r>
              <a:rPr sz="130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545454"/>
                </a:solidFill>
                <a:latin typeface="Roboto"/>
                <a:cs typeface="Roboto"/>
              </a:rPr>
              <a:t>secure</a:t>
            </a:r>
            <a:r>
              <a:rPr sz="1300" spc="-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545454"/>
                </a:solidFill>
                <a:latin typeface="Roboto"/>
                <a:cs typeface="Roboto"/>
              </a:rPr>
              <a:t>authentication,</a:t>
            </a:r>
            <a:r>
              <a:rPr sz="130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545454"/>
                </a:solidFill>
                <a:latin typeface="Roboto"/>
                <a:cs typeface="Roboto"/>
              </a:rPr>
              <a:t>and</a:t>
            </a:r>
            <a:r>
              <a:rPr sz="1300" spc="-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545454"/>
                </a:solidFill>
                <a:latin typeface="Roboto"/>
                <a:cs typeface="Roboto"/>
              </a:rPr>
              <a:t>data </a:t>
            </a:r>
            <a:r>
              <a:rPr sz="1300" spc="-50" dirty="0">
                <a:solidFill>
                  <a:srgbClr val="545454"/>
                </a:solidFill>
                <a:latin typeface="Roboto"/>
                <a:cs typeface="Roboto"/>
              </a:rPr>
              <a:t>protection</a:t>
            </a:r>
            <a:r>
              <a:rPr sz="1300" spc="-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545454"/>
                </a:solidFill>
                <a:latin typeface="Roboto"/>
                <a:cs typeface="Roboto"/>
              </a:rPr>
              <a:t>measures</a:t>
            </a:r>
            <a:r>
              <a:rPr sz="1300" spc="-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545454"/>
                </a:solidFill>
                <a:latin typeface="Roboto"/>
                <a:cs typeface="Roboto"/>
              </a:rPr>
              <a:t>ensuring</a:t>
            </a:r>
            <a:r>
              <a:rPr sz="1300" spc="-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545454"/>
                </a:solidFill>
                <a:latin typeface="Roboto"/>
                <a:cs typeface="Roboto"/>
              </a:rPr>
              <a:t>PCI</a:t>
            </a:r>
            <a:r>
              <a:rPr sz="1300" spc="-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545454"/>
                </a:solidFill>
                <a:latin typeface="Roboto"/>
                <a:cs typeface="Roboto"/>
              </a:rPr>
              <a:t>compliance</a:t>
            </a:r>
            <a:r>
              <a:rPr sz="1300" spc="-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545454"/>
                </a:solidFill>
                <a:latin typeface="Roboto"/>
                <a:cs typeface="Roboto"/>
              </a:rPr>
              <a:t>and</a:t>
            </a:r>
            <a:r>
              <a:rPr sz="1300" spc="-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545454"/>
                </a:solidFill>
                <a:latin typeface="Roboto"/>
                <a:cs typeface="Roboto"/>
              </a:rPr>
              <a:t>GDPR</a:t>
            </a:r>
            <a:r>
              <a:rPr sz="1300" spc="-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545454"/>
                </a:solidFill>
                <a:latin typeface="Roboto"/>
                <a:cs typeface="Roboto"/>
              </a:rPr>
              <a:t>standards</a:t>
            </a:r>
            <a:endParaRPr sz="1300" dirty="0">
              <a:latin typeface="Roboto"/>
              <a:cs typeface="Robo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286499" y="1685924"/>
            <a:ext cx="381000" cy="381000"/>
            <a:chOff x="6286499" y="1685924"/>
            <a:chExt cx="381000" cy="381000"/>
          </a:xfrm>
        </p:grpSpPr>
        <p:sp>
          <p:nvSpPr>
            <p:cNvPr id="10" name="object 10"/>
            <p:cNvSpPr/>
            <p:nvPr/>
          </p:nvSpPr>
          <p:spPr>
            <a:xfrm>
              <a:off x="6286499" y="16859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199" y="375289"/>
                  </a:lnTo>
                  <a:lnTo>
                    <a:pt x="100696" y="358507"/>
                  </a:lnTo>
                  <a:lnTo>
                    <a:pt x="62574" y="331659"/>
                  </a:lnTo>
                  <a:lnTo>
                    <a:pt x="32103" y="296335"/>
                  </a:lnTo>
                  <a:lnTo>
                    <a:pt x="11129" y="254667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199" y="135199"/>
                  </a:lnTo>
                  <a:lnTo>
                    <a:pt x="27094" y="92572"/>
                  </a:lnTo>
                  <a:lnTo>
                    <a:pt x="55795" y="55796"/>
                  </a:lnTo>
                  <a:lnTo>
                    <a:pt x="92571" y="27095"/>
                  </a:lnTo>
                  <a:lnTo>
                    <a:pt x="135198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3" y="55796"/>
                  </a:lnTo>
                  <a:lnTo>
                    <a:pt x="353902" y="92572"/>
                  </a:lnTo>
                  <a:lnTo>
                    <a:pt x="372798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2" y="288427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8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F5A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0799" y="1809749"/>
              <a:ext cx="152399" cy="13334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769100" y="1638688"/>
            <a:ext cx="4575810" cy="7512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00" b="1" spc="-90" dirty="0">
                <a:solidFill>
                  <a:srgbClr val="111726"/>
                </a:solidFill>
                <a:latin typeface="Roboto"/>
                <a:cs typeface="Roboto"/>
              </a:rPr>
              <a:t>Robust</a:t>
            </a:r>
            <a:r>
              <a:rPr sz="1500" b="1" spc="-20" dirty="0">
                <a:solidFill>
                  <a:srgbClr val="111726"/>
                </a:solidFill>
                <a:latin typeface="Roboto"/>
                <a:cs typeface="Roboto"/>
              </a:rPr>
              <a:t> </a:t>
            </a:r>
            <a:r>
              <a:rPr sz="1500" b="1" spc="-90" dirty="0">
                <a:solidFill>
                  <a:srgbClr val="111726"/>
                </a:solidFill>
                <a:latin typeface="Roboto"/>
                <a:cs typeface="Roboto"/>
              </a:rPr>
              <a:t>backend</a:t>
            </a:r>
            <a:r>
              <a:rPr sz="1500" b="1" spc="-15" dirty="0">
                <a:solidFill>
                  <a:srgbClr val="111726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111726"/>
                </a:solidFill>
                <a:latin typeface="Roboto"/>
                <a:cs typeface="Roboto"/>
              </a:rPr>
              <a:t>services</a:t>
            </a:r>
            <a:endParaRPr sz="1500">
              <a:latin typeface="Roboto"/>
              <a:cs typeface="Roboto"/>
            </a:endParaRPr>
          </a:p>
          <a:p>
            <a:pPr marL="12700" marR="5080">
              <a:lnSpc>
                <a:spcPct val="115399"/>
              </a:lnSpc>
              <a:spcBef>
                <a:spcPts val="35"/>
              </a:spcBef>
            </a:pPr>
            <a:r>
              <a:rPr sz="1300" spc="-50" dirty="0">
                <a:solidFill>
                  <a:srgbClr val="545454"/>
                </a:solidFill>
                <a:latin typeface="Roboto"/>
                <a:cs typeface="Roboto"/>
              </a:rPr>
              <a:t>Create</a:t>
            </a:r>
            <a:r>
              <a:rPr sz="1300" spc="-1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545454"/>
                </a:solidFill>
                <a:latin typeface="Roboto"/>
                <a:cs typeface="Roboto"/>
              </a:rPr>
              <a:t>scalable</a:t>
            </a:r>
            <a:r>
              <a:rPr sz="1300" spc="-1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545454"/>
                </a:solidFill>
                <a:latin typeface="Roboto"/>
                <a:cs typeface="Roboto"/>
              </a:rPr>
              <a:t>APIs</a:t>
            </a:r>
            <a:r>
              <a:rPr sz="1300" spc="-1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545454"/>
                </a:solidFill>
                <a:latin typeface="Roboto"/>
                <a:cs typeface="Roboto"/>
              </a:rPr>
              <a:t>for</a:t>
            </a:r>
            <a:r>
              <a:rPr sz="1300" spc="-1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545454"/>
                </a:solidFill>
                <a:latin typeface="Roboto"/>
                <a:cs typeface="Roboto"/>
              </a:rPr>
              <a:t>inventory</a:t>
            </a:r>
            <a:r>
              <a:rPr sz="1300" spc="-1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545454"/>
                </a:solidFill>
                <a:latin typeface="Roboto"/>
                <a:cs typeface="Roboto"/>
              </a:rPr>
              <a:t>management,</a:t>
            </a:r>
            <a:r>
              <a:rPr sz="1300" spc="-1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545454"/>
                </a:solidFill>
                <a:latin typeface="Roboto"/>
                <a:cs typeface="Roboto"/>
              </a:rPr>
              <a:t>user</a:t>
            </a:r>
            <a:r>
              <a:rPr sz="1300" spc="-1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545454"/>
                </a:solidFill>
                <a:latin typeface="Roboto"/>
                <a:cs typeface="Roboto"/>
              </a:rPr>
              <a:t>profiles,</a:t>
            </a:r>
            <a:r>
              <a:rPr sz="1300" spc="-1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545454"/>
                </a:solidFill>
                <a:latin typeface="Roboto"/>
                <a:cs typeface="Roboto"/>
              </a:rPr>
              <a:t>order </a:t>
            </a:r>
            <a:r>
              <a:rPr sz="1300" spc="-55" dirty="0">
                <a:solidFill>
                  <a:srgbClr val="545454"/>
                </a:solidFill>
                <a:latin typeface="Roboto"/>
                <a:cs typeface="Roboto"/>
              </a:rPr>
              <a:t>processing,</a:t>
            </a:r>
            <a:r>
              <a:rPr sz="130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545454"/>
                </a:solidFill>
                <a:latin typeface="Roboto"/>
                <a:cs typeface="Roboto"/>
              </a:rPr>
              <a:t>and</a:t>
            </a:r>
            <a:r>
              <a:rPr sz="1300" spc="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545454"/>
                </a:solidFill>
                <a:latin typeface="Roboto"/>
                <a:cs typeface="Roboto"/>
              </a:rPr>
              <a:t>payment</a:t>
            </a:r>
            <a:r>
              <a:rPr sz="1300" spc="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545454"/>
                </a:solidFill>
                <a:latin typeface="Roboto"/>
                <a:cs typeface="Roboto"/>
              </a:rPr>
              <a:t>integrations</a:t>
            </a:r>
            <a:r>
              <a:rPr sz="1300" spc="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545454"/>
                </a:solidFill>
                <a:latin typeface="Roboto"/>
                <a:cs typeface="Roboto"/>
              </a:rPr>
              <a:t>with</a:t>
            </a:r>
            <a:r>
              <a:rPr sz="1300" spc="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545454"/>
                </a:solidFill>
                <a:latin typeface="Roboto"/>
                <a:cs typeface="Roboto"/>
              </a:rPr>
              <a:t>99.9%</a:t>
            </a:r>
            <a:r>
              <a:rPr sz="1300" spc="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545454"/>
                </a:solidFill>
                <a:latin typeface="Roboto"/>
                <a:cs typeface="Roboto"/>
              </a:rPr>
              <a:t>uptime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0999" y="2638424"/>
            <a:ext cx="381000" cy="381000"/>
            <a:chOff x="380999" y="2638424"/>
            <a:chExt cx="381000" cy="381000"/>
          </a:xfrm>
        </p:grpSpPr>
        <p:sp>
          <p:nvSpPr>
            <p:cNvPr id="14" name="object 14"/>
            <p:cNvSpPr/>
            <p:nvPr/>
          </p:nvSpPr>
          <p:spPr>
            <a:xfrm>
              <a:off x="380999" y="26384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0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199"/>
                  </a:lnTo>
                  <a:lnTo>
                    <a:pt x="380771" y="181140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F5A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0062" y="2762238"/>
              <a:ext cx="142874" cy="133372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863600" y="2591188"/>
            <a:ext cx="4925060" cy="7512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00" b="1" spc="-90" dirty="0">
                <a:solidFill>
                  <a:srgbClr val="111726"/>
                </a:solidFill>
                <a:latin typeface="Roboto"/>
                <a:cs typeface="Roboto"/>
              </a:rPr>
              <a:t>CI/CD</a:t>
            </a:r>
            <a:r>
              <a:rPr sz="1500" b="1" spc="-5" dirty="0">
                <a:solidFill>
                  <a:srgbClr val="111726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111726"/>
                </a:solidFill>
                <a:latin typeface="Roboto"/>
                <a:cs typeface="Roboto"/>
              </a:rPr>
              <a:t>pipeline</a:t>
            </a:r>
            <a:endParaRPr sz="1500" dirty="0">
              <a:latin typeface="Roboto"/>
              <a:cs typeface="Roboto"/>
            </a:endParaRPr>
          </a:p>
          <a:p>
            <a:pPr marL="12700" marR="5080">
              <a:lnSpc>
                <a:spcPct val="115399"/>
              </a:lnSpc>
              <a:spcBef>
                <a:spcPts val="35"/>
              </a:spcBef>
            </a:pPr>
            <a:r>
              <a:rPr sz="1300" spc="-50" dirty="0">
                <a:solidFill>
                  <a:srgbClr val="545454"/>
                </a:solidFill>
                <a:latin typeface="Roboto"/>
                <a:cs typeface="Roboto"/>
              </a:rPr>
              <a:t>Establish</a:t>
            </a:r>
            <a:r>
              <a:rPr sz="1300" spc="-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545454"/>
                </a:solidFill>
                <a:latin typeface="Roboto"/>
                <a:cs typeface="Roboto"/>
              </a:rPr>
              <a:t>automated</a:t>
            </a:r>
            <a:r>
              <a:rPr sz="1300" spc="-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545454"/>
                </a:solidFill>
                <a:latin typeface="Roboto"/>
                <a:cs typeface="Roboto"/>
              </a:rPr>
              <a:t>testing,</a:t>
            </a:r>
            <a:r>
              <a:rPr sz="1300" spc="-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545454"/>
                </a:solidFill>
                <a:latin typeface="Roboto"/>
                <a:cs typeface="Roboto"/>
              </a:rPr>
              <a:t>continuous</a:t>
            </a:r>
            <a:r>
              <a:rPr sz="130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545454"/>
                </a:solidFill>
                <a:latin typeface="Roboto"/>
                <a:cs typeface="Roboto"/>
              </a:rPr>
              <a:t>integration</a:t>
            </a:r>
            <a:r>
              <a:rPr sz="1300" spc="-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545454"/>
                </a:solidFill>
                <a:latin typeface="Roboto"/>
                <a:cs typeface="Roboto"/>
              </a:rPr>
              <a:t>with</a:t>
            </a:r>
            <a:r>
              <a:rPr sz="1300" spc="-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545454"/>
                </a:solidFill>
                <a:latin typeface="Roboto"/>
                <a:cs typeface="Roboto"/>
              </a:rPr>
              <a:t>GitHub</a:t>
            </a:r>
            <a:r>
              <a:rPr sz="130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545454"/>
                </a:solidFill>
                <a:latin typeface="Roboto"/>
                <a:cs typeface="Roboto"/>
              </a:rPr>
              <a:t>Actions, </a:t>
            </a:r>
            <a:r>
              <a:rPr sz="1300" spc="-60" dirty="0">
                <a:solidFill>
                  <a:srgbClr val="545454"/>
                </a:solidFill>
                <a:latin typeface="Roboto"/>
                <a:cs typeface="Roboto"/>
              </a:rPr>
              <a:t>and</a:t>
            </a:r>
            <a:r>
              <a:rPr sz="130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545454"/>
                </a:solidFill>
                <a:latin typeface="Roboto"/>
                <a:cs typeface="Roboto"/>
              </a:rPr>
              <a:t>streamlined</a:t>
            </a:r>
            <a:r>
              <a:rPr sz="130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545454"/>
                </a:solidFill>
                <a:latin typeface="Roboto"/>
                <a:cs typeface="Roboto"/>
              </a:rPr>
              <a:t>deployment</a:t>
            </a:r>
            <a:r>
              <a:rPr sz="1300" spc="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545454"/>
                </a:solidFill>
                <a:latin typeface="Roboto"/>
                <a:cs typeface="Roboto"/>
              </a:rPr>
              <a:t>workflow</a:t>
            </a:r>
            <a:r>
              <a:rPr sz="130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545454"/>
                </a:solidFill>
                <a:latin typeface="Roboto"/>
                <a:cs typeface="Roboto"/>
              </a:rPr>
              <a:t>reducing</a:t>
            </a:r>
            <a:r>
              <a:rPr sz="130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545454"/>
                </a:solidFill>
                <a:latin typeface="Roboto"/>
                <a:cs typeface="Roboto"/>
              </a:rPr>
              <a:t>release</a:t>
            </a:r>
            <a:r>
              <a:rPr sz="1300" spc="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545454"/>
                </a:solidFill>
                <a:latin typeface="Roboto"/>
                <a:cs typeface="Roboto"/>
              </a:rPr>
              <a:t>cycle</a:t>
            </a:r>
            <a:r>
              <a:rPr sz="130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545454"/>
                </a:solidFill>
                <a:latin typeface="Roboto"/>
                <a:cs typeface="Roboto"/>
              </a:rPr>
              <a:t>time</a:t>
            </a:r>
            <a:endParaRPr sz="1300" dirty="0">
              <a:latin typeface="Roboto"/>
              <a:cs typeface="Robo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286499" y="2638424"/>
            <a:ext cx="381000" cy="381000"/>
            <a:chOff x="6286499" y="2638424"/>
            <a:chExt cx="381000" cy="381000"/>
          </a:xfrm>
        </p:grpSpPr>
        <p:sp>
          <p:nvSpPr>
            <p:cNvPr id="18" name="object 18"/>
            <p:cNvSpPr/>
            <p:nvPr/>
          </p:nvSpPr>
          <p:spPr>
            <a:xfrm>
              <a:off x="6286499" y="26384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199" y="375288"/>
                  </a:lnTo>
                  <a:lnTo>
                    <a:pt x="100696" y="358507"/>
                  </a:lnTo>
                  <a:lnTo>
                    <a:pt x="62574" y="331659"/>
                  </a:lnTo>
                  <a:lnTo>
                    <a:pt x="32103" y="296335"/>
                  </a:lnTo>
                  <a:lnTo>
                    <a:pt x="11129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0"/>
                  </a:lnTo>
                  <a:lnTo>
                    <a:pt x="8199" y="135199"/>
                  </a:lnTo>
                  <a:lnTo>
                    <a:pt x="27094" y="92572"/>
                  </a:lnTo>
                  <a:lnTo>
                    <a:pt x="55795" y="55796"/>
                  </a:lnTo>
                  <a:lnTo>
                    <a:pt x="92571" y="27095"/>
                  </a:lnTo>
                  <a:lnTo>
                    <a:pt x="135198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3" y="55796"/>
                  </a:lnTo>
                  <a:lnTo>
                    <a:pt x="353902" y="92572"/>
                  </a:lnTo>
                  <a:lnTo>
                    <a:pt x="372798" y="135199"/>
                  </a:lnTo>
                  <a:lnTo>
                    <a:pt x="380770" y="181140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2" y="288427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8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F5A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91274" y="2762249"/>
              <a:ext cx="171449" cy="13334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6769100" y="2591188"/>
            <a:ext cx="4904740" cy="7512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00" b="1" spc="-80" dirty="0">
                <a:solidFill>
                  <a:srgbClr val="111726"/>
                </a:solidFill>
                <a:latin typeface="Roboto"/>
                <a:cs typeface="Roboto"/>
              </a:rPr>
              <a:t>Validate</a:t>
            </a:r>
            <a:r>
              <a:rPr sz="1500" b="1" spc="-40" dirty="0">
                <a:solidFill>
                  <a:srgbClr val="111726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111726"/>
                </a:solidFill>
                <a:latin typeface="Roboto"/>
                <a:cs typeface="Roboto"/>
              </a:rPr>
              <a:t>architecture</a:t>
            </a:r>
            <a:endParaRPr sz="1500">
              <a:latin typeface="Roboto"/>
              <a:cs typeface="Roboto"/>
            </a:endParaRPr>
          </a:p>
          <a:p>
            <a:pPr marL="12700" marR="5080">
              <a:lnSpc>
                <a:spcPct val="115399"/>
              </a:lnSpc>
              <a:spcBef>
                <a:spcPts val="35"/>
              </a:spcBef>
            </a:pPr>
            <a:r>
              <a:rPr sz="1300" spc="-50" dirty="0">
                <a:solidFill>
                  <a:srgbClr val="545454"/>
                </a:solidFill>
                <a:latin typeface="Roboto"/>
                <a:cs typeface="Roboto"/>
              </a:rPr>
              <a:t>Create</a:t>
            </a:r>
            <a:r>
              <a:rPr sz="1300" spc="-2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545454"/>
                </a:solidFill>
                <a:latin typeface="Roboto"/>
                <a:cs typeface="Roboto"/>
              </a:rPr>
              <a:t>detailed</a:t>
            </a:r>
            <a:r>
              <a:rPr sz="1300" spc="-2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80" dirty="0">
                <a:solidFill>
                  <a:srgbClr val="545454"/>
                </a:solidFill>
                <a:latin typeface="Roboto"/>
                <a:cs typeface="Roboto"/>
              </a:rPr>
              <a:t>UML</a:t>
            </a:r>
            <a:r>
              <a:rPr sz="1300" spc="-1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545454"/>
                </a:solidFill>
                <a:latin typeface="Roboto"/>
                <a:cs typeface="Roboto"/>
              </a:rPr>
              <a:t>diagrams,</a:t>
            </a:r>
            <a:r>
              <a:rPr sz="1300" spc="-2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545454"/>
                </a:solidFill>
                <a:latin typeface="Roboto"/>
                <a:cs typeface="Roboto"/>
              </a:rPr>
              <a:t>conduct</a:t>
            </a:r>
            <a:r>
              <a:rPr sz="1300" spc="-1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545454"/>
                </a:solidFill>
                <a:latin typeface="Roboto"/>
                <a:cs typeface="Roboto"/>
              </a:rPr>
              <a:t>load</a:t>
            </a:r>
            <a:r>
              <a:rPr sz="1300" spc="-2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545454"/>
                </a:solidFill>
                <a:latin typeface="Roboto"/>
                <a:cs typeface="Roboto"/>
              </a:rPr>
              <a:t>testing</a:t>
            </a:r>
            <a:r>
              <a:rPr sz="1300" spc="-2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545454"/>
                </a:solidFill>
                <a:latin typeface="Roboto"/>
                <a:cs typeface="Roboto"/>
              </a:rPr>
              <a:t>for</a:t>
            </a:r>
            <a:r>
              <a:rPr sz="1300" spc="-1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545454"/>
                </a:solidFill>
                <a:latin typeface="Roboto"/>
                <a:cs typeface="Roboto"/>
              </a:rPr>
              <a:t>100+</a:t>
            </a:r>
            <a:r>
              <a:rPr sz="1300" spc="-2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545454"/>
                </a:solidFill>
                <a:latin typeface="Roboto"/>
                <a:cs typeface="Roboto"/>
              </a:rPr>
              <a:t>concurrent </a:t>
            </a:r>
            <a:r>
              <a:rPr sz="1300" spc="-55" dirty="0">
                <a:solidFill>
                  <a:srgbClr val="545454"/>
                </a:solidFill>
                <a:latin typeface="Roboto"/>
                <a:cs typeface="Roboto"/>
              </a:rPr>
              <a:t>users,</a:t>
            </a:r>
            <a:r>
              <a:rPr sz="130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545454"/>
                </a:solidFill>
                <a:latin typeface="Roboto"/>
                <a:cs typeface="Roboto"/>
              </a:rPr>
              <a:t>and</a:t>
            </a:r>
            <a:r>
              <a:rPr sz="130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545454"/>
                </a:solidFill>
                <a:latin typeface="Roboto"/>
                <a:cs typeface="Roboto"/>
              </a:rPr>
              <a:t>implement</a:t>
            </a:r>
            <a:r>
              <a:rPr sz="130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545454"/>
                </a:solidFill>
                <a:latin typeface="Roboto"/>
                <a:cs typeface="Roboto"/>
              </a:rPr>
              <a:t>code</a:t>
            </a:r>
            <a:r>
              <a:rPr sz="130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545454"/>
                </a:solidFill>
                <a:latin typeface="Roboto"/>
                <a:cs typeface="Roboto"/>
              </a:rPr>
              <a:t>quality</a:t>
            </a:r>
            <a:r>
              <a:rPr sz="130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545454"/>
                </a:solidFill>
                <a:latin typeface="Roboto"/>
                <a:cs typeface="Roboto"/>
              </a:rPr>
              <a:t>gates</a:t>
            </a:r>
            <a:r>
              <a:rPr sz="130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545454"/>
                </a:solidFill>
                <a:latin typeface="Roboto"/>
                <a:cs typeface="Roboto"/>
              </a:rPr>
              <a:t>with</a:t>
            </a:r>
            <a:r>
              <a:rPr sz="130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545454"/>
                </a:solidFill>
                <a:latin typeface="Roboto"/>
                <a:cs typeface="Roboto"/>
              </a:rPr>
              <a:t>SonarQube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714749" y="3590924"/>
            <a:ext cx="381000" cy="381000"/>
            <a:chOff x="3714749" y="3590924"/>
            <a:chExt cx="381000" cy="381000"/>
          </a:xfrm>
        </p:grpSpPr>
        <p:sp>
          <p:nvSpPr>
            <p:cNvPr id="22" name="object 22"/>
            <p:cNvSpPr/>
            <p:nvPr/>
          </p:nvSpPr>
          <p:spPr>
            <a:xfrm>
              <a:off x="3714749" y="35909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4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4" y="92571"/>
                  </a:lnTo>
                  <a:lnTo>
                    <a:pt x="55795" y="55795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5"/>
                  </a:lnTo>
                  <a:lnTo>
                    <a:pt x="353903" y="92571"/>
                  </a:lnTo>
                  <a:lnTo>
                    <a:pt x="372798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9"/>
                  </a:lnTo>
                  <a:lnTo>
                    <a:pt x="353903" y="288426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F5A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19524" y="3704897"/>
              <a:ext cx="171479" cy="153233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4197350" y="3543688"/>
            <a:ext cx="4156075" cy="9798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00" b="1" spc="-90" dirty="0">
                <a:solidFill>
                  <a:srgbClr val="111726"/>
                </a:solidFill>
                <a:latin typeface="Roboto"/>
                <a:cs typeface="Roboto"/>
              </a:rPr>
              <a:t>Deploy</a:t>
            </a:r>
            <a:r>
              <a:rPr sz="1500" b="1" spc="-5" dirty="0">
                <a:solidFill>
                  <a:srgbClr val="111726"/>
                </a:solidFill>
                <a:latin typeface="Roboto"/>
                <a:cs typeface="Roboto"/>
              </a:rPr>
              <a:t> </a:t>
            </a:r>
            <a:r>
              <a:rPr sz="1500" b="1" spc="-80" dirty="0">
                <a:solidFill>
                  <a:srgbClr val="111726"/>
                </a:solidFill>
                <a:latin typeface="Roboto"/>
                <a:cs typeface="Roboto"/>
              </a:rPr>
              <a:t>with</a:t>
            </a:r>
            <a:r>
              <a:rPr sz="1500" b="1" spc="-5" dirty="0">
                <a:solidFill>
                  <a:srgbClr val="111726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111726"/>
                </a:solidFill>
                <a:latin typeface="Roboto"/>
                <a:cs typeface="Roboto"/>
              </a:rPr>
              <a:t>Docker</a:t>
            </a:r>
            <a:endParaRPr sz="1500">
              <a:latin typeface="Roboto"/>
              <a:cs typeface="Roboto"/>
            </a:endParaRPr>
          </a:p>
          <a:p>
            <a:pPr marL="12700" marR="5080">
              <a:lnSpc>
                <a:spcPct val="115399"/>
              </a:lnSpc>
              <a:spcBef>
                <a:spcPts val="35"/>
              </a:spcBef>
            </a:pPr>
            <a:r>
              <a:rPr sz="1300" spc="-50" dirty="0">
                <a:solidFill>
                  <a:srgbClr val="545454"/>
                </a:solidFill>
                <a:latin typeface="Roboto"/>
                <a:cs typeface="Roboto"/>
              </a:rPr>
              <a:t>Containerize</a:t>
            </a:r>
            <a:r>
              <a:rPr sz="1300" spc="-1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545454"/>
                </a:solidFill>
                <a:latin typeface="Roboto"/>
                <a:cs typeface="Roboto"/>
              </a:rPr>
              <a:t>application</a:t>
            </a:r>
            <a:r>
              <a:rPr sz="1300" spc="-1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545454"/>
                </a:solidFill>
                <a:latin typeface="Roboto"/>
                <a:cs typeface="Roboto"/>
              </a:rPr>
              <a:t>components</a:t>
            </a:r>
            <a:r>
              <a:rPr sz="1300" spc="-1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545454"/>
                </a:solidFill>
                <a:latin typeface="Roboto"/>
                <a:cs typeface="Roboto"/>
              </a:rPr>
              <a:t>for</a:t>
            </a:r>
            <a:r>
              <a:rPr sz="1300" spc="-10" dirty="0">
                <a:solidFill>
                  <a:srgbClr val="545454"/>
                </a:solidFill>
                <a:latin typeface="Roboto"/>
                <a:cs typeface="Roboto"/>
              </a:rPr>
              <a:t> consistent </a:t>
            </a:r>
            <a:r>
              <a:rPr sz="1300" spc="-55" dirty="0">
                <a:solidFill>
                  <a:srgbClr val="545454"/>
                </a:solidFill>
                <a:latin typeface="Roboto"/>
                <a:cs typeface="Roboto"/>
              </a:rPr>
              <a:t>deployment</a:t>
            </a:r>
            <a:r>
              <a:rPr sz="1300" spc="-1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545454"/>
                </a:solidFill>
                <a:latin typeface="Roboto"/>
                <a:cs typeface="Roboto"/>
              </a:rPr>
              <a:t>across</a:t>
            </a:r>
            <a:r>
              <a:rPr sz="1300" spc="-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545454"/>
                </a:solidFill>
                <a:latin typeface="Roboto"/>
                <a:cs typeface="Roboto"/>
              </a:rPr>
              <a:t>environments</a:t>
            </a:r>
            <a:r>
              <a:rPr sz="1300" spc="-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545454"/>
                </a:solidFill>
                <a:latin typeface="Roboto"/>
                <a:cs typeface="Roboto"/>
              </a:rPr>
              <a:t>and</a:t>
            </a:r>
            <a:r>
              <a:rPr sz="1300" spc="-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545454"/>
                </a:solidFill>
                <a:latin typeface="Roboto"/>
                <a:cs typeface="Roboto"/>
              </a:rPr>
              <a:t>orchestrate</a:t>
            </a:r>
            <a:r>
              <a:rPr sz="1300" spc="-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545454"/>
                </a:solidFill>
                <a:latin typeface="Roboto"/>
                <a:cs typeface="Roboto"/>
              </a:rPr>
              <a:t>with</a:t>
            </a:r>
            <a:r>
              <a:rPr sz="1300" spc="-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545454"/>
                </a:solidFill>
                <a:latin typeface="Roboto"/>
                <a:cs typeface="Roboto"/>
              </a:rPr>
              <a:t>cloud- </a:t>
            </a:r>
            <a:r>
              <a:rPr sz="1300" spc="-55" dirty="0">
                <a:solidFill>
                  <a:srgbClr val="545454"/>
                </a:solidFill>
                <a:latin typeface="Roboto"/>
                <a:cs typeface="Roboto"/>
              </a:rPr>
              <a:t>native</a:t>
            </a:r>
            <a:r>
              <a:rPr sz="1300" spc="1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545454"/>
                </a:solidFill>
                <a:latin typeface="Roboto"/>
                <a:cs typeface="Roboto"/>
              </a:rPr>
              <a:t>services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8299" y="4584646"/>
            <a:ext cx="1729739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-95" dirty="0">
                <a:solidFill>
                  <a:srgbClr val="111726"/>
                </a:solidFill>
                <a:latin typeface="Roboto"/>
                <a:cs typeface="Roboto"/>
              </a:rPr>
              <a:t>Success</a:t>
            </a:r>
            <a:r>
              <a:rPr sz="1950" b="1" spc="10" dirty="0">
                <a:solidFill>
                  <a:srgbClr val="111726"/>
                </a:solidFill>
                <a:latin typeface="Roboto"/>
                <a:cs typeface="Roboto"/>
              </a:rPr>
              <a:t> </a:t>
            </a:r>
            <a:r>
              <a:rPr sz="1950" b="1" spc="-65" dirty="0">
                <a:solidFill>
                  <a:srgbClr val="111726"/>
                </a:solidFill>
                <a:latin typeface="Roboto"/>
                <a:cs typeface="Roboto"/>
              </a:rPr>
              <a:t>Metrics</a:t>
            </a:r>
            <a:endParaRPr sz="1950" dirty="0">
              <a:latin typeface="Roboto"/>
              <a:cs typeface="Robo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80999" y="5076824"/>
            <a:ext cx="3705225" cy="971550"/>
            <a:chOff x="380999" y="5076824"/>
            <a:chExt cx="3705225" cy="971550"/>
          </a:xfrm>
        </p:grpSpPr>
        <p:sp>
          <p:nvSpPr>
            <p:cNvPr id="27" name="object 27"/>
            <p:cNvSpPr/>
            <p:nvPr/>
          </p:nvSpPr>
          <p:spPr>
            <a:xfrm>
              <a:off x="385762" y="5081587"/>
              <a:ext cx="3695700" cy="962025"/>
            </a:xfrm>
            <a:custGeom>
              <a:avLst/>
              <a:gdLst/>
              <a:ahLst/>
              <a:cxnLst/>
              <a:rect l="l" t="t" r="r" b="b"/>
              <a:pathLst>
                <a:path w="3695700" h="962025">
                  <a:moveTo>
                    <a:pt x="3646751" y="962024"/>
                  </a:moveTo>
                  <a:lnTo>
                    <a:pt x="48947" y="962024"/>
                  </a:lnTo>
                  <a:lnTo>
                    <a:pt x="45540" y="961689"/>
                  </a:lnTo>
                  <a:lnTo>
                    <a:pt x="10739" y="941601"/>
                  </a:lnTo>
                  <a:lnTo>
                    <a:pt x="0" y="913076"/>
                  </a:lnTo>
                  <a:lnTo>
                    <a:pt x="0" y="9096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7" y="0"/>
                  </a:lnTo>
                  <a:lnTo>
                    <a:pt x="3646751" y="0"/>
                  </a:lnTo>
                  <a:lnTo>
                    <a:pt x="3682787" y="17775"/>
                  </a:lnTo>
                  <a:lnTo>
                    <a:pt x="3695699" y="48947"/>
                  </a:lnTo>
                  <a:lnTo>
                    <a:pt x="3695699" y="913076"/>
                  </a:lnTo>
                  <a:lnTo>
                    <a:pt x="3677922" y="949112"/>
                  </a:lnTo>
                  <a:lnTo>
                    <a:pt x="3650158" y="961689"/>
                  </a:lnTo>
                  <a:lnTo>
                    <a:pt x="3646751" y="962024"/>
                  </a:lnTo>
                  <a:close/>
                </a:path>
              </a:pathLst>
            </a:custGeom>
            <a:solidFill>
              <a:srgbClr val="FFF9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5762" y="5081587"/>
              <a:ext cx="3695700" cy="962025"/>
            </a:xfrm>
            <a:custGeom>
              <a:avLst/>
              <a:gdLst/>
              <a:ahLst/>
              <a:cxnLst/>
              <a:rect l="l" t="t" r="r" b="b"/>
              <a:pathLst>
                <a:path w="3695700" h="962025">
                  <a:moveTo>
                    <a:pt x="0" y="9096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5343" y="15343"/>
                  </a:lnTo>
                  <a:lnTo>
                    <a:pt x="17776" y="12911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3643312" y="0"/>
                  </a:lnTo>
                  <a:lnTo>
                    <a:pt x="3646751" y="0"/>
                  </a:lnTo>
                  <a:lnTo>
                    <a:pt x="3650158" y="335"/>
                  </a:lnTo>
                  <a:lnTo>
                    <a:pt x="3680355" y="15343"/>
                  </a:lnTo>
                  <a:lnTo>
                    <a:pt x="3682787" y="17775"/>
                  </a:lnTo>
                  <a:lnTo>
                    <a:pt x="3695699" y="48947"/>
                  </a:lnTo>
                  <a:lnTo>
                    <a:pt x="3695699" y="52387"/>
                  </a:lnTo>
                  <a:lnTo>
                    <a:pt x="3695699" y="909637"/>
                  </a:lnTo>
                  <a:lnTo>
                    <a:pt x="3695699" y="913076"/>
                  </a:lnTo>
                  <a:lnTo>
                    <a:pt x="3695363" y="916483"/>
                  </a:lnTo>
                  <a:lnTo>
                    <a:pt x="3675276" y="951284"/>
                  </a:lnTo>
                  <a:lnTo>
                    <a:pt x="3672416" y="953195"/>
                  </a:lnTo>
                  <a:lnTo>
                    <a:pt x="3669556" y="955106"/>
                  </a:lnTo>
                  <a:lnTo>
                    <a:pt x="3646751" y="962024"/>
                  </a:lnTo>
                  <a:lnTo>
                    <a:pt x="3643312" y="962024"/>
                  </a:lnTo>
                  <a:lnTo>
                    <a:pt x="52387" y="962024"/>
                  </a:lnTo>
                  <a:lnTo>
                    <a:pt x="48947" y="962024"/>
                  </a:lnTo>
                  <a:lnTo>
                    <a:pt x="45540" y="961689"/>
                  </a:lnTo>
                  <a:lnTo>
                    <a:pt x="23282" y="953195"/>
                  </a:lnTo>
                  <a:lnTo>
                    <a:pt x="20422" y="951284"/>
                  </a:lnTo>
                  <a:lnTo>
                    <a:pt x="17776" y="949112"/>
                  </a:lnTo>
                  <a:lnTo>
                    <a:pt x="15343" y="946679"/>
                  </a:lnTo>
                  <a:lnTo>
                    <a:pt x="12911" y="944247"/>
                  </a:lnTo>
                  <a:lnTo>
                    <a:pt x="0" y="913076"/>
                  </a:lnTo>
                  <a:lnTo>
                    <a:pt x="0" y="909637"/>
                  </a:lnTo>
                  <a:close/>
                </a:path>
              </a:pathLst>
            </a:custGeom>
            <a:ln w="9524">
              <a:solidFill>
                <a:srgbClr val="F5A6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3399" y="5219699"/>
              <a:ext cx="152399" cy="152399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749299" y="5161279"/>
            <a:ext cx="91376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55" dirty="0">
                <a:solidFill>
                  <a:srgbClr val="111726"/>
                </a:solidFill>
                <a:latin typeface="Roboto Medium"/>
                <a:cs typeface="Roboto Medium"/>
              </a:rPr>
              <a:t>Performance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0700" y="5440933"/>
            <a:ext cx="3254375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70" dirty="0">
                <a:solidFill>
                  <a:srgbClr val="545454"/>
                </a:solidFill>
                <a:latin typeface="Roboto"/>
                <a:cs typeface="Roboto"/>
              </a:rPr>
              <a:t>Page</a:t>
            </a:r>
            <a:r>
              <a:rPr sz="1300" spc="-1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545454"/>
                </a:solidFill>
                <a:latin typeface="Roboto"/>
                <a:cs typeface="Roboto"/>
              </a:rPr>
              <a:t>load</a:t>
            </a:r>
            <a:r>
              <a:rPr sz="1300" spc="-1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545454"/>
                </a:solidFill>
                <a:latin typeface="Roboto"/>
                <a:cs typeface="Roboto"/>
              </a:rPr>
              <a:t>under</a:t>
            </a:r>
            <a:r>
              <a:rPr sz="1300" spc="-1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545454"/>
                </a:solidFill>
                <a:latin typeface="Roboto"/>
                <a:cs typeface="Roboto"/>
              </a:rPr>
              <a:t>2</a:t>
            </a:r>
            <a:r>
              <a:rPr sz="1300" spc="-1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545454"/>
                </a:solidFill>
                <a:latin typeface="Roboto"/>
                <a:cs typeface="Roboto"/>
              </a:rPr>
              <a:t>seconds,</a:t>
            </a:r>
            <a:r>
              <a:rPr sz="1300" spc="-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545454"/>
                </a:solidFill>
                <a:latin typeface="Roboto"/>
                <a:cs typeface="Roboto"/>
              </a:rPr>
              <a:t>API</a:t>
            </a:r>
            <a:r>
              <a:rPr sz="1300" spc="-1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545454"/>
                </a:solidFill>
                <a:latin typeface="Roboto"/>
                <a:cs typeface="Roboto"/>
              </a:rPr>
              <a:t>response</a:t>
            </a:r>
            <a:r>
              <a:rPr sz="1300" spc="-1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545454"/>
                </a:solidFill>
                <a:latin typeface="Roboto"/>
                <a:cs typeface="Roboto"/>
              </a:rPr>
              <a:t>under </a:t>
            </a:r>
            <a:r>
              <a:rPr sz="1300" spc="-10" dirty="0">
                <a:solidFill>
                  <a:srgbClr val="545454"/>
                </a:solidFill>
                <a:latin typeface="Roboto"/>
                <a:cs typeface="Roboto"/>
              </a:rPr>
              <a:t>200ms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238624" y="5076824"/>
            <a:ext cx="3714750" cy="971550"/>
            <a:chOff x="4238624" y="5076824"/>
            <a:chExt cx="3714750" cy="971550"/>
          </a:xfrm>
        </p:grpSpPr>
        <p:sp>
          <p:nvSpPr>
            <p:cNvPr id="33" name="object 33"/>
            <p:cNvSpPr/>
            <p:nvPr/>
          </p:nvSpPr>
          <p:spPr>
            <a:xfrm>
              <a:off x="4243386" y="5081587"/>
              <a:ext cx="3705225" cy="962025"/>
            </a:xfrm>
            <a:custGeom>
              <a:avLst/>
              <a:gdLst/>
              <a:ahLst/>
              <a:cxnLst/>
              <a:rect l="l" t="t" r="r" b="b"/>
              <a:pathLst>
                <a:path w="3705225" h="962025">
                  <a:moveTo>
                    <a:pt x="3656276" y="962024"/>
                  </a:moveTo>
                  <a:lnTo>
                    <a:pt x="48947" y="962024"/>
                  </a:lnTo>
                  <a:lnTo>
                    <a:pt x="45540" y="961689"/>
                  </a:lnTo>
                  <a:lnTo>
                    <a:pt x="10739" y="941601"/>
                  </a:lnTo>
                  <a:lnTo>
                    <a:pt x="0" y="913076"/>
                  </a:lnTo>
                  <a:lnTo>
                    <a:pt x="0" y="909637"/>
                  </a:lnTo>
                  <a:lnTo>
                    <a:pt x="0" y="48947"/>
                  </a:lnTo>
                  <a:lnTo>
                    <a:pt x="17775" y="12911"/>
                  </a:lnTo>
                  <a:lnTo>
                    <a:pt x="48947" y="0"/>
                  </a:lnTo>
                  <a:lnTo>
                    <a:pt x="3656276" y="0"/>
                  </a:lnTo>
                  <a:lnTo>
                    <a:pt x="3692312" y="17775"/>
                  </a:lnTo>
                  <a:lnTo>
                    <a:pt x="3705224" y="48947"/>
                  </a:lnTo>
                  <a:lnTo>
                    <a:pt x="3705224" y="913076"/>
                  </a:lnTo>
                  <a:lnTo>
                    <a:pt x="3687448" y="949112"/>
                  </a:lnTo>
                  <a:lnTo>
                    <a:pt x="3659683" y="961689"/>
                  </a:lnTo>
                  <a:lnTo>
                    <a:pt x="3656276" y="962024"/>
                  </a:lnTo>
                  <a:close/>
                </a:path>
              </a:pathLst>
            </a:custGeom>
            <a:solidFill>
              <a:srgbClr val="FFF9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43386" y="5081587"/>
              <a:ext cx="3705225" cy="962025"/>
            </a:xfrm>
            <a:custGeom>
              <a:avLst/>
              <a:gdLst/>
              <a:ahLst/>
              <a:cxnLst/>
              <a:rect l="l" t="t" r="r" b="b"/>
              <a:pathLst>
                <a:path w="3705225" h="962025">
                  <a:moveTo>
                    <a:pt x="0" y="9096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6" y="42166"/>
                  </a:lnTo>
                  <a:lnTo>
                    <a:pt x="1677" y="38792"/>
                  </a:lnTo>
                  <a:lnTo>
                    <a:pt x="2671" y="35517"/>
                  </a:lnTo>
                  <a:lnTo>
                    <a:pt x="15343" y="15343"/>
                  </a:lnTo>
                  <a:lnTo>
                    <a:pt x="17775" y="12911"/>
                  </a:lnTo>
                  <a:lnTo>
                    <a:pt x="32339" y="3987"/>
                  </a:lnTo>
                  <a:lnTo>
                    <a:pt x="35517" y="2671"/>
                  </a:lnTo>
                  <a:lnTo>
                    <a:pt x="38793" y="1677"/>
                  </a:lnTo>
                  <a:lnTo>
                    <a:pt x="42167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3652837" y="0"/>
                  </a:lnTo>
                  <a:lnTo>
                    <a:pt x="3656276" y="0"/>
                  </a:lnTo>
                  <a:lnTo>
                    <a:pt x="3659683" y="335"/>
                  </a:lnTo>
                  <a:lnTo>
                    <a:pt x="3663057" y="1006"/>
                  </a:lnTo>
                  <a:lnTo>
                    <a:pt x="3666430" y="1677"/>
                  </a:lnTo>
                  <a:lnTo>
                    <a:pt x="3669706" y="2671"/>
                  </a:lnTo>
                  <a:lnTo>
                    <a:pt x="3672883" y="3987"/>
                  </a:lnTo>
                  <a:lnTo>
                    <a:pt x="3676062" y="5303"/>
                  </a:lnTo>
                  <a:lnTo>
                    <a:pt x="3679081" y="6917"/>
                  </a:lnTo>
                  <a:lnTo>
                    <a:pt x="3681940" y="8827"/>
                  </a:lnTo>
                  <a:lnTo>
                    <a:pt x="3684801" y="10739"/>
                  </a:lnTo>
                  <a:lnTo>
                    <a:pt x="3687448" y="12911"/>
                  </a:lnTo>
                  <a:lnTo>
                    <a:pt x="3689880" y="15343"/>
                  </a:lnTo>
                  <a:lnTo>
                    <a:pt x="3692312" y="17775"/>
                  </a:lnTo>
                  <a:lnTo>
                    <a:pt x="3705224" y="52387"/>
                  </a:lnTo>
                  <a:lnTo>
                    <a:pt x="3705224" y="909637"/>
                  </a:lnTo>
                  <a:lnTo>
                    <a:pt x="3689880" y="946679"/>
                  </a:lnTo>
                  <a:lnTo>
                    <a:pt x="3681940" y="953195"/>
                  </a:lnTo>
                  <a:lnTo>
                    <a:pt x="3679081" y="955106"/>
                  </a:lnTo>
                  <a:lnTo>
                    <a:pt x="3656276" y="962024"/>
                  </a:lnTo>
                  <a:lnTo>
                    <a:pt x="3652837" y="962024"/>
                  </a:lnTo>
                  <a:lnTo>
                    <a:pt x="52387" y="962024"/>
                  </a:lnTo>
                  <a:lnTo>
                    <a:pt x="48947" y="962024"/>
                  </a:lnTo>
                  <a:lnTo>
                    <a:pt x="45540" y="961689"/>
                  </a:lnTo>
                  <a:lnTo>
                    <a:pt x="15343" y="946679"/>
                  </a:lnTo>
                  <a:lnTo>
                    <a:pt x="12911" y="944247"/>
                  </a:lnTo>
                  <a:lnTo>
                    <a:pt x="1006" y="919857"/>
                  </a:lnTo>
                  <a:lnTo>
                    <a:pt x="335" y="916483"/>
                  </a:lnTo>
                  <a:lnTo>
                    <a:pt x="0" y="913076"/>
                  </a:lnTo>
                  <a:lnTo>
                    <a:pt x="0" y="909637"/>
                  </a:lnTo>
                  <a:close/>
                </a:path>
              </a:pathLst>
            </a:custGeom>
            <a:ln w="9524">
              <a:solidFill>
                <a:srgbClr val="F5A6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90101" y="5218598"/>
              <a:ext cx="192345" cy="154602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4648150" y="5161279"/>
            <a:ext cx="89217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75" dirty="0">
                <a:solidFill>
                  <a:srgbClr val="111726"/>
                </a:solidFill>
                <a:latin typeface="Roboto Medium"/>
                <a:cs typeface="Roboto Medium"/>
              </a:rPr>
              <a:t>Code</a:t>
            </a:r>
            <a:r>
              <a:rPr sz="1300" b="0" spc="5" dirty="0">
                <a:solidFill>
                  <a:srgbClr val="111726"/>
                </a:solidFill>
                <a:latin typeface="Roboto Medium"/>
                <a:cs typeface="Roboto Medium"/>
              </a:rPr>
              <a:t> </a:t>
            </a:r>
            <a:r>
              <a:rPr sz="1300" b="0" spc="-45" dirty="0">
                <a:solidFill>
                  <a:srgbClr val="111726"/>
                </a:solidFill>
                <a:latin typeface="Roboto Medium"/>
                <a:cs typeface="Roboto Medium"/>
              </a:rPr>
              <a:t>Quality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81450" y="5466079"/>
            <a:ext cx="304101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65" dirty="0">
                <a:solidFill>
                  <a:srgbClr val="545454"/>
                </a:solidFill>
                <a:latin typeface="Roboto"/>
                <a:cs typeface="Roboto"/>
              </a:rPr>
              <a:t>80%+</a:t>
            </a:r>
            <a:r>
              <a:rPr sz="1300" spc="-1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545454"/>
                </a:solidFill>
                <a:latin typeface="Roboto"/>
                <a:cs typeface="Roboto"/>
              </a:rPr>
              <a:t>test</a:t>
            </a:r>
            <a:r>
              <a:rPr sz="1300" spc="-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545454"/>
                </a:solidFill>
                <a:latin typeface="Roboto"/>
                <a:cs typeface="Roboto"/>
              </a:rPr>
              <a:t>coverage,</a:t>
            </a:r>
            <a:r>
              <a:rPr sz="1300" spc="-1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545454"/>
                </a:solidFill>
                <a:latin typeface="Roboto"/>
                <a:cs typeface="Roboto"/>
              </a:rPr>
              <a:t>0</a:t>
            </a:r>
            <a:r>
              <a:rPr sz="1300" spc="-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545454"/>
                </a:solidFill>
                <a:latin typeface="Roboto"/>
                <a:cs typeface="Roboto"/>
              </a:rPr>
              <a:t>critical</a:t>
            </a:r>
            <a:r>
              <a:rPr sz="1300" spc="-1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545454"/>
                </a:solidFill>
                <a:latin typeface="Roboto"/>
                <a:cs typeface="Roboto"/>
              </a:rPr>
              <a:t>security</a:t>
            </a:r>
            <a:r>
              <a:rPr sz="1300" spc="-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545454"/>
                </a:solidFill>
                <a:latin typeface="Roboto"/>
                <a:cs typeface="Roboto"/>
              </a:rPr>
              <a:t>issues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8105773" y="5076824"/>
            <a:ext cx="3705225" cy="971550"/>
            <a:chOff x="8105773" y="5076824"/>
            <a:chExt cx="3705225" cy="971550"/>
          </a:xfrm>
        </p:grpSpPr>
        <p:sp>
          <p:nvSpPr>
            <p:cNvPr id="39" name="object 39"/>
            <p:cNvSpPr/>
            <p:nvPr/>
          </p:nvSpPr>
          <p:spPr>
            <a:xfrm>
              <a:off x="8110535" y="5081587"/>
              <a:ext cx="3695700" cy="962025"/>
            </a:xfrm>
            <a:custGeom>
              <a:avLst/>
              <a:gdLst/>
              <a:ahLst/>
              <a:cxnLst/>
              <a:rect l="l" t="t" r="r" b="b"/>
              <a:pathLst>
                <a:path w="3695700" h="962025">
                  <a:moveTo>
                    <a:pt x="3646752" y="962024"/>
                  </a:moveTo>
                  <a:lnTo>
                    <a:pt x="48948" y="962024"/>
                  </a:lnTo>
                  <a:lnTo>
                    <a:pt x="45540" y="961689"/>
                  </a:lnTo>
                  <a:lnTo>
                    <a:pt x="10740" y="941601"/>
                  </a:lnTo>
                  <a:lnTo>
                    <a:pt x="0" y="913076"/>
                  </a:lnTo>
                  <a:lnTo>
                    <a:pt x="0" y="909637"/>
                  </a:lnTo>
                  <a:lnTo>
                    <a:pt x="0" y="48947"/>
                  </a:lnTo>
                  <a:lnTo>
                    <a:pt x="17776" y="12911"/>
                  </a:lnTo>
                  <a:lnTo>
                    <a:pt x="48948" y="0"/>
                  </a:lnTo>
                  <a:lnTo>
                    <a:pt x="3646752" y="0"/>
                  </a:lnTo>
                  <a:lnTo>
                    <a:pt x="3682787" y="17775"/>
                  </a:lnTo>
                  <a:lnTo>
                    <a:pt x="3695699" y="48947"/>
                  </a:lnTo>
                  <a:lnTo>
                    <a:pt x="3695699" y="913076"/>
                  </a:lnTo>
                  <a:lnTo>
                    <a:pt x="3677923" y="949112"/>
                  </a:lnTo>
                  <a:lnTo>
                    <a:pt x="3650158" y="961689"/>
                  </a:lnTo>
                  <a:lnTo>
                    <a:pt x="3646752" y="962024"/>
                  </a:lnTo>
                  <a:close/>
                </a:path>
              </a:pathLst>
            </a:custGeom>
            <a:solidFill>
              <a:srgbClr val="FFF9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110535" y="5081587"/>
              <a:ext cx="3695700" cy="962025"/>
            </a:xfrm>
            <a:custGeom>
              <a:avLst/>
              <a:gdLst/>
              <a:ahLst/>
              <a:cxnLst/>
              <a:rect l="l" t="t" r="r" b="b"/>
              <a:pathLst>
                <a:path w="3695700" h="962025">
                  <a:moveTo>
                    <a:pt x="0" y="9096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5344" y="15343"/>
                  </a:lnTo>
                  <a:lnTo>
                    <a:pt x="17776" y="12911"/>
                  </a:lnTo>
                  <a:lnTo>
                    <a:pt x="20423" y="10739"/>
                  </a:lnTo>
                  <a:lnTo>
                    <a:pt x="23283" y="8828"/>
                  </a:lnTo>
                  <a:lnTo>
                    <a:pt x="26143" y="6917"/>
                  </a:lnTo>
                  <a:lnTo>
                    <a:pt x="48948" y="0"/>
                  </a:lnTo>
                  <a:lnTo>
                    <a:pt x="52388" y="0"/>
                  </a:lnTo>
                  <a:lnTo>
                    <a:pt x="3643312" y="0"/>
                  </a:lnTo>
                  <a:lnTo>
                    <a:pt x="3646752" y="0"/>
                  </a:lnTo>
                  <a:lnTo>
                    <a:pt x="3650158" y="335"/>
                  </a:lnTo>
                  <a:lnTo>
                    <a:pt x="3684959" y="20421"/>
                  </a:lnTo>
                  <a:lnTo>
                    <a:pt x="3695700" y="52387"/>
                  </a:lnTo>
                  <a:lnTo>
                    <a:pt x="3695700" y="909637"/>
                  </a:lnTo>
                  <a:lnTo>
                    <a:pt x="3680355" y="946679"/>
                  </a:lnTo>
                  <a:lnTo>
                    <a:pt x="3672415" y="953195"/>
                  </a:lnTo>
                  <a:lnTo>
                    <a:pt x="3669556" y="955106"/>
                  </a:lnTo>
                  <a:lnTo>
                    <a:pt x="3653531" y="961018"/>
                  </a:lnTo>
                  <a:lnTo>
                    <a:pt x="3650158" y="961689"/>
                  </a:lnTo>
                  <a:lnTo>
                    <a:pt x="3646752" y="962024"/>
                  </a:lnTo>
                  <a:lnTo>
                    <a:pt x="3643312" y="962024"/>
                  </a:lnTo>
                  <a:lnTo>
                    <a:pt x="52388" y="962024"/>
                  </a:lnTo>
                  <a:lnTo>
                    <a:pt x="48948" y="962024"/>
                  </a:lnTo>
                  <a:lnTo>
                    <a:pt x="45540" y="961689"/>
                  </a:lnTo>
                  <a:lnTo>
                    <a:pt x="23282" y="953195"/>
                  </a:lnTo>
                  <a:lnTo>
                    <a:pt x="20423" y="951284"/>
                  </a:lnTo>
                  <a:lnTo>
                    <a:pt x="17776" y="949112"/>
                  </a:lnTo>
                  <a:lnTo>
                    <a:pt x="15344" y="946679"/>
                  </a:lnTo>
                  <a:lnTo>
                    <a:pt x="12911" y="944247"/>
                  </a:lnTo>
                  <a:lnTo>
                    <a:pt x="10740" y="941601"/>
                  </a:lnTo>
                  <a:lnTo>
                    <a:pt x="8829" y="938741"/>
                  </a:lnTo>
                  <a:lnTo>
                    <a:pt x="6917" y="935881"/>
                  </a:lnTo>
                  <a:lnTo>
                    <a:pt x="5303" y="932862"/>
                  </a:lnTo>
                  <a:lnTo>
                    <a:pt x="3987" y="929684"/>
                  </a:lnTo>
                  <a:lnTo>
                    <a:pt x="2670" y="926506"/>
                  </a:lnTo>
                  <a:lnTo>
                    <a:pt x="1677" y="923230"/>
                  </a:lnTo>
                  <a:lnTo>
                    <a:pt x="1006" y="919857"/>
                  </a:lnTo>
                  <a:lnTo>
                    <a:pt x="335" y="916483"/>
                  </a:lnTo>
                  <a:lnTo>
                    <a:pt x="0" y="913076"/>
                  </a:lnTo>
                  <a:lnTo>
                    <a:pt x="0" y="909637"/>
                  </a:lnTo>
                  <a:close/>
                </a:path>
              </a:pathLst>
            </a:custGeom>
            <a:ln w="9524">
              <a:solidFill>
                <a:srgbClr val="F5A6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58174" y="5229224"/>
              <a:ext cx="152399" cy="133349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8470800" y="5161279"/>
            <a:ext cx="99695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60" dirty="0">
                <a:solidFill>
                  <a:srgbClr val="111726"/>
                </a:solidFill>
                <a:latin typeface="Roboto Medium"/>
                <a:cs typeface="Roboto Medium"/>
              </a:rPr>
              <a:t>User</a:t>
            </a:r>
            <a:r>
              <a:rPr sz="1300" b="0" spc="-20" dirty="0">
                <a:solidFill>
                  <a:srgbClr val="111726"/>
                </a:solidFill>
                <a:latin typeface="Roboto Medium"/>
                <a:cs typeface="Roboto Medium"/>
              </a:rPr>
              <a:t> </a:t>
            </a:r>
            <a:r>
              <a:rPr sz="1300" b="0" spc="-55" dirty="0">
                <a:solidFill>
                  <a:srgbClr val="111726"/>
                </a:solidFill>
                <a:latin typeface="Roboto Medium"/>
                <a:cs typeface="Roboto Medium"/>
              </a:rPr>
              <a:t>Adoption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43" name="object 43"/>
          <p:cNvSpPr txBox="1"/>
          <p:nvPr/>
        </p:nvSpPr>
        <p:spPr>
          <a:xfrm>
            <a:off x="8242200" y="5440933"/>
            <a:ext cx="2498090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70" dirty="0">
                <a:solidFill>
                  <a:srgbClr val="545454"/>
                </a:solidFill>
                <a:latin typeface="Roboto"/>
                <a:cs typeface="Roboto"/>
              </a:rPr>
              <a:t>90%</a:t>
            </a:r>
            <a:r>
              <a:rPr sz="1300" spc="-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545454"/>
                </a:solidFill>
                <a:latin typeface="Roboto"/>
                <a:cs typeface="Roboto"/>
              </a:rPr>
              <a:t>positive</a:t>
            </a:r>
            <a:r>
              <a:rPr sz="130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110" dirty="0">
                <a:solidFill>
                  <a:srgbClr val="545454"/>
                </a:solidFill>
                <a:latin typeface="Roboto"/>
                <a:cs typeface="Roboto"/>
              </a:rPr>
              <a:t>UAT</a:t>
            </a:r>
            <a:r>
              <a:rPr sz="1300" spc="-3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545454"/>
                </a:solidFill>
                <a:latin typeface="Roboto"/>
                <a:cs typeface="Roboto"/>
              </a:rPr>
              <a:t>feedback,</a:t>
            </a:r>
            <a:r>
              <a:rPr sz="1300" spc="-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545454"/>
                </a:solidFill>
                <a:latin typeface="Roboto"/>
                <a:cs typeface="Roboto"/>
              </a:rPr>
              <a:t>&lt;2%</a:t>
            </a:r>
            <a:r>
              <a:rPr sz="130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545454"/>
                </a:solidFill>
                <a:latin typeface="Roboto"/>
                <a:cs typeface="Roboto"/>
              </a:rPr>
              <a:t>cart </a:t>
            </a:r>
            <a:r>
              <a:rPr sz="1300" spc="-10" dirty="0">
                <a:solidFill>
                  <a:srgbClr val="545454"/>
                </a:solidFill>
                <a:latin typeface="Roboto"/>
                <a:cs typeface="Roboto"/>
              </a:rPr>
              <a:t>abandonment</a:t>
            </a:r>
            <a:endParaRPr sz="1300" dirty="0">
              <a:latin typeface="Roboto"/>
              <a:cs typeface="Roboto"/>
            </a:endParaRPr>
          </a:p>
        </p:txBody>
      </p:sp>
      <p:pic>
        <p:nvPicPr>
          <p:cNvPr id="46" name="Picture 45" descr="A logo with a book and a building&#10;&#10;AI-generated content may be incorrect.">
            <a:extLst>
              <a:ext uri="{FF2B5EF4-FFF2-40B4-BE49-F238E27FC236}">
                <a16:creationId xmlns:a16="http://schemas.microsoft.com/office/drawing/2014/main" id="{4C83124B-EA00-0CF4-7DFC-ACB115F50F5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16282" r="13628" b="25041"/>
          <a:stretch/>
        </p:blipFill>
        <p:spPr>
          <a:xfrm>
            <a:off x="11200073" y="0"/>
            <a:ext cx="991927" cy="8026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6" grpId="0"/>
      <p:bldP spid="20" grpId="0"/>
      <p:bldP spid="24" grpId="0"/>
      <p:bldP spid="25" grpId="0"/>
      <p:bldP spid="30" grpId="0"/>
      <p:bldP spid="31" grpId="0"/>
      <p:bldP spid="36" grpId="0"/>
      <p:bldP spid="37" grpId="0"/>
      <p:bldP spid="42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9F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999" y="838199"/>
            <a:ext cx="952500" cy="38100"/>
          </a:xfrm>
          <a:custGeom>
            <a:avLst/>
            <a:gdLst/>
            <a:ahLst/>
            <a:cxnLst/>
            <a:rect l="l" t="t" r="r" b="b"/>
            <a:pathLst>
              <a:path w="952500" h="38100">
                <a:moveTo>
                  <a:pt x="952499" y="38099"/>
                </a:moveTo>
                <a:lnTo>
                  <a:pt x="0" y="38099"/>
                </a:lnTo>
                <a:lnTo>
                  <a:pt x="0" y="0"/>
                </a:lnTo>
                <a:lnTo>
                  <a:pt x="952499" y="0"/>
                </a:lnTo>
                <a:lnTo>
                  <a:pt x="952499" y="38099"/>
                </a:lnTo>
                <a:close/>
              </a:path>
            </a:pathLst>
          </a:custGeom>
          <a:solidFill>
            <a:srgbClr val="F694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5" dirty="0"/>
              <a:t>System</a:t>
            </a:r>
            <a:r>
              <a:rPr spc="-35" dirty="0"/>
              <a:t> </a:t>
            </a:r>
            <a:r>
              <a:rPr spc="-140" dirty="0"/>
              <a:t>Architecture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8299" y="949086"/>
            <a:ext cx="1012063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90" dirty="0">
                <a:solidFill>
                  <a:srgbClr val="2D2D2D"/>
                </a:solidFill>
                <a:latin typeface="Roboto"/>
                <a:cs typeface="Roboto"/>
              </a:rPr>
              <a:t>BookBazaar</a:t>
            </a:r>
            <a:r>
              <a:rPr sz="15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2D2D2D"/>
                </a:solidFill>
                <a:latin typeface="Roboto"/>
                <a:cs typeface="Roboto"/>
              </a:rPr>
              <a:t>follows</a:t>
            </a:r>
            <a:r>
              <a:rPr sz="15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2D2D2D"/>
                </a:solidFill>
                <a:latin typeface="Roboto"/>
                <a:cs typeface="Roboto"/>
              </a:rPr>
              <a:t>a</a:t>
            </a:r>
            <a:r>
              <a:rPr sz="15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2D2D2D"/>
                </a:solidFill>
                <a:latin typeface="Roboto"/>
                <a:cs typeface="Roboto"/>
              </a:rPr>
              <a:t>modular</a:t>
            </a:r>
            <a:r>
              <a:rPr sz="15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2D2D2D"/>
                </a:solidFill>
                <a:latin typeface="Roboto"/>
                <a:cs typeface="Roboto"/>
              </a:rPr>
              <a:t>architecture</a:t>
            </a:r>
            <a:r>
              <a:rPr sz="150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2D2D2D"/>
                </a:solidFill>
                <a:latin typeface="Roboto"/>
                <a:cs typeface="Roboto"/>
              </a:rPr>
              <a:t>with</a:t>
            </a:r>
            <a:r>
              <a:rPr sz="15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2D2D2D"/>
                </a:solidFill>
                <a:latin typeface="Roboto"/>
                <a:cs typeface="Roboto"/>
              </a:rPr>
              <a:t>clearly</a:t>
            </a:r>
            <a:r>
              <a:rPr sz="15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2D2D2D"/>
                </a:solidFill>
                <a:latin typeface="Roboto"/>
                <a:cs typeface="Roboto"/>
              </a:rPr>
              <a:t>defined</a:t>
            </a:r>
            <a:r>
              <a:rPr sz="15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2D2D2D"/>
                </a:solidFill>
                <a:latin typeface="Roboto"/>
                <a:cs typeface="Roboto"/>
              </a:rPr>
              <a:t>system</a:t>
            </a:r>
            <a:r>
              <a:rPr sz="15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2D2D2D"/>
                </a:solidFill>
                <a:latin typeface="Roboto"/>
                <a:cs typeface="Roboto"/>
              </a:rPr>
              <a:t>components</a:t>
            </a:r>
            <a:r>
              <a:rPr sz="150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2D2D2D"/>
                </a:solidFill>
                <a:latin typeface="Roboto"/>
                <a:cs typeface="Roboto"/>
              </a:rPr>
              <a:t>focusing</a:t>
            </a:r>
            <a:r>
              <a:rPr sz="15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2D2D2D"/>
                </a:solidFill>
                <a:latin typeface="Roboto"/>
                <a:cs typeface="Roboto"/>
              </a:rPr>
              <a:t>on</a:t>
            </a:r>
            <a:r>
              <a:rPr sz="15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2D2D2D"/>
                </a:solidFill>
                <a:latin typeface="Roboto"/>
                <a:cs typeface="Roboto"/>
              </a:rPr>
              <a:t>user</a:t>
            </a:r>
            <a:r>
              <a:rPr sz="15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2D2D2D"/>
                </a:solidFill>
                <a:latin typeface="Roboto"/>
                <a:cs typeface="Roboto"/>
              </a:rPr>
              <a:t>interaction</a:t>
            </a:r>
            <a:r>
              <a:rPr sz="15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2D2D2D"/>
                </a:solidFill>
                <a:latin typeface="Roboto"/>
                <a:cs typeface="Roboto"/>
              </a:rPr>
              <a:t>flow</a:t>
            </a:r>
            <a:r>
              <a:rPr sz="150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2D2D2D"/>
                </a:solidFill>
                <a:latin typeface="Roboto"/>
                <a:cs typeface="Roboto"/>
              </a:rPr>
              <a:t>and</a:t>
            </a:r>
            <a:r>
              <a:rPr sz="15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2D2D2D"/>
                </a:solidFill>
                <a:latin typeface="Roboto"/>
                <a:cs typeface="Roboto"/>
              </a:rPr>
              <a:t>scalability.</a:t>
            </a:r>
            <a:endParaRPr sz="1500" dirty="0">
              <a:latin typeface="Roboto"/>
              <a:cs typeface="Robo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229974" y="1304924"/>
            <a:ext cx="0" cy="5029200"/>
          </a:xfrm>
          <a:custGeom>
            <a:avLst/>
            <a:gdLst/>
            <a:ahLst/>
            <a:cxnLst/>
            <a:rect l="l" t="t" r="r" b="b"/>
            <a:pathLst>
              <a:path h="5029200">
                <a:moveTo>
                  <a:pt x="0" y="0"/>
                </a:moveTo>
                <a:lnTo>
                  <a:pt x="0" y="5029199"/>
                </a:lnTo>
              </a:path>
            </a:pathLst>
          </a:custGeom>
          <a:ln w="19049">
            <a:solidFill>
              <a:srgbClr val="F694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62025" y="1304924"/>
            <a:ext cx="0" cy="5029200"/>
          </a:xfrm>
          <a:custGeom>
            <a:avLst/>
            <a:gdLst/>
            <a:ahLst/>
            <a:cxnLst/>
            <a:rect l="l" t="t" r="r" b="b"/>
            <a:pathLst>
              <a:path h="5029200">
                <a:moveTo>
                  <a:pt x="0" y="0"/>
                </a:moveTo>
                <a:lnTo>
                  <a:pt x="0" y="5029199"/>
                </a:lnTo>
              </a:path>
            </a:pathLst>
          </a:custGeom>
          <a:ln w="19049">
            <a:solidFill>
              <a:srgbClr val="F6941C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543049" y="1304924"/>
            <a:ext cx="9115425" cy="762000"/>
            <a:chOff x="1543049" y="1304924"/>
            <a:chExt cx="9115425" cy="762000"/>
          </a:xfrm>
        </p:grpSpPr>
        <p:sp>
          <p:nvSpPr>
            <p:cNvPr id="9" name="object 9"/>
            <p:cNvSpPr/>
            <p:nvPr/>
          </p:nvSpPr>
          <p:spPr>
            <a:xfrm>
              <a:off x="1552574" y="1314449"/>
              <a:ext cx="9096375" cy="742950"/>
            </a:xfrm>
            <a:custGeom>
              <a:avLst/>
              <a:gdLst/>
              <a:ahLst/>
              <a:cxnLst/>
              <a:rect l="l" t="t" r="r" b="b"/>
              <a:pathLst>
                <a:path w="9096375" h="742950">
                  <a:moveTo>
                    <a:pt x="9034077" y="742949"/>
                  </a:moveTo>
                  <a:lnTo>
                    <a:pt x="62297" y="742949"/>
                  </a:lnTo>
                  <a:lnTo>
                    <a:pt x="57961" y="742522"/>
                  </a:lnTo>
                  <a:lnTo>
                    <a:pt x="22624" y="726516"/>
                  </a:lnTo>
                  <a:lnTo>
                    <a:pt x="2135" y="693576"/>
                  </a:lnTo>
                  <a:lnTo>
                    <a:pt x="0" y="680652"/>
                  </a:lnTo>
                  <a:lnTo>
                    <a:pt x="0" y="676274"/>
                  </a:lnTo>
                  <a:lnTo>
                    <a:pt x="0" y="62297"/>
                  </a:lnTo>
                  <a:lnTo>
                    <a:pt x="13668" y="25992"/>
                  </a:lnTo>
                  <a:lnTo>
                    <a:pt x="45204" y="3399"/>
                  </a:lnTo>
                  <a:lnTo>
                    <a:pt x="62297" y="0"/>
                  </a:lnTo>
                  <a:lnTo>
                    <a:pt x="9034077" y="0"/>
                  </a:lnTo>
                  <a:lnTo>
                    <a:pt x="9070381" y="13668"/>
                  </a:lnTo>
                  <a:lnTo>
                    <a:pt x="9092973" y="45204"/>
                  </a:lnTo>
                  <a:lnTo>
                    <a:pt x="9096374" y="62297"/>
                  </a:lnTo>
                  <a:lnTo>
                    <a:pt x="9096374" y="680652"/>
                  </a:lnTo>
                  <a:lnTo>
                    <a:pt x="9082704" y="716957"/>
                  </a:lnTo>
                  <a:lnTo>
                    <a:pt x="9051167" y="739549"/>
                  </a:lnTo>
                  <a:lnTo>
                    <a:pt x="9038412" y="742522"/>
                  </a:lnTo>
                  <a:lnTo>
                    <a:pt x="9034077" y="7429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2574" y="1314449"/>
              <a:ext cx="9096375" cy="742950"/>
            </a:xfrm>
            <a:custGeom>
              <a:avLst/>
              <a:gdLst/>
              <a:ahLst/>
              <a:cxnLst/>
              <a:rect l="l" t="t" r="r" b="b"/>
              <a:pathLst>
                <a:path w="9096375" h="742950">
                  <a:moveTo>
                    <a:pt x="0" y="676274"/>
                  </a:moveTo>
                  <a:lnTo>
                    <a:pt x="0" y="66674"/>
                  </a:lnTo>
                  <a:lnTo>
                    <a:pt x="0" y="62297"/>
                  </a:lnTo>
                  <a:lnTo>
                    <a:pt x="427" y="57961"/>
                  </a:lnTo>
                  <a:lnTo>
                    <a:pt x="1281" y="53667"/>
                  </a:lnTo>
                  <a:lnTo>
                    <a:pt x="2135" y="49373"/>
                  </a:lnTo>
                  <a:lnTo>
                    <a:pt x="3400" y="45204"/>
                  </a:lnTo>
                  <a:lnTo>
                    <a:pt x="5075" y="41159"/>
                  </a:lnTo>
                  <a:lnTo>
                    <a:pt x="6750" y="37114"/>
                  </a:lnTo>
                  <a:lnTo>
                    <a:pt x="8804" y="33272"/>
                  </a:lnTo>
                  <a:lnTo>
                    <a:pt x="11236" y="29632"/>
                  </a:lnTo>
                  <a:lnTo>
                    <a:pt x="13668" y="25992"/>
                  </a:lnTo>
                  <a:lnTo>
                    <a:pt x="16433" y="22624"/>
                  </a:lnTo>
                  <a:lnTo>
                    <a:pt x="19528" y="19528"/>
                  </a:lnTo>
                  <a:lnTo>
                    <a:pt x="22624" y="16432"/>
                  </a:lnTo>
                  <a:lnTo>
                    <a:pt x="25992" y="13668"/>
                  </a:lnTo>
                  <a:lnTo>
                    <a:pt x="29632" y="11236"/>
                  </a:lnTo>
                  <a:lnTo>
                    <a:pt x="33272" y="8804"/>
                  </a:lnTo>
                  <a:lnTo>
                    <a:pt x="37114" y="6750"/>
                  </a:lnTo>
                  <a:lnTo>
                    <a:pt x="41159" y="5075"/>
                  </a:lnTo>
                  <a:lnTo>
                    <a:pt x="45204" y="3399"/>
                  </a:lnTo>
                  <a:lnTo>
                    <a:pt x="49373" y="2135"/>
                  </a:lnTo>
                  <a:lnTo>
                    <a:pt x="53667" y="1281"/>
                  </a:lnTo>
                  <a:lnTo>
                    <a:pt x="57961" y="427"/>
                  </a:lnTo>
                  <a:lnTo>
                    <a:pt x="62297" y="0"/>
                  </a:lnTo>
                  <a:lnTo>
                    <a:pt x="66675" y="0"/>
                  </a:lnTo>
                  <a:lnTo>
                    <a:pt x="9029699" y="0"/>
                  </a:lnTo>
                  <a:lnTo>
                    <a:pt x="9034077" y="0"/>
                  </a:lnTo>
                  <a:lnTo>
                    <a:pt x="9038412" y="427"/>
                  </a:lnTo>
                  <a:lnTo>
                    <a:pt x="9042705" y="1281"/>
                  </a:lnTo>
                  <a:lnTo>
                    <a:pt x="9046999" y="2135"/>
                  </a:lnTo>
                  <a:lnTo>
                    <a:pt x="9051167" y="3399"/>
                  </a:lnTo>
                  <a:lnTo>
                    <a:pt x="9055212" y="5075"/>
                  </a:lnTo>
                  <a:lnTo>
                    <a:pt x="9059258" y="6750"/>
                  </a:lnTo>
                  <a:lnTo>
                    <a:pt x="9063099" y="8804"/>
                  </a:lnTo>
                  <a:lnTo>
                    <a:pt x="9066740" y="11236"/>
                  </a:lnTo>
                  <a:lnTo>
                    <a:pt x="9070381" y="13668"/>
                  </a:lnTo>
                  <a:lnTo>
                    <a:pt x="9073750" y="16432"/>
                  </a:lnTo>
                  <a:lnTo>
                    <a:pt x="9076845" y="19528"/>
                  </a:lnTo>
                  <a:lnTo>
                    <a:pt x="9079940" y="22624"/>
                  </a:lnTo>
                  <a:lnTo>
                    <a:pt x="9082704" y="25992"/>
                  </a:lnTo>
                  <a:lnTo>
                    <a:pt x="9085136" y="29632"/>
                  </a:lnTo>
                  <a:lnTo>
                    <a:pt x="9087570" y="33272"/>
                  </a:lnTo>
                  <a:lnTo>
                    <a:pt x="9089623" y="37114"/>
                  </a:lnTo>
                  <a:lnTo>
                    <a:pt x="9091297" y="41159"/>
                  </a:lnTo>
                  <a:lnTo>
                    <a:pt x="9092973" y="45204"/>
                  </a:lnTo>
                  <a:lnTo>
                    <a:pt x="9094238" y="49373"/>
                  </a:lnTo>
                  <a:lnTo>
                    <a:pt x="9095093" y="53667"/>
                  </a:lnTo>
                  <a:lnTo>
                    <a:pt x="9095947" y="57961"/>
                  </a:lnTo>
                  <a:lnTo>
                    <a:pt x="9096374" y="62297"/>
                  </a:lnTo>
                  <a:lnTo>
                    <a:pt x="9096374" y="66674"/>
                  </a:lnTo>
                  <a:lnTo>
                    <a:pt x="9096374" y="676274"/>
                  </a:lnTo>
                  <a:lnTo>
                    <a:pt x="9096374" y="680652"/>
                  </a:lnTo>
                  <a:lnTo>
                    <a:pt x="9095947" y="684988"/>
                  </a:lnTo>
                  <a:lnTo>
                    <a:pt x="9095093" y="689282"/>
                  </a:lnTo>
                  <a:lnTo>
                    <a:pt x="9094238" y="693576"/>
                  </a:lnTo>
                  <a:lnTo>
                    <a:pt x="9092973" y="697745"/>
                  </a:lnTo>
                  <a:lnTo>
                    <a:pt x="9091297" y="701789"/>
                  </a:lnTo>
                  <a:lnTo>
                    <a:pt x="9089623" y="705834"/>
                  </a:lnTo>
                  <a:lnTo>
                    <a:pt x="9087570" y="709677"/>
                  </a:lnTo>
                  <a:lnTo>
                    <a:pt x="9085136" y="713317"/>
                  </a:lnTo>
                  <a:lnTo>
                    <a:pt x="9082704" y="716957"/>
                  </a:lnTo>
                  <a:lnTo>
                    <a:pt x="9066740" y="731712"/>
                  </a:lnTo>
                  <a:lnTo>
                    <a:pt x="9063099" y="734145"/>
                  </a:lnTo>
                  <a:lnTo>
                    <a:pt x="9059258" y="736198"/>
                  </a:lnTo>
                  <a:lnTo>
                    <a:pt x="9055212" y="737874"/>
                  </a:lnTo>
                  <a:lnTo>
                    <a:pt x="9051167" y="739549"/>
                  </a:lnTo>
                  <a:lnTo>
                    <a:pt x="9046999" y="740814"/>
                  </a:lnTo>
                  <a:lnTo>
                    <a:pt x="9042705" y="741668"/>
                  </a:lnTo>
                  <a:lnTo>
                    <a:pt x="9038412" y="742522"/>
                  </a:lnTo>
                  <a:lnTo>
                    <a:pt x="9034077" y="742949"/>
                  </a:lnTo>
                  <a:lnTo>
                    <a:pt x="9029699" y="742949"/>
                  </a:lnTo>
                  <a:lnTo>
                    <a:pt x="66675" y="742949"/>
                  </a:lnTo>
                  <a:lnTo>
                    <a:pt x="41159" y="737874"/>
                  </a:lnTo>
                  <a:lnTo>
                    <a:pt x="37114" y="736198"/>
                  </a:lnTo>
                  <a:lnTo>
                    <a:pt x="33272" y="734145"/>
                  </a:lnTo>
                  <a:lnTo>
                    <a:pt x="29632" y="731712"/>
                  </a:lnTo>
                  <a:lnTo>
                    <a:pt x="25992" y="729280"/>
                  </a:lnTo>
                  <a:lnTo>
                    <a:pt x="5075" y="701789"/>
                  </a:lnTo>
                  <a:lnTo>
                    <a:pt x="3400" y="697745"/>
                  </a:lnTo>
                  <a:lnTo>
                    <a:pt x="2135" y="693576"/>
                  </a:lnTo>
                  <a:lnTo>
                    <a:pt x="1281" y="689282"/>
                  </a:lnTo>
                  <a:lnTo>
                    <a:pt x="427" y="684988"/>
                  </a:lnTo>
                  <a:lnTo>
                    <a:pt x="0" y="680652"/>
                  </a:lnTo>
                  <a:lnTo>
                    <a:pt x="0" y="676274"/>
                  </a:lnTo>
                  <a:close/>
                </a:path>
              </a:pathLst>
            </a:custGeom>
            <a:ln w="19049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76399" y="145732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2"/>
                  </a:lnTo>
                  <a:lnTo>
                    <a:pt x="169405" y="449529"/>
                  </a:lnTo>
                  <a:lnTo>
                    <a:pt x="127441" y="433736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4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3"/>
                  </a:lnTo>
                  <a:lnTo>
                    <a:pt x="5853" y="176659"/>
                  </a:lnTo>
                  <a:lnTo>
                    <a:pt x="20266" y="134201"/>
                  </a:lnTo>
                  <a:lnTo>
                    <a:pt x="42685" y="95371"/>
                  </a:lnTo>
                  <a:lnTo>
                    <a:pt x="72249" y="61661"/>
                  </a:lnTo>
                  <a:lnTo>
                    <a:pt x="107821" y="34366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3"/>
                  </a:lnTo>
                  <a:lnTo>
                    <a:pt x="322998" y="20266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7" y="191345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40"/>
                  </a:lnTo>
                  <a:lnTo>
                    <a:pt x="436933" y="322998"/>
                  </a:lnTo>
                  <a:lnTo>
                    <a:pt x="414514" y="361828"/>
                  </a:lnTo>
                  <a:lnTo>
                    <a:pt x="384950" y="395538"/>
                  </a:lnTo>
                  <a:lnTo>
                    <a:pt x="349378" y="422833"/>
                  </a:lnTo>
                  <a:lnTo>
                    <a:pt x="309164" y="442663"/>
                  </a:lnTo>
                  <a:lnTo>
                    <a:pt x="265854" y="454268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F694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90699" y="1590674"/>
              <a:ext cx="214312" cy="1904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4649" y="1771649"/>
              <a:ext cx="166687" cy="133350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3182230" y="1724898"/>
            <a:ext cx="1654175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5" dirty="0">
                <a:solidFill>
                  <a:srgbClr val="2D2D2D"/>
                </a:solidFill>
                <a:latin typeface="Roboto"/>
                <a:cs typeface="Roboto"/>
              </a:rPr>
              <a:t>User</a:t>
            </a:r>
            <a:r>
              <a:rPr sz="115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D2D2D"/>
                </a:solidFill>
                <a:latin typeface="Roboto"/>
                <a:cs typeface="Roboto"/>
              </a:rPr>
              <a:t>Interface</a:t>
            </a:r>
            <a:r>
              <a:rPr sz="1150" spc="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D2D2D"/>
                </a:solidFill>
                <a:latin typeface="Roboto"/>
                <a:cs typeface="Roboto"/>
              </a:rPr>
              <a:t>Components</a:t>
            </a:r>
            <a:endParaRPr sz="1150" dirty="0">
              <a:latin typeface="Roboto"/>
              <a:cs typeface="Robo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276823" y="1770972"/>
            <a:ext cx="1715135" cy="135255"/>
            <a:chOff x="5276823" y="1770972"/>
            <a:chExt cx="1715135" cy="13525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76823" y="1770972"/>
              <a:ext cx="133402" cy="13470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57999" y="1771649"/>
              <a:ext cx="133350" cy="133297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325466" y="1332287"/>
            <a:ext cx="2920365" cy="5962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1650" b="1" spc="-95" dirty="0">
                <a:solidFill>
                  <a:srgbClr val="2D2D2D"/>
                </a:solidFill>
                <a:latin typeface="Roboto"/>
                <a:cs typeface="Roboto"/>
              </a:rPr>
              <a:t>Frontend</a:t>
            </a:r>
            <a:r>
              <a:rPr sz="1650" b="1" spc="2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b="1" spc="-100" dirty="0">
                <a:solidFill>
                  <a:srgbClr val="2D2D2D"/>
                </a:solidFill>
                <a:latin typeface="Roboto"/>
                <a:cs typeface="Roboto"/>
              </a:rPr>
              <a:t>Module</a:t>
            </a:r>
            <a:r>
              <a:rPr sz="1650" b="1" spc="2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b="1" spc="-10" dirty="0">
                <a:solidFill>
                  <a:srgbClr val="2D2D2D"/>
                </a:solidFill>
                <a:latin typeface="Roboto"/>
                <a:cs typeface="Roboto"/>
              </a:rPr>
              <a:t>(React)</a:t>
            </a:r>
            <a:endParaRPr sz="1650" dirty="0">
              <a:latin typeface="Roboto"/>
              <a:cs typeface="Roboto"/>
            </a:endParaRPr>
          </a:p>
          <a:p>
            <a:pPr marL="197485">
              <a:lnSpc>
                <a:spcPct val="100000"/>
              </a:lnSpc>
              <a:spcBef>
                <a:spcPts val="470"/>
              </a:spcBef>
              <a:tabLst>
                <a:tab pos="1778000" algn="l"/>
              </a:tabLst>
            </a:pPr>
            <a:r>
              <a:rPr sz="1150" spc="-60" dirty="0">
                <a:solidFill>
                  <a:srgbClr val="2D2D2D"/>
                </a:solidFill>
                <a:latin typeface="Roboto"/>
                <a:cs typeface="Roboto"/>
              </a:rPr>
              <a:t>API</a:t>
            </a:r>
            <a:r>
              <a:rPr sz="1150" spc="-2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2D2D2D"/>
                </a:solidFill>
                <a:latin typeface="Roboto"/>
                <a:cs typeface="Roboto"/>
              </a:rPr>
              <a:t>Integration</a:t>
            </a:r>
            <a:r>
              <a:rPr sz="1150" dirty="0">
                <a:solidFill>
                  <a:srgbClr val="2D2D2D"/>
                </a:solidFill>
                <a:latin typeface="Roboto"/>
                <a:cs typeface="Roboto"/>
              </a:rPr>
              <a:t>	</a:t>
            </a:r>
            <a:r>
              <a:rPr sz="1150" spc="-65" dirty="0">
                <a:solidFill>
                  <a:srgbClr val="2D2D2D"/>
                </a:solidFill>
                <a:latin typeface="Roboto"/>
                <a:cs typeface="Roboto"/>
              </a:rPr>
              <a:t>Component</a:t>
            </a:r>
            <a:r>
              <a:rPr sz="1150" spc="1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2D2D2D"/>
                </a:solidFill>
                <a:latin typeface="Roboto"/>
                <a:cs typeface="Roboto"/>
              </a:rPr>
              <a:t>Library</a:t>
            </a:r>
            <a:endParaRPr sz="1150" dirty="0">
              <a:latin typeface="Roboto"/>
              <a:cs typeface="Roboto"/>
            </a:endParaRPr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90940" y="1771650"/>
            <a:ext cx="125067" cy="13314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8919852" y="1724898"/>
            <a:ext cx="97536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65" dirty="0">
                <a:solidFill>
                  <a:srgbClr val="2D2D2D"/>
                </a:solidFill>
                <a:latin typeface="Roboto"/>
                <a:cs typeface="Roboto"/>
              </a:rPr>
              <a:t>Auth</a:t>
            </a:r>
            <a:r>
              <a:rPr sz="1150" spc="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D2D2D"/>
                </a:solidFill>
                <a:latin typeface="Roboto"/>
                <a:cs typeface="Roboto"/>
              </a:rPr>
              <a:t>Integration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429249" y="2143124"/>
            <a:ext cx="1333500" cy="533400"/>
            <a:chOff x="5429249" y="2143124"/>
            <a:chExt cx="1333500" cy="533400"/>
          </a:xfrm>
        </p:grpSpPr>
        <p:sp>
          <p:nvSpPr>
            <p:cNvPr id="22" name="object 22"/>
            <p:cNvSpPr/>
            <p:nvPr/>
          </p:nvSpPr>
          <p:spPr>
            <a:xfrm>
              <a:off x="5429249" y="2143124"/>
              <a:ext cx="1333500" cy="533400"/>
            </a:xfrm>
            <a:custGeom>
              <a:avLst/>
              <a:gdLst/>
              <a:ahLst/>
              <a:cxnLst/>
              <a:rect l="l" t="t" r="r" b="b"/>
              <a:pathLst>
                <a:path w="1333500" h="533400">
                  <a:moveTo>
                    <a:pt x="1280101" y="533399"/>
                  </a:moveTo>
                  <a:lnTo>
                    <a:pt x="53397" y="533399"/>
                  </a:lnTo>
                  <a:lnTo>
                    <a:pt x="49680" y="533034"/>
                  </a:lnTo>
                  <a:lnTo>
                    <a:pt x="14085" y="514007"/>
                  </a:lnTo>
                  <a:lnTo>
                    <a:pt x="0" y="480002"/>
                  </a:lnTo>
                  <a:lnTo>
                    <a:pt x="0" y="476249"/>
                  </a:lnTo>
                  <a:lnTo>
                    <a:pt x="0" y="53397"/>
                  </a:lnTo>
                  <a:lnTo>
                    <a:pt x="19391" y="14085"/>
                  </a:lnTo>
                  <a:lnTo>
                    <a:pt x="53397" y="0"/>
                  </a:lnTo>
                  <a:lnTo>
                    <a:pt x="1280101" y="0"/>
                  </a:lnTo>
                  <a:lnTo>
                    <a:pt x="1319413" y="19392"/>
                  </a:lnTo>
                  <a:lnTo>
                    <a:pt x="1333499" y="53397"/>
                  </a:lnTo>
                  <a:lnTo>
                    <a:pt x="1333499" y="480002"/>
                  </a:lnTo>
                  <a:lnTo>
                    <a:pt x="1314106" y="519314"/>
                  </a:lnTo>
                  <a:lnTo>
                    <a:pt x="1283818" y="533034"/>
                  </a:lnTo>
                  <a:lnTo>
                    <a:pt x="1280101" y="533399"/>
                  </a:lnTo>
                  <a:close/>
                </a:path>
              </a:pathLst>
            </a:custGeom>
            <a:solidFill>
              <a:srgbClr val="F6941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5924482" y="2209799"/>
              <a:ext cx="343535" cy="400050"/>
            </a:xfrm>
            <a:custGeom>
              <a:avLst/>
              <a:gdLst/>
              <a:ahLst/>
              <a:cxnLst/>
              <a:rect l="l" t="t" r="r" b="b"/>
              <a:pathLst>
                <a:path w="343535" h="400050">
                  <a:moveTo>
                    <a:pt x="171561" y="400027"/>
                  </a:moveTo>
                  <a:lnTo>
                    <a:pt x="160795" y="397934"/>
                  </a:lnTo>
                  <a:lnTo>
                    <a:pt x="151335" y="391656"/>
                  </a:lnTo>
                  <a:lnTo>
                    <a:pt x="8371" y="248870"/>
                  </a:lnTo>
                  <a:lnTo>
                    <a:pt x="2092" y="239410"/>
                  </a:lnTo>
                  <a:lnTo>
                    <a:pt x="0" y="228644"/>
                  </a:lnTo>
                  <a:lnTo>
                    <a:pt x="2092" y="217878"/>
                  </a:lnTo>
                  <a:lnTo>
                    <a:pt x="8371" y="208418"/>
                  </a:lnTo>
                  <a:lnTo>
                    <a:pt x="17831" y="202140"/>
                  </a:lnTo>
                  <a:lnTo>
                    <a:pt x="28597" y="200047"/>
                  </a:lnTo>
                  <a:lnTo>
                    <a:pt x="39363" y="202140"/>
                  </a:lnTo>
                  <a:lnTo>
                    <a:pt x="48823" y="208418"/>
                  </a:lnTo>
                  <a:lnTo>
                    <a:pt x="142941" y="302448"/>
                  </a:lnTo>
                  <a:lnTo>
                    <a:pt x="142941" y="28575"/>
                  </a:lnTo>
                  <a:lnTo>
                    <a:pt x="145184" y="17442"/>
                  </a:lnTo>
                  <a:lnTo>
                    <a:pt x="151302" y="8360"/>
                  </a:lnTo>
                  <a:lnTo>
                    <a:pt x="160384" y="2242"/>
                  </a:lnTo>
                  <a:lnTo>
                    <a:pt x="171516" y="0"/>
                  </a:lnTo>
                  <a:lnTo>
                    <a:pt x="182649" y="2242"/>
                  </a:lnTo>
                  <a:lnTo>
                    <a:pt x="191731" y="8360"/>
                  </a:lnTo>
                  <a:lnTo>
                    <a:pt x="197849" y="17442"/>
                  </a:lnTo>
                  <a:lnTo>
                    <a:pt x="200091" y="28575"/>
                  </a:lnTo>
                  <a:lnTo>
                    <a:pt x="200091" y="302537"/>
                  </a:lnTo>
                  <a:lnTo>
                    <a:pt x="294210" y="208329"/>
                  </a:lnTo>
                  <a:lnTo>
                    <a:pt x="303670" y="202050"/>
                  </a:lnTo>
                  <a:lnTo>
                    <a:pt x="314436" y="199958"/>
                  </a:lnTo>
                  <a:lnTo>
                    <a:pt x="325202" y="202050"/>
                  </a:lnTo>
                  <a:lnTo>
                    <a:pt x="334662" y="208329"/>
                  </a:lnTo>
                  <a:lnTo>
                    <a:pt x="340941" y="217789"/>
                  </a:lnTo>
                  <a:lnTo>
                    <a:pt x="343033" y="228555"/>
                  </a:lnTo>
                  <a:lnTo>
                    <a:pt x="340941" y="239321"/>
                  </a:lnTo>
                  <a:lnTo>
                    <a:pt x="334662" y="248781"/>
                  </a:lnTo>
                  <a:lnTo>
                    <a:pt x="191787" y="391656"/>
                  </a:lnTo>
                  <a:lnTo>
                    <a:pt x="182327" y="397934"/>
                  </a:lnTo>
                  <a:lnTo>
                    <a:pt x="171561" y="400027"/>
                  </a:lnTo>
                  <a:close/>
                </a:path>
              </a:pathLst>
            </a:custGeom>
            <a:solidFill>
              <a:srgbClr val="F9F5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543049" y="2752725"/>
            <a:ext cx="2962275" cy="1943100"/>
            <a:chOff x="1543049" y="2752725"/>
            <a:chExt cx="2962275" cy="1943100"/>
          </a:xfrm>
        </p:grpSpPr>
        <p:sp>
          <p:nvSpPr>
            <p:cNvPr id="25" name="object 25"/>
            <p:cNvSpPr/>
            <p:nvPr/>
          </p:nvSpPr>
          <p:spPr>
            <a:xfrm>
              <a:off x="1543049" y="275272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2"/>
                  </a:lnTo>
                  <a:lnTo>
                    <a:pt x="169405" y="449529"/>
                  </a:lnTo>
                  <a:lnTo>
                    <a:pt x="127441" y="433735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1" y="342963"/>
                  </a:lnTo>
                  <a:lnTo>
                    <a:pt x="12016" y="302122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2" y="176659"/>
                  </a:lnTo>
                  <a:lnTo>
                    <a:pt x="20266" y="134201"/>
                  </a:lnTo>
                  <a:lnTo>
                    <a:pt x="42685" y="95371"/>
                  </a:lnTo>
                  <a:lnTo>
                    <a:pt x="72249" y="61661"/>
                  </a:lnTo>
                  <a:lnTo>
                    <a:pt x="107821" y="34365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2"/>
                  </a:lnTo>
                  <a:lnTo>
                    <a:pt x="322998" y="20265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8" y="191345"/>
                  </a:lnTo>
                  <a:lnTo>
                    <a:pt x="457199" y="221112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40"/>
                  </a:lnTo>
                  <a:lnTo>
                    <a:pt x="436933" y="322997"/>
                  </a:lnTo>
                  <a:lnTo>
                    <a:pt x="414514" y="361828"/>
                  </a:lnTo>
                  <a:lnTo>
                    <a:pt x="384950" y="395538"/>
                  </a:lnTo>
                  <a:lnTo>
                    <a:pt x="349378" y="422832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43555" y="456832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F694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76399" y="2897981"/>
              <a:ext cx="190499" cy="16668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552574" y="3257549"/>
              <a:ext cx="2943225" cy="1428750"/>
            </a:xfrm>
            <a:custGeom>
              <a:avLst/>
              <a:gdLst/>
              <a:ahLst/>
              <a:cxnLst/>
              <a:rect l="l" t="t" r="r" b="b"/>
              <a:pathLst>
                <a:path w="2943225" h="1428750">
                  <a:moveTo>
                    <a:pt x="2880927" y="1428749"/>
                  </a:moveTo>
                  <a:lnTo>
                    <a:pt x="62297" y="1428749"/>
                  </a:lnTo>
                  <a:lnTo>
                    <a:pt x="57961" y="1428322"/>
                  </a:lnTo>
                  <a:lnTo>
                    <a:pt x="22624" y="1412316"/>
                  </a:lnTo>
                  <a:lnTo>
                    <a:pt x="2135" y="1379375"/>
                  </a:lnTo>
                  <a:lnTo>
                    <a:pt x="0" y="1366452"/>
                  </a:lnTo>
                  <a:lnTo>
                    <a:pt x="0" y="1362074"/>
                  </a:lnTo>
                  <a:lnTo>
                    <a:pt x="0" y="62297"/>
                  </a:lnTo>
                  <a:lnTo>
                    <a:pt x="13668" y="25992"/>
                  </a:lnTo>
                  <a:lnTo>
                    <a:pt x="45204" y="3400"/>
                  </a:lnTo>
                  <a:lnTo>
                    <a:pt x="62297" y="0"/>
                  </a:lnTo>
                  <a:lnTo>
                    <a:pt x="2880927" y="0"/>
                  </a:lnTo>
                  <a:lnTo>
                    <a:pt x="2917232" y="13668"/>
                  </a:lnTo>
                  <a:lnTo>
                    <a:pt x="2939824" y="45203"/>
                  </a:lnTo>
                  <a:lnTo>
                    <a:pt x="2943224" y="62297"/>
                  </a:lnTo>
                  <a:lnTo>
                    <a:pt x="2943224" y="1366452"/>
                  </a:lnTo>
                  <a:lnTo>
                    <a:pt x="2929555" y="1402757"/>
                  </a:lnTo>
                  <a:lnTo>
                    <a:pt x="2898020" y="1425349"/>
                  </a:lnTo>
                  <a:lnTo>
                    <a:pt x="2885263" y="1428322"/>
                  </a:lnTo>
                  <a:lnTo>
                    <a:pt x="2880927" y="14287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52574" y="3257549"/>
              <a:ext cx="2943225" cy="1428750"/>
            </a:xfrm>
            <a:custGeom>
              <a:avLst/>
              <a:gdLst/>
              <a:ahLst/>
              <a:cxnLst/>
              <a:rect l="l" t="t" r="r" b="b"/>
              <a:pathLst>
                <a:path w="2943225" h="1428750">
                  <a:moveTo>
                    <a:pt x="0" y="1362074"/>
                  </a:moveTo>
                  <a:lnTo>
                    <a:pt x="0" y="66674"/>
                  </a:lnTo>
                  <a:lnTo>
                    <a:pt x="0" y="62297"/>
                  </a:lnTo>
                  <a:lnTo>
                    <a:pt x="427" y="57960"/>
                  </a:lnTo>
                  <a:lnTo>
                    <a:pt x="1281" y="53667"/>
                  </a:lnTo>
                  <a:lnTo>
                    <a:pt x="2135" y="49373"/>
                  </a:lnTo>
                  <a:lnTo>
                    <a:pt x="3400" y="45203"/>
                  </a:lnTo>
                  <a:lnTo>
                    <a:pt x="5075" y="41159"/>
                  </a:lnTo>
                  <a:lnTo>
                    <a:pt x="6750" y="37114"/>
                  </a:lnTo>
                  <a:lnTo>
                    <a:pt x="8804" y="33272"/>
                  </a:lnTo>
                  <a:lnTo>
                    <a:pt x="11236" y="29632"/>
                  </a:lnTo>
                  <a:lnTo>
                    <a:pt x="13668" y="25992"/>
                  </a:lnTo>
                  <a:lnTo>
                    <a:pt x="16433" y="22624"/>
                  </a:lnTo>
                  <a:lnTo>
                    <a:pt x="19528" y="19528"/>
                  </a:lnTo>
                  <a:lnTo>
                    <a:pt x="22624" y="16432"/>
                  </a:lnTo>
                  <a:lnTo>
                    <a:pt x="25992" y="13668"/>
                  </a:lnTo>
                  <a:lnTo>
                    <a:pt x="29632" y="11236"/>
                  </a:lnTo>
                  <a:lnTo>
                    <a:pt x="33272" y="8804"/>
                  </a:lnTo>
                  <a:lnTo>
                    <a:pt x="37114" y="6750"/>
                  </a:lnTo>
                  <a:lnTo>
                    <a:pt x="41159" y="5075"/>
                  </a:lnTo>
                  <a:lnTo>
                    <a:pt x="45204" y="3400"/>
                  </a:lnTo>
                  <a:lnTo>
                    <a:pt x="49373" y="2135"/>
                  </a:lnTo>
                  <a:lnTo>
                    <a:pt x="53667" y="1281"/>
                  </a:lnTo>
                  <a:lnTo>
                    <a:pt x="57961" y="427"/>
                  </a:lnTo>
                  <a:lnTo>
                    <a:pt x="62297" y="0"/>
                  </a:lnTo>
                  <a:lnTo>
                    <a:pt x="66675" y="0"/>
                  </a:lnTo>
                  <a:lnTo>
                    <a:pt x="2876549" y="0"/>
                  </a:lnTo>
                  <a:lnTo>
                    <a:pt x="2880927" y="0"/>
                  </a:lnTo>
                  <a:lnTo>
                    <a:pt x="2885263" y="427"/>
                  </a:lnTo>
                  <a:lnTo>
                    <a:pt x="2889557" y="1281"/>
                  </a:lnTo>
                  <a:lnTo>
                    <a:pt x="2893850" y="2135"/>
                  </a:lnTo>
                  <a:lnTo>
                    <a:pt x="2926791" y="22624"/>
                  </a:lnTo>
                  <a:lnTo>
                    <a:pt x="2931987" y="29632"/>
                  </a:lnTo>
                  <a:lnTo>
                    <a:pt x="2934419" y="33272"/>
                  </a:lnTo>
                  <a:lnTo>
                    <a:pt x="2941943" y="53667"/>
                  </a:lnTo>
                  <a:lnTo>
                    <a:pt x="2942797" y="57960"/>
                  </a:lnTo>
                  <a:lnTo>
                    <a:pt x="2943224" y="62297"/>
                  </a:lnTo>
                  <a:lnTo>
                    <a:pt x="2943224" y="66674"/>
                  </a:lnTo>
                  <a:lnTo>
                    <a:pt x="2943224" y="1362074"/>
                  </a:lnTo>
                  <a:lnTo>
                    <a:pt x="2943224" y="1366452"/>
                  </a:lnTo>
                  <a:lnTo>
                    <a:pt x="2942797" y="1370788"/>
                  </a:lnTo>
                  <a:lnTo>
                    <a:pt x="2931987" y="1399117"/>
                  </a:lnTo>
                  <a:lnTo>
                    <a:pt x="2929555" y="1402757"/>
                  </a:lnTo>
                  <a:lnTo>
                    <a:pt x="2898020" y="1425349"/>
                  </a:lnTo>
                  <a:lnTo>
                    <a:pt x="2876549" y="1428749"/>
                  </a:lnTo>
                  <a:lnTo>
                    <a:pt x="66675" y="1428749"/>
                  </a:lnTo>
                  <a:lnTo>
                    <a:pt x="29632" y="1417512"/>
                  </a:lnTo>
                  <a:lnTo>
                    <a:pt x="25992" y="1415080"/>
                  </a:lnTo>
                  <a:lnTo>
                    <a:pt x="3400" y="1383545"/>
                  </a:lnTo>
                  <a:lnTo>
                    <a:pt x="1281" y="1375082"/>
                  </a:lnTo>
                  <a:lnTo>
                    <a:pt x="427" y="1370788"/>
                  </a:lnTo>
                  <a:lnTo>
                    <a:pt x="0" y="1366452"/>
                  </a:lnTo>
                  <a:lnTo>
                    <a:pt x="0" y="1362074"/>
                  </a:lnTo>
                  <a:close/>
                </a:path>
              </a:pathLst>
            </a:custGeom>
            <a:ln w="19049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28924" y="334327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5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5"/>
                  </a:lnTo>
                  <a:lnTo>
                    <a:pt x="353903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F694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14649" y="3448049"/>
              <a:ext cx="214312" cy="171449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2135187" y="2823296"/>
            <a:ext cx="3094990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b="1" spc="-100" dirty="0">
                <a:solidFill>
                  <a:srgbClr val="2D2D2D"/>
                </a:solidFill>
                <a:latin typeface="Roboto"/>
                <a:cs typeface="Roboto"/>
              </a:rPr>
              <a:t>Backend</a:t>
            </a:r>
            <a:r>
              <a:rPr sz="1650" b="1" spc="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b="1" spc="-100" dirty="0">
                <a:solidFill>
                  <a:srgbClr val="2D2D2D"/>
                </a:solidFill>
                <a:latin typeface="Roboto"/>
                <a:cs typeface="Roboto"/>
              </a:rPr>
              <a:t>Module</a:t>
            </a:r>
            <a:r>
              <a:rPr sz="1650" b="1" spc="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b="1" spc="-90" dirty="0">
                <a:solidFill>
                  <a:srgbClr val="2D2D2D"/>
                </a:solidFill>
                <a:latin typeface="Roboto"/>
                <a:cs typeface="Roboto"/>
              </a:rPr>
              <a:t>(Java</a:t>
            </a:r>
            <a:r>
              <a:rPr sz="1650" b="1" spc="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b="1" spc="-85" dirty="0">
                <a:solidFill>
                  <a:srgbClr val="2D2D2D"/>
                </a:solidFill>
                <a:latin typeface="Roboto"/>
                <a:cs typeface="Roboto"/>
              </a:rPr>
              <a:t>Spring</a:t>
            </a:r>
            <a:r>
              <a:rPr sz="1650" b="1" spc="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b="1" spc="-50" dirty="0">
                <a:solidFill>
                  <a:srgbClr val="2D2D2D"/>
                </a:solidFill>
                <a:latin typeface="Roboto"/>
                <a:cs typeface="Roboto"/>
              </a:rPr>
              <a:t>Boot)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325389" y="3741997"/>
            <a:ext cx="138811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1" spc="-60" dirty="0">
                <a:solidFill>
                  <a:srgbClr val="2D2D2D"/>
                </a:solidFill>
                <a:latin typeface="Roboto"/>
                <a:cs typeface="Roboto"/>
              </a:rPr>
              <a:t>User</a:t>
            </a:r>
            <a:r>
              <a:rPr sz="1300" b="1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b="1" spc="-50" dirty="0">
                <a:solidFill>
                  <a:srgbClr val="2D2D2D"/>
                </a:solidFill>
                <a:latin typeface="Roboto"/>
                <a:cs typeface="Roboto"/>
              </a:rPr>
              <a:t>Authentication</a:t>
            </a:r>
            <a:endParaRPr sz="1300" dirty="0">
              <a:latin typeface="Roboto"/>
              <a:cs typeface="Roboto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638300" y="4086225"/>
            <a:ext cx="114300" cy="495300"/>
            <a:chOff x="1638300" y="4086225"/>
            <a:chExt cx="114300" cy="495300"/>
          </a:xfrm>
        </p:grpSpPr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38300" y="4086225"/>
              <a:ext cx="114299" cy="11429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38300" y="4276724"/>
              <a:ext cx="114299" cy="11429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38300" y="4467224"/>
              <a:ext cx="114299" cy="114299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1773237" y="4003706"/>
            <a:ext cx="139319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100"/>
              </a:spcBef>
            </a:pPr>
            <a:r>
              <a:rPr sz="1000" spc="-55" dirty="0">
                <a:solidFill>
                  <a:srgbClr val="2D2D2D"/>
                </a:solidFill>
                <a:latin typeface="Roboto"/>
                <a:cs typeface="Roboto"/>
              </a:rPr>
              <a:t>Secure</a:t>
            </a:r>
            <a:r>
              <a:rPr sz="1000" spc="-2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000" spc="-45" dirty="0">
                <a:solidFill>
                  <a:srgbClr val="2D2D2D"/>
                </a:solidFill>
                <a:latin typeface="Roboto"/>
                <a:cs typeface="Roboto"/>
              </a:rPr>
              <a:t>login</a:t>
            </a:r>
            <a:r>
              <a:rPr sz="1000" spc="-2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000" spc="-70" dirty="0">
                <a:solidFill>
                  <a:srgbClr val="2D2D2D"/>
                </a:solidFill>
                <a:latin typeface="Roboto"/>
                <a:cs typeface="Roboto"/>
              </a:rPr>
              <a:t>&amp;</a:t>
            </a:r>
            <a:r>
              <a:rPr sz="1000" spc="-2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000" spc="-45" dirty="0">
                <a:solidFill>
                  <a:srgbClr val="2D2D2D"/>
                </a:solidFill>
                <a:latin typeface="Roboto"/>
                <a:cs typeface="Roboto"/>
              </a:rPr>
              <a:t>registration</a:t>
            </a:r>
            <a:r>
              <a:rPr sz="1000" spc="-3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000" spc="-75" dirty="0">
                <a:solidFill>
                  <a:srgbClr val="2D2D2D"/>
                </a:solidFill>
                <a:latin typeface="Roboto"/>
                <a:cs typeface="Roboto"/>
              </a:rPr>
              <a:t>JWT</a:t>
            </a:r>
            <a:r>
              <a:rPr sz="1000" spc="-4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000" spc="-60" dirty="0">
                <a:solidFill>
                  <a:srgbClr val="2D2D2D"/>
                </a:solidFill>
                <a:latin typeface="Roboto"/>
                <a:cs typeface="Roboto"/>
              </a:rPr>
              <a:t>token</a:t>
            </a:r>
            <a:r>
              <a:rPr sz="1000" spc="-2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2D2D2D"/>
                </a:solidFill>
                <a:latin typeface="Roboto"/>
                <a:cs typeface="Roboto"/>
              </a:rPr>
              <a:t>implementation</a:t>
            </a:r>
            <a:r>
              <a:rPr sz="1000" spc="-3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000" spc="-45" dirty="0">
                <a:solidFill>
                  <a:srgbClr val="2D2D2D"/>
                </a:solidFill>
                <a:latin typeface="Roboto"/>
                <a:cs typeface="Roboto"/>
              </a:rPr>
              <a:t>Role-</a:t>
            </a:r>
            <a:r>
              <a:rPr sz="1000" spc="-60" dirty="0">
                <a:solidFill>
                  <a:srgbClr val="2D2D2D"/>
                </a:solidFill>
                <a:latin typeface="Roboto"/>
                <a:cs typeface="Roboto"/>
              </a:rPr>
              <a:t>based</a:t>
            </a:r>
            <a:r>
              <a:rPr sz="1000" spc="-2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000" spc="-50" dirty="0">
                <a:solidFill>
                  <a:srgbClr val="2D2D2D"/>
                </a:solidFill>
                <a:latin typeface="Roboto"/>
                <a:cs typeface="Roboto"/>
              </a:rPr>
              <a:t>permissions</a:t>
            </a:r>
            <a:endParaRPr sz="1000">
              <a:latin typeface="Roboto"/>
              <a:cs typeface="Robo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619624" y="3248024"/>
            <a:ext cx="2962275" cy="1447800"/>
            <a:chOff x="4619624" y="3248024"/>
            <a:chExt cx="2962275" cy="1447800"/>
          </a:xfrm>
        </p:grpSpPr>
        <p:sp>
          <p:nvSpPr>
            <p:cNvPr id="39" name="object 39"/>
            <p:cNvSpPr/>
            <p:nvPr/>
          </p:nvSpPr>
          <p:spPr>
            <a:xfrm>
              <a:off x="4629149" y="3257549"/>
              <a:ext cx="2943225" cy="1428750"/>
            </a:xfrm>
            <a:custGeom>
              <a:avLst/>
              <a:gdLst/>
              <a:ahLst/>
              <a:cxnLst/>
              <a:rect l="l" t="t" r="r" b="b"/>
              <a:pathLst>
                <a:path w="2943225" h="1428750">
                  <a:moveTo>
                    <a:pt x="2880927" y="1428749"/>
                  </a:moveTo>
                  <a:lnTo>
                    <a:pt x="62297" y="1428749"/>
                  </a:lnTo>
                  <a:lnTo>
                    <a:pt x="57961" y="1428322"/>
                  </a:lnTo>
                  <a:lnTo>
                    <a:pt x="22624" y="1412316"/>
                  </a:lnTo>
                  <a:lnTo>
                    <a:pt x="2135" y="1379375"/>
                  </a:lnTo>
                  <a:lnTo>
                    <a:pt x="0" y="1366452"/>
                  </a:lnTo>
                  <a:lnTo>
                    <a:pt x="0" y="1362074"/>
                  </a:lnTo>
                  <a:lnTo>
                    <a:pt x="0" y="62297"/>
                  </a:lnTo>
                  <a:lnTo>
                    <a:pt x="13668" y="25992"/>
                  </a:lnTo>
                  <a:lnTo>
                    <a:pt x="45204" y="3400"/>
                  </a:lnTo>
                  <a:lnTo>
                    <a:pt x="62297" y="0"/>
                  </a:lnTo>
                  <a:lnTo>
                    <a:pt x="2880927" y="0"/>
                  </a:lnTo>
                  <a:lnTo>
                    <a:pt x="2917232" y="13668"/>
                  </a:lnTo>
                  <a:lnTo>
                    <a:pt x="2939823" y="45203"/>
                  </a:lnTo>
                  <a:lnTo>
                    <a:pt x="2943224" y="62297"/>
                  </a:lnTo>
                  <a:lnTo>
                    <a:pt x="2943224" y="1366452"/>
                  </a:lnTo>
                  <a:lnTo>
                    <a:pt x="2929554" y="1402757"/>
                  </a:lnTo>
                  <a:lnTo>
                    <a:pt x="2898019" y="1425349"/>
                  </a:lnTo>
                  <a:lnTo>
                    <a:pt x="2885263" y="1428322"/>
                  </a:lnTo>
                  <a:lnTo>
                    <a:pt x="2880927" y="14287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629149" y="3257549"/>
              <a:ext cx="2943225" cy="1428750"/>
            </a:xfrm>
            <a:custGeom>
              <a:avLst/>
              <a:gdLst/>
              <a:ahLst/>
              <a:cxnLst/>
              <a:rect l="l" t="t" r="r" b="b"/>
              <a:pathLst>
                <a:path w="2943225" h="1428750">
                  <a:moveTo>
                    <a:pt x="0" y="1362074"/>
                  </a:moveTo>
                  <a:lnTo>
                    <a:pt x="0" y="66674"/>
                  </a:lnTo>
                  <a:lnTo>
                    <a:pt x="0" y="62297"/>
                  </a:lnTo>
                  <a:lnTo>
                    <a:pt x="427" y="57960"/>
                  </a:lnTo>
                  <a:lnTo>
                    <a:pt x="1281" y="53667"/>
                  </a:lnTo>
                  <a:lnTo>
                    <a:pt x="2135" y="49373"/>
                  </a:lnTo>
                  <a:lnTo>
                    <a:pt x="3400" y="45203"/>
                  </a:lnTo>
                  <a:lnTo>
                    <a:pt x="5075" y="41159"/>
                  </a:lnTo>
                  <a:lnTo>
                    <a:pt x="6750" y="37114"/>
                  </a:lnTo>
                  <a:lnTo>
                    <a:pt x="8804" y="33272"/>
                  </a:lnTo>
                  <a:lnTo>
                    <a:pt x="11236" y="29632"/>
                  </a:lnTo>
                  <a:lnTo>
                    <a:pt x="13668" y="25992"/>
                  </a:lnTo>
                  <a:lnTo>
                    <a:pt x="16432" y="22624"/>
                  </a:lnTo>
                  <a:lnTo>
                    <a:pt x="19528" y="19528"/>
                  </a:lnTo>
                  <a:lnTo>
                    <a:pt x="22624" y="16432"/>
                  </a:lnTo>
                  <a:lnTo>
                    <a:pt x="25992" y="13668"/>
                  </a:lnTo>
                  <a:lnTo>
                    <a:pt x="29632" y="11236"/>
                  </a:lnTo>
                  <a:lnTo>
                    <a:pt x="33272" y="8804"/>
                  </a:lnTo>
                  <a:lnTo>
                    <a:pt x="37114" y="6750"/>
                  </a:lnTo>
                  <a:lnTo>
                    <a:pt x="41159" y="5075"/>
                  </a:lnTo>
                  <a:lnTo>
                    <a:pt x="45204" y="3400"/>
                  </a:lnTo>
                  <a:lnTo>
                    <a:pt x="49373" y="2135"/>
                  </a:lnTo>
                  <a:lnTo>
                    <a:pt x="53667" y="1281"/>
                  </a:lnTo>
                  <a:lnTo>
                    <a:pt x="57961" y="427"/>
                  </a:lnTo>
                  <a:lnTo>
                    <a:pt x="62297" y="0"/>
                  </a:lnTo>
                  <a:lnTo>
                    <a:pt x="66675" y="0"/>
                  </a:lnTo>
                  <a:lnTo>
                    <a:pt x="2876550" y="0"/>
                  </a:lnTo>
                  <a:lnTo>
                    <a:pt x="2880927" y="0"/>
                  </a:lnTo>
                  <a:lnTo>
                    <a:pt x="2885263" y="427"/>
                  </a:lnTo>
                  <a:lnTo>
                    <a:pt x="2889556" y="1281"/>
                  </a:lnTo>
                  <a:lnTo>
                    <a:pt x="2893850" y="2135"/>
                  </a:lnTo>
                  <a:lnTo>
                    <a:pt x="2898019" y="3400"/>
                  </a:lnTo>
                  <a:lnTo>
                    <a:pt x="2902064" y="5075"/>
                  </a:lnTo>
                  <a:lnTo>
                    <a:pt x="2906108" y="6750"/>
                  </a:lnTo>
                  <a:lnTo>
                    <a:pt x="2934419" y="33272"/>
                  </a:lnTo>
                  <a:lnTo>
                    <a:pt x="2943225" y="66674"/>
                  </a:lnTo>
                  <a:lnTo>
                    <a:pt x="2943225" y="1362074"/>
                  </a:lnTo>
                  <a:lnTo>
                    <a:pt x="2943224" y="1366452"/>
                  </a:lnTo>
                  <a:lnTo>
                    <a:pt x="2942796" y="1370788"/>
                  </a:lnTo>
                  <a:lnTo>
                    <a:pt x="2941942" y="1375082"/>
                  </a:lnTo>
                  <a:lnTo>
                    <a:pt x="2941088" y="1379375"/>
                  </a:lnTo>
                  <a:lnTo>
                    <a:pt x="2920600" y="1412316"/>
                  </a:lnTo>
                  <a:lnTo>
                    <a:pt x="2885263" y="1428322"/>
                  </a:lnTo>
                  <a:lnTo>
                    <a:pt x="2876550" y="1428749"/>
                  </a:lnTo>
                  <a:lnTo>
                    <a:pt x="66675" y="1428749"/>
                  </a:lnTo>
                  <a:lnTo>
                    <a:pt x="29632" y="1417512"/>
                  </a:lnTo>
                  <a:lnTo>
                    <a:pt x="25992" y="1415080"/>
                  </a:lnTo>
                  <a:lnTo>
                    <a:pt x="11236" y="1399117"/>
                  </a:lnTo>
                  <a:lnTo>
                    <a:pt x="8804" y="1395476"/>
                  </a:lnTo>
                  <a:lnTo>
                    <a:pt x="1281" y="1375082"/>
                  </a:lnTo>
                  <a:lnTo>
                    <a:pt x="427" y="1370788"/>
                  </a:lnTo>
                  <a:lnTo>
                    <a:pt x="0" y="1366452"/>
                  </a:lnTo>
                  <a:lnTo>
                    <a:pt x="0" y="1362074"/>
                  </a:lnTo>
                  <a:close/>
                </a:path>
              </a:pathLst>
            </a:custGeom>
            <a:ln w="19049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905499" y="334327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5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3" y="55795"/>
                  </a:lnTo>
                  <a:lnTo>
                    <a:pt x="353903" y="92572"/>
                  </a:lnTo>
                  <a:lnTo>
                    <a:pt x="372798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8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F694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19799" y="3448049"/>
              <a:ext cx="150018" cy="171449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5437683" y="3741997"/>
            <a:ext cx="131699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1" spc="-65" dirty="0">
                <a:solidFill>
                  <a:srgbClr val="2D2D2D"/>
                </a:solidFill>
                <a:latin typeface="Roboto"/>
                <a:cs typeface="Roboto"/>
              </a:rPr>
              <a:t>Book</a:t>
            </a:r>
            <a:r>
              <a:rPr sz="1300" b="1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b="1" spc="-60" dirty="0">
                <a:solidFill>
                  <a:srgbClr val="2D2D2D"/>
                </a:solidFill>
                <a:latin typeface="Roboto"/>
                <a:cs typeface="Roboto"/>
              </a:rPr>
              <a:t>Management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714874" y="4086225"/>
            <a:ext cx="114300" cy="495300"/>
            <a:chOff x="4714874" y="4086225"/>
            <a:chExt cx="114300" cy="495300"/>
          </a:xfrm>
        </p:grpSpPr>
        <p:pic>
          <p:nvPicPr>
            <p:cNvPr id="45" name="object 4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14874" y="4086225"/>
              <a:ext cx="114299" cy="11429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14874" y="4276724"/>
              <a:ext cx="114299" cy="114299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14874" y="4467224"/>
              <a:ext cx="114299" cy="114299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4849812" y="4003706"/>
            <a:ext cx="112141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000" spc="-55" dirty="0">
                <a:solidFill>
                  <a:srgbClr val="2D2D2D"/>
                </a:solidFill>
                <a:latin typeface="Roboto"/>
                <a:cs typeface="Roboto"/>
              </a:rPr>
              <a:t>Inventory</a:t>
            </a:r>
            <a:r>
              <a:rPr sz="1000" spc="2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2D2D2D"/>
                </a:solidFill>
                <a:latin typeface="Roboto"/>
                <a:cs typeface="Roboto"/>
              </a:rPr>
              <a:t>tracking </a:t>
            </a:r>
            <a:r>
              <a:rPr sz="1000" spc="-55" dirty="0">
                <a:solidFill>
                  <a:srgbClr val="2D2D2D"/>
                </a:solidFill>
                <a:latin typeface="Roboto"/>
                <a:cs typeface="Roboto"/>
              </a:rPr>
              <a:t>Catalog</a:t>
            </a:r>
            <a:r>
              <a:rPr sz="1000" spc="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000" spc="-70" dirty="0">
                <a:solidFill>
                  <a:srgbClr val="2D2D2D"/>
                </a:solidFill>
                <a:latin typeface="Roboto"/>
                <a:cs typeface="Roboto"/>
              </a:rPr>
              <a:t>management</a:t>
            </a:r>
            <a:r>
              <a:rPr sz="1000" spc="50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000" spc="-65" dirty="0">
                <a:solidFill>
                  <a:srgbClr val="2D2D2D"/>
                </a:solidFill>
                <a:latin typeface="Roboto"/>
                <a:cs typeface="Roboto"/>
              </a:rPr>
              <a:t>Search</a:t>
            </a:r>
            <a:r>
              <a:rPr sz="1000" spc="3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2D2D2D"/>
                </a:solidFill>
                <a:latin typeface="Roboto"/>
                <a:cs typeface="Roboto"/>
              </a:rPr>
              <a:t>functionality</a:t>
            </a:r>
            <a:endParaRPr sz="1000">
              <a:latin typeface="Roboto"/>
              <a:cs typeface="Roboto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7696198" y="3248024"/>
            <a:ext cx="2962275" cy="1447800"/>
            <a:chOff x="7696198" y="3248024"/>
            <a:chExt cx="2962275" cy="1447800"/>
          </a:xfrm>
        </p:grpSpPr>
        <p:sp>
          <p:nvSpPr>
            <p:cNvPr id="50" name="object 50"/>
            <p:cNvSpPr/>
            <p:nvPr/>
          </p:nvSpPr>
          <p:spPr>
            <a:xfrm>
              <a:off x="7705723" y="3257549"/>
              <a:ext cx="2943225" cy="1428750"/>
            </a:xfrm>
            <a:custGeom>
              <a:avLst/>
              <a:gdLst/>
              <a:ahLst/>
              <a:cxnLst/>
              <a:rect l="l" t="t" r="r" b="b"/>
              <a:pathLst>
                <a:path w="2943225" h="1428750">
                  <a:moveTo>
                    <a:pt x="2880927" y="1428749"/>
                  </a:moveTo>
                  <a:lnTo>
                    <a:pt x="62297" y="1428749"/>
                  </a:lnTo>
                  <a:lnTo>
                    <a:pt x="57960" y="1428322"/>
                  </a:lnTo>
                  <a:lnTo>
                    <a:pt x="22624" y="1412316"/>
                  </a:lnTo>
                  <a:lnTo>
                    <a:pt x="2134" y="1379375"/>
                  </a:lnTo>
                  <a:lnTo>
                    <a:pt x="0" y="1366452"/>
                  </a:lnTo>
                  <a:lnTo>
                    <a:pt x="0" y="1362074"/>
                  </a:lnTo>
                  <a:lnTo>
                    <a:pt x="0" y="62297"/>
                  </a:lnTo>
                  <a:lnTo>
                    <a:pt x="13668" y="25992"/>
                  </a:lnTo>
                  <a:lnTo>
                    <a:pt x="45203" y="3400"/>
                  </a:lnTo>
                  <a:lnTo>
                    <a:pt x="62297" y="0"/>
                  </a:lnTo>
                  <a:lnTo>
                    <a:pt x="2880927" y="0"/>
                  </a:lnTo>
                  <a:lnTo>
                    <a:pt x="2917232" y="13668"/>
                  </a:lnTo>
                  <a:lnTo>
                    <a:pt x="2939824" y="45203"/>
                  </a:lnTo>
                  <a:lnTo>
                    <a:pt x="2943225" y="62297"/>
                  </a:lnTo>
                  <a:lnTo>
                    <a:pt x="2943225" y="1366452"/>
                  </a:lnTo>
                  <a:lnTo>
                    <a:pt x="2929555" y="1402757"/>
                  </a:lnTo>
                  <a:lnTo>
                    <a:pt x="2898018" y="1425349"/>
                  </a:lnTo>
                  <a:lnTo>
                    <a:pt x="2885263" y="1428322"/>
                  </a:lnTo>
                  <a:lnTo>
                    <a:pt x="2880927" y="14287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705723" y="3257549"/>
              <a:ext cx="2943225" cy="1428750"/>
            </a:xfrm>
            <a:custGeom>
              <a:avLst/>
              <a:gdLst/>
              <a:ahLst/>
              <a:cxnLst/>
              <a:rect l="l" t="t" r="r" b="b"/>
              <a:pathLst>
                <a:path w="2943225" h="1428750">
                  <a:moveTo>
                    <a:pt x="0" y="1362074"/>
                  </a:moveTo>
                  <a:lnTo>
                    <a:pt x="0" y="66674"/>
                  </a:lnTo>
                  <a:lnTo>
                    <a:pt x="0" y="62297"/>
                  </a:lnTo>
                  <a:lnTo>
                    <a:pt x="426" y="57960"/>
                  </a:lnTo>
                  <a:lnTo>
                    <a:pt x="1280" y="53667"/>
                  </a:lnTo>
                  <a:lnTo>
                    <a:pt x="2134" y="49373"/>
                  </a:lnTo>
                  <a:lnTo>
                    <a:pt x="3399" y="45203"/>
                  </a:lnTo>
                  <a:lnTo>
                    <a:pt x="5074" y="41159"/>
                  </a:lnTo>
                  <a:lnTo>
                    <a:pt x="6750" y="37114"/>
                  </a:lnTo>
                  <a:lnTo>
                    <a:pt x="8804" y="33272"/>
                  </a:lnTo>
                  <a:lnTo>
                    <a:pt x="11237" y="29632"/>
                  </a:lnTo>
                  <a:lnTo>
                    <a:pt x="13668" y="25992"/>
                  </a:lnTo>
                  <a:lnTo>
                    <a:pt x="41159" y="5075"/>
                  </a:lnTo>
                  <a:lnTo>
                    <a:pt x="45203" y="3400"/>
                  </a:lnTo>
                  <a:lnTo>
                    <a:pt x="49372" y="2135"/>
                  </a:lnTo>
                  <a:lnTo>
                    <a:pt x="53667" y="1281"/>
                  </a:lnTo>
                  <a:lnTo>
                    <a:pt x="57960" y="427"/>
                  </a:lnTo>
                  <a:lnTo>
                    <a:pt x="62297" y="0"/>
                  </a:lnTo>
                  <a:lnTo>
                    <a:pt x="66675" y="0"/>
                  </a:lnTo>
                  <a:lnTo>
                    <a:pt x="2876550" y="0"/>
                  </a:lnTo>
                  <a:lnTo>
                    <a:pt x="2880927" y="0"/>
                  </a:lnTo>
                  <a:lnTo>
                    <a:pt x="2885263" y="427"/>
                  </a:lnTo>
                  <a:lnTo>
                    <a:pt x="2889556" y="1281"/>
                  </a:lnTo>
                  <a:lnTo>
                    <a:pt x="2893850" y="2135"/>
                  </a:lnTo>
                  <a:lnTo>
                    <a:pt x="2898018" y="3400"/>
                  </a:lnTo>
                  <a:lnTo>
                    <a:pt x="2902063" y="5075"/>
                  </a:lnTo>
                  <a:lnTo>
                    <a:pt x="2906108" y="6750"/>
                  </a:lnTo>
                  <a:lnTo>
                    <a:pt x="2909950" y="8804"/>
                  </a:lnTo>
                  <a:lnTo>
                    <a:pt x="2913591" y="11236"/>
                  </a:lnTo>
                  <a:lnTo>
                    <a:pt x="2917232" y="13668"/>
                  </a:lnTo>
                  <a:lnTo>
                    <a:pt x="2931987" y="29632"/>
                  </a:lnTo>
                  <a:lnTo>
                    <a:pt x="2934421" y="33272"/>
                  </a:lnTo>
                  <a:lnTo>
                    <a:pt x="2936474" y="37114"/>
                  </a:lnTo>
                  <a:lnTo>
                    <a:pt x="2938148" y="41159"/>
                  </a:lnTo>
                  <a:lnTo>
                    <a:pt x="2939824" y="45203"/>
                  </a:lnTo>
                  <a:lnTo>
                    <a:pt x="2941089" y="49373"/>
                  </a:lnTo>
                  <a:lnTo>
                    <a:pt x="2941944" y="53667"/>
                  </a:lnTo>
                  <a:lnTo>
                    <a:pt x="2942798" y="57960"/>
                  </a:lnTo>
                  <a:lnTo>
                    <a:pt x="2943225" y="62297"/>
                  </a:lnTo>
                  <a:lnTo>
                    <a:pt x="2943225" y="66674"/>
                  </a:lnTo>
                  <a:lnTo>
                    <a:pt x="2943225" y="1362074"/>
                  </a:lnTo>
                  <a:lnTo>
                    <a:pt x="2943225" y="1366452"/>
                  </a:lnTo>
                  <a:lnTo>
                    <a:pt x="2942798" y="1370788"/>
                  </a:lnTo>
                  <a:lnTo>
                    <a:pt x="2941944" y="1375082"/>
                  </a:lnTo>
                  <a:lnTo>
                    <a:pt x="2941089" y="1379375"/>
                  </a:lnTo>
                  <a:lnTo>
                    <a:pt x="2939824" y="1383545"/>
                  </a:lnTo>
                  <a:lnTo>
                    <a:pt x="2938148" y="1387589"/>
                  </a:lnTo>
                  <a:lnTo>
                    <a:pt x="2936474" y="1391634"/>
                  </a:lnTo>
                  <a:lnTo>
                    <a:pt x="2934421" y="1395476"/>
                  </a:lnTo>
                  <a:lnTo>
                    <a:pt x="2931987" y="1399117"/>
                  </a:lnTo>
                  <a:lnTo>
                    <a:pt x="2929555" y="1402757"/>
                  </a:lnTo>
                  <a:lnTo>
                    <a:pt x="2913591" y="1417512"/>
                  </a:lnTo>
                  <a:lnTo>
                    <a:pt x="2909950" y="1419944"/>
                  </a:lnTo>
                  <a:lnTo>
                    <a:pt x="2876550" y="1428749"/>
                  </a:lnTo>
                  <a:lnTo>
                    <a:pt x="66675" y="1428749"/>
                  </a:lnTo>
                  <a:lnTo>
                    <a:pt x="29632" y="1417512"/>
                  </a:lnTo>
                  <a:lnTo>
                    <a:pt x="25992" y="1415080"/>
                  </a:lnTo>
                  <a:lnTo>
                    <a:pt x="11236" y="1399117"/>
                  </a:lnTo>
                  <a:lnTo>
                    <a:pt x="8804" y="1395476"/>
                  </a:lnTo>
                  <a:lnTo>
                    <a:pt x="1280" y="1375082"/>
                  </a:lnTo>
                  <a:lnTo>
                    <a:pt x="426" y="1370788"/>
                  </a:lnTo>
                  <a:lnTo>
                    <a:pt x="0" y="1366452"/>
                  </a:lnTo>
                  <a:lnTo>
                    <a:pt x="0" y="1362074"/>
                  </a:lnTo>
                  <a:close/>
                </a:path>
              </a:pathLst>
            </a:custGeom>
            <a:ln w="19049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82073" y="334327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199" y="375289"/>
                  </a:lnTo>
                  <a:lnTo>
                    <a:pt x="100696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5"/>
                  </a:lnTo>
                  <a:lnTo>
                    <a:pt x="92571" y="27095"/>
                  </a:lnTo>
                  <a:lnTo>
                    <a:pt x="135198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3" y="55795"/>
                  </a:lnTo>
                  <a:lnTo>
                    <a:pt x="353902" y="92572"/>
                  </a:lnTo>
                  <a:lnTo>
                    <a:pt x="372798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2" y="288427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8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F694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96374" y="3448049"/>
              <a:ext cx="150018" cy="171449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8564711" y="3741997"/>
            <a:ext cx="121602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1" spc="-65" dirty="0">
                <a:solidFill>
                  <a:srgbClr val="2D2D2D"/>
                </a:solidFill>
                <a:latin typeface="Roboto"/>
                <a:cs typeface="Roboto"/>
              </a:rPr>
              <a:t>Order</a:t>
            </a:r>
            <a:r>
              <a:rPr sz="1300" b="1" spc="1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b="1" spc="-50" dirty="0">
                <a:solidFill>
                  <a:srgbClr val="2D2D2D"/>
                </a:solidFill>
                <a:latin typeface="Roboto"/>
                <a:cs typeface="Roboto"/>
              </a:rPr>
              <a:t>Processing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7791450" y="4086225"/>
            <a:ext cx="114300" cy="495300"/>
            <a:chOff x="7791450" y="4086225"/>
            <a:chExt cx="114300" cy="495300"/>
          </a:xfrm>
        </p:grpSpPr>
        <p:pic>
          <p:nvPicPr>
            <p:cNvPr id="56" name="object 5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91450" y="4086225"/>
              <a:ext cx="114299" cy="11429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91450" y="4276724"/>
              <a:ext cx="114299" cy="11429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91450" y="4467224"/>
              <a:ext cx="114299" cy="114299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7926387" y="4003706"/>
            <a:ext cx="1436370" cy="596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000" spc="-55" dirty="0">
                <a:solidFill>
                  <a:srgbClr val="2D2D2D"/>
                </a:solidFill>
                <a:latin typeface="Roboto"/>
                <a:cs typeface="Roboto"/>
              </a:rPr>
              <a:t>Shopping</a:t>
            </a:r>
            <a:r>
              <a:rPr sz="10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000" spc="-50" dirty="0">
                <a:solidFill>
                  <a:srgbClr val="2D2D2D"/>
                </a:solidFill>
                <a:latin typeface="Roboto"/>
                <a:cs typeface="Roboto"/>
              </a:rPr>
              <a:t>cart</a:t>
            </a:r>
            <a:r>
              <a:rPr sz="100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000" spc="-60" dirty="0">
                <a:solidFill>
                  <a:srgbClr val="2D2D2D"/>
                </a:solidFill>
                <a:latin typeface="Roboto"/>
                <a:cs typeface="Roboto"/>
              </a:rPr>
              <a:t>management</a:t>
            </a:r>
            <a:r>
              <a:rPr sz="1000" spc="50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000" spc="-60" dirty="0">
                <a:solidFill>
                  <a:srgbClr val="2D2D2D"/>
                </a:solidFill>
                <a:latin typeface="Roboto"/>
                <a:cs typeface="Roboto"/>
              </a:rPr>
              <a:t>Checkout</a:t>
            </a:r>
            <a:r>
              <a:rPr sz="1000" spc="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2D2D2D"/>
                </a:solidFill>
                <a:latin typeface="Roboto"/>
                <a:cs typeface="Roboto"/>
              </a:rPr>
              <a:t>workflow</a:t>
            </a:r>
            <a:endParaRPr sz="10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000" spc="-60" dirty="0">
                <a:solidFill>
                  <a:srgbClr val="2D2D2D"/>
                </a:solidFill>
                <a:latin typeface="Roboto"/>
                <a:cs typeface="Roboto"/>
              </a:rPr>
              <a:t>Order</a:t>
            </a:r>
            <a:r>
              <a:rPr sz="10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000" spc="-50" dirty="0">
                <a:solidFill>
                  <a:srgbClr val="2D2D2D"/>
                </a:solidFill>
                <a:latin typeface="Roboto"/>
                <a:cs typeface="Roboto"/>
              </a:rPr>
              <a:t>status</a:t>
            </a:r>
            <a:r>
              <a:rPr sz="10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2D2D2D"/>
                </a:solidFill>
                <a:latin typeface="Roboto"/>
                <a:cs typeface="Roboto"/>
              </a:rPr>
              <a:t>tracking</a:t>
            </a:r>
            <a:endParaRPr sz="1000">
              <a:latin typeface="Roboto"/>
              <a:cs typeface="Roboto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5429249" y="4772024"/>
            <a:ext cx="1333500" cy="381000"/>
            <a:chOff x="5429249" y="4772024"/>
            <a:chExt cx="1333500" cy="381000"/>
          </a:xfrm>
        </p:grpSpPr>
        <p:sp>
          <p:nvSpPr>
            <p:cNvPr id="61" name="object 61"/>
            <p:cNvSpPr/>
            <p:nvPr/>
          </p:nvSpPr>
          <p:spPr>
            <a:xfrm>
              <a:off x="5429249" y="4772024"/>
              <a:ext cx="1333500" cy="381000"/>
            </a:xfrm>
            <a:custGeom>
              <a:avLst/>
              <a:gdLst/>
              <a:ahLst/>
              <a:cxnLst/>
              <a:rect l="l" t="t" r="r" b="b"/>
              <a:pathLst>
                <a:path w="1333500" h="381000">
                  <a:moveTo>
                    <a:pt x="1280101" y="380999"/>
                  </a:moveTo>
                  <a:lnTo>
                    <a:pt x="53397" y="380999"/>
                  </a:lnTo>
                  <a:lnTo>
                    <a:pt x="49680" y="380633"/>
                  </a:lnTo>
                  <a:lnTo>
                    <a:pt x="14085" y="361607"/>
                  </a:lnTo>
                  <a:lnTo>
                    <a:pt x="0" y="327602"/>
                  </a:lnTo>
                  <a:lnTo>
                    <a:pt x="0" y="323849"/>
                  </a:lnTo>
                  <a:lnTo>
                    <a:pt x="0" y="53397"/>
                  </a:lnTo>
                  <a:lnTo>
                    <a:pt x="19391" y="14084"/>
                  </a:lnTo>
                  <a:lnTo>
                    <a:pt x="53397" y="0"/>
                  </a:lnTo>
                  <a:lnTo>
                    <a:pt x="1280101" y="0"/>
                  </a:lnTo>
                  <a:lnTo>
                    <a:pt x="1319413" y="19391"/>
                  </a:lnTo>
                  <a:lnTo>
                    <a:pt x="1333499" y="53397"/>
                  </a:lnTo>
                  <a:lnTo>
                    <a:pt x="1333499" y="327602"/>
                  </a:lnTo>
                  <a:lnTo>
                    <a:pt x="1314106" y="366914"/>
                  </a:lnTo>
                  <a:lnTo>
                    <a:pt x="1283818" y="380633"/>
                  </a:lnTo>
                  <a:lnTo>
                    <a:pt x="1280101" y="380999"/>
                  </a:lnTo>
                  <a:close/>
                </a:path>
              </a:pathLst>
            </a:custGeom>
            <a:solidFill>
              <a:srgbClr val="F694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981655" y="4829174"/>
              <a:ext cx="229235" cy="266700"/>
            </a:xfrm>
            <a:custGeom>
              <a:avLst/>
              <a:gdLst/>
              <a:ahLst/>
              <a:cxnLst/>
              <a:rect l="l" t="t" r="r" b="b"/>
              <a:pathLst>
                <a:path w="229235" h="266700">
                  <a:moveTo>
                    <a:pt x="114374" y="266685"/>
                  </a:moveTo>
                  <a:lnTo>
                    <a:pt x="107197" y="265289"/>
                  </a:lnTo>
                  <a:lnTo>
                    <a:pt x="100890" y="261104"/>
                  </a:lnTo>
                  <a:lnTo>
                    <a:pt x="5581" y="165913"/>
                  </a:lnTo>
                  <a:lnTo>
                    <a:pt x="1395" y="159606"/>
                  </a:lnTo>
                  <a:lnTo>
                    <a:pt x="0" y="152429"/>
                  </a:lnTo>
                  <a:lnTo>
                    <a:pt x="1395" y="145252"/>
                  </a:lnTo>
                  <a:lnTo>
                    <a:pt x="5581" y="138945"/>
                  </a:lnTo>
                  <a:lnTo>
                    <a:pt x="11887" y="134760"/>
                  </a:lnTo>
                  <a:lnTo>
                    <a:pt x="19064" y="133364"/>
                  </a:lnTo>
                  <a:lnTo>
                    <a:pt x="26242" y="134760"/>
                  </a:lnTo>
                  <a:lnTo>
                    <a:pt x="32548" y="138945"/>
                  </a:lnTo>
                  <a:lnTo>
                    <a:pt x="95294" y="201632"/>
                  </a:lnTo>
                  <a:lnTo>
                    <a:pt x="95294" y="19049"/>
                  </a:lnTo>
                  <a:lnTo>
                    <a:pt x="96789" y="11628"/>
                  </a:lnTo>
                  <a:lnTo>
                    <a:pt x="100868" y="5573"/>
                  </a:lnTo>
                  <a:lnTo>
                    <a:pt x="106922" y="1494"/>
                  </a:lnTo>
                  <a:lnTo>
                    <a:pt x="114344" y="0"/>
                  </a:lnTo>
                  <a:lnTo>
                    <a:pt x="121766" y="1494"/>
                  </a:lnTo>
                  <a:lnTo>
                    <a:pt x="127821" y="5573"/>
                  </a:lnTo>
                  <a:lnTo>
                    <a:pt x="131899" y="11628"/>
                  </a:lnTo>
                  <a:lnTo>
                    <a:pt x="133394" y="19049"/>
                  </a:lnTo>
                  <a:lnTo>
                    <a:pt x="133394" y="201691"/>
                  </a:lnTo>
                  <a:lnTo>
                    <a:pt x="196140" y="138886"/>
                  </a:lnTo>
                  <a:lnTo>
                    <a:pt x="202447" y="134700"/>
                  </a:lnTo>
                  <a:lnTo>
                    <a:pt x="209624" y="133305"/>
                  </a:lnTo>
                  <a:lnTo>
                    <a:pt x="216801" y="134700"/>
                  </a:lnTo>
                  <a:lnTo>
                    <a:pt x="223108" y="138886"/>
                  </a:lnTo>
                  <a:lnTo>
                    <a:pt x="227294" y="145192"/>
                  </a:lnTo>
                  <a:lnTo>
                    <a:pt x="228689" y="152370"/>
                  </a:lnTo>
                  <a:lnTo>
                    <a:pt x="227294" y="159547"/>
                  </a:lnTo>
                  <a:lnTo>
                    <a:pt x="223108" y="165854"/>
                  </a:lnTo>
                  <a:lnTo>
                    <a:pt x="127858" y="261104"/>
                  </a:lnTo>
                  <a:lnTo>
                    <a:pt x="121551" y="265289"/>
                  </a:lnTo>
                  <a:lnTo>
                    <a:pt x="114374" y="266685"/>
                  </a:lnTo>
                  <a:close/>
                </a:path>
              </a:pathLst>
            </a:custGeom>
            <a:solidFill>
              <a:srgbClr val="F9F5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1543049" y="5229224"/>
            <a:ext cx="4495800" cy="1104900"/>
            <a:chOff x="1543049" y="5229224"/>
            <a:chExt cx="4495800" cy="1104900"/>
          </a:xfrm>
        </p:grpSpPr>
        <p:sp>
          <p:nvSpPr>
            <p:cNvPr id="64" name="object 64"/>
            <p:cNvSpPr/>
            <p:nvPr/>
          </p:nvSpPr>
          <p:spPr>
            <a:xfrm>
              <a:off x="1552574" y="5238749"/>
              <a:ext cx="4476750" cy="1085850"/>
            </a:xfrm>
            <a:custGeom>
              <a:avLst/>
              <a:gdLst/>
              <a:ahLst/>
              <a:cxnLst/>
              <a:rect l="l" t="t" r="r" b="b"/>
              <a:pathLst>
                <a:path w="4476750" h="1085850">
                  <a:moveTo>
                    <a:pt x="4414452" y="1085849"/>
                  </a:moveTo>
                  <a:lnTo>
                    <a:pt x="62297" y="1085849"/>
                  </a:lnTo>
                  <a:lnTo>
                    <a:pt x="57961" y="1085422"/>
                  </a:lnTo>
                  <a:lnTo>
                    <a:pt x="22624" y="1069416"/>
                  </a:lnTo>
                  <a:lnTo>
                    <a:pt x="2135" y="1036476"/>
                  </a:lnTo>
                  <a:lnTo>
                    <a:pt x="0" y="1023553"/>
                  </a:lnTo>
                  <a:lnTo>
                    <a:pt x="0" y="1019174"/>
                  </a:lnTo>
                  <a:lnTo>
                    <a:pt x="0" y="62296"/>
                  </a:lnTo>
                  <a:lnTo>
                    <a:pt x="13668" y="25991"/>
                  </a:lnTo>
                  <a:lnTo>
                    <a:pt x="45204" y="3399"/>
                  </a:lnTo>
                  <a:lnTo>
                    <a:pt x="62297" y="0"/>
                  </a:lnTo>
                  <a:lnTo>
                    <a:pt x="4414452" y="0"/>
                  </a:lnTo>
                  <a:lnTo>
                    <a:pt x="4450757" y="13668"/>
                  </a:lnTo>
                  <a:lnTo>
                    <a:pt x="4473348" y="45203"/>
                  </a:lnTo>
                  <a:lnTo>
                    <a:pt x="4476749" y="62296"/>
                  </a:lnTo>
                  <a:lnTo>
                    <a:pt x="4476749" y="1023553"/>
                  </a:lnTo>
                  <a:lnTo>
                    <a:pt x="4463079" y="1059857"/>
                  </a:lnTo>
                  <a:lnTo>
                    <a:pt x="4431544" y="1082449"/>
                  </a:lnTo>
                  <a:lnTo>
                    <a:pt x="4418788" y="1085422"/>
                  </a:lnTo>
                  <a:lnTo>
                    <a:pt x="4414452" y="10858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1552574" y="5238749"/>
              <a:ext cx="4476750" cy="1085850"/>
            </a:xfrm>
            <a:custGeom>
              <a:avLst/>
              <a:gdLst/>
              <a:ahLst/>
              <a:cxnLst/>
              <a:rect l="l" t="t" r="r" b="b"/>
              <a:pathLst>
                <a:path w="4476750" h="1085850">
                  <a:moveTo>
                    <a:pt x="0" y="1019174"/>
                  </a:moveTo>
                  <a:lnTo>
                    <a:pt x="0" y="66674"/>
                  </a:lnTo>
                  <a:lnTo>
                    <a:pt x="0" y="62296"/>
                  </a:lnTo>
                  <a:lnTo>
                    <a:pt x="427" y="57960"/>
                  </a:lnTo>
                  <a:lnTo>
                    <a:pt x="1281" y="53667"/>
                  </a:lnTo>
                  <a:lnTo>
                    <a:pt x="2135" y="49373"/>
                  </a:lnTo>
                  <a:lnTo>
                    <a:pt x="3400" y="45203"/>
                  </a:lnTo>
                  <a:lnTo>
                    <a:pt x="5075" y="41159"/>
                  </a:lnTo>
                  <a:lnTo>
                    <a:pt x="6750" y="37114"/>
                  </a:lnTo>
                  <a:lnTo>
                    <a:pt x="8804" y="33271"/>
                  </a:lnTo>
                  <a:lnTo>
                    <a:pt x="11236" y="29631"/>
                  </a:lnTo>
                  <a:lnTo>
                    <a:pt x="13668" y="25991"/>
                  </a:lnTo>
                  <a:lnTo>
                    <a:pt x="16433" y="22623"/>
                  </a:lnTo>
                  <a:lnTo>
                    <a:pt x="19528" y="19527"/>
                  </a:lnTo>
                  <a:lnTo>
                    <a:pt x="22624" y="16432"/>
                  </a:lnTo>
                  <a:lnTo>
                    <a:pt x="25992" y="13668"/>
                  </a:lnTo>
                  <a:lnTo>
                    <a:pt x="29632" y="11235"/>
                  </a:lnTo>
                  <a:lnTo>
                    <a:pt x="33272" y="8803"/>
                  </a:lnTo>
                  <a:lnTo>
                    <a:pt x="37114" y="6749"/>
                  </a:lnTo>
                  <a:lnTo>
                    <a:pt x="41159" y="5074"/>
                  </a:lnTo>
                  <a:lnTo>
                    <a:pt x="45204" y="3399"/>
                  </a:lnTo>
                  <a:lnTo>
                    <a:pt x="49373" y="2135"/>
                  </a:lnTo>
                  <a:lnTo>
                    <a:pt x="53667" y="1281"/>
                  </a:lnTo>
                  <a:lnTo>
                    <a:pt x="57961" y="427"/>
                  </a:lnTo>
                  <a:lnTo>
                    <a:pt x="62297" y="0"/>
                  </a:lnTo>
                  <a:lnTo>
                    <a:pt x="66675" y="0"/>
                  </a:lnTo>
                  <a:lnTo>
                    <a:pt x="4410074" y="0"/>
                  </a:lnTo>
                  <a:lnTo>
                    <a:pt x="4414452" y="0"/>
                  </a:lnTo>
                  <a:lnTo>
                    <a:pt x="4418788" y="427"/>
                  </a:lnTo>
                  <a:lnTo>
                    <a:pt x="4423082" y="1281"/>
                  </a:lnTo>
                  <a:lnTo>
                    <a:pt x="4427375" y="2135"/>
                  </a:lnTo>
                  <a:lnTo>
                    <a:pt x="4431544" y="3400"/>
                  </a:lnTo>
                  <a:lnTo>
                    <a:pt x="4435589" y="5075"/>
                  </a:lnTo>
                  <a:lnTo>
                    <a:pt x="4439634" y="6750"/>
                  </a:lnTo>
                  <a:lnTo>
                    <a:pt x="4467944" y="33271"/>
                  </a:lnTo>
                  <a:lnTo>
                    <a:pt x="4471673" y="41158"/>
                  </a:lnTo>
                  <a:lnTo>
                    <a:pt x="4473348" y="45203"/>
                  </a:lnTo>
                  <a:lnTo>
                    <a:pt x="4474613" y="49372"/>
                  </a:lnTo>
                  <a:lnTo>
                    <a:pt x="4475467" y="53667"/>
                  </a:lnTo>
                  <a:lnTo>
                    <a:pt x="4476321" y="57960"/>
                  </a:lnTo>
                  <a:lnTo>
                    <a:pt x="4476749" y="62296"/>
                  </a:lnTo>
                  <a:lnTo>
                    <a:pt x="4476749" y="66674"/>
                  </a:lnTo>
                  <a:lnTo>
                    <a:pt x="4476749" y="1019174"/>
                  </a:lnTo>
                  <a:lnTo>
                    <a:pt x="4476749" y="1023553"/>
                  </a:lnTo>
                  <a:lnTo>
                    <a:pt x="4476321" y="1027888"/>
                  </a:lnTo>
                  <a:lnTo>
                    <a:pt x="4475467" y="1032182"/>
                  </a:lnTo>
                  <a:lnTo>
                    <a:pt x="4474613" y="1036476"/>
                  </a:lnTo>
                  <a:lnTo>
                    <a:pt x="4473348" y="1040645"/>
                  </a:lnTo>
                  <a:lnTo>
                    <a:pt x="4471673" y="1044690"/>
                  </a:lnTo>
                  <a:lnTo>
                    <a:pt x="4469997" y="1048734"/>
                  </a:lnTo>
                  <a:lnTo>
                    <a:pt x="4447117" y="1074612"/>
                  </a:lnTo>
                  <a:lnTo>
                    <a:pt x="4443476" y="1077045"/>
                  </a:lnTo>
                  <a:lnTo>
                    <a:pt x="4439634" y="1079099"/>
                  </a:lnTo>
                  <a:lnTo>
                    <a:pt x="4435589" y="1080774"/>
                  </a:lnTo>
                  <a:lnTo>
                    <a:pt x="4431544" y="1082449"/>
                  </a:lnTo>
                  <a:lnTo>
                    <a:pt x="4427375" y="1083714"/>
                  </a:lnTo>
                  <a:lnTo>
                    <a:pt x="4423082" y="1084568"/>
                  </a:lnTo>
                  <a:lnTo>
                    <a:pt x="4418788" y="1085422"/>
                  </a:lnTo>
                  <a:lnTo>
                    <a:pt x="4414452" y="1085849"/>
                  </a:lnTo>
                  <a:lnTo>
                    <a:pt x="4410074" y="1085849"/>
                  </a:lnTo>
                  <a:lnTo>
                    <a:pt x="66675" y="1085849"/>
                  </a:lnTo>
                  <a:lnTo>
                    <a:pt x="62297" y="1085849"/>
                  </a:lnTo>
                  <a:lnTo>
                    <a:pt x="57961" y="1085422"/>
                  </a:lnTo>
                  <a:lnTo>
                    <a:pt x="53667" y="1084568"/>
                  </a:lnTo>
                  <a:lnTo>
                    <a:pt x="49373" y="1083714"/>
                  </a:lnTo>
                  <a:lnTo>
                    <a:pt x="45204" y="1082449"/>
                  </a:lnTo>
                  <a:lnTo>
                    <a:pt x="41159" y="1080774"/>
                  </a:lnTo>
                  <a:lnTo>
                    <a:pt x="37114" y="1079099"/>
                  </a:lnTo>
                  <a:lnTo>
                    <a:pt x="33272" y="1077045"/>
                  </a:lnTo>
                  <a:lnTo>
                    <a:pt x="29632" y="1074612"/>
                  </a:lnTo>
                  <a:lnTo>
                    <a:pt x="25992" y="1072180"/>
                  </a:lnTo>
                  <a:lnTo>
                    <a:pt x="11236" y="1056216"/>
                  </a:lnTo>
                  <a:lnTo>
                    <a:pt x="8804" y="1052576"/>
                  </a:lnTo>
                  <a:lnTo>
                    <a:pt x="6750" y="1048734"/>
                  </a:lnTo>
                  <a:lnTo>
                    <a:pt x="5075" y="1044690"/>
                  </a:lnTo>
                  <a:lnTo>
                    <a:pt x="3400" y="1040645"/>
                  </a:lnTo>
                  <a:lnTo>
                    <a:pt x="2135" y="1036476"/>
                  </a:lnTo>
                  <a:lnTo>
                    <a:pt x="1281" y="1032182"/>
                  </a:lnTo>
                  <a:lnTo>
                    <a:pt x="427" y="1027888"/>
                  </a:lnTo>
                  <a:lnTo>
                    <a:pt x="0" y="1023553"/>
                  </a:lnTo>
                  <a:lnTo>
                    <a:pt x="0" y="1019174"/>
                  </a:lnTo>
                  <a:close/>
                </a:path>
              </a:pathLst>
            </a:custGeom>
            <a:ln w="19049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352674" y="545782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7" y="457199"/>
                  </a:moveTo>
                  <a:lnTo>
                    <a:pt x="221113" y="457199"/>
                  </a:lnTo>
                  <a:lnTo>
                    <a:pt x="213644" y="456832"/>
                  </a:lnTo>
                  <a:lnTo>
                    <a:pt x="169405" y="449528"/>
                  </a:lnTo>
                  <a:lnTo>
                    <a:pt x="127441" y="433735"/>
                  </a:lnTo>
                  <a:lnTo>
                    <a:pt x="89364" y="410059"/>
                  </a:lnTo>
                  <a:lnTo>
                    <a:pt x="56639" y="379409"/>
                  </a:lnTo>
                  <a:lnTo>
                    <a:pt x="30522" y="342963"/>
                  </a:lnTo>
                  <a:lnTo>
                    <a:pt x="12016" y="302122"/>
                  </a:lnTo>
                  <a:lnTo>
                    <a:pt x="1834" y="258456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2" y="176658"/>
                  </a:lnTo>
                  <a:lnTo>
                    <a:pt x="20266" y="134200"/>
                  </a:lnTo>
                  <a:lnTo>
                    <a:pt x="42685" y="95370"/>
                  </a:lnTo>
                  <a:lnTo>
                    <a:pt x="72249" y="61660"/>
                  </a:lnTo>
                  <a:lnTo>
                    <a:pt x="107821" y="34365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7" y="0"/>
                  </a:lnTo>
                  <a:lnTo>
                    <a:pt x="280540" y="5853"/>
                  </a:lnTo>
                  <a:lnTo>
                    <a:pt x="322997" y="20265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0"/>
                  </a:lnTo>
                  <a:lnTo>
                    <a:pt x="442663" y="148034"/>
                  </a:lnTo>
                  <a:lnTo>
                    <a:pt x="454267" y="191344"/>
                  </a:lnTo>
                  <a:lnTo>
                    <a:pt x="457199" y="221112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39"/>
                  </a:lnTo>
                  <a:lnTo>
                    <a:pt x="436933" y="322997"/>
                  </a:lnTo>
                  <a:lnTo>
                    <a:pt x="414514" y="361827"/>
                  </a:lnTo>
                  <a:lnTo>
                    <a:pt x="384950" y="395538"/>
                  </a:lnTo>
                  <a:lnTo>
                    <a:pt x="349377" y="422831"/>
                  </a:lnTo>
                  <a:lnTo>
                    <a:pt x="309163" y="442662"/>
                  </a:lnTo>
                  <a:lnTo>
                    <a:pt x="265854" y="454267"/>
                  </a:lnTo>
                  <a:lnTo>
                    <a:pt x="243556" y="456832"/>
                  </a:lnTo>
                  <a:lnTo>
                    <a:pt x="236087" y="457199"/>
                  </a:lnTo>
                  <a:close/>
                </a:path>
              </a:pathLst>
            </a:custGeom>
            <a:solidFill>
              <a:srgbClr val="F694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05074" y="5591174"/>
              <a:ext cx="166687" cy="190499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2915195" y="5444886"/>
            <a:ext cx="208343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85" dirty="0">
                <a:solidFill>
                  <a:srgbClr val="2D2D2D"/>
                </a:solidFill>
                <a:latin typeface="Roboto"/>
                <a:cs typeface="Roboto"/>
              </a:rPr>
              <a:t>Database</a:t>
            </a:r>
            <a:r>
              <a:rPr sz="1500" b="1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500" b="1" spc="-100" dirty="0">
                <a:solidFill>
                  <a:srgbClr val="2D2D2D"/>
                </a:solidFill>
                <a:latin typeface="Roboto"/>
                <a:cs typeface="Roboto"/>
              </a:rPr>
              <a:t>Module</a:t>
            </a:r>
            <a:r>
              <a:rPr sz="1500" b="1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500" b="1" spc="-75" dirty="0">
                <a:solidFill>
                  <a:srgbClr val="2D2D2D"/>
                </a:solidFill>
                <a:latin typeface="Roboto"/>
                <a:cs typeface="Roboto"/>
              </a:rPr>
              <a:t>(MySQL)</a:t>
            </a:r>
            <a:endParaRPr sz="1500">
              <a:latin typeface="Roboto"/>
              <a:cs typeface="Roboto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2924174" y="5781071"/>
            <a:ext cx="1265555" cy="305435"/>
            <a:chOff x="2924174" y="5781071"/>
            <a:chExt cx="1265555" cy="305435"/>
          </a:xfrm>
        </p:grpSpPr>
        <p:pic>
          <p:nvPicPr>
            <p:cNvPr id="70" name="object 7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24174" y="5788818"/>
              <a:ext cx="114300" cy="100012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02290" y="5781071"/>
              <a:ext cx="86930" cy="115505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924174" y="5972174"/>
              <a:ext cx="100012" cy="114300"/>
            </a:xfrm>
            <a:prstGeom prst="rect">
              <a:avLst/>
            </a:prstGeom>
          </p:spPr>
        </p:pic>
      </p:grpSp>
      <p:sp>
        <p:nvSpPr>
          <p:cNvPr id="73" name="object 73"/>
          <p:cNvSpPr txBox="1"/>
          <p:nvPr/>
        </p:nvSpPr>
        <p:spPr>
          <a:xfrm>
            <a:off x="3081659" y="5699156"/>
            <a:ext cx="98679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970">
              <a:lnSpc>
                <a:spcPct val="125000"/>
              </a:lnSpc>
              <a:spcBef>
                <a:spcPts val="100"/>
              </a:spcBef>
            </a:pPr>
            <a:r>
              <a:rPr sz="1000" spc="-50" dirty="0">
                <a:solidFill>
                  <a:srgbClr val="2D2D2D"/>
                </a:solidFill>
                <a:latin typeface="Roboto"/>
                <a:cs typeface="Roboto"/>
              </a:rPr>
              <a:t>Relational</a:t>
            </a:r>
            <a:r>
              <a:rPr sz="1000" spc="3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000" spc="-70" dirty="0">
                <a:solidFill>
                  <a:srgbClr val="2D2D2D"/>
                </a:solidFill>
                <a:latin typeface="Roboto"/>
                <a:cs typeface="Roboto"/>
              </a:rPr>
              <a:t>Schema</a:t>
            </a:r>
            <a:r>
              <a:rPr sz="1000" spc="50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000" spc="-60" dirty="0">
                <a:solidFill>
                  <a:srgbClr val="2D2D2D"/>
                </a:solidFill>
                <a:latin typeface="Roboto"/>
                <a:cs typeface="Roboto"/>
              </a:rPr>
              <a:t>Data</a:t>
            </a:r>
            <a:r>
              <a:rPr sz="100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2D2D2D"/>
                </a:solidFill>
                <a:latin typeface="Roboto"/>
                <a:cs typeface="Roboto"/>
              </a:rPr>
              <a:t>Security</a:t>
            </a:r>
            <a:endParaRPr sz="1000">
              <a:latin typeface="Roboto"/>
              <a:cs typeface="Roboto"/>
            </a:endParaRPr>
          </a:p>
        </p:txBody>
      </p:sp>
      <p:pic>
        <p:nvPicPr>
          <p:cNvPr id="74" name="object 7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099321" y="5979312"/>
            <a:ext cx="107133" cy="100006"/>
          </a:xfrm>
          <a:prstGeom prst="rect">
            <a:avLst/>
          </a:prstGeom>
        </p:spPr>
      </p:pic>
      <p:sp>
        <p:nvSpPr>
          <p:cNvPr id="75" name="object 75"/>
          <p:cNvSpPr txBox="1"/>
          <p:nvPr/>
        </p:nvSpPr>
        <p:spPr>
          <a:xfrm>
            <a:off x="4247133" y="5699156"/>
            <a:ext cx="975994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 marR="5080" indent="-14604">
              <a:lnSpc>
                <a:spcPct val="125000"/>
              </a:lnSpc>
              <a:spcBef>
                <a:spcPts val="100"/>
              </a:spcBef>
            </a:pPr>
            <a:r>
              <a:rPr sz="1000" spc="-55" dirty="0">
                <a:solidFill>
                  <a:srgbClr val="2D2D2D"/>
                </a:solidFill>
                <a:latin typeface="Roboto"/>
                <a:cs typeface="Roboto"/>
              </a:rPr>
              <a:t>Optimized</a:t>
            </a:r>
            <a:r>
              <a:rPr sz="100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000" spc="-35" dirty="0">
                <a:solidFill>
                  <a:srgbClr val="2D2D2D"/>
                </a:solidFill>
                <a:latin typeface="Roboto"/>
                <a:cs typeface="Roboto"/>
              </a:rPr>
              <a:t>Queries </a:t>
            </a:r>
            <a:r>
              <a:rPr sz="1000" spc="-50" dirty="0">
                <a:solidFill>
                  <a:srgbClr val="2D2D2D"/>
                </a:solidFill>
                <a:latin typeface="Roboto"/>
                <a:cs typeface="Roboto"/>
              </a:rPr>
              <a:t>Persistent</a:t>
            </a:r>
            <a:r>
              <a:rPr sz="1000" spc="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000" spc="-60" dirty="0">
                <a:solidFill>
                  <a:srgbClr val="2D2D2D"/>
                </a:solidFill>
                <a:latin typeface="Roboto"/>
                <a:cs typeface="Roboto"/>
              </a:rPr>
              <a:t>Storage</a:t>
            </a:r>
            <a:endParaRPr sz="1000">
              <a:latin typeface="Roboto"/>
              <a:cs typeface="Roboto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6153149" y="5229224"/>
            <a:ext cx="4505325" cy="1104900"/>
            <a:chOff x="6153149" y="5229224"/>
            <a:chExt cx="4505325" cy="1104900"/>
          </a:xfrm>
        </p:grpSpPr>
        <p:sp>
          <p:nvSpPr>
            <p:cNvPr id="77" name="object 77"/>
            <p:cNvSpPr/>
            <p:nvPr/>
          </p:nvSpPr>
          <p:spPr>
            <a:xfrm>
              <a:off x="6162674" y="5238749"/>
              <a:ext cx="4486275" cy="1085850"/>
            </a:xfrm>
            <a:custGeom>
              <a:avLst/>
              <a:gdLst/>
              <a:ahLst/>
              <a:cxnLst/>
              <a:rect l="l" t="t" r="r" b="b"/>
              <a:pathLst>
                <a:path w="4486275" h="1085850">
                  <a:moveTo>
                    <a:pt x="4423977" y="1085849"/>
                  </a:moveTo>
                  <a:lnTo>
                    <a:pt x="62296" y="1085849"/>
                  </a:lnTo>
                  <a:lnTo>
                    <a:pt x="57960" y="1085422"/>
                  </a:lnTo>
                  <a:lnTo>
                    <a:pt x="22623" y="1069416"/>
                  </a:lnTo>
                  <a:lnTo>
                    <a:pt x="2134" y="1036476"/>
                  </a:lnTo>
                  <a:lnTo>
                    <a:pt x="0" y="1023553"/>
                  </a:lnTo>
                  <a:lnTo>
                    <a:pt x="0" y="1019174"/>
                  </a:lnTo>
                  <a:lnTo>
                    <a:pt x="0" y="62296"/>
                  </a:lnTo>
                  <a:lnTo>
                    <a:pt x="13667" y="25991"/>
                  </a:lnTo>
                  <a:lnTo>
                    <a:pt x="45203" y="3399"/>
                  </a:lnTo>
                  <a:lnTo>
                    <a:pt x="62296" y="0"/>
                  </a:lnTo>
                  <a:lnTo>
                    <a:pt x="4423977" y="0"/>
                  </a:lnTo>
                  <a:lnTo>
                    <a:pt x="4460282" y="13668"/>
                  </a:lnTo>
                  <a:lnTo>
                    <a:pt x="4482873" y="45203"/>
                  </a:lnTo>
                  <a:lnTo>
                    <a:pt x="4486274" y="62296"/>
                  </a:lnTo>
                  <a:lnTo>
                    <a:pt x="4486274" y="1023553"/>
                  </a:lnTo>
                  <a:lnTo>
                    <a:pt x="4472604" y="1059857"/>
                  </a:lnTo>
                  <a:lnTo>
                    <a:pt x="4441068" y="1082449"/>
                  </a:lnTo>
                  <a:lnTo>
                    <a:pt x="4428313" y="1085422"/>
                  </a:lnTo>
                  <a:lnTo>
                    <a:pt x="4423977" y="10858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162674" y="5238749"/>
              <a:ext cx="4486275" cy="1085850"/>
            </a:xfrm>
            <a:custGeom>
              <a:avLst/>
              <a:gdLst/>
              <a:ahLst/>
              <a:cxnLst/>
              <a:rect l="l" t="t" r="r" b="b"/>
              <a:pathLst>
                <a:path w="4486275" h="1085850">
                  <a:moveTo>
                    <a:pt x="0" y="1019174"/>
                  </a:moveTo>
                  <a:lnTo>
                    <a:pt x="0" y="66674"/>
                  </a:lnTo>
                  <a:lnTo>
                    <a:pt x="0" y="62296"/>
                  </a:lnTo>
                  <a:lnTo>
                    <a:pt x="426" y="57960"/>
                  </a:lnTo>
                  <a:lnTo>
                    <a:pt x="1280" y="53667"/>
                  </a:lnTo>
                  <a:lnTo>
                    <a:pt x="2134" y="49373"/>
                  </a:lnTo>
                  <a:lnTo>
                    <a:pt x="3399" y="45203"/>
                  </a:lnTo>
                  <a:lnTo>
                    <a:pt x="5074" y="41159"/>
                  </a:lnTo>
                  <a:lnTo>
                    <a:pt x="6750" y="37114"/>
                  </a:lnTo>
                  <a:lnTo>
                    <a:pt x="8803" y="33271"/>
                  </a:lnTo>
                  <a:lnTo>
                    <a:pt x="11235" y="29631"/>
                  </a:lnTo>
                  <a:lnTo>
                    <a:pt x="13667" y="25991"/>
                  </a:lnTo>
                  <a:lnTo>
                    <a:pt x="16432" y="22623"/>
                  </a:lnTo>
                  <a:lnTo>
                    <a:pt x="19527" y="19527"/>
                  </a:lnTo>
                  <a:lnTo>
                    <a:pt x="22623" y="16432"/>
                  </a:lnTo>
                  <a:lnTo>
                    <a:pt x="25991" y="13668"/>
                  </a:lnTo>
                  <a:lnTo>
                    <a:pt x="29631" y="11235"/>
                  </a:lnTo>
                  <a:lnTo>
                    <a:pt x="33271" y="8803"/>
                  </a:lnTo>
                  <a:lnTo>
                    <a:pt x="37113" y="6749"/>
                  </a:lnTo>
                  <a:lnTo>
                    <a:pt x="41158" y="5074"/>
                  </a:lnTo>
                  <a:lnTo>
                    <a:pt x="45203" y="3399"/>
                  </a:lnTo>
                  <a:lnTo>
                    <a:pt x="49372" y="2135"/>
                  </a:lnTo>
                  <a:lnTo>
                    <a:pt x="53666" y="1281"/>
                  </a:lnTo>
                  <a:lnTo>
                    <a:pt x="57960" y="427"/>
                  </a:lnTo>
                  <a:lnTo>
                    <a:pt x="62296" y="0"/>
                  </a:lnTo>
                  <a:lnTo>
                    <a:pt x="66674" y="0"/>
                  </a:lnTo>
                  <a:lnTo>
                    <a:pt x="4419599" y="0"/>
                  </a:lnTo>
                  <a:lnTo>
                    <a:pt x="4423977" y="0"/>
                  </a:lnTo>
                  <a:lnTo>
                    <a:pt x="4428313" y="427"/>
                  </a:lnTo>
                  <a:lnTo>
                    <a:pt x="4432605" y="1281"/>
                  </a:lnTo>
                  <a:lnTo>
                    <a:pt x="4436899" y="2135"/>
                  </a:lnTo>
                  <a:lnTo>
                    <a:pt x="4441068" y="3400"/>
                  </a:lnTo>
                  <a:lnTo>
                    <a:pt x="4445113" y="5075"/>
                  </a:lnTo>
                  <a:lnTo>
                    <a:pt x="4449158" y="6750"/>
                  </a:lnTo>
                  <a:lnTo>
                    <a:pt x="4452999" y="8804"/>
                  </a:lnTo>
                  <a:lnTo>
                    <a:pt x="4456640" y="11235"/>
                  </a:lnTo>
                  <a:lnTo>
                    <a:pt x="4460282" y="13668"/>
                  </a:lnTo>
                  <a:lnTo>
                    <a:pt x="4475036" y="29631"/>
                  </a:lnTo>
                  <a:lnTo>
                    <a:pt x="4477470" y="33271"/>
                  </a:lnTo>
                  <a:lnTo>
                    <a:pt x="4479523" y="37113"/>
                  </a:lnTo>
                  <a:lnTo>
                    <a:pt x="4481198" y="41158"/>
                  </a:lnTo>
                  <a:lnTo>
                    <a:pt x="4482873" y="45203"/>
                  </a:lnTo>
                  <a:lnTo>
                    <a:pt x="4484138" y="49372"/>
                  </a:lnTo>
                  <a:lnTo>
                    <a:pt x="4484993" y="53667"/>
                  </a:lnTo>
                  <a:lnTo>
                    <a:pt x="4485847" y="57960"/>
                  </a:lnTo>
                  <a:lnTo>
                    <a:pt x="4486274" y="62296"/>
                  </a:lnTo>
                  <a:lnTo>
                    <a:pt x="4486274" y="66674"/>
                  </a:lnTo>
                  <a:lnTo>
                    <a:pt x="4486274" y="1019174"/>
                  </a:lnTo>
                  <a:lnTo>
                    <a:pt x="4486274" y="1023553"/>
                  </a:lnTo>
                  <a:lnTo>
                    <a:pt x="4485847" y="1027888"/>
                  </a:lnTo>
                  <a:lnTo>
                    <a:pt x="4484993" y="1032182"/>
                  </a:lnTo>
                  <a:lnTo>
                    <a:pt x="4484138" y="1036476"/>
                  </a:lnTo>
                  <a:lnTo>
                    <a:pt x="4482873" y="1040645"/>
                  </a:lnTo>
                  <a:lnTo>
                    <a:pt x="4481198" y="1044690"/>
                  </a:lnTo>
                  <a:lnTo>
                    <a:pt x="4479523" y="1048734"/>
                  </a:lnTo>
                  <a:lnTo>
                    <a:pt x="4477470" y="1052576"/>
                  </a:lnTo>
                  <a:lnTo>
                    <a:pt x="4475036" y="1056216"/>
                  </a:lnTo>
                  <a:lnTo>
                    <a:pt x="4472604" y="1059857"/>
                  </a:lnTo>
                  <a:lnTo>
                    <a:pt x="4456640" y="1074612"/>
                  </a:lnTo>
                  <a:lnTo>
                    <a:pt x="4452999" y="1077045"/>
                  </a:lnTo>
                  <a:lnTo>
                    <a:pt x="4449158" y="1079099"/>
                  </a:lnTo>
                  <a:lnTo>
                    <a:pt x="4445113" y="1080774"/>
                  </a:lnTo>
                  <a:lnTo>
                    <a:pt x="4441068" y="1082449"/>
                  </a:lnTo>
                  <a:lnTo>
                    <a:pt x="4436899" y="1083714"/>
                  </a:lnTo>
                  <a:lnTo>
                    <a:pt x="4432605" y="1084568"/>
                  </a:lnTo>
                  <a:lnTo>
                    <a:pt x="4428313" y="1085422"/>
                  </a:lnTo>
                  <a:lnTo>
                    <a:pt x="4423977" y="1085849"/>
                  </a:lnTo>
                  <a:lnTo>
                    <a:pt x="4419599" y="1085849"/>
                  </a:lnTo>
                  <a:lnTo>
                    <a:pt x="66674" y="1085849"/>
                  </a:lnTo>
                  <a:lnTo>
                    <a:pt x="62296" y="1085849"/>
                  </a:lnTo>
                  <a:lnTo>
                    <a:pt x="57960" y="1085422"/>
                  </a:lnTo>
                  <a:lnTo>
                    <a:pt x="53666" y="1084568"/>
                  </a:lnTo>
                  <a:lnTo>
                    <a:pt x="49372" y="1083714"/>
                  </a:lnTo>
                  <a:lnTo>
                    <a:pt x="45203" y="1082449"/>
                  </a:lnTo>
                  <a:lnTo>
                    <a:pt x="41158" y="1080774"/>
                  </a:lnTo>
                  <a:lnTo>
                    <a:pt x="37113" y="1079099"/>
                  </a:lnTo>
                  <a:lnTo>
                    <a:pt x="33271" y="1077045"/>
                  </a:lnTo>
                  <a:lnTo>
                    <a:pt x="29631" y="1074612"/>
                  </a:lnTo>
                  <a:lnTo>
                    <a:pt x="25992" y="1072180"/>
                  </a:lnTo>
                  <a:lnTo>
                    <a:pt x="11235" y="1056216"/>
                  </a:lnTo>
                  <a:lnTo>
                    <a:pt x="8804" y="1052576"/>
                  </a:lnTo>
                  <a:lnTo>
                    <a:pt x="6750" y="1048734"/>
                  </a:lnTo>
                  <a:lnTo>
                    <a:pt x="5074" y="1044690"/>
                  </a:lnTo>
                  <a:lnTo>
                    <a:pt x="3399" y="1040645"/>
                  </a:lnTo>
                  <a:lnTo>
                    <a:pt x="2134" y="1036476"/>
                  </a:lnTo>
                  <a:lnTo>
                    <a:pt x="1280" y="1032182"/>
                  </a:lnTo>
                  <a:lnTo>
                    <a:pt x="426" y="1027888"/>
                  </a:lnTo>
                  <a:lnTo>
                    <a:pt x="0" y="1023553"/>
                  </a:lnTo>
                  <a:lnTo>
                    <a:pt x="0" y="1019174"/>
                  </a:lnTo>
                  <a:close/>
                </a:path>
              </a:pathLst>
            </a:custGeom>
            <a:ln w="19049">
              <a:solidFill>
                <a:srgbClr val="2D2D2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410449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7" y="457199"/>
                  </a:moveTo>
                  <a:lnTo>
                    <a:pt x="221113" y="457199"/>
                  </a:lnTo>
                  <a:lnTo>
                    <a:pt x="213644" y="456832"/>
                  </a:lnTo>
                  <a:lnTo>
                    <a:pt x="169405" y="449528"/>
                  </a:lnTo>
                  <a:lnTo>
                    <a:pt x="127441" y="433735"/>
                  </a:lnTo>
                  <a:lnTo>
                    <a:pt x="89364" y="410059"/>
                  </a:lnTo>
                  <a:lnTo>
                    <a:pt x="56639" y="379408"/>
                  </a:lnTo>
                  <a:lnTo>
                    <a:pt x="30522" y="342963"/>
                  </a:lnTo>
                  <a:lnTo>
                    <a:pt x="12016" y="302122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3" y="176659"/>
                  </a:lnTo>
                  <a:lnTo>
                    <a:pt x="20265" y="134200"/>
                  </a:lnTo>
                  <a:lnTo>
                    <a:pt x="42685" y="95369"/>
                  </a:lnTo>
                  <a:lnTo>
                    <a:pt x="72249" y="61659"/>
                  </a:lnTo>
                  <a:lnTo>
                    <a:pt x="107821" y="34365"/>
                  </a:lnTo>
                  <a:lnTo>
                    <a:pt x="148035" y="14534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7" y="0"/>
                  </a:lnTo>
                  <a:lnTo>
                    <a:pt x="280540" y="5852"/>
                  </a:lnTo>
                  <a:lnTo>
                    <a:pt x="322997" y="20265"/>
                  </a:lnTo>
                  <a:lnTo>
                    <a:pt x="361827" y="42684"/>
                  </a:lnTo>
                  <a:lnTo>
                    <a:pt x="395538" y="72248"/>
                  </a:lnTo>
                  <a:lnTo>
                    <a:pt x="422832" y="107820"/>
                  </a:lnTo>
                  <a:lnTo>
                    <a:pt x="442663" y="148035"/>
                  </a:lnTo>
                  <a:lnTo>
                    <a:pt x="454267" y="191344"/>
                  </a:lnTo>
                  <a:lnTo>
                    <a:pt x="457200" y="221112"/>
                  </a:lnTo>
                  <a:lnTo>
                    <a:pt x="457199" y="228599"/>
                  </a:lnTo>
                  <a:lnTo>
                    <a:pt x="457200" y="236086"/>
                  </a:lnTo>
                  <a:lnTo>
                    <a:pt x="451347" y="280540"/>
                  </a:lnTo>
                  <a:lnTo>
                    <a:pt x="436933" y="322997"/>
                  </a:lnTo>
                  <a:lnTo>
                    <a:pt x="414513" y="361827"/>
                  </a:lnTo>
                  <a:lnTo>
                    <a:pt x="384950" y="395538"/>
                  </a:lnTo>
                  <a:lnTo>
                    <a:pt x="349377" y="422832"/>
                  </a:lnTo>
                  <a:lnTo>
                    <a:pt x="309163" y="442663"/>
                  </a:lnTo>
                  <a:lnTo>
                    <a:pt x="265854" y="454267"/>
                  </a:lnTo>
                  <a:lnTo>
                    <a:pt x="243556" y="456832"/>
                  </a:lnTo>
                  <a:lnTo>
                    <a:pt x="236087" y="457199"/>
                  </a:lnTo>
                  <a:close/>
                </a:path>
              </a:pathLst>
            </a:custGeom>
            <a:solidFill>
              <a:srgbClr val="F694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572374" y="5495924"/>
              <a:ext cx="142874" cy="190499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981927" y="5685844"/>
              <a:ext cx="114344" cy="115460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81949" y="5876924"/>
              <a:ext cx="100012" cy="114300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981949" y="6067424"/>
              <a:ext cx="85725" cy="114300"/>
            </a:xfrm>
            <a:prstGeom prst="rect">
              <a:avLst/>
            </a:prstGeom>
          </p:spPr>
        </p:pic>
      </p:grpSp>
      <p:sp>
        <p:nvSpPr>
          <p:cNvPr id="84" name="object 84"/>
          <p:cNvSpPr txBox="1"/>
          <p:nvPr/>
        </p:nvSpPr>
        <p:spPr>
          <a:xfrm>
            <a:off x="7973566" y="5254696"/>
            <a:ext cx="1431290" cy="94615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1500" b="1" spc="-90" dirty="0">
                <a:solidFill>
                  <a:srgbClr val="2D2D2D"/>
                </a:solidFill>
                <a:latin typeface="Roboto"/>
                <a:cs typeface="Roboto"/>
              </a:rPr>
              <a:t>RESTful</a:t>
            </a:r>
            <a:r>
              <a:rPr sz="1500" b="1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500" b="1" spc="-95" dirty="0">
                <a:solidFill>
                  <a:srgbClr val="2D2D2D"/>
                </a:solidFill>
                <a:latin typeface="Roboto"/>
                <a:cs typeface="Roboto"/>
              </a:rPr>
              <a:t>API</a:t>
            </a:r>
            <a:r>
              <a:rPr sz="1500" b="1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500" b="1" spc="-65" dirty="0">
                <a:solidFill>
                  <a:srgbClr val="2D2D2D"/>
                </a:solidFill>
                <a:latin typeface="Roboto"/>
                <a:cs typeface="Roboto"/>
              </a:rPr>
              <a:t>Layer</a:t>
            </a:r>
            <a:endParaRPr sz="1500">
              <a:latin typeface="Roboto"/>
              <a:cs typeface="Roboto"/>
            </a:endParaRPr>
          </a:p>
          <a:p>
            <a:pPr marL="164465" marR="151765" indent="28575">
              <a:lnSpc>
                <a:spcPct val="125000"/>
              </a:lnSpc>
              <a:spcBef>
                <a:spcPts val="200"/>
              </a:spcBef>
            </a:pPr>
            <a:r>
              <a:rPr sz="1000" spc="-75" dirty="0">
                <a:solidFill>
                  <a:srgbClr val="2D2D2D"/>
                </a:solidFill>
                <a:latin typeface="Roboto"/>
                <a:cs typeface="Roboto"/>
              </a:rPr>
              <a:t>JSON</a:t>
            </a:r>
            <a:r>
              <a:rPr sz="100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000" spc="-60" dirty="0">
                <a:solidFill>
                  <a:srgbClr val="2D2D2D"/>
                </a:solidFill>
                <a:latin typeface="Roboto"/>
                <a:cs typeface="Roboto"/>
              </a:rPr>
              <a:t>Data</a:t>
            </a:r>
            <a:r>
              <a:rPr sz="100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000" spc="-65" dirty="0">
                <a:solidFill>
                  <a:srgbClr val="2D2D2D"/>
                </a:solidFill>
                <a:latin typeface="Roboto"/>
                <a:cs typeface="Roboto"/>
              </a:rPr>
              <a:t>Exchange</a:t>
            </a:r>
            <a:r>
              <a:rPr sz="1000" spc="50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000" spc="-60" dirty="0">
                <a:solidFill>
                  <a:srgbClr val="2D2D2D"/>
                </a:solidFill>
                <a:latin typeface="Roboto"/>
                <a:cs typeface="Roboto"/>
              </a:rPr>
              <a:t>Secured</a:t>
            </a:r>
            <a:r>
              <a:rPr sz="100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2D2D2D"/>
                </a:solidFill>
                <a:latin typeface="Roboto"/>
                <a:cs typeface="Roboto"/>
              </a:rPr>
              <a:t>Endpoints </a:t>
            </a:r>
            <a:r>
              <a:rPr sz="1000" spc="-65" dirty="0">
                <a:solidFill>
                  <a:srgbClr val="2D2D2D"/>
                </a:solidFill>
                <a:latin typeface="Roboto"/>
                <a:cs typeface="Roboto"/>
              </a:rPr>
              <a:t>API</a:t>
            </a:r>
            <a:r>
              <a:rPr sz="100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000" spc="-10" dirty="0">
                <a:solidFill>
                  <a:srgbClr val="2D2D2D"/>
                </a:solidFill>
                <a:latin typeface="Roboto"/>
                <a:cs typeface="Roboto"/>
              </a:rPr>
              <a:t>Documentation</a:t>
            </a:r>
            <a:endParaRPr sz="1000">
              <a:latin typeface="Roboto"/>
              <a:cs typeface="Roboto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pic>
        <p:nvPicPr>
          <p:cNvPr id="86" name="Picture 85" descr="A logo with a book and a building&#10;&#10;AI-generated content may be incorrect.">
            <a:extLst>
              <a:ext uri="{FF2B5EF4-FFF2-40B4-BE49-F238E27FC236}">
                <a16:creationId xmlns:a16="http://schemas.microsoft.com/office/drawing/2014/main" id="{DBEE3CB3-EB99-EA9D-C3FF-7E714BCBC7B4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16282" r="13628" b="25041"/>
          <a:stretch/>
        </p:blipFill>
        <p:spPr>
          <a:xfrm>
            <a:off x="11200073" y="0"/>
            <a:ext cx="991927" cy="8026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4" grpId="0"/>
      <p:bldP spid="18" grpId="0"/>
      <p:bldP spid="20" grpId="0"/>
      <p:bldP spid="31" grpId="0"/>
      <p:bldP spid="32" grpId="0"/>
      <p:bldP spid="37" grpId="0"/>
      <p:bldP spid="43" grpId="0"/>
      <p:bldP spid="48" grpId="0"/>
      <p:bldP spid="54" grpId="0"/>
      <p:bldP spid="59" grpId="0"/>
      <p:bldP spid="68" grpId="0"/>
      <p:bldP spid="73" grpId="0"/>
      <p:bldP spid="75" grpId="0"/>
      <p:bldP spid="8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9F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999" y="800099"/>
            <a:ext cx="1143000" cy="38100"/>
          </a:xfrm>
          <a:custGeom>
            <a:avLst/>
            <a:gdLst/>
            <a:ahLst/>
            <a:cxnLst/>
            <a:rect l="l" t="t" r="r" b="b"/>
            <a:pathLst>
              <a:path w="1143000" h="38100">
                <a:moveTo>
                  <a:pt x="1142999" y="38099"/>
                </a:moveTo>
                <a:lnTo>
                  <a:pt x="0" y="38099"/>
                </a:lnTo>
                <a:lnTo>
                  <a:pt x="0" y="0"/>
                </a:lnTo>
                <a:lnTo>
                  <a:pt x="1142999" y="0"/>
                </a:lnTo>
                <a:lnTo>
                  <a:pt x="1142999" y="38099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299" y="317103"/>
            <a:ext cx="263207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35" dirty="0"/>
              <a:t>Supporting</a:t>
            </a:r>
            <a:r>
              <a:rPr sz="2500" spc="-5" dirty="0"/>
              <a:t> </a:t>
            </a:r>
            <a:r>
              <a:rPr sz="2500" spc="-125" dirty="0"/>
              <a:t>Modules</a:t>
            </a:r>
            <a:endParaRPr sz="2500"/>
          </a:p>
        </p:txBody>
      </p:sp>
      <p:grpSp>
        <p:nvGrpSpPr>
          <p:cNvPr id="5" name="object 5"/>
          <p:cNvGrpSpPr/>
          <p:nvPr/>
        </p:nvGrpSpPr>
        <p:grpSpPr>
          <a:xfrm>
            <a:off x="380999" y="1933574"/>
            <a:ext cx="11430000" cy="1333500"/>
            <a:chOff x="380999" y="1933574"/>
            <a:chExt cx="11430000" cy="1333500"/>
          </a:xfrm>
        </p:grpSpPr>
        <p:sp>
          <p:nvSpPr>
            <p:cNvPr id="6" name="object 6"/>
            <p:cNvSpPr/>
            <p:nvPr/>
          </p:nvSpPr>
          <p:spPr>
            <a:xfrm>
              <a:off x="395287" y="1933574"/>
              <a:ext cx="11416030" cy="1333500"/>
            </a:xfrm>
            <a:custGeom>
              <a:avLst/>
              <a:gdLst/>
              <a:ahLst/>
              <a:cxnLst/>
              <a:rect l="l" t="t" r="r" b="b"/>
              <a:pathLst>
                <a:path w="11416030" h="1333500">
                  <a:moveTo>
                    <a:pt x="11362313" y="1333499"/>
                  </a:moveTo>
                  <a:lnTo>
                    <a:pt x="40048" y="1333499"/>
                  </a:lnTo>
                  <a:lnTo>
                    <a:pt x="37260" y="1333133"/>
                  </a:lnTo>
                  <a:lnTo>
                    <a:pt x="5660" y="1304980"/>
                  </a:lnTo>
                  <a:lnTo>
                    <a:pt x="0" y="1280102"/>
                  </a:lnTo>
                  <a:lnTo>
                    <a:pt x="0" y="1276349"/>
                  </a:lnTo>
                  <a:lnTo>
                    <a:pt x="0" y="53397"/>
                  </a:lnTo>
                  <a:lnTo>
                    <a:pt x="14544" y="14085"/>
                  </a:lnTo>
                  <a:lnTo>
                    <a:pt x="40048" y="0"/>
                  </a:lnTo>
                  <a:lnTo>
                    <a:pt x="11362313" y="0"/>
                  </a:lnTo>
                  <a:lnTo>
                    <a:pt x="11401626" y="19392"/>
                  </a:lnTo>
                  <a:lnTo>
                    <a:pt x="11415711" y="53397"/>
                  </a:lnTo>
                  <a:lnTo>
                    <a:pt x="11415711" y="1280102"/>
                  </a:lnTo>
                  <a:lnTo>
                    <a:pt x="11396318" y="1319414"/>
                  </a:lnTo>
                  <a:lnTo>
                    <a:pt x="11366029" y="1333133"/>
                  </a:lnTo>
                  <a:lnTo>
                    <a:pt x="11362313" y="1333499"/>
                  </a:lnTo>
                  <a:close/>
                </a:path>
              </a:pathLst>
            </a:custGeom>
            <a:solidFill>
              <a:srgbClr val="FF9933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0987" y="1933574"/>
              <a:ext cx="657225" cy="1333500"/>
            </a:xfrm>
            <a:custGeom>
              <a:avLst/>
              <a:gdLst/>
              <a:ahLst/>
              <a:cxnLst/>
              <a:rect l="l" t="t" r="r" b="b"/>
              <a:pathLst>
                <a:path w="657225" h="1333500">
                  <a:moveTo>
                    <a:pt x="57150" y="0"/>
                  </a:moveTo>
                  <a:lnTo>
                    <a:pt x="49580" y="0"/>
                  </a:lnTo>
                  <a:lnTo>
                    <a:pt x="42291" y="1460"/>
                  </a:lnTo>
                  <a:lnTo>
                    <a:pt x="7251" y="28282"/>
                  </a:lnTo>
                  <a:lnTo>
                    <a:pt x="0" y="49580"/>
                  </a:lnTo>
                  <a:lnTo>
                    <a:pt x="0" y="1283931"/>
                  </a:lnTo>
                  <a:lnTo>
                    <a:pt x="22098" y="1322120"/>
                  </a:lnTo>
                  <a:lnTo>
                    <a:pt x="49580" y="1333500"/>
                  </a:lnTo>
                  <a:lnTo>
                    <a:pt x="57150" y="1333500"/>
                  </a:lnTo>
                  <a:lnTo>
                    <a:pt x="51460" y="1332458"/>
                  </a:lnTo>
                  <a:lnTo>
                    <a:pt x="46189" y="1329321"/>
                  </a:lnTo>
                  <a:lnTo>
                    <a:pt x="29108" y="1287754"/>
                  </a:lnTo>
                  <a:lnTo>
                    <a:pt x="28575" y="1276350"/>
                  </a:lnTo>
                  <a:lnTo>
                    <a:pt x="28575" y="57150"/>
                  </a:lnTo>
                  <a:lnTo>
                    <a:pt x="36957" y="16738"/>
                  </a:lnTo>
                  <a:lnTo>
                    <a:pt x="51460" y="1054"/>
                  </a:lnTo>
                  <a:lnTo>
                    <a:pt x="57150" y="0"/>
                  </a:lnTo>
                  <a:close/>
                </a:path>
                <a:path w="657225" h="1333500">
                  <a:moveTo>
                    <a:pt x="657225" y="382727"/>
                  </a:moveTo>
                  <a:lnTo>
                    <a:pt x="651129" y="336423"/>
                  </a:lnTo>
                  <a:lnTo>
                    <a:pt x="636117" y="292201"/>
                  </a:lnTo>
                  <a:lnTo>
                    <a:pt x="612762" y="251752"/>
                  </a:lnTo>
                  <a:lnTo>
                    <a:pt x="581977" y="216636"/>
                  </a:lnTo>
                  <a:lnTo>
                    <a:pt x="544918" y="188201"/>
                  </a:lnTo>
                  <a:lnTo>
                    <a:pt x="503021" y="167551"/>
                  </a:lnTo>
                  <a:lnTo>
                    <a:pt x="457911" y="155460"/>
                  </a:lnTo>
                  <a:lnTo>
                    <a:pt x="426910" y="152400"/>
                  </a:lnTo>
                  <a:lnTo>
                    <a:pt x="411302" y="152400"/>
                  </a:lnTo>
                  <a:lnTo>
                    <a:pt x="364998" y="158508"/>
                  </a:lnTo>
                  <a:lnTo>
                    <a:pt x="320776" y="173520"/>
                  </a:lnTo>
                  <a:lnTo>
                    <a:pt x="280327" y="196875"/>
                  </a:lnTo>
                  <a:lnTo>
                    <a:pt x="245211" y="227660"/>
                  </a:lnTo>
                  <a:lnTo>
                    <a:pt x="216776" y="264718"/>
                  </a:lnTo>
                  <a:lnTo>
                    <a:pt x="196126" y="306616"/>
                  </a:lnTo>
                  <a:lnTo>
                    <a:pt x="184035" y="351726"/>
                  </a:lnTo>
                  <a:lnTo>
                    <a:pt x="180975" y="382727"/>
                  </a:lnTo>
                  <a:lnTo>
                    <a:pt x="180975" y="398335"/>
                  </a:lnTo>
                  <a:lnTo>
                    <a:pt x="187083" y="444639"/>
                  </a:lnTo>
                  <a:lnTo>
                    <a:pt x="202095" y="488861"/>
                  </a:lnTo>
                  <a:lnTo>
                    <a:pt x="225450" y="529310"/>
                  </a:lnTo>
                  <a:lnTo>
                    <a:pt x="256235" y="564426"/>
                  </a:lnTo>
                  <a:lnTo>
                    <a:pt x="293293" y="592861"/>
                  </a:lnTo>
                  <a:lnTo>
                    <a:pt x="335191" y="613511"/>
                  </a:lnTo>
                  <a:lnTo>
                    <a:pt x="380301" y="625602"/>
                  </a:lnTo>
                  <a:lnTo>
                    <a:pt x="411302" y="628650"/>
                  </a:lnTo>
                  <a:lnTo>
                    <a:pt x="426910" y="628650"/>
                  </a:lnTo>
                  <a:lnTo>
                    <a:pt x="473214" y="622554"/>
                  </a:lnTo>
                  <a:lnTo>
                    <a:pt x="517436" y="607542"/>
                  </a:lnTo>
                  <a:lnTo>
                    <a:pt x="557885" y="584187"/>
                  </a:lnTo>
                  <a:lnTo>
                    <a:pt x="593001" y="553402"/>
                  </a:lnTo>
                  <a:lnTo>
                    <a:pt x="621436" y="516343"/>
                  </a:lnTo>
                  <a:lnTo>
                    <a:pt x="642086" y="474446"/>
                  </a:lnTo>
                  <a:lnTo>
                    <a:pt x="654177" y="429336"/>
                  </a:lnTo>
                  <a:lnTo>
                    <a:pt x="657225" y="398335"/>
                  </a:lnTo>
                  <a:lnTo>
                    <a:pt x="657225" y="390525"/>
                  </a:lnTo>
                  <a:lnTo>
                    <a:pt x="657225" y="382727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374" y="2228849"/>
              <a:ext cx="166687" cy="1904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0624" y="2951559"/>
              <a:ext cx="133350" cy="11668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52090" y="2943224"/>
              <a:ext cx="125067" cy="13314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00474" y="2943224"/>
              <a:ext cx="134157" cy="134183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80999" y="3495674"/>
            <a:ext cx="11430000" cy="1333500"/>
            <a:chOff x="380999" y="3495674"/>
            <a:chExt cx="11430000" cy="1333500"/>
          </a:xfrm>
        </p:grpSpPr>
        <p:sp>
          <p:nvSpPr>
            <p:cNvPr id="13" name="object 13"/>
            <p:cNvSpPr/>
            <p:nvPr/>
          </p:nvSpPr>
          <p:spPr>
            <a:xfrm>
              <a:off x="395287" y="3495674"/>
              <a:ext cx="11416030" cy="1333500"/>
            </a:xfrm>
            <a:custGeom>
              <a:avLst/>
              <a:gdLst/>
              <a:ahLst/>
              <a:cxnLst/>
              <a:rect l="l" t="t" r="r" b="b"/>
              <a:pathLst>
                <a:path w="11416030" h="1333500">
                  <a:moveTo>
                    <a:pt x="11362313" y="1333499"/>
                  </a:moveTo>
                  <a:lnTo>
                    <a:pt x="40048" y="1333499"/>
                  </a:lnTo>
                  <a:lnTo>
                    <a:pt x="37260" y="1333133"/>
                  </a:lnTo>
                  <a:lnTo>
                    <a:pt x="5660" y="1304979"/>
                  </a:lnTo>
                  <a:lnTo>
                    <a:pt x="0" y="1280102"/>
                  </a:lnTo>
                  <a:lnTo>
                    <a:pt x="0" y="1276349"/>
                  </a:lnTo>
                  <a:lnTo>
                    <a:pt x="0" y="53397"/>
                  </a:lnTo>
                  <a:lnTo>
                    <a:pt x="14544" y="14085"/>
                  </a:lnTo>
                  <a:lnTo>
                    <a:pt x="40048" y="0"/>
                  </a:lnTo>
                  <a:lnTo>
                    <a:pt x="11362313" y="0"/>
                  </a:lnTo>
                  <a:lnTo>
                    <a:pt x="11401626" y="19391"/>
                  </a:lnTo>
                  <a:lnTo>
                    <a:pt x="11415711" y="53397"/>
                  </a:lnTo>
                  <a:lnTo>
                    <a:pt x="11415711" y="1280102"/>
                  </a:lnTo>
                  <a:lnTo>
                    <a:pt x="11396318" y="1319414"/>
                  </a:lnTo>
                  <a:lnTo>
                    <a:pt x="11366029" y="1333133"/>
                  </a:lnTo>
                  <a:lnTo>
                    <a:pt x="11362313" y="1333499"/>
                  </a:lnTo>
                  <a:close/>
                </a:path>
              </a:pathLst>
            </a:custGeom>
            <a:solidFill>
              <a:srgbClr val="FF9933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0987" y="3495674"/>
              <a:ext cx="657225" cy="1333500"/>
            </a:xfrm>
            <a:custGeom>
              <a:avLst/>
              <a:gdLst/>
              <a:ahLst/>
              <a:cxnLst/>
              <a:rect l="l" t="t" r="r" b="b"/>
              <a:pathLst>
                <a:path w="657225" h="1333500">
                  <a:moveTo>
                    <a:pt x="57150" y="0"/>
                  </a:moveTo>
                  <a:lnTo>
                    <a:pt x="49580" y="0"/>
                  </a:lnTo>
                  <a:lnTo>
                    <a:pt x="42291" y="1460"/>
                  </a:lnTo>
                  <a:lnTo>
                    <a:pt x="7251" y="28282"/>
                  </a:lnTo>
                  <a:lnTo>
                    <a:pt x="0" y="49580"/>
                  </a:lnTo>
                  <a:lnTo>
                    <a:pt x="0" y="1283931"/>
                  </a:lnTo>
                  <a:lnTo>
                    <a:pt x="22098" y="1322120"/>
                  </a:lnTo>
                  <a:lnTo>
                    <a:pt x="49580" y="1333500"/>
                  </a:lnTo>
                  <a:lnTo>
                    <a:pt x="57150" y="1333500"/>
                  </a:lnTo>
                  <a:lnTo>
                    <a:pt x="51460" y="1332458"/>
                  </a:lnTo>
                  <a:lnTo>
                    <a:pt x="46189" y="1329321"/>
                  </a:lnTo>
                  <a:lnTo>
                    <a:pt x="29108" y="1287754"/>
                  </a:lnTo>
                  <a:lnTo>
                    <a:pt x="28575" y="1276350"/>
                  </a:lnTo>
                  <a:lnTo>
                    <a:pt x="28575" y="57150"/>
                  </a:lnTo>
                  <a:lnTo>
                    <a:pt x="36957" y="16738"/>
                  </a:lnTo>
                  <a:lnTo>
                    <a:pt x="51460" y="1054"/>
                  </a:lnTo>
                  <a:lnTo>
                    <a:pt x="57150" y="0"/>
                  </a:lnTo>
                  <a:close/>
                </a:path>
                <a:path w="657225" h="1333500">
                  <a:moveTo>
                    <a:pt x="657225" y="382727"/>
                  </a:moveTo>
                  <a:lnTo>
                    <a:pt x="651129" y="336423"/>
                  </a:lnTo>
                  <a:lnTo>
                    <a:pt x="636117" y="292201"/>
                  </a:lnTo>
                  <a:lnTo>
                    <a:pt x="612762" y="251752"/>
                  </a:lnTo>
                  <a:lnTo>
                    <a:pt x="581977" y="216636"/>
                  </a:lnTo>
                  <a:lnTo>
                    <a:pt x="544918" y="188201"/>
                  </a:lnTo>
                  <a:lnTo>
                    <a:pt x="503021" y="167551"/>
                  </a:lnTo>
                  <a:lnTo>
                    <a:pt x="457911" y="155460"/>
                  </a:lnTo>
                  <a:lnTo>
                    <a:pt x="426910" y="152400"/>
                  </a:lnTo>
                  <a:lnTo>
                    <a:pt x="411302" y="152400"/>
                  </a:lnTo>
                  <a:lnTo>
                    <a:pt x="364998" y="158508"/>
                  </a:lnTo>
                  <a:lnTo>
                    <a:pt x="320776" y="173520"/>
                  </a:lnTo>
                  <a:lnTo>
                    <a:pt x="280327" y="196875"/>
                  </a:lnTo>
                  <a:lnTo>
                    <a:pt x="245211" y="227660"/>
                  </a:lnTo>
                  <a:lnTo>
                    <a:pt x="216776" y="264718"/>
                  </a:lnTo>
                  <a:lnTo>
                    <a:pt x="196126" y="306603"/>
                  </a:lnTo>
                  <a:lnTo>
                    <a:pt x="184035" y="351726"/>
                  </a:lnTo>
                  <a:lnTo>
                    <a:pt x="180975" y="382727"/>
                  </a:lnTo>
                  <a:lnTo>
                    <a:pt x="180975" y="398335"/>
                  </a:lnTo>
                  <a:lnTo>
                    <a:pt x="187083" y="444639"/>
                  </a:lnTo>
                  <a:lnTo>
                    <a:pt x="202095" y="488861"/>
                  </a:lnTo>
                  <a:lnTo>
                    <a:pt x="225450" y="529310"/>
                  </a:lnTo>
                  <a:lnTo>
                    <a:pt x="256235" y="564426"/>
                  </a:lnTo>
                  <a:lnTo>
                    <a:pt x="293293" y="592861"/>
                  </a:lnTo>
                  <a:lnTo>
                    <a:pt x="335191" y="613511"/>
                  </a:lnTo>
                  <a:lnTo>
                    <a:pt x="380301" y="625602"/>
                  </a:lnTo>
                  <a:lnTo>
                    <a:pt x="411302" y="628650"/>
                  </a:lnTo>
                  <a:lnTo>
                    <a:pt x="426910" y="628650"/>
                  </a:lnTo>
                  <a:lnTo>
                    <a:pt x="473214" y="622554"/>
                  </a:lnTo>
                  <a:lnTo>
                    <a:pt x="517436" y="607542"/>
                  </a:lnTo>
                  <a:lnTo>
                    <a:pt x="557885" y="584187"/>
                  </a:lnTo>
                  <a:lnTo>
                    <a:pt x="593001" y="553389"/>
                  </a:lnTo>
                  <a:lnTo>
                    <a:pt x="621436" y="516343"/>
                  </a:lnTo>
                  <a:lnTo>
                    <a:pt x="642086" y="474446"/>
                  </a:lnTo>
                  <a:lnTo>
                    <a:pt x="654177" y="429336"/>
                  </a:lnTo>
                  <a:lnTo>
                    <a:pt x="657225" y="398335"/>
                  </a:lnTo>
                  <a:lnTo>
                    <a:pt x="657225" y="390525"/>
                  </a:lnTo>
                  <a:lnTo>
                    <a:pt x="657225" y="382727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5799" y="3790949"/>
              <a:ext cx="238124" cy="190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0624" y="4513659"/>
              <a:ext cx="150018" cy="11545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24174" y="4513659"/>
              <a:ext cx="133350" cy="11668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05533" y="4505324"/>
              <a:ext cx="166453" cy="133297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380999" y="5057774"/>
            <a:ext cx="11430000" cy="1333500"/>
            <a:chOff x="380999" y="5057774"/>
            <a:chExt cx="11430000" cy="1333500"/>
          </a:xfrm>
        </p:grpSpPr>
        <p:sp>
          <p:nvSpPr>
            <p:cNvPr id="20" name="object 20"/>
            <p:cNvSpPr/>
            <p:nvPr/>
          </p:nvSpPr>
          <p:spPr>
            <a:xfrm>
              <a:off x="395287" y="5057774"/>
              <a:ext cx="11416030" cy="1333500"/>
            </a:xfrm>
            <a:custGeom>
              <a:avLst/>
              <a:gdLst/>
              <a:ahLst/>
              <a:cxnLst/>
              <a:rect l="l" t="t" r="r" b="b"/>
              <a:pathLst>
                <a:path w="11416030" h="1333500">
                  <a:moveTo>
                    <a:pt x="11362313" y="1333499"/>
                  </a:moveTo>
                  <a:lnTo>
                    <a:pt x="40048" y="1333499"/>
                  </a:lnTo>
                  <a:lnTo>
                    <a:pt x="37260" y="1333133"/>
                  </a:lnTo>
                  <a:lnTo>
                    <a:pt x="5660" y="1304980"/>
                  </a:lnTo>
                  <a:lnTo>
                    <a:pt x="0" y="1280101"/>
                  </a:lnTo>
                  <a:lnTo>
                    <a:pt x="0" y="1276349"/>
                  </a:lnTo>
                  <a:lnTo>
                    <a:pt x="0" y="53397"/>
                  </a:lnTo>
                  <a:lnTo>
                    <a:pt x="14544" y="14085"/>
                  </a:lnTo>
                  <a:lnTo>
                    <a:pt x="40048" y="0"/>
                  </a:lnTo>
                  <a:lnTo>
                    <a:pt x="11362313" y="0"/>
                  </a:lnTo>
                  <a:lnTo>
                    <a:pt x="11401626" y="19391"/>
                  </a:lnTo>
                  <a:lnTo>
                    <a:pt x="11415711" y="53397"/>
                  </a:lnTo>
                  <a:lnTo>
                    <a:pt x="11415711" y="1280101"/>
                  </a:lnTo>
                  <a:lnTo>
                    <a:pt x="11396318" y="1319414"/>
                  </a:lnTo>
                  <a:lnTo>
                    <a:pt x="11366029" y="1333133"/>
                  </a:lnTo>
                  <a:lnTo>
                    <a:pt x="11362313" y="1333499"/>
                  </a:lnTo>
                  <a:close/>
                </a:path>
              </a:pathLst>
            </a:custGeom>
            <a:solidFill>
              <a:srgbClr val="FF9933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0987" y="5057774"/>
              <a:ext cx="657225" cy="1333500"/>
            </a:xfrm>
            <a:custGeom>
              <a:avLst/>
              <a:gdLst/>
              <a:ahLst/>
              <a:cxnLst/>
              <a:rect l="l" t="t" r="r" b="b"/>
              <a:pathLst>
                <a:path w="657225" h="1333500">
                  <a:moveTo>
                    <a:pt x="57150" y="0"/>
                  </a:moveTo>
                  <a:lnTo>
                    <a:pt x="49580" y="0"/>
                  </a:lnTo>
                  <a:lnTo>
                    <a:pt x="42291" y="1460"/>
                  </a:lnTo>
                  <a:lnTo>
                    <a:pt x="7251" y="28282"/>
                  </a:lnTo>
                  <a:lnTo>
                    <a:pt x="0" y="49580"/>
                  </a:lnTo>
                  <a:lnTo>
                    <a:pt x="0" y="1283931"/>
                  </a:lnTo>
                  <a:lnTo>
                    <a:pt x="22098" y="1322120"/>
                  </a:lnTo>
                  <a:lnTo>
                    <a:pt x="49580" y="1333500"/>
                  </a:lnTo>
                  <a:lnTo>
                    <a:pt x="57150" y="1333500"/>
                  </a:lnTo>
                  <a:lnTo>
                    <a:pt x="51460" y="1332458"/>
                  </a:lnTo>
                  <a:lnTo>
                    <a:pt x="46189" y="1329321"/>
                  </a:lnTo>
                  <a:lnTo>
                    <a:pt x="29108" y="1287754"/>
                  </a:lnTo>
                  <a:lnTo>
                    <a:pt x="28575" y="1276350"/>
                  </a:lnTo>
                  <a:lnTo>
                    <a:pt x="28575" y="57150"/>
                  </a:lnTo>
                  <a:lnTo>
                    <a:pt x="36957" y="16738"/>
                  </a:lnTo>
                  <a:lnTo>
                    <a:pt x="51460" y="1054"/>
                  </a:lnTo>
                  <a:lnTo>
                    <a:pt x="57150" y="0"/>
                  </a:lnTo>
                  <a:close/>
                </a:path>
                <a:path w="657225" h="1333500">
                  <a:moveTo>
                    <a:pt x="657225" y="382727"/>
                  </a:moveTo>
                  <a:lnTo>
                    <a:pt x="651129" y="336423"/>
                  </a:lnTo>
                  <a:lnTo>
                    <a:pt x="636117" y="292201"/>
                  </a:lnTo>
                  <a:lnTo>
                    <a:pt x="612762" y="251752"/>
                  </a:lnTo>
                  <a:lnTo>
                    <a:pt x="581977" y="216636"/>
                  </a:lnTo>
                  <a:lnTo>
                    <a:pt x="544918" y="188201"/>
                  </a:lnTo>
                  <a:lnTo>
                    <a:pt x="503021" y="167551"/>
                  </a:lnTo>
                  <a:lnTo>
                    <a:pt x="457911" y="155460"/>
                  </a:lnTo>
                  <a:lnTo>
                    <a:pt x="426910" y="152400"/>
                  </a:lnTo>
                  <a:lnTo>
                    <a:pt x="411302" y="152400"/>
                  </a:lnTo>
                  <a:lnTo>
                    <a:pt x="364998" y="158508"/>
                  </a:lnTo>
                  <a:lnTo>
                    <a:pt x="320776" y="173520"/>
                  </a:lnTo>
                  <a:lnTo>
                    <a:pt x="280327" y="196875"/>
                  </a:lnTo>
                  <a:lnTo>
                    <a:pt x="245211" y="227660"/>
                  </a:lnTo>
                  <a:lnTo>
                    <a:pt x="216776" y="264718"/>
                  </a:lnTo>
                  <a:lnTo>
                    <a:pt x="196126" y="306603"/>
                  </a:lnTo>
                  <a:lnTo>
                    <a:pt x="184035" y="351726"/>
                  </a:lnTo>
                  <a:lnTo>
                    <a:pt x="180975" y="382727"/>
                  </a:lnTo>
                  <a:lnTo>
                    <a:pt x="180975" y="398335"/>
                  </a:lnTo>
                  <a:lnTo>
                    <a:pt x="187083" y="444639"/>
                  </a:lnTo>
                  <a:lnTo>
                    <a:pt x="202095" y="488861"/>
                  </a:lnTo>
                  <a:lnTo>
                    <a:pt x="225450" y="529310"/>
                  </a:lnTo>
                  <a:lnTo>
                    <a:pt x="256235" y="564426"/>
                  </a:lnTo>
                  <a:lnTo>
                    <a:pt x="293293" y="592861"/>
                  </a:lnTo>
                  <a:lnTo>
                    <a:pt x="335191" y="613511"/>
                  </a:lnTo>
                  <a:lnTo>
                    <a:pt x="380301" y="625602"/>
                  </a:lnTo>
                  <a:lnTo>
                    <a:pt x="411302" y="628650"/>
                  </a:lnTo>
                  <a:lnTo>
                    <a:pt x="426910" y="628650"/>
                  </a:lnTo>
                  <a:lnTo>
                    <a:pt x="473214" y="622554"/>
                  </a:lnTo>
                  <a:lnTo>
                    <a:pt x="517436" y="607542"/>
                  </a:lnTo>
                  <a:lnTo>
                    <a:pt x="557885" y="584187"/>
                  </a:lnTo>
                  <a:lnTo>
                    <a:pt x="593001" y="553389"/>
                  </a:lnTo>
                  <a:lnTo>
                    <a:pt x="621436" y="516343"/>
                  </a:lnTo>
                  <a:lnTo>
                    <a:pt x="642086" y="474446"/>
                  </a:lnTo>
                  <a:lnTo>
                    <a:pt x="654177" y="429336"/>
                  </a:lnTo>
                  <a:lnTo>
                    <a:pt x="657225" y="398335"/>
                  </a:lnTo>
                  <a:lnTo>
                    <a:pt x="657225" y="390525"/>
                  </a:lnTo>
                  <a:lnTo>
                    <a:pt x="657225" y="382727"/>
                  </a:lnTo>
                  <a:close/>
                </a:path>
              </a:pathLst>
            </a:custGeom>
            <a:solidFill>
              <a:srgbClr val="FF99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4849" y="5351896"/>
              <a:ext cx="191690" cy="19165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90624" y="6067606"/>
              <a:ext cx="133350" cy="13298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247899" y="6067138"/>
              <a:ext cx="150044" cy="13407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33799" y="6067424"/>
              <a:ext cx="133350" cy="13335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81549" y="6067424"/>
              <a:ext cx="133349" cy="133349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368299" y="1016047"/>
            <a:ext cx="11181080" cy="5217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7190">
              <a:lnSpc>
                <a:spcPct val="120800"/>
              </a:lnSpc>
              <a:spcBef>
                <a:spcPts val="100"/>
              </a:spcBef>
            </a:pPr>
            <a:r>
              <a:rPr sz="1500" spc="-90" dirty="0">
                <a:solidFill>
                  <a:srgbClr val="333333"/>
                </a:solidFill>
                <a:latin typeface="Roboto"/>
                <a:cs typeface="Roboto"/>
              </a:rPr>
              <a:t>BookBazaar's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33333"/>
                </a:solidFill>
                <a:latin typeface="Roboto"/>
                <a:cs typeface="Roboto"/>
              </a:rPr>
              <a:t>infrastructure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65" dirty="0">
                <a:solidFill>
                  <a:srgbClr val="333333"/>
                </a:solidFill>
                <a:latin typeface="Roboto"/>
                <a:cs typeface="Roboto"/>
              </a:rPr>
              <a:t>relies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Roboto"/>
                <a:cs typeface="Roboto"/>
              </a:rPr>
              <a:t>on</a:t>
            </a:r>
            <a:r>
              <a:rPr sz="15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33333"/>
                </a:solidFill>
                <a:latin typeface="Roboto"/>
                <a:cs typeface="Roboto"/>
              </a:rPr>
              <a:t>these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60" dirty="0">
                <a:solidFill>
                  <a:srgbClr val="333333"/>
                </a:solidFill>
                <a:latin typeface="Roboto"/>
                <a:cs typeface="Roboto"/>
              </a:rPr>
              <a:t>critical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33333"/>
                </a:solidFill>
                <a:latin typeface="Roboto"/>
                <a:cs typeface="Roboto"/>
              </a:rPr>
              <a:t>supporting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333333"/>
                </a:solidFill>
                <a:latin typeface="Roboto"/>
                <a:cs typeface="Roboto"/>
              </a:rPr>
              <a:t>modules,</a:t>
            </a:r>
            <a:r>
              <a:rPr sz="15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333"/>
                </a:solidFill>
                <a:latin typeface="Roboto"/>
                <a:cs typeface="Roboto"/>
              </a:rPr>
              <a:t>ensuring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33333"/>
                </a:solidFill>
                <a:latin typeface="Roboto"/>
                <a:cs typeface="Roboto"/>
              </a:rPr>
              <a:t>persistence,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333"/>
                </a:solidFill>
                <a:latin typeface="Roboto"/>
                <a:cs typeface="Roboto"/>
              </a:rPr>
              <a:t>administrative</a:t>
            </a:r>
            <a:r>
              <a:rPr sz="15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control,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333"/>
                </a:solidFill>
                <a:latin typeface="Roboto"/>
                <a:cs typeface="Roboto"/>
              </a:rPr>
              <a:t>software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 quality </a:t>
            </a:r>
            <a:r>
              <a:rPr sz="1500" spc="-80" dirty="0">
                <a:solidFill>
                  <a:srgbClr val="333333"/>
                </a:solidFill>
                <a:latin typeface="Roboto"/>
                <a:cs typeface="Roboto"/>
              </a:rPr>
              <a:t>throughout</a:t>
            </a:r>
            <a:r>
              <a:rPr sz="15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15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33333"/>
                </a:solidFill>
                <a:latin typeface="Roboto"/>
                <a:cs typeface="Roboto"/>
              </a:rPr>
              <a:t>application</a:t>
            </a:r>
            <a:r>
              <a:rPr sz="15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lifecycle.</a:t>
            </a:r>
            <a:endParaRPr sz="15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3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350" dirty="0">
              <a:latin typeface="Roboto"/>
              <a:cs typeface="Roboto"/>
            </a:endParaRPr>
          </a:p>
          <a:p>
            <a:pPr marL="821690">
              <a:lnSpc>
                <a:spcPct val="100000"/>
              </a:lnSpc>
              <a:spcBef>
                <a:spcPts val="5"/>
              </a:spcBef>
            </a:pPr>
            <a:r>
              <a:rPr sz="1650" b="1" spc="-85" dirty="0">
                <a:solidFill>
                  <a:srgbClr val="2D2D2D"/>
                </a:solidFill>
                <a:latin typeface="Roboto"/>
                <a:cs typeface="Roboto"/>
              </a:rPr>
              <a:t>Database</a:t>
            </a:r>
            <a:r>
              <a:rPr sz="1650" b="1" spc="-3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b="1" spc="-10" dirty="0">
                <a:solidFill>
                  <a:srgbClr val="2D2D2D"/>
                </a:solidFill>
                <a:latin typeface="Roboto"/>
                <a:cs typeface="Roboto"/>
              </a:rPr>
              <a:t>Module</a:t>
            </a:r>
            <a:endParaRPr sz="1650" dirty="0">
              <a:latin typeface="Roboto"/>
              <a:cs typeface="Roboto"/>
            </a:endParaRPr>
          </a:p>
          <a:p>
            <a:pPr marL="821690" marR="16510">
              <a:lnSpc>
                <a:spcPct val="115399"/>
              </a:lnSpc>
              <a:spcBef>
                <a:spcPts val="229"/>
              </a:spcBef>
            </a:pPr>
            <a:r>
              <a:rPr sz="1300" spc="-70" dirty="0">
                <a:solidFill>
                  <a:srgbClr val="333333"/>
                </a:solidFill>
                <a:latin typeface="Roboto"/>
                <a:cs typeface="Roboto"/>
              </a:rPr>
              <a:t>MySQL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database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3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persistent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storage,</a:t>
            </a:r>
            <a:r>
              <a:rPr sz="13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handling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33333"/>
                </a:solidFill>
                <a:latin typeface="Roboto"/>
                <a:cs typeface="Roboto"/>
              </a:rPr>
              <a:t>book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information,</a:t>
            </a:r>
            <a:r>
              <a:rPr sz="13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user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accounts,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order</a:t>
            </a:r>
            <a:r>
              <a:rPr sz="13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history,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3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transaction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13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optimized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333333"/>
                </a:solidFill>
                <a:latin typeface="Roboto"/>
                <a:cs typeface="Roboto"/>
              </a:rPr>
              <a:t>schema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design </a:t>
            </a:r>
            <a:r>
              <a:rPr sz="1300" spc="-40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3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33333"/>
                </a:solidFill>
                <a:latin typeface="Roboto"/>
                <a:cs typeface="Roboto"/>
              </a:rPr>
              <a:t>e-</a:t>
            </a:r>
            <a:r>
              <a:rPr sz="1300" spc="-65" dirty="0">
                <a:solidFill>
                  <a:srgbClr val="333333"/>
                </a:solidFill>
                <a:latin typeface="Roboto"/>
                <a:cs typeface="Roboto"/>
              </a:rPr>
              <a:t>commerce</a:t>
            </a:r>
            <a:r>
              <a:rPr sz="13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operations.</a:t>
            </a:r>
            <a:endParaRPr sz="1300" dirty="0">
              <a:latin typeface="Roboto"/>
              <a:cs typeface="Roboto"/>
            </a:endParaRPr>
          </a:p>
          <a:p>
            <a:pPr marL="1026794">
              <a:lnSpc>
                <a:spcPct val="100000"/>
              </a:lnSpc>
              <a:spcBef>
                <a:spcPts val="840"/>
              </a:spcBef>
              <a:tabLst>
                <a:tab pos="2487930" algn="l"/>
                <a:tab pos="3637279" algn="l"/>
              </a:tabLst>
            </a:pP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Relational</a:t>
            </a:r>
            <a:r>
              <a:rPr sz="1150" spc="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Schema</a:t>
            </a:r>
            <a:r>
              <a:rPr sz="1150" dirty="0">
                <a:solidFill>
                  <a:srgbClr val="374050"/>
                </a:solidFill>
                <a:latin typeface="Roboto"/>
                <a:cs typeface="Roboto"/>
              </a:rPr>
              <a:t>	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Data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 Integrity</a:t>
            </a:r>
            <a:r>
              <a:rPr sz="1150" dirty="0">
                <a:solidFill>
                  <a:srgbClr val="374050"/>
                </a:solidFill>
                <a:latin typeface="Roboto"/>
                <a:cs typeface="Roboto"/>
              </a:rPr>
              <a:t>	</a:t>
            </a:r>
            <a:r>
              <a:rPr sz="1150" spc="-65" dirty="0">
                <a:solidFill>
                  <a:srgbClr val="374050"/>
                </a:solidFill>
                <a:latin typeface="Roboto"/>
                <a:cs typeface="Roboto"/>
              </a:rPr>
              <a:t>Query</a:t>
            </a:r>
            <a:r>
              <a:rPr sz="1150" spc="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Optimization</a:t>
            </a:r>
            <a:endParaRPr sz="11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0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0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1050" dirty="0">
              <a:latin typeface="Roboto"/>
              <a:cs typeface="Roboto"/>
            </a:endParaRPr>
          </a:p>
          <a:p>
            <a:pPr marL="821690">
              <a:lnSpc>
                <a:spcPct val="100000"/>
              </a:lnSpc>
            </a:pPr>
            <a:r>
              <a:rPr sz="1650" b="1" spc="-100" dirty="0">
                <a:solidFill>
                  <a:srgbClr val="2D2D2D"/>
                </a:solidFill>
                <a:latin typeface="Roboto"/>
                <a:cs typeface="Roboto"/>
              </a:rPr>
              <a:t>Admin</a:t>
            </a:r>
            <a:r>
              <a:rPr sz="1650" b="1" spc="-1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b="1" spc="-10" dirty="0">
                <a:solidFill>
                  <a:srgbClr val="2D2D2D"/>
                </a:solidFill>
                <a:latin typeface="Roboto"/>
                <a:cs typeface="Roboto"/>
              </a:rPr>
              <a:t>Module</a:t>
            </a:r>
            <a:endParaRPr sz="1650" dirty="0">
              <a:latin typeface="Roboto"/>
              <a:cs typeface="Roboto"/>
            </a:endParaRPr>
          </a:p>
          <a:p>
            <a:pPr marL="821690" marR="5080">
              <a:lnSpc>
                <a:spcPct val="115399"/>
              </a:lnSpc>
              <a:spcBef>
                <a:spcPts val="229"/>
              </a:spcBef>
            </a:pP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Secure</a:t>
            </a:r>
            <a:r>
              <a:rPr sz="13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administrative</a:t>
            </a:r>
            <a:r>
              <a:rPr sz="13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33333"/>
                </a:solidFill>
                <a:latin typeface="Roboto"/>
                <a:cs typeface="Roboto"/>
              </a:rPr>
              <a:t>interface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3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managing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33333"/>
                </a:solidFill>
                <a:latin typeface="Roboto"/>
                <a:cs typeface="Roboto"/>
              </a:rPr>
              <a:t>book</a:t>
            </a:r>
            <a:r>
              <a:rPr sz="13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inventory,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processing</a:t>
            </a:r>
            <a:r>
              <a:rPr sz="13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customer</a:t>
            </a:r>
            <a:r>
              <a:rPr sz="13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orders,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monitoring</a:t>
            </a:r>
            <a:r>
              <a:rPr sz="13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user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33333"/>
                </a:solidFill>
                <a:latin typeface="Roboto"/>
                <a:cs typeface="Roboto"/>
              </a:rPr>
              <a:t>activity,</a:t>
            </a:r>
            <a:r>
              <a:rPr sz="13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generating</a:t>
            </a:r>
            <a:r>
              <a:rPr sz="13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sales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33333"/>
                </a:solidFill>
                <a:latin typeface="Roboto"/>
                <a:cs typeface="Roboto"/>
              </a:rPr>
              <a:t>reports</a:t>
            </a:r>
            <a:r>
              <a:rPr sz="13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13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role- </a:t>
            </a:r>
            <a:r>
              <a:rPr sz="1300" spc="-65" dirty="0">
                <a:solidFill>
                  <a:srgbClr val="333333"/>
                </a:solidFill>
                <a:latin typeface="Roboto"/>
                <a:cs typeface="Roboto"/>
              </a:rPr>
              <a:t>based</a:t>
            </a:r>
            <a:r>
              <a:rPr sz="130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33333"/>
                </a:solidFill>
                <a:latin typeface="Roboto"/>
                <a:cs typeface="Roboto"/>
              </a:rPr>
              <a:t>access</a:t>
            </a:r>
            <a:r>
              <a:rPr sz="130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controls.</a:t>
            </a:r>
            <a:endParaRPr sz="1300" dirty="0">
              <a:latin typeface="Roboto"/>
              <a:cs typeface="Roboto"/>
            </a:endParaRPr>
          </a:p>
          <a:p>
            <a:pPr marL="1043305">
              <a:lnSpc>
                <a:spcPct val="100000"/>
              </a:lnSpc>
              <a:spcBef>
                <a:spcPts val="840"/>
              </a:spcBef>
              <a:tabLst>
                <a:tab pos="2764790" algn="l"/>
                <a:tab pos="4376420" algn="l"/>
              </a:tabLst>
            </a:pP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Inventory</a:t>
            </a:r>
            <a:r>
              <a:rPr sz="115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Management</a:t>
            </a:r>
            <a:r>
              <a:rPr sz="1150" dirty="0">
                <a:solidFill>
                  <a:srgbClr val="374050"/>
                </a:solidFill>
                <a:latin typeface="Roboto"/>
                <a:cs typeface="Roboto"/>
              </a:rPr>
              <a:t>	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Analytics</a:t>
            </a:r>
            <a:r>
              <a:rPr sz="115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Dashboard</a:t>
            </a:r>
            <a:r>
              <a:rPr sz="1150" dirty="0">
                <a:solidFill>
                  <a:srgbClr val="374050"/>
                </a:solidFill>
                <a:latin typeface="Roboto"/>
                <a:cs typeface="Roboto"/>
              </a:rPr>
              <a:t>	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User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Administration</a:t>
            </a:r>
            <a:endParaRPr sz="11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0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0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1050" dirty="0">
              <a:latin typeface="Roboto"/>
              <a:cs typeface="Roboto"/>
            </a:endParaRPr>
          </a:p>
          <a:p>
            <a:pPr marL="821690">
              <a:lnSpc>
                <a:spcPct val="100000"/>
              </a:lnSpc>
            </a:pPr>
            <a:r>
              <a:rPr sz="1650" b="1" spc="-95" dirty="0">
                <a:solidFill>
                  <a:srgbClr val="2D2D2D"/>
                </a:solidFill>
                <a:latin typeface="Roboto"/>
                <a:cs typeface="Roboto"/>
              </a:rPr>
              <a:t>Testing</a:t>
            </a:r>
            <a:r>
              <a:rPr sz="1650" b="1" spc="2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b="1" spc="-10" dirty="0">
                <a:solidFill>
                  <a:srgbClr val="2D2D2D"/>
                </a:solidFill>
                <a:latin typeface="Roboto"/>
                <a:cs typeface="Roboto"/>
              </a:rPr>
              <a:t>Module</a:t>
            </a:r>
            <a:endParaRPr sz="1650" dirty="0">
              <a:latin typeface="Roboto"/>
              <a:cs typeface="Roboto"/>
            </a:endParaRPr>
          </a:p>
          <a:p>
            <a:pPr marL="821690" marR="143510">
              <a:lnSpc>
                <a:spcPct val="115399"/>
              </a:lnSpc>
              <a:spcBef>
                <a:spcPts val="229"/>
              </a:spcBef>
            </a:pP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Comprehensive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33333"/>
                </a:solidFill>
                <a:latin typeface="Roboto"/>
                <a:cs typeface="Roboto"/>
              </a:rPr>
              <a:t>testing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framework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following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33333"/>
                </a:solidFill>
                <a:latin typeface="Roboto"/>
                <a:cs typeface="Roboto"/>
              </a:rPr>
              <a:t>testing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pyramid: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33333"/>
                </a:solidFill>
                <a:latin typeface="Roboto"/>
                <a:cs typeface="Roboto"/>
              </a:rPr>
              <a:t>unit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33333"/>
                </a:solidFill>
                <a:latin typeface="Roboto"/>
                <a:cs typeface="Roboto"/>
              </a:rPr>
              <a:t>tests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333333"/>
                </a:solidFill>
                <a:latin typeface="Roboto"/>
                <a:cs typeface="Roboto"/>
              </a:rPr>
              <a:t>80%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33333"/>
                </a:solidFill>
                <a:latin typeface="Roboto"/>
                <a:cs typeface="Roboto"/>
              </a:rPr>
              <a:t>coverage,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integration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33333"/>
                </a:solidFill>
                <a:latin typeface="Roboto"/>
                <a:cs typeface="Roboto"/>
              </a:rPr>
              <a:t>tests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33333"/>
                </a:solidFill>
                <a:latin typeface="Roboto"/>
                <a:cs typeface="Roboto"/>
              </a:rPr>
              <a:t>module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interactions,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333333"/>
                </a:solidFill>
                <a:latin typeface="Roboto"/>
                <a:cs typeface="Roboto"/>
              </a:rPr>
              <a:t>automated </a:t>
            </a:r>
            <a:r>
              <a:rPr sz="1300" spc="-65" dirty="0">
                <a:solidFill>
                  <a:srgbClr val="333333"/>
                </a:solidFill>
                <a:latin typeface="Roboto"/>
                <a:cs typeface="Roboto"/>
              </a:rPr>
              <a:t>E2E</a:t>
            </a:r>
            <a:r>
              <a:rPr sz="13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33333"/>
                </a:solidFill>
                <a:latin typeface="Roboto"/>
                <a:cs typeface="Roboto"/>
              </a:rPr>
              <a:t>tests</a:t>
            </a:r>
            <a:r>
              <a:rPr sz="13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covering</a:t>
            </a:r>
            <a:r>
              <a:rPr sz="13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333333"/>
                </a:solidFill>
                <a:latin typeface="Roboto"/>
                <a:cs typeface="Roboto"/>
              </a:rPr>
              <a:t>critical</a:t>
            </a:r>
            <a:r>
              <a:rPr sz="13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user</a:t>
            </a:r>
            <a:r>
              <a:rPr sz="13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journeys.</a:t>
            </a:r>
            <a:endParaRPr sz="1300" dirty="0">
              <a:latin typeface="Roboto"/>
              <a:cs typeface="Roboto"/>
            </a:endParaRPr>
          </a:p>
          <a:p>
            <a:pPr marL="1026794">
              <a:lnSpc>
                <a:spcPct val="100000"/>
              </a:lnSpc>
              <a:spcBef>
                <a:spcPts val="840"/>
              </a:spcBef>
              <a:tabLst>
                <a:tab pos="2103755" algn="l"/>
                <a:tab pos="3568700" algn="l"/>
                <a:tab pos="4619625" algn="l"/>
              </a:tabLst>
            </a:pP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Unit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 Testing</a:t>
            </a:r>
            <a:r>
              <a:rPr sz="1150" dirty="0">
                <a:solidFill>
                  <a:srgbClr val="374050"/>
                </a:solidFill>
                <a:latin typeface="Roboto"/>
                <a:cs typeface="Roboto"/>
              </a:rPr>
              <a:t>	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Integration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Testing</a:t>
            </a:r>
            <a:r>
              <a:rPr sz="1150" dirty="0">
                <a:solidFill>
                  <a:srgbClr val="374050"/>
                </a:solidFill>
                <a:latin typeface="Roboto"/>
                <a:cs typeface="Roboto"/>
              </a:rPr>
              <a:t>	</a:t>
            </a:r>
            <a:r>
              <a:rPr sz="1150" spc="-70" dirty="0">
                <a:solidFill>
                  <a:srgbClr val="374050"/>
                </a:solidFill>
                <a:latin typeface="Roboto"/>
                <a:cs typeface="Roboto"/>
              </a:rPr>
              <a:t>E2E</a:t>
            </a:r>
            <a:r>
              <a:rPr sz="115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Testing</a:t>
            </a:r>
            <a:r>
              <a:rPr sz="1150" dirty="0">
                <a:solidFill>
                  <a:srgbClr val="374050"/>
                </a:solidFill>
                <a:latin typeface="Roboto"/>
                <a:cs typeface="Roboto"/>
              </a:rPr>
              <a:t>	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Performance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Testing</a:t>
            </a:r>
            <a:endParaRPr sz="1150" dirty="0">
              <a:latin typeface="Roboto"/>
              <a:cs typeface="Roboto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pic>
        <p:nvPicPr>
          <p:cNvPr id="29" name="Picture 28" descr="A logo with a book and a building&#10;&#10;AI-generated content may be incorrect.">
            <a:extLst>
              <a:ext uri="{FF2B5EF4-FFF2-40B4-BE49-F238E27FC236}">
                <a16:creationId xmlns:a16="http://schemas.microsoft.com/office/drawing/2014/main" id="{4975D7C0-D542-BEC3-A695-5310772D44A7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16282" r="13628" b="25041"/>
          <a:stretch/>
        </p:blipFill>
        <p:spPr>
          <a:xfrm>
            <a:off x="11200073" y="0"/>
            <a:ext cx="991927" cy="8026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7F2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999" y="838199"/>
            <a:ext cx="952500" cy="38100"/>
          </a:xfrm>
          <a:custGeom>
            <a:avLst/>
            <a:gdLst/>
            <a:ahLst/>
            <a:cxnLst/>
            <a:rect l="l" t="t" r="r" b="b"/>
            <a:pathLst>
              <a:path w="952500" h="38100">
                <a:moveTo>
                  <a:pt x="952499" y="38099"/>
                </a:moveTo>
                <a:lnTo>
                  <a:pt x="0" y="38099"/>
                </a:lnTo>
                <a:lnTo>
                  <a:pt x="0" y="0"/>
                </a:lnTo>
                <a:lnTo>
                  <a:pt x="952499" y="0"/>
                </a:lnTo>
                <a:lnTo>
                  <a:pt x="952499" y="38099"/>
                </a:lnTo>
                <a:close/>
              </a:path>
            </a:pathLst>
          </a:custGeom>
          <a:solidFill>
            <a:srgbClr val="FF94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68299" y="291623"/>
            <a:ext cx="33724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Key</a:t>
            </a:r>
            <a:r>
              <a:rPr spc="-40" dirty="0"/>
              <a:t> </a:t>
            </a:r>
            <a:r>
              <a:rPr spc="-170" dirty="0"/>
              <a:t>Design</a:t>
            </a:r>
            <a:r>
              <a:rPr spc="-40" dirty="0"/>
              <a:t> </a:t>
            </a:r>
            <a:r>
              <a:rPr spc="-125" dirty="0"/>
              <a:t>Principles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8299" y="1039336"/>
            <a:ext cx="10843895" cy="654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1650" spc="-85" dirty="0">
                <a:solidFill>
                  <a:srgbClr val="1F2937"/>
                </a:solidFill>
                <a:latin typeface="Roboto"/>
                <a:cs typeface="Roboto"/>
              </a:rPr>
              <a:t>BookBazaar's</a:t>
            </a:r>
            <a:r>
              <a:rPr sz="1650" spc="-5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1650" spc="-75" dirty="0">
                <a:solidFill>
                  <a:srgbClr val="1F2937"/>
                </a:solidFill>
                <a:latin typeface="Roboto"/>
                <a:cs typeface="Roboto"/>
              </a:rPr>
              <a:t>architecture</a:t>
            </a:r>
            <a:r>
              <a:rPr sz="1650" spc="-5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1650" spc="-80" dirty="0">
                <a:solidFill>
                  <a:srgbClr val="1F2937"/>
                </a:solidFill>
                <a:latin typeface="Roboto"/>
                <a:cs typeface="Roboto"/>
              </a:rPr>
              <a:t>follows</a:t>
            </a:r>
            <a:r>
              <a:rPr sz="1650" spc="-5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1650" spc="-70" dirty="0">
                <a:solidFill>
                  <a:srgbClr val="1F2937"/>
                </a:solidFill>
                <a:latin typeface="Roboto"/>
                <a:cs typeface="Roboto"/>
              </a:rPr>
              <a:t>industry</a:t>
            </a:r>
            <a:r>
              <a:rPr sz="1650" spc="-5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1650" spc="-85" dirty="0">
                <a:solidFill>
                  <a:srgbClr val="1F2937"/>
                </a:solidFill>
                <a:latin typeface="Roboto"/>
                <a:cs typeface="Roboto"/>
              </a:rPr>
              <a:t>best</a:t>
            </a:r>
            <a:r>
              <a:rPr sz="1650" spc="-5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1650" spc="-85" dirty="0">
                <a:solidFill>
                  <a:srgbClr val="1F2937"/>
                </a:solidFill>
                <a:latin typeface="Roboto"/>
                <a:cs typeface="Roboto"/>
              </a:rPr>
              <a:t>practices</a:t>
            </a:r>
            <a:r>
              <a:rPr sz="1650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1650" spc="-80" dirty="0">
                <a:solidFill>
                  <a:srgbClr val="1F2937"/>
                </a:solidFill>
                <a:latin typeface="Roboto"/>
                <a:cs typeface="Roboto"/>
              </a:rPr>
              <a:t>to</a:t>
            </a:r>
            <a:r>
              <a:rPr sz="1650" spc="-5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1650" spc="-90" dirty="0">
                <a:solidFill>
                  <a:srgbClr val="1F2937"/>
                </a:solidFill>
                <a:latin typeface="Roboto"/>
                <a:cs typeface="Roboto"/>
              </a:rPr>
              <a:t>ensure</a:t>
            </a:r>
            <a:r>
              <a:rPr sz="1650" spc="-5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1650" spc="-85" dirty="0">
                <a:solidFill>
                  <a:srgbClr val="1F2937"/>
                </a:solidFill>
                <a:latin typeface="Roboto"/>
                <a:cs typeface="Roboto"/>
              </a:rPr>
              <a:t>a</a:t>
            </a:r>
            <a:r>
              <a:rPr sz="1650" spc="-5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1650" spc="-80" dirty="0">
                <a:solidFill>
                  <a:srgbClr val="1F2937"/>
                </a:solidFill>
                <a:latin typeface="Roboto"/>
                <a:cs typeface="Roboto"/>
              </a:rPr>
              <a:t>robust,</a:t>
            </a:r>
            <a:r>
              <a:rPr sz="1650" spc="-5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1650" spc="-75" dirty="0">
                <a:solidFill>
                  <a:srgbClr val="1F2937"/>
                </a:solidFill>
                <a:latin typeface="Roboto"/>
                <a:cs typeface="Roboto"/>
              </a:rPr>
              <a:t>maintainable</a:t>
            </a:r>
            <a:r>
              <a:rPr sz="1650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1650" spc="-95" dirty="0">
                <a:solidFill>
                  <a:srgbClr val="1F2937"/>
                </a:solidFill>
                <a:latin typeface="Roboto"/>
                <a:cs typeface="Roboto"/>
              </a:rPr>
              <a:t>system</a:t>
            </a:r>
            <a:r>
              <a:rPr sz="1650" spc="-5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1650" spc="-70" dirty="0">
                <a:solidFill>
                  <a:srgbClr val="1F2937"/>
                </a:solidFill>
                <a:latin typeface="Roboto"/>
                <a:cs typeface="Roboto"/>
              </a:rPr>
              <a:t>that</a:t>
            </a:r>
            <a:r>
              <a:rPr sz="1650" spc="-5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1650" spc="-90" dirty="0">
                <a:solidFill>
                  <a:srgbClr val="1F2937"/>
                </a:solidFill>
                <a:latin typeface="Roboto"/>
                <a:cs typeface="Roboto"/>
              </a:rPr>
              <a:t>can</a:t>
            </a:r>
            <a:r>
              <a:rPr sz="1650" spc="-5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1650" spc="-85" dirty="0">
                <a:solidFill>
                  <a:srgbClr val="1F2937"/>
                </a:solidFill>
                <a:latin typeface="Roboto"/>
                <a:cs typeface="Roboto"/>
              </a:rPr>
              <a:t>evolve</a:t>
            </a:r>
            <a:r>
              <a:rPr sz="1650" spc="-5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1650" spc="-75" dirty="0">
                <a:solidFill>
                  <a:srgbClr val="1F2937"/>
                </a:solidFill>
                <a:latin typeface="Roboto"/>
                <a:cs typeface="Roboto"/>
              </a:rPr>
              <a:t>with</a:t>
            </a:r>
            <a:r>
              <a:rPr sz="1650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1650" spc="-55" dirty="0">
                <a:solidFill>
                  <a:srgbClr val="1F2937"/>
                </a:solidFill>
                <a:latin typeface="Roboto"/>
                <a:cs typeface="Roboto"/>
              </a:rPr>
              <a:t>changing </a:t>
            </a:r>
            <a:r>
              <a:rPr sz="1650" spc="-10" dirty="0">
                <a:solidFill>
                  <a:srgbClr val="1F2937"/>
                </a:solidFill>
                <a:latin typeface="Roboto"/>
                <a:cs typeface="Roboto"/>
              </a:rPr>
              <a:t>requirements.</a:t>
            </a:r>
            <a:endParaRPr sz="1650" dirty="0">
              <a:latin typeface="Roboto"/>
              <a:cs typeface="Robo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0999" y="2028824"/>
            <a:ext cx="5562600" cy="1104900"/>
            <a:chOff x="380999" y="2028824"/>
            <a:chExt cx="5562600" cy="1104900"/>
          </a:xfrm>
        </p:grpSpPr>
        <p:sp>
          <p:nvSpPr>
            <p:cNvPr id="7" name="object 7"/>
            <p:cNvSpPr/>
            <p:nvPr/>
          </p:nvSpPr>
          <p:spPr>
            <a:xfrm>
              <a:off x="409574" y="2028824"/>
              <a:ext cx="5534025" cy="1104900"/>
            </a:xfrm>
            <a:custGeom>
              <a:avLst/>
              <a:gdLst/>
              <a:ahLst/>
              <a:cxnLst/>
              <a:rect l="l" t="t" r="r" b="b"/>
              <a:pathLst>
                <a:path w="5534025" h="1104900">
                  <a:moveTo>
                    <a:pt x="0" y="1104899"/>
                  </a:moveTo>
                  <a:lnTo>
                    <a:pt x="5534024" y="1104899"/>
                  </a:lnTo>
                  <a:lnTo>
                    <a:pt x="5534024" y="0"/>
                  </a:lnTo>
                  <a:lnTo>
                    <a:pt x="0" y="0"/>
                  </a:lnTo>
                  <a:lnTo>
                    <a:pt x="0" y="1104899"/>
                  </a:lnTo>
                  <a:close/>
                </a:path>
              </a:pathLst>
            </a:custGeom>
            <a:solidFill>
              <a:srgbClr val="FF9433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0999" y="2028824"/>
              <a:ext cx="28575" cy="1104900"/>
            </a:xfrm>
            <a:custGeom>
              <a:avLst/>
              <a:gdLst/>
              <a:ahLst/>
              <a:cxnLst/>
              <a:rect l="l" t="t" r="r" b="b"/>
              <a:pathLst>
                <a:path w="28575" h="1104900">
                  <a:moveTo>
                    <a:pt x="28574" y="1104899"/>
                  </a:moveTo>
                  <a:lnTo>
                    <a:pt x="0" y="11048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1104899"/>
                  </a:lnTo>
                  <a:close/>
                </a:path>
              </a:pathLst>
            </a:custGeom>
            <a:solidFill>
              <a:srgbClr val="FF94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3874" y="2105024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400049"/>
                  </a:moveTo>
                  <a:lnTo>
                    <a:pt x="161001" y="396206"/>
                  </a:lnTo>
                  <a:lnTo>
                    <a:pt x="123478" y="384823"/>
                  </a:lnTo>
                  <a:lnTo>
                    <a:pt x="88897" y="366339"/>
                  </a:lnTo>
                  <a:lnTo>
                    <a:pt x="58585" y="341463"/>
                  </a:lnTo>
                  <a:lnTo>
                    <a:pt x="33710" y="311152"/>
                  </a:lnTo>
                  <a:lnTo>
                    <a:pt x="15225" y="276570"/>
                  </a:lnTo>
                  <a:lnTo>
                    <a:pt x="3843" y="239047"/>
                  </a:lnTo>
                  <a:lnTo>
                    <a:pt x="0" y="200024"/>
                  </a:lnTo>
                  <a:lnTo>
                    <a:pt x="240" y="190198"/>
                  </a:lnTo>
                  <a:lnTo>
                    <a:pt x="5996" y="151410"/>
                  </a:lnTo>
                  <a:lnTo>
                    <a:pt x="19208" y="114491"/>
                  </a:lnTo>
                  <a:lnTo>
                    <a:pt x="39369" y="80859"/>
                  </a:lnTo>
                  <a:lnTo>
                    <a:pt x="65704" y="51807"/>
                  </a:lnTo>
                  <a:lnTo>
                    <a:pt x="97201" y="28450"/>
                  </a:lnTo>
                  <a:lnTo>
                    <a:pt x="132649" y="11687"/>
                  </a:lnTo>
                  <a:lnTo>
                    <a:pt x="170686" y="2161"/>
                  </a:lnTo>
                  <a:lnTo>
                    <a:pt x="200024" y="0"/>
                  </a:lnTo>
                  <a:lnTo>
                    <a:pt x="209851" y="240"/>
                  </a:lnTo>
                  <a:lnTo>
                    <a:pt x="248638" y="5996"/>
                  </a:lnTo>
                  <a:lnTo>
                    <a:pt x="285557" y="19208"/>
                  </a:lnTo>
                  <a:lnTo>
                    <a:pt x="319189" y="39369"/>
                  </a:lnTo>
                  <a:lnTo>
                    <a:pt x="348242" y="65704"/>
                  </a:lnTo>
                  <a:lnTo>
                    <a:pt x="371599" y="97200"/>
                  </a:lnTo>
                  <a:lnTo>
                    <a:pt x="388362" y="132649"/>
                  </a:lnTo>
                  <a:lnTo>
                    <a:pt x="397887" y="170686"/>
                  </a:lnTo>
                  <a:lnTo>
                    <a:pt x="400049" y="200024"/>
                  </a:lnTo>
                  <a:lnTo>
                    <a:pt x="399809" y="209851"/>
                  </a:lnTo>
                  <a:lnTo>
                    <a:pt x="394053" y="248638"/>
                  </a:lnTo>
                  <a:lnTo>
                    <a:pt x="380841" y="285557"/>
                  </a:lnTo>
                  <a:lnTo>
                    <a:pt x="360680" y="319189"/>
                  </a:lnTo>
                  <a:lnTo>
                    <a:pt x="334345" y="348242"/>
                  </a:lnTo>
                  <a:lnTo>
                    <a:pt x="302848" y="371599"/>
                  </a:lnTo>
                  <a:lnTo>
                    <a:pt x="267400" y="388362"/>
                  </a:lnTo>
                  <a:lnTo>
                    <a:pt x="229363" y="397888"/>
                  </a:lnTo>
                  <a:lnTo>
                    <a:pt x="200024" y="400049"/>
                  </a:lnTo>
                  <a:close/>
                </a:path>
              </a:pathLst>
            </a:custGeom>
            <a:solidFill>
              <a:srgbClr val="FF9433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699" y="2228849"/>
              <a:ext cx="152399" cy="15239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09574" y="2057850"/>
            <a:ext cx="5534025" cy="9798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628015">
              <a:lnSpc>
                <a:spcPct val="100000"/>
              </a:lnSpc>
              <a:spcBef>
                <a:spcPts val="370"/>
              </a:spcBef>
            </a:pPr>
            <a:r>
              <a:rPr sz="1500" b="1" spc="-85" dirty="0">
                <a:solidFill>
                  <a:srgbClr val="1F2937"/>
                </a:solidFill>
                <a:latin typeface="Roboto"/>
                <a:cs typeface="Roboto"/>
              </a:rPr>
              <a:t>SOLID</a:t>
            </a:r>
            <a:r>
              <a:rPr sz="1500" b="1" spc="-40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1F2937"/>
                </a:solidFill>
                <a:latin typeface="Roboto"/>
                <a:cs typeface="Roboto"/>
              </a:rPr>
              <a:t>Principles</a:t>
            </a:r>
            <a:endParaRPr sz="1500" dirty="0">
              <a:latin typeface="Roboto"/>
              <a:cs typeface="Roboto"/>
            </a:endParaRPr>
          </a:p>
          <a:p>
            <a:pPr marL="628015" marR="452755">
              <a:lnSpc>
                <a:spcPct val="115399"/>
              </a:lnSpc>
              <a:spcBef>
                <a:spcPts val="35"/>
              </a:spcBef>
            </a:pP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Single</a:t>
            </a:r>
            <a:r>
              <a:rPr sz="130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responsibility,</a:t>
            </a:r>
            <a:r>
              <a:rPr sz="130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Open-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closed,</a:t>
            </a:r>
            <a:r>
              <a:rPr sz="130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Liskov</a:t>
            </a:r>
            <a:r>
              <a:rPr sz="130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substitution,</a:t>
            </a:r>
            <a:r>
              <a:rPr sz="130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Interface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segregation,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Dependency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inversion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principles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guiding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374050"/>
                </a:solidFill>
                <a:latin typeface="Roboto"/>
                <a:cs typeface="Roboto"/>
              </a:rPr>
              <a:t>all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code 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design.</a:t>
            </a:r>
            <a:endParaRPr sz="1300" dirty="0">
              <a:latin typeface="Roboto"/>
              <a:cs typeface="Robo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248399" y="2028824"/>
            <a:ext cx="5562600" cy="1104900"/>
            <a:chOff x="6248399" y="2028824"/>
            <a:chExt cx="5562600" cy="1104900"/>
          </a:xfrm>
        </p:grpSpPr>
        <p:sp>
          <p:nvSpPr>
            <p:cNvPr id="13" name="object 13"/>
            <p:cNvSpPr/>
            <p:nvPr/>
          </p:nvSpPr>
          <p:spPr>
            <a:xfrm>
              <a:off x="6276974" y="2028824"/>
              <a:ext cx="5534025" cy="1104900"/>
            </a:xfrm>
            <a:custGeom>
              <a:avLst/>
              <a:gdLst/>
              <a:ahLst/>
              <a:cxnLst/>
              <a:rect l="l" t="t" r="r" b="b"/>
              <a:pathLst>
                <a:path w="5534025" h="1104900">
                  <a:moveTo>
                    <a:pt x="0" y="1104899"/>
                  </a:moveTo>
                  <a:lnTo>
                    <a:pt x="5534024" y="1104899"/>
                  </a:lnTo>
                  <a:lnTo>
                    <a:pt x="5534024" y="0"/>
                  </a:lnTo>
                  <a:lnTo>
                    <a:pt x="0" y="0"/>
                  </a:lnTo>
                  <a:lnTo>
                    <a:pt x="0" y="1104899"/>
                  </a:lnTo>
                  <a:close/>
                </a:path>
              </a:pathLst>
            </a:custGeom>
            <a:solidFill>
              <a:srgbClr val="FF9433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48399" y="2028824"/>
              <a:ext cx="28575" cy="1104900"/>
            </a:xfrm>
            <a:custGeom>
              <a:avLst/>
              <a:gdLst/>
              <a:ahLst/>
              <a:cxnLst/>
              <a:rect l="l" t="t" r="r" b="b"/>
              <a:pathLst>
                <a:path w="28575" h="1104900">
                  <a:moveTo>
                    <a:pt x="28574" y="1104899"/>
                  </a:moveTo>
                  <a:lnTo>
                    <a:pt x="0" y="11048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1104899"/>
                  </a:lnTo>
                  <a:close/>
                </a:path>
              </a:pathLst>
            </a:custGeom>
            <a:solidFill>
              <a:srgbClr val="FF94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91274" y="2105024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400049"/>
                  </a:moveTo>
                  <a:lnTo>
                    <a:pt x="161001" y="396206"/>
                  </a:lnTo>
                  <a:lnTo>
                    <a:pt x="123477" y="384823"/>
                  </a:lnTo>
                  <a:lnTo>
                    <a:pt x="88896" y="366339"/>
                  </a:lnTo>
                  <a:lnTo>
                    <a:pt x="58585" y="341463"/>
                  </a:lnTo>
                  <a:lnTo>
                    <a:pt x="33709" y="311152"/>
                  </a:lnTo>
                  <a:lnTo>
                    <a:pt x="15225" y="276570"/>
                  </a:lnTo>
                  <a:lnTo>
                    <a:pt x="3842" y="239047"/>
                  </a:lnTo>
                  <a:lnTo>
                    <a:pt x="0" y="200024"/>
                  </a:lnTo>
                  <a:lnTo>
                    <a:pt x="239" y="190198"/>
                  </a:lnTo>
                  <a:lnTo>
                    <a:pt x="5995" y="151410"/>
                  </a:lnTo>
                  <a:lnTo>
                    <a:pt x="19207" y="114491"/>
                  </a:lnTo>
                  <a:lnTo>
                    <a:pt x="39368" y="80859"/>
                  </a:lnTo>
                  <a:lnTo>
                    <a:pt x="65703" y="51807"/>
                  </a:lnTo>
                  <a:lnTo>
                    <a:pt x="97200" y="28450"/>
                  </a:lnTo>
                  <a:lnTo>
                    <a:pt x="132648" y="11687"/>
                  </a:lnTo>
                  <a:lnTo>
                    <a:pt x="170686" y="2161"/>
                  </a:lnTo>
                  <a:lnTo>
                    <a:pt x="200024" y="0"/>
                  </a:lnTo>
                  <a:lnTo>
                    <a:pt x="209851" y="240"/>
                  </a:lnTo>
                  <a:lnTo>
                    <a:pt x="248637" y="5996"/>
                  </a:lnTo>
                  <a:lnTo>
                    <a:pt x="285556" y="19208"/>
                  </a:lnTo>
                  <a:lnTo>
                    <a:pt x="319189" y="39369"/>
                  </a:lnTo>
                  <a:lnTo>
                    <a:pt x="348242" y="65704"/>
                  </a:lnTo>
                  <a:lnTo>
                    <a:pt x="371598" y="97200"/>
                  </a:lnTo>
                  <a:lnTo>
                    <a:pt x="388361" y="132649"/>
                  </a:lnTo>
                  <a:lnTo>
                    <a:pt x="397887" y="170686"/>
                  </a:lnTo>
                  <a:lnTo>
                    <a:pt x="400049" y="200024"/>
                  </a:lnTo>
                  <a:lnTo>
                    <a:pt x="399809" y="209851"/>
                  </a:lnTo>
                  <a:lnTo>
                    <a:pt x="394052" y="248638"/>
                  </a:lnTo>
                  <a:lnTo>
                    <a:pt x="380840" y="285557"/>
                  </a:lnTo>
                  <a:lnTo>
                    <a:pt x="360679" y="319189"/>
                  </a:lnTo>
                  <a:lnTo>
                    <a:pt x="334344" y="348242"/>
                  </a:lnTo>
                  <a:lnTo>
                    <a:pt x="302847" y="371599"/>
                  </a:lnTo>
                  <a:lnTo>
                    <a:pt x="267399" y="388362"/>
                  </a:lnTo>
                  <a:lnTo>
                    <a:pt x="229362" y="397888"/>
                  </a:lnTo>
                  <a:lnTo>
                    <a:pt x="200024" y="400049"/>
                  </a:lnTo>
                  <a:close/>
                </a:path>
              </a:pathLst>
            </a:custGeom>
            <a:solidFill>
              <a:srgbClr val="FF9433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05574" y="2228522"/>
              <a:ext cx="171479" cy="153233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276974" y="2057850"/>
            <a:ext cx="5534025" cy="7512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628650">
              <a:lnSpc>
                <a:spcPct val="100000"/>
              </a:lnSpc>
              <a:spcBef>
                <a:spcPts val="370"/>
              </a:spcBef>
            </a:pPr>
            <a:r>
              <a:rPr sz="1500" b="1" spc="-95" dirty="0">
                <a:solidFill>
                  <a:srgbClr val="1F2937"/>
                </a:solidFill>
                <a:latin typeface="Roboto"/>
                <a:cs typeface="Roboto"/>
              </a:rPr>
              <a:t>Modular</a:t>
            </a:r>
            <a:r>
              <a:rPr sz="1500" b="1" spc="20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1F2937"/>
                </a:solidFill>
                <a:latin typeface="Roboto"/>
                <a:cs typeface="Roboto"/>
              </a:rPr>
              <a:t>Design</a:t>
            </a:r>
            <a:endParaRPr sz="1500" dirty="0">
              <a:latin typeface="Roboto"/>
              <a:cs typeface="Roboto"/>
            </a:endParaRPr>
          </a:p>
          <a:p>
            <a:pPr marL="628650" marR="181610">
              <a:lnSpc>
                <a:spcPct val="115399"/>
              </a:lnSpc>
              <a:spcBef>
                <a:spcPts val="35"/>
              </a:spcBef>
            </a:pPr>
            <a:r>
              <a:rPr sz="1300" spc="-40" dirty="0">
                <a:solidFill>
                  <a:srgbClr val="374050"/>
                </a:solidFill>
                <a:latin typeface="Roboto"/>
                <a:cs typeface="Roboto"/>
              </a:rPr>
              <a:t>Clearly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separated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frontend,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backend,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database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modules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with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374050"/>
                </a:solidFill>
                <a:latin typeface="Roboto"/>
                <a:cs typeface="Roboto"/>
              </a:rPr>
              <a:t>well-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defined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interfaces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374050"/>
                </a:solidFill>
                <a:latin typeface="Roboto"/>
                <a:cs typeface="Roboto"/>
              </a:rPr>
              <a:t>for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improved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maintainability.</a:t>
            </a:r>
            <a:endParaRPr sz="1300" dirty="0">
              <a:latin typeface="Roboto"/>
              <a:cs typeface="Robo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0999" y="3362324"/>
            <a:ext cx="5562600" cy="876300"/>
            <a:chOff x="380999" y="3362324"/>
            <a:chExt cx="5562600" cy="876300"/>
          </a:xfrm>
        </p:grpSpPr>
        <p:sp>
          <p:nvSpPr>
            <p:cNvPr id="19" name="object 19"/>
            <p:cNvSpPr/>
            <p:nvPr/>
          </p:nvSpPr>
          <p:spPr>
            <a:xfrm>
              <a:off x="409574" y="3362324"/>
              <a:ext cx="5534025" cy="876300"/>
            </a:xfrm>
            <a:custGeom>
              <a:avLst/>
              <a:gdLst/>
              <a:ahLst/>
              <a:cxnLst/>
              <a:rect l="l" t="t" r="r" b="b"/>
              <a:pathLst>
                <a:path w="5534025" h="876300">
                  <a:moveTo>
                    <a:pt x="0" y="876299"/>
                  </a:moveTo>
                  <a:lnTo>
                    <a:pt x="5534024" y="876299"/>
                  </a:lnTo>
                  <a:lnTo>
                    <a:pt x="5534024" y="0"/>
                  </a:lnTo>
                  <a:lnTo>
                    <a:pt x="0" y="0"/>
                  </a:lnTo>
                  <a:lnTo>
                    <a:pt x="0" y="876299"/>
                  </a:lnTo>
                  <a:close/>
                </a:path>
              </a:pathLst>
            </a:custGeom>
            <a:solidFill>
              <a:srgbClr val="FF9433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0999" y="3362324"/>
              <a:ext cx="28575" cy="876300"/>
            </a:xfrm>
            <a:custGeom>
              <a:avLst/>
              <a:gdLst/>
              <a:ahLst/>
              <a:cxnLst/>
              <a:rect l="l" t="t" r="r" b="b"/>
              <a:pathLst>
                <a:path w="28575" h="876300">
                  <a:moveTo>
                    <a:pt x="28574" y="876299"/>
                  </a:moveTo>
                  <a:lnTo>
                    <a:pt x="0" y="8762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876299"/>
                  </a:lnTo>
                  <a:close/>
                </a:path>
              </a:pathLst>
            </a:custGeom>
            <a:solidFill>
              <a:srgbClr val="FF94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3874" y="3438524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400049"/>
                  </a:moveTo>
                  <a:lnTo>
                    <a:pt x="161001" y="396205"/>
                  </a:lnTo>
                  <a:lnTo>
                    <a:pt x="123478" y="384823"/>
                  </a:lnTo>
                  <a:lnTo>
                    <a:pt x="88897" y="366338"/>
                  </a:lnTo>
                  <a:lnTo>
                    <a:pt x="58585" y="341463"/>
                  </a:lnTo>
                  <a:lnTo>
                    <a:pt x="33710" y="311152"/>
                  </a:lnTo>
                  <a:lnTo>
                    <a:pt x="15225" y="276570"/>
                  </a:lnTo>
                  <a:lnTo>
                    <a:pt x="3843" y="239047"/>
                  </a:lnTo>
                  <a:lnTo>
                    <a:pt x="0" y="200024"/>
                  </a:lnTo>
                  <a:lnTo>
                    <a:pt x="240" y="190198"/>
                  </a:lnTo>
                  <a:lnTo>
                    <a:pt x="5996" y="151411"/>
                  </a:lnTo>
                  <a:lnTo>
                    <a:pt x="19208" y="114491"/>
                  </a:lnTo>
                  <a:lnTo>
                    <a:pt x="39369" y="80859"/>
                  </a:lnTo>
                  <a:lnTo>
                    <a:pt x="65704" y="51807"/>
                  </a:lnTo>
                  <a:lnTo>
                    <a:pt x="97201" y="28450"/>
                  </a:lnTo>
                  <a:lnTo>
                    <a:pt x="132649" y="11687"/>
                  </a:lnTo>
                  <a:lnTo>
                    <a:pt x="170686" y="2162"/>
                  </a:lnTo>
                  <a:lnTo>
                    <a:pt x="200024" y="0"/>
                  </a:lnTo>
                  <a:lnTo>
                    <a:pt x="209851" y="240"/>
                  </a:lnTo>
                  <a:lnTo>
                    <a:pt x="248638" y="5996"/>
                  </a:lnTo>
                  <a:lnTo>
                    <a:pt x="285557" y="19208"/>
                  </a:lnTo>
                  <a:lnTo>
                    <a:pt x="319189" y="39369"/>
                  </a:lnTo>
                  <a:lnTo>
                    <a:pt x="348242" y="65704"/>
                  </a:lnTo>
                  <a:lnTo>
                    <a:pt x="371599" y="97201"/>
                  </a:lnTo>
                  <a:lnTo>
                    <a:pt x="388362" y="132649"/>
                  </a:lnTo>
                  <a:lnTo>
                    <a:pt x="397887" y="170686"/>
                  </a:lnTo>
                  <a:lnTo>
                    <a:pt x="400049" y="200024"/>
                  </a:lnTo>
                  <a:lnTo>
                    <a:pt x="399809" y="209851"/>
                  </a:lnTo>
                  <a:lnTo>
                    <a:pt x="394053" y="248638"/>
                  </a:lnTo>
                  <a:lnTo>
                    <a:pt x="380841" y="285557"/>
                  </a:lnTo>
                  <a:lnTo>
                    <a:pt x="360680" y="319189"/>
                  </a:lnTo>
                  <a:lnTo>
                    <a:pt x="334345" y="348242"/>
                  </a:lnTo>
                  <a:lnTo>
                    <a:pt x="302848" y="371598"/>
                  </a:lnTo>
                  <a:lnTo>
                    <a:pt x="267400" y="388361"/>
                  </a:lnTo>
                  <a:lnTo>
                    <a:pt x="229363" y="397887"/>
                  </a:lnTo>
                  <a:lnTo>
                    <a:pt x="200024" y="400049"/>
                  </a:lnTo>
                  <a:close/>
                </a:path>
              </a:pathLst>
            </a:custGeom>
            <a:solidFill>
              <a:srgbClr val="FF9433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7224" y="3571874"/>
              <a:ext cx="133349" cy="13334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409574" y="3391350"/>
            <a:ext cx="5534025" cy="7512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628015">
              <a:lnSpc>
                <a:spcPct val="100000"/>
              </a:lnSpc>
              <a:spcBef>
                <a:spcPts val="370"/>
              </a:spcBef>
            </a:pPr>
            <a:r>
              <a:rPr sz="1500" b="1" spc="-10" dirty="0">
                <a:solidFill>
                  <a:srgbClr val="1F2937"/>
                </a:solidFill>
                <a:latin typeface="Roboto"/>
                <a:cs typeface="Roboto"/>
              </a:rPr>
              <a:t>Scalability</a:t>
            </a:r>
            <a:endParaRPr sz="1500" dirty="0">
              <a:latin typeface="Roboto"/>
              <a:cs typeface="Roboto"/>
            </a:endParaRPr>
          </a:p>
          <a:p>
            <a:pPr marL="628015" marR="151765">
              <a:lnSpc>
                <a:spcPct val="115399"/>
              </a:lnSpc>
              <a:spcBef>
                <a:spcPts val="35"/>
              </a:spcBef>
            </a:pP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Architecture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designed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to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accommodate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growth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374050"/>
                </a:solidFill>
                <a:latin typeface="Roboto"/>
                <a:cs typeface="Roboto"/>
              </a:rPr>
              <a:t>in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users,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products,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and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functionality</a:t>
            </a:r>
            <a:r>
              <a:rPr sz="130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with</a:t>
            </a:r>
            <a:r>
              <a:rPr sz="130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minimal</a:t>
            </a:r>
            <a:r>
              <a:rPr sz="130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refactoring</a:t>
            </a:r>
            <a:r>
              <a:rPr sz="130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needed.</a:t>
            </a:r>
            <a:endParaRPr sz="1300" dirty="0">
              <a:latin typeface="Roboto"/>
              <a:cs typeface="Robo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248399" y="3362324"/>
            <a:ext cx="5562600" cy="876300"/>
            <a:chOff x="6248399" y="3362324"/>
            <a:chExt cx="5562600" cy="876300"/>
          </a:xfrm>
        </p:grpSpPr>
        <p:sp>
          <p:nvSpPr>
            <p:cNvPr id="25" name="object 25"/>
            <p:cNvSpPr/>
            <p:nvPr/>
          </p:nvSpPr>
          <p:spPr>
            <a:xfrm>
              <a:off x="6276974" y="3362324"/>
              <a:ext cx="5534025" cy="876300"/>
            </a:xfrm>
            <a:custGeom>
              <a:avLst/>
              <a:gdLst/>
              <a:ahLst/>
              <a:cxnLst/>
              <a:rect l="l" t="t" r="r" b="b"/>
              <a:pathLst>
                <a:path w="5534025" h="876300">
                  <a:moveTo>
                    <a:pt x="0" y="876299"/>
                  </a:moveTo>
                  <a:lnTo>
                    <a:pt x="5534024" y="876299"/>
                  </a:lnTo>
                  <a:lnTo>
                    <a:pt x="5534024" y="0"/>
                  </a:lnTo>
                  <a:lnTo>
                    <a:pt x="0" y="0"/>
                  </a:lnTo>
                  <a:lnTo>
                    <a:pt x="0" y="876299"/>
                  </a:lnTo>
                  <a:close/>
                </a:path>
              </a:pathLst>
            </a:custGeom>
            <a:solidFill>
              <a:srgbClr val="FF9433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48399" y="3362324"/>
              <a:ext cx="28575" cy="876300"/>
            </a:xfrm>
            <a:custGeom>
              <a:avLst/>
              <a:gdLst/>
              <a:ahLst/>
              <a:cxnLst/>
              <a:rect l="l" t="t" r="r" b="b"/>
              <a:pathLst>
                <a:path w="28575" h="876300">
                  <a:moveTo>
                    <a:pt x="28574" y="876299"/>
                  </a:moveTo>
                  <a:lnTo>
                    <a:pt x="0" y="8762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876299"/>
                  </a:lnTo>
                  <a:close/>
                </a:path>
              </a:pathLst>
            </a:custGeom>
            <a:solidFill>
              <a:srgbClr val="FF94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91274" y="3438524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400049"/>
                  </a:moveTo>
                  <a:lnTo>
                    <a:pt x="161001" y="396205"/>
                  </a:lnTo>
                  <a:lnTo>
                    <a:pt x="123477" y="384823"/>
                  </a:lnTo>
                  <a:lnTo>
                    <a:pt x="88896" y="366338"/>
                  </a:lnTo>
                  <a:lnTo>
                    <a:pt x="58585" y="341463"/>
                  </a:lnTo>
                  <a:lnTo>
                    <a:pt x="33709" y="311152"/>
                  </a:lnTo>
                  <a:lnTo>
                    <a:pt x="15225" y="276570"/>
                  </a:lnTo>
                  <a:lnTo>
                    <a:pt x="3842" y="239047"/>
                  </a:lnTo>
                  <a:lnTo>
                    <a:pt x="0" y="200024"/>
                  </a:lnTo>
                  <a:lnTo>
                    <a:pt x="239" y="190198"/>
                  </a:lnTo>
                  <a:lnTo>
                    <a:pt x="5995" y="151411"/>
                  </a:lnTo>
                  <a:lnTo>
                    <a:pt x="19207" y="114491"/>
                  </a:lnTo>
                  <a:lnTo>
                    <a:pt x="39368" y="80859"/>
                  </a:lnTo>
                  <a:lnTo>
                    <a:pt x="65703" y="51807"/>
                  </a:lnTo>
                  <a:lnTo>
                    <a:pt x="97200" y="28450"/>
                  </a:lnTo>
                  <a:lnTo>
                    <a:pt x="132648" y="11687"/>
                  </a:lnTo>
                  <a:lnTo>
                    <a:pt x="170686" y="2162"/>
                  </a:lnTo>
                  <a:lnTo>
                    <a:pt x="200024" y="0"/>
                  </a:lnTo>
                  <a:lnTo>
                    <a:pt x="209851" y="240"/>
                  </a:lnTo>
                  <a:lnTo>
                    <a:pt x="248637" y="5996"/>
                  </a:lnTo>
                  <a:lnTo>
                    <a:pt x="285556" y="19208"/>
                  </a:lnTo>
                  <a:lnTo>
                    <a:pt x="319189" y="39369"/>
                  </a:lnTo>
                  <a:lnTo>
                    <a:pt x="348242" y="65704"/>
                  </a:lnTo>
                  <a:lnTo>
                    <a:pt x="371598" y="97201"/>
                  </a:lnTo>
                  <a:lnTo>
                    <a:pt x="388361" y="132649"/>
                  </a:lnTo>
                  <a:lnTo>
                    <a:pt x="397887" y="170686"/>
                  </a:lnTo>
                  <a:lnTo>
                    <a:pt x="400049" y="200024"/>
                  </a:lnTo>
                  <a:lnTo>
                    <a:pt x="399809" y="209851"/>
                  </a:lnTo>
                  <a:lnTo>
                    <a:pt x="394052" y="248638"/>
                  </a:lnTo>
                  <a:lnTo>
                    <a:pt x="380840" y="285557"/>
                  </a:lnTo>
                  <a:lnTo>
                    <a:pt x="360679" y="319189"/>
                  </a:lnTo>
                  <a:lnTo>
                    <a:pt x="334344" y="348242"/>
                  </a:lnTo>
                  <a:lnTo>
                    <a:pt x="302847" y="371598"/>
                  </a:lnTo>
                  <a:lnTo>
                    <a:pt x="267399" y="388361"/>
                  </a:lnTo>
                  <a:lnTo>
                    <a:pt x="229362" y="397887"/>
                  </a:lnTo>
                  <a:lnTo>
                    <a:pt x="200024" y="400049"/>
                  </a:lnTo>
                  <a:close/>
                </a:path>
              </a:pathLst>
            </a:custGeom>
            <a:solidFill>
              <a:srgbClr val="FF9433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14385" y="3561635"/>
              <a:ext cx="154037" cy="154037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6276974" y="3391350"/>
            <a:ext cx="5534025" cy="7512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628650">
              <a:lnSpc>
                <a:spcPct val="100000"/>
              </a:lnSpc>
              <a:spcBef>
                <a:spcPts val="370"/>
              </a:spcBef>
            </a:pPr>
            <a:r>
              <a:rPr sz="1500" b="1" spc="-10" dirty="0">
                <a:solidFill>
                  <a:srgbClr val="1F2937"/>
                </a:solidFill>
                <a:latin typeface="Roboto"/>
                <a:cs typeface="Roboto"/>
              </a:rPr>
              <a:t>Maintainability</a:t>
            </a:r>
            <a:endParaRPr sz="1500" dirty="0">
              <a:latin typeface="Roboto"/>
              <a:cs typeface="Roboto"/>
            </a:endParaRPr>
          </a:p>
          <a:p>
            <a:pPr marL="628650" marR="489584">
              <a:lnSpc>
                <a:spcPct val="115399"/>
              </a:lnSpc>
              <a:spcBef>
                <a:spcPts val="35"/>
              </a:spcBef>
            </a:pP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Clean</a:t>
            </a:r>
            <a:r>
              <a:rPr sz="130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code</a:t>
            </a:r>
            <a:r>
              <a:rPr sz="130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practices,</a:t>
            </a:r>
            <a:r>
              <a:rPr sz="130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comprehensive</a:t>
            </a:r>
            <a:r>
              <a:rPr sz="130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documentation,</a:t>
            </a:r>
            <a:r>
              <a:rPr sz="130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sz="130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testing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automation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to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ensure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long-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term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sustainability.</a:t>
            </a:r>
            <a:endParaRPr sz="1300" dirty="0">
              <a:latin typeface="Roboto"/>
              <a:cs typeface="Robo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80999" y="4467224"/>
            <a:ext cx="5562600" cy="876300"/>
            <a:chOff x="380999" y="4467224"/>
            <a:chExt cx="5562600" cy="876300"/>
          </a:xfrm>
        </p:grpSpPr>
        <p:sp>
          <p:nvSpPr>
            <p:cNvPr id="31" name="object 31"/>
            <p:cNvSpPr/>
            <p:nvPr/>
          </p:nvSpPr>
          <p:spPr>
            <a:xfrm>
              <a:off x="409574" y="4467224"/>
              <a:ext cx="5534025" cy="876300"/>
            </a:xfrm>
            <a:custGeom>
              <a:avLst/>
              <a:gdLst/>
              <a:ahLst/>
              <a:cxnLst/>
              <a:rect l="l" t="t" r="r" b="b"/>
              <a:pathLst>
                <a:path w="5534025" h="876300">
                  <a:moveTo>
                    <a:pt x="0" y="876299"/>
                  </a:moveTo>
                  <a:lnTo>
                    <a:pt x="5534024" y="876299"/>
                  </a:lnTo>
                  <a:lnTo>
                    <a:pt x="5534024" y="0"/>
                  </a:lnTo>
                  <a:lnTo>
                    <a:pt x="0" y="0"/>
                  </a:lnTo>
                  <a:lnTo>
                    <a:pt x="0" y="876299"/>
                  </a:lnTo>
                  <a:close/>
                </a:path>
              </a:pathLst>
            </a:custGeom>
            <a:solidFill>
              <a:srgbClr val="FF9433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0999" y="4467224"/>
              <a:ext cx="28575" cy="876300"/>
            </a:xfrm>
            <a:custGeom>
              <a:avLst/>
              <a:gdLst/>
              <a:ahLst/>
              <a:cxnLst/>
              <a:rect l="l" t="t" r="r" b="b"/>
              <a:pathLst>
                <a:path w="28575" h="876300">
                  <a:moveTo>
                    <a:pt x="28574" y="876299"/>
                  </a:moveTo>
                  <a:lnTo>
                    <a:pt x="0" y="8762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876299"/>
                  </a:lnTo>
                  <a:close/>
                </a:path>
              </a:pathLst>
            </a:custGeom>
            <a:solidFill>
              <a:srgbClr val="FF94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3874" y="4543424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400049"/>
                  </a:moveTo>
                  <a:lnTo>
                    <a:pt x="161001" y="396206"/>
                  </a:lnTo>
                  <a:lnTo>
                    <a:pt x="123478" y="384823"/>
                  </a:lnTo>
                  <a:lnTo>
                    <a:pt x="88897" y="366338"/>
                  </a:lnTo>
                  <a:lnTo>
                    <a:pt x="58585" y="341463"/>
                  </a:lnTo>
                  <a:lnTo>
                    <a:pt x="33710" y="311152"/>
                  </a:lnTo>
                  <a:lnTo>
                    <a:pt x="15225" y="276570"/>
                  </a:lnTo>
                  <a:lnTo>
                    <a:pt x="3843" y="239047"/>
                  </a:lnTo>
                  <a:lnTo>
                    <a:pt x="0" y="200024"/>
                  </a:lnTo>
                  <a:lnTo>
                    <a:pt x="240" y="190198"/>
                  </a:lnTo>
                  <a:lnTo>
                    <a:pt x="5996" y="151410"/>
                  </a:lnTo>
                  <a:lnTo>
                    <a:pt x="19208" y="114491"/>
                  </a:lnTo>
                  <a:lnTo>
                    <a:pt x="39369" y="80859"/>
                  </a:lnTo>
                  <a:lnTo>
                    <a:pt x="65704" y="51807"/>
                  </a:lnTo>
                  <a:lnTo>
                    <a:pt x="97201" y="28450"/>
                  </a:lnTo>
                  <a:lnTo>
                    <a:pt x="132649" y="11687"/>
                  </a:lnTo>
                  <a:lnTo>
                    <a:pt x="170686" y="2161"/>
                  </a:lnTo>
                  <a:lnTo>
                    <a:pt x="200024" y="0"/>
                  </a:lnTo>
                  <a:lnTo>
                    <a:pt x="209851" y="240"/>
                  </a:lnTo>
                  <a:lnTo>
                    <a:pt x="248638" y="5996"/>
                  </a:lnTo>
                  <a:lnTo>
                    <a:pt x="285557" y="19208"/>
                  </a:lnTo>
                  <a:lnTo>
                    <a:pt x="319189" y="39369"/>
                  </a:lnTo>
                  <a:lnTo>
                    <a:pt x="348242" y="65704"/>
                  </a:lnTo>
                  <a:lnTo>
                    <a:pt x="371599" y="97200"/>
                  </a:lnTo>
                  <a:lnTo>
                    <a:pt x="388362" y="132648"/>
                  </a:lnTo>
                  <a:lnTo>
                    <a:pt x="397887" y="170686"/>
                  </a:lnTo>
                  <a:lnTo>
                    <a:pt x="400049" y="200024"/>
                  </a:lnTo>
                  <a:lnTo>
                    <a:pt x="399809" y="209851"/>
                  </a:lnTo>
                  <a:lnTo>
                    <a:pt x="394053" y="248638"/>
                  </a:lnTo>
                  <a:lnTo>
                    <a:pt x="380841" y="285557"/>
                  </a:lnTo>
                  <a:lnTo>
                    <a:pt x="360680" y="319189"/>
                  </a:lnTo>
                  <a:lnTo>
                    <a:pt x="334345" y="348242"/>
                  </a:lnTo>
                  <a:lnTo>
                    <a:pt x="302848" y="371598"/>
                  </a:lnTo>
                  <a:lnTo>
                    <a:pt x="267400" y="388361"/>
                  </a:lnTo>
                  <a:lnTo>
                    <a:pt x="229363" y="397888"/>
                  </a:lnTo>
                  <a:lnTo>
                    <a:pt x="200024" y="400049"/>
                  </a:lnTo>
                  <a:close/>
                </a:path>
              </a:pathLst>
            </a:custGeom>
            <a:solidFill>
              <a:srgbClr val="FF9433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2432" y="4667249"/>
              <a:ext cx="142934" cy="152161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409574" y="4496250"/>
            <a:ext cx="5534025" cy="7512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628015">
              <a:lnSpc>
                <a:spcPct val="100000"/>
              </a:lnSpc>
              <a:spcBef>
                <a:spcPts val="370"/>
              </a:spcBef>
            </a:pPr>
            <a:r>
              <a:rPr sz="1500" b="1" spc="-75" dirty="0">
                <a:solidFill>
                  <a:srgbClr val="1F2937"/>
                </a:solidFill>
                <a:latin typeface="Roboto"/>
                <a:cs typeface="Roboto"/>
              </a:rPr>
              <a:t>Security-</a:t>
            </a:r>
            <a:r>
              <a:rPr sz="1500" b="1" spc="-70" dirty="0">
                <a:solidFill>
                  <a:srgbClr val="1F2937"/>
                </a:solidFill>
                <a:latin typeface="Roboto"/>
                <a:cs typeface="Roboto"/>
              </a:rPr>
              <a:t>First</a:t>
            </a:r>
            <a:r>
              <a:rPr sz="1500" b="1" spc="65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1F2937"/>
                </a:solidFill>
                <a:latin typeface="Roboto"/>
                <a:cs typeface="Roboto"/>
              </a:rPr>
              <a:t>Approach</a:t>
            </a:r>
            <a:endParaRPr sz="1500" dirty="0">
              <a:latin typeface="Roboto"/>
              <a:cs typeface="Roboto"/>
            </a:endParaRPr>
          </a:p>
          <a:p>
            <a:pPr marL="628015" marR="175260">
              <a:lnSpc>
                <a:spcPct val="115399"/>
              </a:lnSpc>
              <a:spcBef>
                <a:spcPts val="35"/>
              </a:spcBef>
            </a:pP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Built-</a:t>
            </a:r>
            <a:r>
              <a:rPr sz="1300" spc="-30" dirty="0">
                <a:solidFill>
                  <a:srgbClr val="374050"/>
                </a:solidFill>
                <a:latin typeface="Roboto"/>
                <a:cs typeface="Roboto"/>
              </a:rPr>
              <a:t>in</a:t>
            </a:r>
            <a:r>
              <a:rPr sz="130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security</a:t>
            </a:r>
            <a:r>
              <a:rPr sz="130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Roboto"/>
                <a:cs typeface="Roboto"/>
              </a:rPr>
              <a:t>measures</a:t>
            </a:r>
            <a:r>
              <a:rPr sz="130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following</a:t>
            </a:r>
            <a:r>
              <a:rPr sz="130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90" dirty="0">
                <a:solidFill>
                  <a:srgbClr val="374050"/>
                </a:solidFill>
                <a:latin typeface="Roboto"/>
                <a:cs typeface="Roboto"/>
              </a:rPr>
              <a:t>OWASP</a:t>
            </a:r>
            <a:r>
              <a:rPr sz="130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guidelines</a:t>
            </a:r>
            <a:r>
              <a:rPr sz="130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to</a:t>
            </a:r>
            <a:r>
              <a:rPr sz="130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protect</a:t>
            </a:r>
            <a:r>
              <a:rPr sz="130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user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data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prevent</a:t>
            </a:r>
            <a:r>
              <a:rPr sz="130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80" dirty="0">
                <a:solidFill>
                  <a:srgbClr val="374050"/>
                </a:solidFill>
                <a:latin typeface="Roboto"/>
                <a:cs typeface="Roboto"/>
              </a:rPr>
              <a:t>common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vulnerabilities.</a:t>
            </a:r>
            <a:endParaRPr sz="1300" dirty="0">
              <a:latin typeface="Roboto"/>
              <a:cs typeface="Roboto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248399" y="4467224"/>
            <a:ext cx="5562600" cy="876300"/>
            <a:chOff x="6248399" y="4467224"/>
            <a:chExt cx="5562600" cy="876300"/>
          </a:xfrm>
        </p:grpSpPr>
        <p:sp>
          <p:nvSpPr>
            <p:cNvPr id="37" name="object 37"/>
            <p:cNvSpPr/>
            <p:nvPr/>
          </p:nvSpPr>
          <p:spPr>
            <a:xfrm>
              <a:off x="6276974" y="4467224"/>
              <a:ext cx="5534025" cy="876300"/>
            </a:xfrm>
            <a:custGeom>
              <a:avLst/>
              <a:gdLst/>
              <a:ahLst/>
              <a:cxnLst/>
              <a:rect l="l" t="t" r="r" b="b"/>
              <a:pathLst>
                <a:path w="5534025" h="876300">
                  <a:moveTo>
                    <a:pt x="0" y="876299"/>
                  </a:moveTo>
                  <a:lnTo>
                    <a:pt x="5534024" y="876299"/>
                  </a:lnTo>
                  <a:lnTo>
                    <a:pt x="5534024" y="0"/>
                  </a:lnTo>
                  <a:lnTo>
                    <a:pt x="0" y="0"/>
                  </a:lnTo>
                  <a:lnTo>
                    <a:pt x="0" y="876299"/>
                  </a:lnTo>
                  <a:close/>
                </a:path>
              </a:pathLst>
            </a:custGeom>
            <a:solidFill>
              <a:srgbClr val="FF9433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248399" y="4467224"/>
              <a:ext cx="28575" cy="876300"/>
            </a:xfrm>
            <a:custGeom>
              <a:avLst/>
              <a:gdLst/>
              <a:ahLst/>
              <a:cxnLst/>
              <a:rect l="l" t="t" r="r" b="b"/>
              <a:pathLst>
                <a:path w="28575" h="876300">
                  <a:moveTo>
                    <a:pt x="28574" y="876299"/>
                  </a:moveTo>
                  <a:lnTo>
                    <a:pt x="0" y="8762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876299"/>
                  </a:lnTo>
                  <a:close/>
                </a:path>
              </a:pathLst>
            </a:custGeom>
            <a:solidFill>
              <a:srgbClr val="FF94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391274" y="4543424"/>
              <a:ext cx="400050" cy="400050"/>
            </a:xfrm>
            <a:custGeom>
              <a:avLst/>
              <a:gdLst/>
              <a:ahLst/>
              <a:cxnLst/>
              <a:rect l="l" t="t" r="r" b="b"/>
              <a:pathLst>
                <a:path w="400050" h="400050">
                  <a:moveTo>
                    <a:pt x="200024" y="400049"/>
                  </a:moveTo>
                  <a:lnTo>
                    <a:pt x="161001" y="396206"/>
                  </a:lnTo>
                  <a:lnTo>
                    <a:pt x="123477" y="384823"/>
                  </a:lnTo>
                  <a:lnTo>
                    <a:pt x="88896" y="366338"/>
                  </a:lnTo>
                  <a:lnTo>
                    <a:pt x="58585" y="341463"/>
                  </a:lnTo>
                  <a:lnTo>
                    <a:pt x="33709" y="311152"/>
                  </a:lnTo>
                  <a:lnTo>
                    <a:pt x="15225" y="276570"/>
                  </a:lnTo>
                  <a:lnTo>
                    <a:pt x="3842" y="239047"/>
                  </a:lnTo>
                  <a:lnTo>
                    <a:pt x="0" y="200024"/>
                  </a:lnTo>
                  <a:lnTo>
                    <a:pt x="239" y="190198"/>
                  </a:lnTo>
                  <a:lnTo>
                    <a:pt x="5995" y="151410"/>
                  </a:lnTo>
                  <a:lnTo>
                    <a:pt x="19207" y="114491"/>
                  </a:lnTo>
                  <a:lnTo>
                    <a:pt x="39368" y="80859"/>
                  </a:lnTo>
                  <a:lnTo>
                    <a:pt x="65703" y="51807"/>
                  </a:lnTo>
                  <a:lnTo>
                    <a:pt x="97200" y="28450"/>
                  </a:lnTo>
                  <a:lnTo>
                    <a:pt x="132648" y="11687"/>
                  </a:lnTo>
                  <a:lnTo>
                    <a:pt x="170686" y="2161"/>
                  </a:lnTo>
                  <a:lnTo>
                    <a:pt x="200024" y="0"/>
                  </a:lnTo>
                  <a:lnTo>
                    <a:pt x="209851" y="240"/>
                  </a:lnTo>
                  <a:lnTo>
                    <a:pt x="248637" y="5996"/>
                  </a:lnTo>
                  <a:lnTo>
                    <a:pt x="285556" y="19208"/>
                  </a:lnTo>
                  <a:lnTo>
                    <a:pt x="319189" y="39369"/>
                  </a:lnTo>
                  <a:lnTo>
                    <a:pt x="348242" y="65704"/>
                  </a:lnTo>
                  <a:lnTo>
                    <a:pt x="371598" y="97200"/>
                  </a:lnTo>
                  <a:lnTo>
                    <a:pt x="388361" y="132648"/>
                  </a:lnTo>
                  <a:lnTo>
                    <a:pt x="397887" y="170686"/>
                  </a:lnTo>
                  <a:lnTo>
                    <a:pt x="400049" y="200024"/>
                  </a:lnTo>
                  <a:lnTo>
                    <a:pt x="399809" y="209851"/>
                  </a:lnTo>
                  <a:lnTo>
                    <a:pt x="394052" y="248638"/>
                  </a:lnTo>
                  <a:lnTo>
                    <a:pt x="380840" y="285557"/>
                  </a:lnTo>
                  <a:lnTo>
                    <a:pt x="360679" y="319189"/>
                  </a:lnTo>
                  <a:lnTo>
                    <a:pt x="334344" y="348242"/>
                  </a:lnTo>
                  <a:lnTo>
                    <a:pt x="302847" y="371598"/>
                  </a:lnTo>
                  <a:lnTo>
                    <a:pt x="267399" y="388361"/>
                  </a:lnTo>
                  <a:lnTo>
                    <a:pt x="229362" y="397888"/>
                  </a:lnTo>
                  <a:lnTo>
                    <a:pt x="200024" y="400049"/>
                  </a:lnTo>
                  <a:close/>
                </a:path>
              </a:pathLst>
            </a:custGeom>
            <a:solidFill>
              <a:srgbClr val="FF9433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15099" y="4666327"/>
              <a:ext cx="153352" cy="153322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6276974" y="4496250"/>
            <a:ext cx="5534025" cy="7512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628650">
              <a:lnSpc>
                <a:spcPct val="100000"/>
              </a:lnSpc>
              <a:spcBef>
                <a:spcPts val="370"/>
              </a:spcBef>
            </a:pPr>
            <a:r>
              <a:rPr sz="1500" b="1" spc="-95" dirty="0">
                <a:solidFill>
                  <a:srgbClr val="1F2937"/>
                </a:solidFill>
                <a:latin typeface="Roboto"/>
                <a:cs typeface="Roboto"/>
              </a:rPr>
              <a:t>Comprehensive</a:t>
            </a:r>
            <a:r>
              <a:rPr sz="1500" b="1" spc="30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1F2937"/>
                </a:solidFill>
                <a:latin typeface="Roboto"/>
                <a:cs typeface="Roboto"/>
              </a:rPr>
              <a:t>Testing</a:t>
            </a:r>
            <a:endParaRPr sz="1500" dirty="0">
              <a:latin typeface="Roboto"/>
              <a:cs typeface="Roboto"/>
            </a:endParaRPr>
          </a:p>
          <a:p>
            <a:pPr marL="628650" marR="327660">
              <a:lnSpc>
                <a:spcPct val="115399"/>
              </a:lnSpc>
              <a:spcBef>
                <a:spcPts val="35"/>
              </a:spcBef>
            </a:pP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Testing</a:t>
            </a:r>
            <a:r>
              <a:rPr sz="130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pyramid</a:t>
            </a:r>
            <a:r>
              <a:rPr sz="130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approach</a:t>
            </a:r>
            <a:r>
              <a:rPr sz="130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with</a:t>
            </a:r>
            <a:r>
              <a:rPr sz="130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unit</a:t>
            </a:r>
            <a:r>
              <a:rPr sz="130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(80%</a:t>
            </a:r>
            <a:r>
              <a:rPr sz="130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coverage),</a:t>
            </a:r>
            <a:r>
              <a:rPr sz="130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integration,</a:t>
            </a:r>
            <a:r>
              <a:rPr sz="130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and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E2E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tests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ensuring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374050"/>
                </a:solidFill>
                <a:latin typeface="Roboto"/>
                <a:cs typeface="Roboto"/>
              </a:rPr>
              <a:t>reliability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quality.</a:t>
            </a:r>
            <a:endParaRPr sz="1300" dirty="0">
              <a:latin typeface="Roboto"/>
              <a:cs typeface="Roboto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2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pic>
        <p:nvPicPr>
          <p:cNvPr id="43" name="Picture 42" descr="A logo with a book and a building&#10;&#10;AI-generated content may be incorrect.">
            <a:extLst>
              <a:ext uri="{FF2B5EF4-FFF2-40B4-BE49-F238E27FC236}">
                <a16:creationId xmlns:a16="http://schemas.microsoft.com/office/drawing/2014/main" id="{51719612-37A5-0491-EDF9-A09769E999D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16282" r="13628" b="25041"/>
          <a:stretch/>
        </p:blipFill>
        <p:spPr>
          <a:xfrm>
            <a:off x="11200073" y="0"/>
            <a:ext cx="991927" cy="8026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23" grpId="0"/>
      <p:bldP spid="29" grpId="0"/>
      <p:bldP spid="35" grpId="0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">
            <a:extLst>
              <a:ext uri="{FF2B5EF4-FFF2-40B4-BE49-F238E27FC236}">
                <a16:creationId xmlns:a16="http://schemas.microsoft.com/office/drawing/2014/main" id="{0454F26D-2C9F-F107-C70C-9E439073D7B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574371" y="1041048"/>
            <a:ext cx="897890" cy="36195"/>
          </a:xfrm>
          <a:custGeom>
            <a:avLst/>
            <a:gdLst/>
            <a:ahLst/>
            <a:cxnLst/>
            <a:rect l="l" t="t" r="r" b="b"/>
            <a:pathLst>
              <a:path w="897890" h="36194">
                <a:moveTo>
                  <a:pt x="897455" y="35898"/>
                </a:moveTo>
                <a:lnTo>
                  <a:pt x="0" y="35898"/>
                </a:lnTo>
                <a:lnTo>
                  <a:pt x="0" y="0"/>
                </a:lnTo>
                <a:lnTo>
                  <a:pt x="897455" y="0"/>
                </a:lnTo>
                <a:lnTo>
                  <a:pt x="897455" y="35898"/>
                </a:lnTo>
                <a:close/>
              </a:path>
            </a:pathLst>
          </a:custGeom>
          <a:solidFill>
            <a:srgbClr val="F5A6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1671" y="489304"/>
            <a:ext cx="1637664" cy="4572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-180" dirty="0">
                <a:solidFill>
                  <a:srgbClr val="212121"/>
                </a:solidFill>
              </a:rPr>
              <a:t>Tech</a:t>
            </a:r>
            <a:r>
              <a:rPr sz="2800" spc="-40" dirty="0">
                <a:solidFill>
                  <a:srgbClr val="212121"/>
                </a:solidFill>
              </a:rPr>
              <a:t> </a:t>
            </a:r>
            <a:r>
              <a:rPr sz="2800" spc="-130" dirty="0">
                <a:solidFill>
                  <a:srgbClr val="212121"/>
                </a:solidFill>
              </a:rPr>
              <a:t>Stack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561671" y="1412011"/>
            <a:ext cx="4734560" cy="2654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50" spc="-80" dirty="0">
                <a:solidFill>
                  <a:srgbClr val="212121"/>
                </a:solidFill>
                <a:latin typeface="Roboto"/>
                <a:cs typeface="Roboto"/>
              </a:rPr>
              <a:t>Technologies</a:t>
            </a:r>
            <a:r>
              <a:rPr sz="1550" spc="-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550" spc="-85" dirty="0">
                <a:solidFill>
                  <a:srgbClr val="212121"/>
                </a:solidFill>
                <a:latin typeface="Roboto"/>
                <a:cs typeface="Roboto"/>
              </a:rPr>
              <a:t>and</a:t>
            </a:r>
            <a:r>
              <a:rPr sz="1550" spc="-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550" spc="-75" dirty="0">
                <a:solidFill>
                  <a:srgbClr val="212121"/>
                </a:solidFill>
                <a:latin typeface="Roboto"/>
                <a:cs typeface="Roboto"/>
              </a:rPr>
              <a:t>tools</a:t>
            </a:r>
            <a:r>
              <a:rPr sz="1550" spc="-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550" spc="-75" dirty="0">
                <a:solidFill>
                  <a:srgbClr val="212121"/>
                </a:solidFill>
                <a:latin typeface="Roboto"/>
                <a:cs typeface="Roboto"/>
              </a:rPr>
              <a:t>powering</a:t>
            </a:r>
            <a:r>
              <a:rPr sz="1550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550" spc="-80" dirty="0">
                <a:solidFill>
                  <a:srgbClr val="212121"/>
                </a:solidFill>
                <a:latin typeface="Roboto"/>
                <a:cs typeface="Roboto"/>
              </a:rPr>
              <a:t>the</a:t>
            </a:r>
            <a:r>
              <a:rPr sz="1550" spc="-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550" spc="-80" dirty="0">
                <a:solidFill>
                  <a:srgbClr val="212121"/>
                </a:solidFill>
                <a:latin typeface="Roboto"/>
                <a:cs typeface="Roboto"/>
              </a:rPr>
              <a:t>BookBazaar</a:t>
            </a:r>
            <a:r>
              <a:rPr sz="1550" spc="-1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550" spc="-45" dirty="0">
                <a:solidFill>
                  <a:srgbClr val="212121"/>
                </a:solidFill>
                <a:latin typeface="Roboto"/>
                <a:cs typeface="Roboto"/>
              </a:rPr>
              <a:t>platform:</a:t>
            </a:r>
            <a:endParaRPr sz="155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371" y="2046199"/>
            <a:ext cx="3257765" cy="197440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28627" y="2873094"/>
            <a:ext cx="746125" cy="65405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1550" b="1" spc="-60" dirty="0">
                <a:solidFill>
                  <a:srgbClr val="212121"/>
                </a:solidFill>
                <a:latin typeface="Roboto"/>
                <a:cs typeface="Roboto"/>
              </a:rPr>
              <a:t>Frontend</a:t>
            </a:r>
            <a:endParaRPr sz="1550" dirty="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1250" spc="-10" dirty="0">
                <a:solidFill>
                  <a:srgbClr val="212121"/>
                </a:solidFill>
                <a:latin typeface="Roboto"/>
                <a:cs typeface="Roboto"/>
              </a:rPr>
              <a:t>React</a:t>
            </a:r>
            <a:endParaRPr sz="1250" dirty="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9848" y="3598887"/>
            <a:ext cx="26435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75" dirty="0">
                <a:solidFill>
                  <a:srgbClr val="545454"/>
                </a:solidFill>
                <a:latin typeface="Roboto"/>
                <a:cs typeface="Roboto"/>
              </a:rPr>
              <a:t>Modern</a:t>
            </a:r>
            <a:r>
              <a:rPr sz="110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100" spc="-55" dirty="0">
                <a:solidFill>
                  <a:srgbClr val="545454"/>
                </a:solidFill>
                <a:latin typeface="Roboto"/>
                <a:cs typeface="Roboto"/>
              </a:rPr>
              <a:t>UI</a:t>
            </a:r>
            <a:r>
              <a:rPr sz="1100" spc="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100" spc="-70" dirty="0">
                <a:solidFill>
                  <a:srgbClr val="545454"/>
                </a:solidFill>
                <a:latin typeface="Roboto"/>
                <a:cs typeface="Roboto"/>
              </a:rPr>
              <a:t>components</a:t>
            </a:r>
            <a:r>
              <a:rPr sz="1100" spc="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100" spc="-60" dirty="0">
                <a:solidFill>
                  <a:srgbClr val="545454"/>
                </a:solidFill>
                <a:latin typeface="Roboto"/>
                <a:cs typeface="Roboto"/>
              </a:rPr>
              <a:t>with</a:t>
            </a:r>
            <a:r>
              <a:rPr sz="1100" spc="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100" spc="-60" dirty="0">
                <a:solidFill>
                  <a:srgbClr val="545454"/>
                </a:solidFill>
                <a:latin typeface="Roboto"/>
                <a:cs typeface="Roboto"/>
              </a:rPr>
              <a:t>responsive</a:t>
            </a:r>
            <a:r>
              <a:rPr sz="110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100" spc="-40" dirty="0">
                <a:solidFill>
                  <a:srgbClr val="545454"/>
                </a:solidFill>
                <a:latin typeface="Roboto"/>
                <a:cs typeface="Roboto"/>
              </a:rPr>
              <a:t>design</a:t>
            </a:r>
            <a:endParaRPr sz="1100">
              <a:latin typeface="Roboto"/>
              <a:cs typeface="Robo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119322" y="2046199"/>
            <a:ext cx="3249295" cy="1974850"/>
            <a:chOff x="4119322" y="2046199"/>
            <a:chExt cx="3249295" cy="1974850"/>
          </a:xfrm>
        </p:grpSpPr>
        <p:sp>
          <p:nvSpPr>
            <p:cNvPr id="9" name="object 9"/>
            <p:cNvSpPr/>
            <p:nvPr/>
          </p:nvSpPr>
          <p:spPr>
            <a:xfrm>
              <a:off x="4119323" y="2046199"/>
              <a:ext cx="3249295" cy="1974850"/>
            </a:xfrm>
            <a:custGeom>
              <a:avLst/>
              <a:gdLst/>
              <a:ahLst/>
              <a:cxnLst/>
              <a:rect l="l" t="t" r="r" b="b"/>
              <a:pathLst>
                <a:path w="3249295" h="1974850">
                  <a:moveTo>
                    <a:pt x="3176994" y="1974403"/>
                  </a:moveTo>
                  <a:lnTo>
                    <a:pt x="71796" y="1974403"/>
                  </a:lnTo>
                  <a:lnTo>
                    <a:pt x="64723" y="1974061"/>
                  </a:lnTo>
                  <a:lnTo>
                    <a:pt x="26271" y="1958133"/>
                  </a:lnTo>
                  <a:lnTo>
                    <a:pt x="3073" y="1923416"/>
                  </a:lnTo>
                  <a:lnTo>
                    <a:pt x="0" y="1902606"/>
                  </a:lnTo>
                  <a:lnTo>
                    <a:pt x="0" y="71796"/>
                  </a:lnTo>
                  <a:lnTo>
                    <a:pt x="12088" y="31900"/>
                  </a:lnTo>
                  <a:lnTo>
                    <a:pt x="44321" y="5465"/>
                  </a:lnTo>
                  <a:lnTo>
                    <a:pt x="71796" y="0"/>
                  </a:lnTo>
                  <a:lnTo>
                    <a:pt x="3176994" y="0"/>
                  </a:lnTo>
                  <a:lnTo>
                    <a:pt x="3216889" y="12088"/>
                  </a:lnTo>
                  <a:lnTo>
                    <a:pt x="3243325" y="44321"/>
                  </a:lnTo>
                  <a:lnTo>
                    <a:pt x="3248790" y="71796"/>
                  </a:lnTo>
                  <a:lnTo>
                    <a:pt x="3248790" y="1902606"/>
                  </a:lnTo>
                  <a:lnTo>
                    <a:pt x="3236701" y="1942501"/>
                  </a:lnTo>
                  <a:lnTo>
                    <a:pt x="3204469" y="1968937"/>
                  </a:lnTo>
                  <a:lnTo>
                    <a:pt x="3176994" y="19744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19322" y="2046199"/>
              <a:ext cx="3249295" cy="1974850"/>
            </a:xfrm>
            <a:custGeom>
              <a:avLst/>
              <a:gdLst/>
              <a:ahLst/>
              <a:cxnLst/>
              <a:rect l="l" t="t" r="r" b="b"/>
              <a:pathLst>
                <a:path w="3249295" h="1974850">
                  <a:moveTo>
                    <a:pt x="3176994" y="1974403"/>
                  </a:moveTo>
                  <a:lnTo>
                    <a:pt x="71796" y="1974403"/>
                  </a:lnTo>
                  <a:lnTo>
                    <a:pt x="64723" y="1974061"/>
                  </a:lnTo>
                  <a:lnTo>
                    <a:pt x="26271" y="1958133"/>
                  </a:lnTo>
                  <a:lnTo>
                    <a:pt x="3073" y="1923416"/>
                  </a:lnTo>
                  <a:lnTo>
                    <a:pt x="0" y="1902606"/>
                  </a:lnTo>
                  <a:lnTo>
                    <a:pt x="0" y="71796"/>
                  </a:lnTo>
                  <a:lnTo>
                    <a:pt x="12088" y="31900"/>
                  </a:lnTo>
                  <a:lnTo>
                    <a:pt x="44321" y="5465"/>
                  </a:lnTo>
                  <a:lnTo>
                    <a:pt x="71796" y="0"/>
                  </a:lnTo>
                  <a:lnTo>
                    <a:pt x="3176994" y="0"/>
                  </a:lnTo>
                  <a:lnTo>
                    <a:pt x="3211686" y="8974"/>
                  </a:lnTo>
                  <a:lnTo>
                    <a:pt x="67671" y="8974"/>
                  </a:lnTo>
                  <a:lnTo>
                    <a:pt x="63585" y="9376"/>
                  </a:lnTo>
                  <a:lnTo>
                    <a:pt x="24457" y="30291"/>
                  </a:lnTo>
                  <a:lnTo>
                    <a:pt x="8974" y="67671"/>
                  </a:lnTo>
                  <a:lnTo>
                    <a:pt x="8974" y="1906731"/>
                  </a:lnTo>
                  <a:lnTo>
                    <a:pt x="9264" y="1909679"/>
                  </a:lnTo>
                  <a:lnTo>
                    <a:pt x="9376" y="1910816"/>
                  </a:lnTo>
                  <a:lnTo>
                    <a:pt x="30290" y="1949944"/>
                  </a:lnTo>
                  <a:lnTo>
                    <a:pt x="67671" y="1965428"/>
                  </a:lnTo>
                  <a:lnTo>
                    <a:pt x="3211685" y="1965428"/>
                  </a:lnTo>
                  <a:lnTo>
                    <a:pt x="3210872" y="1965915"/>
                  </a:lnTo>
                  <a:lnTo>
                    <a:pt x="3204468" y="1968937"/>
                  </a:lnTo>
                  <a:lnTo>
                    <a:pt x="3197804" y="1971328"/>
                  </a:lnTo>
                  <a:lnTo>
                    <a:pt x="3191003" y="1973036"/>
                  </a:lnTo>
                  <a:lnTo>
                    <a:pt x="3184066" y="1974061"/>
                  </a:lnTo>
                  <a:lnTo>
                    <a:pt x="3176994" y="1974403"/>
                  </a:lnTo>
                  <a:close/>
                </a:path>
                <a:path w="3249295" h="1974850">
                  <a:moveTo>
                    <a:pt x="3211685" y="1965428"/>
                  </a:moveTo>
                  <a:lnTo>
                    <a:pt x="3181118" y="1965428"/>
                  </a:lnTo>
                  <a:lnTo>
                    <a:pt x="3185203" y="1965025"/>
                  </a:lnTo>
                  <a:lnTo>
                    <a:pt x="3193294" y="1963415"/>
                  </a:lnTo>
                  <a:lnTo>
                    <a:pt x="3226936" y="1940937"/>
                  </a:lnTo>
                  <a:lnTo>
                    <a:pt x="3239815" y="1906731"/>
                  </a:lnTo>
                  <a:lnTo>
                    <a:pt x="3239815" y="67671"/>
                  </a:lnTo>
                  <a:lnTo>
                    <a:pt x="3224332" y="30291"/>
                  </a:lnTo>
                  <a:lnTo>
                    <a:pt x="3185203" y="9376"/>
                  </a:lnTo>
                  <a:lnTo>
                    <a:pt x="3181118" y="8974"/>
                  </a:lnTo>
                  <a:lnTo>
                    <a:pt x="3211686" y="8974"/>
                  </a:lnTo>
                  <a:lnTo>
                    <a:pt x="3240302" y="37917"/>
                  </a:lnTo>
                  <a:lnTo>
                    <a:pt x="3248790" y="1902606"/>
                  </a:lnTo>
                  <a:lnTo>
                    <a:pt x="3248448" y="1909679"/>
                  </a:lnTo>
                  <a:lnTo>
                    <a:pt x="3232520" y="1948131"/>
                  </a:lnTo>
                  <a:lnTo>
                    <a:pt x="3217010" y="1962224"/>
                  </a:lnTo>
                  <a:lnTo>
                    <a:pt x="3211685" y="1965428"/>
                  </a:lnTo>
                  <a:close/>
                </a:path>
              </a:pathLst>
            </a:custGeom>
            <a:solidFill>
              <a:srgbClr val="212121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29608" y="2270563"/>
              <a:ext cx="628650" cy="628650"/>
            </a:xfrm>
            <a:custGeom>
              <a:avLst/>
              <a:gdLst/>
              <a:ahLst/>
              <a:cxnLst/>
              <a:rect l="l" t="t" r="r" b="b"/>
              <a:pathLst>
                <a:path w="628650" h="628650">
                  <a:moveTo>
                    <a:pt x="314109" y="628219"/>
                  </a:moveTo>
                  <a:lnTo>
                    <a:pt x="275656" y="625857"/>
                  </a:lnTo>
                  <a:lnTo>
                    <a:pt x="237786" y="618806"/>
                  </a:lnTo>
                  <a:lnTo>
                    <a:pt x="201064" y="607172"/>
                  </a:lnTo>
                  <a:lnTo>
                    <a:pt x="166039" y="591129"/>
                  </a:lnTo>
                  <a:lnTo>
                    <a:pt x="133239" y="570919"/>
                  </a:lnTo>
                  <a:lnTo>
                    <a:pt x="103165" y="546849"/>
                  </a:lnTo>
                  <a:lnTo>
                    <a:pt x="76264" y="519279"/>
                  </a:lnTo>
                  <a:lnTo>
                    <a:pt x="52935" y="488619"/>
                  </a:lnTo>
                  <a:lnTo>
                    <a:pt x="33537" y="455334"/>
                  </a:lnTo>
                  <a:lnTo>
                    <a:pt x="18360" y="419929"/>
                  </a:lnTo>
                  <a:lnTo>
                    <a:pt x="7632" y="382933"/>
                  </a:lnTo>
                  <a:lnTo>
                    <a:pt x="1512" y="344897"/>
                  </a:lnTo>
                  <a:lnTo>
                    <a:pt x="0" y="314109"/>
                  </a:lnTo>
                  <a:lnTo>
                    <a:pt x="94" y="306398"/>
                  </a:lnTo>
                  <a:lnTo>
                    <a:pt x="3398" y="268019"/>
                  </a:lnTo>
                  <a:lnTo>
                    <a:pt x="11377" y="230334"/>
                  </a:lnTo>
                  <a:lnTo>
                    <a:pt x="23909" y="193904"/>
                  </a:lnTo>
                  <a:lnTo>
                    <a:pt x="40807" y="159283"/>
                  </a:lnTo>
                  <a:lnTo>
                    <a:pt x="61813" y="126994"/>
                  </a:lnTo>
                  <a:lnTo>
                    <a:pt x="86614" y="97519"/>
                  </a:lnTo>
                  <a:lnTo>
                    <a:pt x="114840" y="71299"/>
                  </a:lnTo>
                  <a:lnTo>
                    <a:pt x="146062" y="48731"/>
                  </a:lnTo>
                  <a:lnTo>
                    <a:pt x="179809" y="30157"/>
                  </a:lnTo>
                  <a:lnTo>
                    <a:pt x="215575" y="15854"/>
                  </a:lnTo>
                  <a:lnTo>
                    <a:pt x="252828" y="6035"/>
                  </a:lnTo>
                  <a:lnTo>
                    <a:pt x="291004" y="850"/>
                  </a:lnTo>
                  <a:lnTo>
                    <a:pt x="314109" y="0"/>
                  </a:lnTo>
                  <a:lnTo>
                    <a:pt x="321820" y="94"/>
                  </a:lnTo>
                  <a:lnTo>
                    <a:pt x="360199" y="3399"/>
                  </a:lnTo>
                  <a:lnTo>
                    <a:pt x="397884" y="11377"/>
                  </a:lnTo>
                  <a:lnTo>
                    <a:pt x="434313" y="23909"/>
                  </a:lnTo>
                  <a:lnTo>
                    <a:pt x="468935" y="40808"/>
                  </a:lnTo>
                  <a:lnTo>
                    <a:pt x="501224" y="61814"/>
                  </a:lnTo>
                  <a:lnTo>
                    <a:pt x="530699" y="86614"/>
                  </a:lnTo>
                  <a:lnTo>
                    <a:pt x="556919" y="114840"/>
                  </a:lnTo>
                  <a:lnTo>
                    <a:pt x="579487" y="146063"/>
                  </a:lnTo>
                  <a:lnTo>
                    <a:pt x="598060" y="179810"/>
                  </a:lnTo>
                  <a:lnTo>
                    <a:pt x="612364" y="215576"/>
                  </a:lnTo>
                  <a:lnTo>
                    <a:pt x="622183" y="252829"/>
                  </a:lnTo>
                  <a:lnTo>
                    <a:pt x="627368" y="291004"/>
                  </a:lnTo>
                  <a:lnTo>
                    <a:pt x="628219" y="314109"/>
                  </a:lnTo>
                  <a:lnTo>
                    <a:pt x="628124" y="321820"/>
                  </a:lnTo>
                  <a:lnTo>
                    <a:pt x="624819" y="360199"/>
                  </a:lnTo>
                  <a:lnTo>
                    <a:pt x="616841" y="397884"/>
                  </a:lnTo>
                  <a:lnTo>
                    <a:pt x="604308" y="434313"/>
                  </a:lnTo>
                  <a:lnTo>
                    <a:pt x="587410" y="468935"/>
                  </a:lnTo>
                  <a:lnTo>
                    <a:pt x="566405" y="501224"/>
                  </a:lnTo>
                  <a:lnTo>
                    <a:pt x="541604" y="530699"/>
                  </a:lnTo>
                  <a:lnTo>
                    <a:pt x="513378" y="556919"/>
                  </a:lnTo>
                  <a:lnTo>
                    <a:pt x="482155" y="579487"/>
                  </a:lnTo>
                  <a:lnTo>
                    <a:pt x="448408" y="598061"/>
                  </a:lnTo>
                  <a:lnTo>
                    <a:pt x="412641" y="612364"/>
                  </a:lnTo>
                  <a:lnTo>
                    <a:pt x="375389" y="622183"/>
                  </a:lnTo>
                  <a:lnTo>
                    <a:pt x="337214" y="627368"/>
                  </a:lnTo>
                  <a:lnTo>
                    <a:pt x="314109" y="628219"/>
                  </a:lnTo>
                  <a:close/>
                </a:path>
              </a:pathLst>
            </a:custGeom>
            <a:solidFill>
              <a:srgbClr val="F5A623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4192" y="2476978"/>
              <a:ext cx="158799" cy="21525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189039" y="2873094"/>
            <a:ext cx="1109345" cy="65405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1550" b="1" spc="-10" dirty="0">
                <a:solidFill>
                  <a:srgbClr val="212121"/>
                </a:solidFill>
                <a:latin typeface="Roboto"/>
                <a:cs typeface="Roboto"/>
              </a:rPr>
              <a:t>Backend</a:t>
            </a:r>
            <a:endParaRPr sz="155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1250" spc="-80" dirty="0">
                <a:solidFill>
                  <a:srgbClr val="212121"/>
                </a:solidFill>
                <a:latin typeface="Roboto"/>
                <a:cs typeface="Roboto"/>
              </a:rPr>
              <a:t>Java</a:t>
            </a:r>
            <a:r>
              <a:rPr sz="125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50" spc="-65" dirty="0">
                <a:solidFill>
                  <a:srgbClr val="212121"/>
                </a:solidFill>
                <a:latin typeface="Roboto"/>
                <a:cs typeface="Roboto"/>
              </a:rPr>
              <a:t>Spring</a:t>
            </a:r>
            <a:r>
              <a:rPr sz="1250" spc="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50" spc="-20" dirty="0">
                <a:solidFill>
                  <a:srgbClr val="212121"/>
                </a:solidFill>
                <a:latin typeface="Roboto"/>
                <a:cs typeface="Roboto"/>
              </a:rPr>
              <a:t>Boot</a:t>
            </a:r>
            <a:endParaRPr sz="125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36682" y="3598887"/>
            <a:ext cx="22142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70" dirty="0">
                <a:solidFill>
                  <a:srgbClr val="545454"/>
                </a:solidFill>
                <a:latin typeface="Roboto"/>
                <a:cs typeface="Roboto"/>
              </a:rPr>
              <a:t>Robust</a:t>
            </a:r>
            <a:r>
              <a:rPr sz="110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100" spc="-70" dirty="0">
                <a:solidFill>
                  <a:srgbClr val="545454"/>
                </a:solidFill>
                <a:latin typeface="Roboto"/>
                <a:cs typeface="Roboto"/>
              </a:rPr>
              <a:t>API</a:t>
            </a:r>
            <a:r>
              <a:rPr sz="110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100" spc="-55" dirty="0">
                <a:solidFill>
                  <a:srgbClr val="545454"/>
                </a:solidFill>
                <a:latin typeface="Roboto"/>
                <a:cs typeface="Roboto"/>
              </a:rPr>
              <a:t>services</a:t>
            </a:r>
            <a:r>
              <a:rPr sz="1100" spc="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100" spc="-75" dirty="0">
                <a:solidFill>
                  <a:srgbClr val="545454"/>
                </a:solidFill>
                <a:latin typeface="Roboto"/>
                <a:cs typeface="Roboto"/>
              </a:rPr>
              <a:t>and</a:t>
            </a:r>
            <a:r>
              <a:rPr sz="110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100" spc="-60" dirty="0">
                <a:solidFill>
                  <a:srgbClr val="545454"/>
                </a:solidFill>
                <a:latin typeface="Roboto"/>
                <a:cs typeface="Roboto"/>
              </a:rPr>
              <a:t>business</a:t>
            </a:r>
            <a:r>
              <a:rPr sz="110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100" spc="-25" dirty="0">
                <a:solidFill>
                  <a:srgbClr val="545454"/>
                </a:solidFill>
                <a:latin typeface="Roboto"/>
                <a:cs typeface="Roboto"/>
              </a:rPr>
              <a:t>logic</a:t>
            </a:r>
            <a:endParaRPr sz="1100">
              <a:latin typeface="Roboto"/>
              <a:cs typeface="Robo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655299" y="2046199"/>
            <a:ext cx="3258185" cy="1974850"/>
            <a:chOff x="7655299" y="2046199"/>
            <a:chExt cx="3258185" cy="1974850"/>
          </a:xfrm>
        </p:grpSpPr>
        <p:sp>
          <p:nvSpPr>
            <p:cNvPr id="16" name="object 16"/>
            <p:cNvSpPr/>
            <p:nvPr/>
          </p:nvSpPr>
          <p:spPr>
            <a:xfrm>
              <a:off x="7655299" y="2046199"/>
              <a:ext cx="3258185" cy="1974850"/>
            </a:xfrm>
            <a:custGeom>
              <a:avLst/>
              <a:gdLst/>
              <a:ahLst/>
              <a:cxnLst/>
              <a:rect l="l" t="t" r="r" b="b"/>
              <a:pathLst>
                <a:path w="3258184" h="1974850">
                  <a:moveTo>
                    <a:pt x="3185968" y="1974403"/>
                  </a:moveTo>
                  <a:lnTo>
                    <a:pt x="71796" y="1974403"/>
                  </a:lnTo>
                  <a:lnTo>
                    <a:pt x="64723" y="1974061"/>
                  </a:lnTo>
                  <a:lnTo>
                    <a:pt x="26270" y="1958133"/>
                  </a:lnTo>
                  <a:lnTo>
                    <a:pt x="3073" y="1923416"/>
                  </a:lnTo>
                  <a:lnTo>
                    <a:pt x="0" y="1902606"/>
                  </a:lnTo>
                  <a:lnTo>
                    <a:pt x="0" y="71796"/>
                  </a:lnTo>
                  <a:lnTo>
                    <a:pt x="12087" y="31900"/>
                  </a:lnTo>
                  <a:lnTo>
                    <a:pt x="44320" y="5465"/>
                  </a:lnTo>
                  <a:lnTo>
                    <a:pt x="71796" y="0"/>
                  </a:lnTo>
                  <a:lnTo>
                    <a:pt x="3185968" y="0"/>
                  </a:lnTo>
                  <a:lnTo>
                    <a:pt x="3225863" y="12088"/>
                  </a:lnTo>
                  <a:lnTo>
                    <a:pt x="3252299" y="44321"/>
                  </a:lnTo>
                  <a:lnTo>
                    <a:pt x="3257765" y="71796"/>
                  </a:lnTo>
                  <a:lnTo>
                    <a:pt x="3257765" y="1902606"/>
                  </a:lnTo>
                  <a:lnTo>
                    <a:pt x="3245675" y="1942501"/>
                  </a:lnTo>
                  <a:lnTo>
                    <a:pt x="3213443" y="1968937"/>
                  </a:lnTo>
                  <a:lnTo>
                    <a:pt x="3185968" y="19744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55299" y="2046199"/>
              <a:ext cx="3258185" cy="1974850"/>
            </a:xfrm>
            <a:custGeom>
              <a:avLst/>
              <a:gdLst/>
              <a:ahLst/>
              <a:cxnLst/>
              <a:rect l="l" t="t" r="r" b="b"/>
              <a:pathLst>
                <a:path w="3258184" h="1974850">
                  <a:moveTo>
                    <a:pt x="3185968" y="1974403"/>
                  </a:moveTo>
                  <a:lnTo>
                    <a:pt x="71796" y="1974403"/>
                  </a:lnTo>
                  <a:lnTo>
                    <a:pt x="64723" y="1974061"/>
                  </a:lnTo>
                  <a:lnTo>
                    <a:pt x="26270" y="1958133"/>
                  </a:lnTo>
                  <a:lnTo>
                    <a:pt x="3073" y="1923416"/>
                  </a:lnTo>
                  <a:lnTo>
                    <a:pt x="0" y="1902606"/>
                  </a:lnTo>
                  <a:lnTo>
                    <a:pt x="0" y="71796"/>
                  </a:lnTo>
                  <a:lnTo>
                    <a:pt x="12087" y="31900"/>
                  </a:lnTo>
                  <a:lnTo>
                    <a:pt x="44320" y="5465"/>
                  </a:lnTo>
                  <a:lnTo>
                    <a:pt x="71796" y="0"/>
                  </a:lnTo>
                  <a:lnTo>
                    <a:pt x="3185968" y="0"/>
                  </a:lnTo>
                  <a:lnTo>
                    <a:pt x="3220661" y="8974"/>
                  </a:lnTo>
                  <a:lnTo>
                    <a:pt x="67670" y="8974"/>
                  </a:lnTo>
                  <a:lnTo>
                    <a:pt x="63585" y="9376"/>
                  </a:lnTo>
                  <a:lnTo>
                    <a:pt x="24456" y="30291"/>
                  </a:lnTo>
                  <a:lnTo>
                    <a:pt x="8973" y="67671"/>
                  </a:lnTo>
                  <a:lnTo>
                    <a:pt x="8973" y="1906731"/>
                  </a:lnTo>
                  <a:lnTo>
                    <a:pt x="24456" y="1944111"/>
                  </a:lnTo>
                  <a:lnTo>
                    <a:pt x="63585" y="1965025"/>
                  </a:lnTo>
                  <a:lnTo>
                    <a:pt x="67670" y="1965428"/>
                  </a:lnTo>
                  <a:lnTo>
                    <a:pt x="3220660" y="1965428"/>
                  </a:lnTo>
                  <a:lnTo>
                    <a:pt x="3219846" y="1965915"/>
                  </a:lnTo>
                  <a:lnTo>
                    <a:pt x="3213443" y="1968937"/>
                  </a:lnTo>
                  <a:lnTo>
                    <a:pt x="3206778" y="1971328"/>
                  </a:lnTo>
                  <a:lnTo>
                    <a:pt x="3199977" y="1973036"/>
                  </a:lnTo>
                  <a:lnTo>
                    <a:pt x="3193040" y="1974061"/>
                  </a:lnTo>
                  <a:lnTo>
                    <a:pt x="3185968" y="1974403"/>
                  </a:lnTo>
                  <a:close/>
                </a:path>
                <a:path w="3258184" h="1974850">
                  <a:moveTo>
                    <a:pt x="3220660" y="1965428"/>
                  </a:moveTo>
                  <a:lnTo>
                    <a:pt x="3190092" y="1965428"/>
                  </a:lnTo>
                  <a:lnTo>
                    <a:pt x="3194178" y="1965025"/>
                  </a:lnTo>
                  <a:lnTo>
                    <a:pt x="3202269" y="1963415"/>
                  </a:lnTo>
                  <a:lnTo>
                    <a:pt x="3235911" y="1940937"/>
                  </a:lnTo>
                  <a:lnTo>
                    <a:pt x="3248790" y="1906731"/>
                  </a:lnTo>
                  <a:lnTo>
                    <a:pt x="3248790" y="67671"/>
                  </a:lnTo>
                  <a:lnTo>
                    <a:pt x="3233307" y="30291"/>
                  </a:lnTo>
                  <a:lnTo>
                    <a:pt x="3194178" y="9376"/>
                  </a:lnTo>
                  <a:lnTo>
                    <a:pt x="3190092" y="8974"/>
                  </a:lnTo>
                  <a:lnTo>
                    <a:pt x="3220661" y="8974"/>
                  </a:lnTo>
                  <a:lnTo>
                    <a:pt x="3249276" y="37917"/>
                  </a:lnTo>
                  <a:lnTo>
                    <a:pt x="3257765" y="1902606"/>
                  </a:lnTo>
                  <a:lnTo>
                    <a:pt x="3257423" y="1909679"/>
                  </a:lnTo>
                  <a:lnTo>
                    <a:pt x="3241495" y="1948131"/>
                  </a:lnTo>
                  <a:lnTo>
                    <a:pt x="3225984" y="1962224"/>
                  </a:lnTo>
                  <a:lnTo>
                    <a:pt x="3220660" y="1965428"/>
                  </a:lnTo>
                  <a:close/>
                </a:path>
              </a:pathLst>
            </a:custGeom>
            <a:solidFill>
              <a:srgbClr val="212121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974559" y="2270563"/>
              <a:ext cx="628650" cy="628650"/>
            </a:xfrm>
            <a:custGeom>
              <a:avLst/>
              <a:gdLst/>
              <a:ahLst/>
              <a:cxnLst/>
              <a:rect l="l" t="t" r="r" b="b"/>
              <a:pathLst>
                <a:path w="628650" h="628650">
                  <a:moveTo>
                    <a:pt x="314109" y="628219"/>
                  </a:moveTo>
                  <a:lnTo>
                    <a:pt x="275657" y="625857"/>
                  </a:lnTo>
                  <a:lnTo>
                    <a:pt x="237786" y="618806"/>
                  </a:lnTo>
                  <a:lnTo>
                    <a:pt x="201063" y="607172"/>
                  </a:lnTo>
                  <a:lnTo>
                    <a:pt x="166038" y="591129"/>
                  </a:lnTo>
                  <a:lnTo>
                    <a:pt x="133240" y="570919"/>
                  </a:lnTo>
                  <a:lnTo>
                    <a:pt x="103165" y="546849"/>
                  </a:lnTo>
                  <a:lnTo>
                    <a:pt x="76264" y="519279"/>
                  </a:lnTo>
                  <a:lnTo>
                    <a:pt x="52935" y="488619"/>
                  </a:lnTo>
                  <a:lnTo>
                    <a:pt x="33537" y="455334"/>
                  </a:lnTo>
                  <a:lnTo>
                    <a:pt x="18360" y="419929"/>
                  </a:lnTo>
                  <a:lnTo>
                    <a:pt x="7632" y="382933"/>
                  </a:lnTo>
                  <a:lnTo>
                    <a:pt x="1512" y="344897"/>
                  </a:lnTo>
                  <a:lnTo>
                    <a:pt x="0" y="314109"/>
                  </a:lnTo>
                  <a:lnTo>
                    <a:pt x="94" y="306398"/>
                  </a:lnTo>
                  <a:lnTo>
                    <a:pt x="3398" y="268019"/>
                  </a:lnTo>
                  <a:lnTo>
                    <a:pt x="11376" y="230334"/>
                  </a:lnTo>
                  <a:lnTo>
                    <a:pt x="23908" y="193904"/>
                  </a:lnTo>
                  <a:lnTo>
                    <a:pt x="40807" y="159283"/>
                  </a:lnTo>
                  <a:lnTo>
                    <a:pt x="61813" y="126994"/>
                  </a:lnTo>
                  <a:lnTo>
                    <a:pt x="86614" y="97519"/>
                  </a:lnTo>
                  <a:lnTo>
                    <a:pt x="114840" y="71299"/>
                  </a:lnTo>
                  <a:lnTo>
                    <a:pt x="146062" y="48731"/>
                  </a:lnTo>
                  <a:lnTo>
                    <a:pt x="179809" y="30157"/>
                  </a:lnTo>
                  <a:lnTo>
                    <a:pt x="215575" y="15854"/>
                  </a:lnTo>
                  <a:lnTo>
                    <a:pt x="252829" y="6035"/>
                  </a:lnTo>
                  <a:lnTo>
                    <a:pt x="291004" y="850"/>
                  </a:lnTo>
                  <a:lnTo>
                    <a:pt x="314109" y="0"/>
                  </a:lnTo>
                  <a:lnTo>
                    <a:pt x="321820" y="94"/>
                  </a:lnTo>
                  <a:lnTo>
                    <a:pt x="360198" y="3399"/>
                  </a:lnTo>
                  <a:lnTo>
                    <a:pt x="397882" y="11377"/>
                  </a:lnTo>
                  <a:lnTo>
                    <a:pt x="434313" y="23909"/>
                  </a:lnTo>
                  <a:lnTo>
                    <a:pt x="468935" y="40808"/>
                  </a:lnTo>
                  <a:lnTo>
                    <a:pt x="501223" y="61814"/>
                  </a:lnTo>
                  <a:lnTo>
                    <a:pt x="530698" y="86614"/>
                  </a:lnTo>
                  <a:lnTo>
                    <a:pt x="556920" y="114840"/>
                  </a:lnTo>
                  <a:lnTo>
                    <a:pt x="579486" y="146063"/>
                  </a:lnTo>
                  <a:lnTo>
                    <a:pt x="598060" y="179810"/>
                  </a:lnTo>
                  <a:lnTo>
                    <a:pt x="612364" y="215576"/>
                  </a:lnTo>
                  <a:lnTo>
                    <a:pt x="622182" y="252829"/>
                  </a:lnTo>
                  <a:lnTo>
                    <a:pt x="627368" y="291004"/>
                  </a:lnTo>
                  <a:lnTo>
                    <a:pt x="628219" y="314109"/>
                  </a:lnTo>
                  <a:lnTo>
                    <a:pt x="628125" y="321820"/>
                  </a:lnTo>
                  <a:lnTo>
                    <a:pt x="624819" y="360199"/>
                  </a:lnTo>
                  <a:lnTo>
                    <a:pt x="616841" y="397884"/>
                  </a:lnTo>
                  <a:lnTo>
                    <a:pt x="604307" y="434313"/>
                  </a:lnTo>
                  <a:lnTo>
                    <a:pt x="587409" y="468935"/>
                  </a:lnTo>
                  <a:lnTo>
                    <a:pt x="566404" y="501224"/>
                  </a:lnTo>
                  <a:lnTo>
                    <a:pt x="541604" y="530699"/>
                  </a:lnTo>
                  <a:lnTo>
                    <a:pt x="513377" y="556919"/>
                  </a:lnTo>
                  <a:lnTo>
                    <a:pt x="482155" y="579487"/>
                  </a:lnTo>
                  <a:lnTo>
                    <a:pt x="448408" y="598061"/>
                  </a:lnTo>
                  <a:lnTo>
                    <a:pt x="412641" y="612364"/>
                  </a:lnTo>
                  <a:lnTo>
                    <a:pt x="375387" y="622183"/>
                  </a:lnTo>
                  <a:lnTo>
                    <a:pt x="337215" y="627368"/>
                  </a:lnTo>
                  <a:lnTo>
                    <a:pt x="314109" y="628219"/>
                  </a:lnTo>
                  <a:close/>
                </a:path>
              </a:pathLst>
            </a:custGeom>
            <a:solidFill>
              <a:srgbClr val="F5A623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89949" y="2476978"/>
              <a:ext cx="188465" cy="21538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8894971" y="2873094"/>
            <a:ext cx="781050" cy="65405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1550" b="1" spc="-60" dirty="0">
                <a:solidFill>
                  <a:srgbClr val="212121"/>
                </a:solidFill>
                <a:latin typeface="Roboto"/>
                <a:cs typeface="Roboto"/>
              </a:rPr>
              <a:t>Database</a:t>
            </a:r>
            <a:endParaRPr sz="155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1250" spc="-10" dirty="0">
                <a:solidFill>
                  <a:srgbClr val="212121"/>
                </a:solidFill>
                <a:latin typeface="Roboto"/>
                <a:cs typeface="Roboto"/>
              </a:rPr>
              <a:t>MySQL</a:t>
            </a:r>
            <a:endParaRPr sz="125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25525" y="3598887"/>
            <a:ext cx="21202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545454"/>
                </a:solidFill>
                <a:latin typeface="Roboto"/>
                <a:cs typeface="Roboto"/>
              </a:rPr>
              <a:t>Reliable</a:t>
            </a:r>
            <a:r>
              <a:rPr sz="1100" spc="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100" spc="-65" dirty="0">
                <a:solidFill>
                  <a:srgbClr val="545454"/>
                </a:solidFill>
                <a:latin typeface="Roboto"/>
                <a:cs typeface="Roboto"/>
              </a:rPr>
              <a:t>data</a:t>
            </a:r>
            <a:r>
              <a:rPr sz="1100" spc="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100" spc="-60" dirty="0">
                <a:solidFill>
                  <a:srgbClr val="545454"/>
                </a:solidFill>
                <a:latin typeface="Roboto"/>
                <a:cs typeface="Roboto"/>
              </a:rPr>
              <a:t>persistence</a:t>
            </a:r>
            <a:r>
              <a:rPr sz="1100" spc="1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100" spc="-75" dirty="0">
                <a:solidFill>
                  <a:srgbClr val="545454"/>
                </a:solidFill>
                <a:latin typeface="Roboto"/>
                <a:cs typeface="Roboto"/>
              </a:rPr>
              <a:t>and</a:t>
            </a:r>
            <a:r>
              <a:rPr sz="1100" spc="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100" spc="-55" dirty="0">
                <a:solidFill>
                  <a:srgbClr val="545454"/>
                </a:solidFill>
                <a:latin typeface="Roboto"/>
                <a:cs typeface="Roboto"/>
              </a:rPr>
              <a:t>storage</a:t>
            </a:r>
            <a:endParaRPr sz="1100">
              <a:latin typeface="Roboto"/>
              <a:cs typeface="Robo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74371" y="4307788"/>
            <a:ext cx="3258185" cy="1974850"/>
            <a:chOff x="574371" y="4307788"/>
            <a:chExt cx="3258185" cy="1974850"/>
          </a:xfrm>
        </p:grpSpPr>
        <p:sp>
          <p:nvSpPr>
            <p:cNvPr id="23" name="object 23"/>
            <p:cNvSpPr/>
            <p:nvPr/>
          </p:nvSpPr>
          <p:spPr>
            <a:xfrm>
              <a:off x="574371" y="4307789"/>
              <a:ext cx="3258185" cy="1974850"/>
            </a:xfrm>
            <a:custGeom>
              <a:avLst/>
              <a:gdLst/>
              <a:ahLst/>
              <a:cxnLst/>
              <a:rect l="l" t="t" r="r" b="b"/>
              <a:pathLst>
                <a:path w="3258185" h="1974850">
                  <a:moveTo>
                    <a:pt x="3185968" y="1974403"/>
                  </a:moveTo>
                  <a:lnTo>
                    <a:pt x="71796" y="1974403"/>
                  </a:lnTo>
                  <a:lnTo>
                    <a:pt x="64723" y="1974061"/>
                  </a:lnTo>
                  <a:lnTo>
                    <a:pt x="26271" y="1958133"/>
                  </a:lnTo>
                  <a:lnTo>
                    <a:pt x="3074" y="1923416"/>
                  </a:lnTo>
                  <a:lnTo>
                    <a:pt x="0" y="1902606"/>
                  </a:lnTo>
                  <a:lnTo>
                    <a:pt x="0" y="71796"/>
                  </a:lnTo>
                  <a:lnTo>
                    <a:pt x="12088" y="31900"/>
                  </a:lnTo>
                  <a:lnTo>
                    <a:pt x="44321" y="5464"/>
                  </a:lnTo>
                  <a:lnTo>
                    <a:pt x="71796" y="0"/>
                  </a:lnTo>
                  <a:lnTo>
                    <a:pt x="3185968" y="0"/>
                  </a:lnTo>
                  <a:lnTo>
                    <a:pt x="3225863" y="12088"/>
                  </a:lnTo>
                  <a:lnTo>
                    <a:pt x="3252299" y="44320"/>
                  </a:lnTo>
                  <a:lnTo>
                    <a:pt x="3257765" y="71796"/>
                  </a:lnTo>
                  <a:lnTo>
                    <a:pt x="3257765" y="1902606"/>
                  </a:lnTo>
                  <a:lnTo>
                    <a:pt x="3245676" y="1942500"/>
                  </a:lnTo>
                  <a:lnTo>
                    <a:pt x="3213443" y="1968937"/>
                  </a:lnTo>
                  <a:lnTo>
                    <a:pt x="3185968" y="19744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74371" y="4307788"/>
              <a:ext cx="3258185" cy="1974850"/>
            </a:xfrm>
            <a:custGeom>
              <a:avLst/>
              <a:gdLst/>
              <a:ahLst/>
              <a:cxnLst/>
              <a:rect l="l" t="t" r="r" b="b"/>
              <a:pathLst>
                <a:path w="3258185" h="1974850">
                  <a:moveTo>
                    <a:pt x="3185968" y="1974403"/>
                  </a:moveTo>
                  <a:lnTo>
                    <a:pt x="71796" y="1974403"/>
                  </a:lnTo>
                  <a:lnTo>
                    <a:pt x="64723" y="1974061"/>
                  </a:lnTo>
                  <a:lnTo>
                    <a:pt x="26271" y="1958133"/>
                  </a:lnTo>
                  <a:lnTo>
                    <a:pt x="3074" y="1923416"/>
                  </a:lnTo>
                  <a:lnTo>
                    <a:pt x="0" y="1902606"/>
                  </a:lnTo>
                  <a:lnTo>
                    <a:pt x="0" y="71796"/>
                  </a:lnTo>
                  <a:lnTo>
                    <a:pt x="12088" y="31900"/>
                  </a:lnTo>
                  <a:lnTo>
                    <a:pt x="44321" y="5464"/>
                  </a:lnTo>
                  <a:lnTo>
                    <a:pt x="71796" y="0"/>
                  </a:lnTo>
                  <a:lnTo>
                    <a:pt x="3185968" y="0"/>
                  </a:lnTo>
                  <a:lnTo>
                    <a:pt x="3220661" y="8974"/>
                  </a:lnTo>
                  <a:lnTo>
                    <a:pt x="67671" y="8974"/>
                  </a:lnTo>
                  <a:lnTo>
                    <a:pt x="63586" y="9376"/>
                  </a:lnTo>
                  <a:lnTo>
                    <a:pt x="24457" y="30290"/>
                  </a:lnTo>
                  <a:lnTo>
                    <a:pt x="8974" y="67671"/>
                  </a:lnTo>
                  <a:lnTo>
                    <a:pt x="8974" y="1906731"/>
                  </a:lnTo>
                  <a:lnTo>
                    <a:pt x="9264" y="1909678"/>
                  </a:lnTo>
                  <a:lnTo>
                    <a:pt x="9376" y="1910816"/>
                  </a:lnTo>
                  <a:lnTo>
                    <a:pt x="30291" y="1949944"/>
                  </a:lnTo>
                  <a:lnTo>
                    <a:pt x="67671" y="1965427"/>
                  </a:lnTo>
                  <a:lnTo>
                    <a:pt x="3220661" y="1965427"/>
                  </a:lnTo>
                  <a:lnTo>
                    <a:pt x="3219847" y="1965915"/>
                  </a:lnTo>
                  <a:lnTo>
                    <a:pt x="3213443" y="1968937"/>
                  </a:lnTo>
                  <a:lnTo>
                    <a:pt x="3206778" y="1971328"/>
                  </a:lnTo>
                  <a:lnTo>
                    <a:pt x="3199977" y="1973036"/>
                  </a:lnTo>
                  <a:lnTo>
                    <a:pt x="3193041" y="1974061"/>
                  </a:lnTo>
                  <a:lnTo>
                    <a:pt x="3185968" y="1974403"/>
                  </a:lnTo>
                  <a:close/>
                </a:path>
                <a:path w="3258185" h="1974850">
                  <a:moveTo>
                    <a:pt x="3220661" y="1965427"/>
                  </a:moveTo>
                  <a:lnTo>
                    <a:pt x="3190093" y="1965427"/>
                  </a:lnTo>
                  <a:lnTo>
                    <a:pt x="3194178" y="1965025"/>
                  </a:lnTo>
                  <a:lnTo>
                    <a:pt x="3202270" y="1963415"/>
                  </a:lnTo>
                  <a:lnTo>
                    <a:pt x="3235910" y="1940937"/>
                  </a:lnTo>
                  <a:lnTo>
                    <a:pt x="3248790" y="1906731"/>
                  </a:lnTo>
                  <a:lnTo>
                    <a:pt x="3248790" y="67671"/>
                  </a:lnTo>
                  <a:lnTo>
                    <a:pt x="3248499" y="64723"/>
                  </a:lnTo>
                  <a:lnTo>
                    <a:pt x="3248387" y="63585"/>
                  </a:lnTo>
                  <a:lnTo>
                    <a:pt x="3227473" y="24457"/>
                  </a:lnTo>
                  <a:lnTo>
                    <a:pt x="3190093" y="8974"/>
                  </a:lnTo>
                  <a:lnTo>
                    <a:pt x="3220661" y="8974"/>
                  </a:lnTo>
                  <a:lnTo>
                    <a:pt x="3249277" y="37917"/>
                  </a:lnTo>
                  <a:lnTo>
                    <a:pt x="3257765" y="1902606"/>
                  </a:lnTo>
                  <a:lnTo>
                    <a:pt x="3257423" y="1909678"/>
                  </a:lnTo>
                  <a:lnTo>
                    <a:pt x="3241495" y="1948130"/>
                  </a:lnTo>
                  <a:lnTo>
                    <a:pt x="3225985" y="1962223"/>
                  </a:lnTo>
                  <a:lnTo>
                    <a:pt x="3220661" y="1965427"/>
                  </a:lnTo>
                  <a:close/>
                </a:path>
              </a:pathLst>
            </a:custGeom>
            <a:solidFill>
              <a:srgbClr val="212121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84657" y="4532152"/>
              <a:ext cx="628650" cy="628650"/>
            </a:xfrm>
            <a:custGeom>
              <a:avLst/>
              <a:gdLst/>
              <a:ahLst/>
              <a:cxnLst/>
              <a:rect l="l" t="t" r="r" b="b"/>
              <a:pathLst>
                <a:path w="628650" h="628650">
                  <a:moveTo>
                    <a:pt x="314109" y="628219"/>
                  </a:moveTo>
                  <a:lnTo>
                    <a:pt x="275656" y="625856"/>
                  </a:lnTo>
                  <a:lnTo>
                    <a:pt x="237786" y="618805"/>
                  </a:lnTo>
                  <a:lnTo>
                    <a:pt x="201064" y="607172"/>
                  </a:lnTo>
                  <a:lnTo>
                    <a:pt x="166039" y="591129"/>
                  </a:lnTo>
                  <a:lnTo>
                    <a:pt x="133240" y="570919"/>
                  </a:lnTo>
                  <a:lnTo>
                    <a:pt x="103166" y="546849"/>
                  </a:lnTo>
                  <a:lnTo>
                    <a:pt x="76264" y="519279"/>
                  </a:lnTo>
                  <a:lnTo>
                    <a:pt x="52936" y="488618"/>
                  </a:lnTo>
                  <a:lnTo>
                    <a:pt x="33537" y="455334"/>
                  </a:lnTo>
                  <a:lnTo>
                    <a:pt x="18361" y="419929"/>
                  </a:lnTo>
                  <a:lnTo>
                    <a:pt x="7632" y="382933"/>
                  </a:lnTo>
                  <a:lnTo>
                    <a:pt x="1512" y="344897"/>
                  </a:lnTo>
                  <a:lnTo>
                    <a:pt x="0" y="314109"/>
                  </a:lnTo>
                  <a:lnTo>
                    <a:pt x="94" y="306398"/>
                  </a:lnTo>
                  <a:lnTo>
                    <a:pt x="3399" y="268019"/>
                  </a:lnTo>
                  <a:lnTo>
                    <a:pt x="11377" y="230334"/>
                  </a:lnTo>
                  <a:lnTo>
                    <a:pt x="23909" y="193904"/>
                  </a:lnTo>
                  <a:lnTo>
                    <a:pt x="40807" y="159282"/>
                  </a:lnTo>
                  <a:lnTo>
                    <a:pt x="61814" y="126994"/>
                  </a:lnTo>
                  <a:lnTo>
                    <a:pt x="86614" y="97519"/>
                  </a:lnTo>
                  <a:lnTo>
                    <a:pt x="114840" y="71299"/>
                  </a:lnTo>
                  <a:lnTo>
                    <a:pt x="146063" y="48731"/>
                  </a:lnTo>
                  <a:lnTo>
                    <a:pt x="179810" y="30157"/>
                  </a:lnTo>
                  <a:lnTo>
                    <a:pt x="215576" y="15854"/>
                  </a:lnTo>
                  <a:lnTo>
                    <a:pt x="252829" y="6035"/>
                  </a:lnTo>
                  <a:lnTo>
                    <a:pt x="291004" y="851"/>
                  </a:lnTo>
                  <a:lnTo>
                    <a:pt x="314109" y="0"/>
                  </a:lnTo>
                  <a:lnTo>
                    <a:pt x="321820" y="94"/>
                  </a:lnTo>
                  <a:lnTo>
                    <a:pt x="360199" y="3399"/>
                  </a:lnTo>
                  <a:lnTo>
                    <a:pt x="397884" y="11377"/>
                  </a:lnTo>
                  <a:lnTo>
                    <a:pt x="434313" y="23909"/>
                  </a:lnTo>
                  <a:lnTo>
                    <a:pt x="468935" y="40807"/>
                  </a:lnTo>
                  <a:lnTo>
                    <a:pt x="501224" y="61814"/>
                  </a:lnTo>
                  <a:lnTo>
                    <a:pt x="530699" y="86614"/>
                  </a:lnTo>
                  <a:lnTo>
                    <a:pt x="556919" y="114840"/>
                  </a:lnTo>
                  <a:lnTo>
                    <a:pt x="579487" y="146063"/>
                  </a:lnTo>
                  <a:lnTo>
                    <a:pt x="598061" y="179809"/>
                  </a:lnTo>
                  <a:lnTo>
                    <a:pt x="612364" y="215576"/>
                  </a:lnTo>
                  <a:lnTo>
                    <a:pt x="622183" y="252829"/>
                  </a:lnTo>
                  <a:lnTo>
                    <a:pt x="627368" y="291004"/>
                  </a:lnTo>
                  <a:lnTo>
                    <a:pt x="628219" y="314109"/>
                  </a:lnTo>
                  <a:lnTo>
                    <a:pt x="628124" y="321820"/>
                  </a:lnTo>
                  <a:lnTo>
                    <a:pt x="624819" y="360198"/>
                  </a:lnTo>
                  <a:lnTo>
                    <a:pt x="616841" y="397884"/>
                  </a:lnTo>
                  <a:lnTo>
                    <a:pt x="604308" y="434313"/>
                  </a:lnTo>
                  <a:lnTo>
                    <a:pt x="587410" y="468935"/>
                  </a:lnTo>
                  <a:lnTo>
                    <a:pt x="566404" y="501224"/>
                  </a:lnTo>
                  <a:lnTo>
                    <a:pt x="541604" y="530699"/>
                  </a:lnTo>
                  <a:lnTo>
                    <a:pt x="513378" y="556919"/>
                  </a:lnTo>
                  <a:lnTo>
                    <a:pt x="482155" y="579487"/>
                  </a:lnTo>
                  <a:lnTo>
                    <a:pt x="448408" y="598061"/>
                  </a:lnTo>
                  <a:lnTo>
                    <a:pt x="412642" y="612364"/>
                  </a:lnTo>
                  <a:lnTo>
                    <a:pt x="375389" y="622183"/>
                  </a:lnTo>
                  <a:lnTo>
                    <a:pt x="337214" y="627368"/>
                  </a:lnTo>
                  <a:lnTo>
                    <a:pt x="314109" y="628219"/>
                  </a:lnTo>
                  <a:close/>
                </a:path>
              </a:pathLst>
            </a:custGeom>
            <a:solidFill>
              <a:srgbClr val="F5A623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00047" y="4741933"/>
              <a:ext cx="208658" cy="204157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1707190" y="5134683"/>
            <a:ext cx="989330" cy="65405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1550" b="1" spc="-10" dirty="0">
                <a:solidFill>
                  <a:srgbClr val="212121"/>
                </a:solidFill>
                <a:latin typeface="Roboto"/>
                <a:cs typeface="Roboto"/>
              </a:rPr>
              <a:t>CI/CD</a:t>
            </a:r>
            <a:endParaRPr sz="155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1250" spc="-65" dirty="0">
                <a:solidFill>
                  <a:srgbClr val="212121"/>
                </a:solidFill>
                <a:latin typeface="Roboto"/>
                <a:cs typeface="Roboto"/>
              </a:rPr>
              <a:t>GitHub</a:t>
            </a:r>
            <a:r>
              <a:rPr sz="1250" spc="-25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250" spc="-40" dirty="0">
                <a:solidFill>
                  <a:srgbClr val="212121"/>
                </a:solidFill>
                <a:latin typeface="Roboto"/>
                <a:cs typeface="Roboto"/>
              </a:rPr>
              <a:t>Actions</a:t>
            </a:r>
            <a:endParaRPr sz="1250">
              <a:latin typeface="Roboto"/>
              <a:cs typeface="Robo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31153" y="5860476"/>
            <a:ext cx="234124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70" dirty="0">
                <a:solidFill>
                  <a:srgbClr val="545454"/>
                </a:solidFill>
                <a:latin typeface="Roboto"/>
                <a:cs typeface="Roboto"/>
              </a:rPr>
              <a:t>Automated</a:t>
            </a:r>
            <a:r>
              <a:rPr sz="1100" spc="-1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100" spc="-50" dirty="0">
                <a:solidFill>
                  <a:srgbClr val="545454"/>
                </a:solidFill>
                <a:latin typeface="Roboto"/>
                <a:cs typeface="Roboto"/>
              </a:rPr>
              <a:t>build</a:t>
            </a:r>
            <a:r>
              <a:rPr sz="1100" spc="-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100" spc="-75" dirty="0">
                <a:solidFill>
                  <a:srgbClr val="545454"/>
                </a:solidFill>
                <a:latin typeface="Roboto"/>
                <a:cs typeface="Roboto"/>
              </a:rPr>
              <a:t>and</a:t>
            </a:r>
            <a:r>
              <a:rPr sz="1100" spc="-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100" spc="-65" dirty="0">
                <a:solidFill>
                  <a:srgbClr val="545454"/>
                </a:solidFill>
                <a:latin typeface="Roboto"/>
                <a:cs typeface="Roboto"/>
              </a:rPr>
              <a:t>deployment</a:t>
            </a:r>
            <a:r>
              <a:rPr sz="1100" spc="-10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100" spc="-40" dirty="0">
                <a:solidFill>
                  <a:srgbClr val="545454"/>
                </a:solidFill>
                <a:latin typeface="Roboto"/>
                <a:cs typeface="Roboto"/>
              </a:rPr>
              <a:t>pipeline</a:t>
            </a:r>
            <a:endParaRPr sz="1100">
              <a:latin typeface="Roboto"/>
              <a:cs typeface="Roboto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119322" y="4307788"/>
            <a:ext cx="3249295" cy="1974850"/>
            <a:chOff x="4119322" y="4307788"/>
            <a:chExt cx="3249295" cy="1974850"/>
          </a:xfrm>
        </p:grpSpPr>
        <p:sp>
          <p:nvSpPr>
            <p:cNvPr id="30" name="object 30"/>
            <p:cNvSpPr/>
            <p:nvPr/>
          </p:nvSpPr>
          <p:spPr>
            <a:xfrm>
              <a:off x="4119323" y="4307789"/>
              <a:ext cx="3249295" cy="1974850"/>
            </a:xfrm>
            <a:custGeom>
              <a:avLst/>
              <a:gdLst/>
              <a:ahLst/>
              <a:cxnLst/>
              <a:rect l="l" t="t" r="r" b="b"/>
              <a:pathLst>
                <a:path w="3249295" h="1974850">
                  <a:moveTo>
                    <a:pt x="3176994" y="1974403"/>
                  </a:moveTo>
                  <a:lnTo>
                    <a:pt x="71796" y="1974403"/>
                  </a:lnTo>
                  <a:lnTo>
                    <a:pt x="64723" y="1974061"/>
                  </a:lnTo>
                  <a:lnTo>
                    <a:pt x="26271" y="1958133"/>
                  </a:lnTo>
                  <a:lnTo>
                    <a:pt x="3073" y="1923416"/>
                  </a:lnTo>
                  <a:lnTo>
                    <a:pt x="0" y="1902606"/>
                  </a:lnTo>
                  <a:lnTo>
                    <a:pt x="0" y="71796"/>
                  </a:lnTo>
                  <a:lnTo>
                    <a:pt x="12088" y="31900"/>
                  </a:lnTo>
                  <a:lnTo>
                    <a:pt x="44321" y="5464"/>
                  </a:lnTo>
                  <a:lnTo>
                    <a:pt x="71796" y="0"/>
                  </a:lnTo>
                  <a:lnTo>
                    <a:pt x="3176994" y="0"/>
                  </a:lnTo>
                  <a:lnTo>
                    <a:pt x="3216889" y="12088"/>
                  </a:lnTo>
                  <a:lnTo>
                    <a:pt x="3243325" y="44320"/>
                  </a:lnTo>
                  <a:lnTo>
                    <a:pt x="3248790" y="71796"/>
                  </a:lnTo>
                  <a:lnTo>
                    <a:pt x="3248790" y="1902606"/>
                  </a:lnTo>
                  <a:lnTo>
                    <a:pt x="3236701" y="1942500"/>
                  </a:lnTo>
                  <a:lnTo>
                    <a:pt x="3204469" y="1968937"/>
                  </a:lnTo>
                  <a:lnTo>
                    <a:pt x="3176994" y="19744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19322" y="4307788"/>
              <a:ext cx="3249295" cy="1974850"/>
            </a:xfrm>
            <a:custGeom>
              <a:avLst/>
              <a:gdLst/>
              <a:ahLst/>
              <a:cxnLst/>
              <a:rect l="l" t="t" r="r" b="b"/>
              <a:pathLst>
                <a:path w="3249295" h="1974850">
                  <a:moveTo>
                    <a:pt x="3176994" y="1974403"/>
                  </a:moveTo>
                  <a:lnTo>
                    <a:pt x="71796" y="1974403"/>
                  </a:lnTo>
                  <a:lnTo>
                    <a:pt x="64723" y="1974061"/>
                  </a:lnTo>
                  <a:lnTo>
                    <a:pt x="26271" y="1958133"/>
                  </a:lnTo>
                  <a:lnTo>
                    <a:pt x="3073" y="1923416"/>
                  </a:lnTo>
                  <a:lnTo>
                    <a:pt x="0" y="1902606"/>
                  </a:lnTo>
                  <a:lnTo>
                    <a:pt x="0" y="71796"/>
                  </a:lnTo>
                  <a:lnTo>
                    <a:pt x="12088" y="31900"/>
                  </a:lnTo>
                  <a:lnTo>
                    <a:pt x="44321" y="5464"/>
                  </a:lnTo>
                  <a:lnTo>
                    <a:pt x="71796" y="0"/>
                  </a:lnTo>
                  <a:lnTo>
                    <a:pt x="3176994" y="0"/>
                  </a:lnTo>
                  <a:lnTo>
                    <a:pt x="3211686" y="8974"/>
                  </a:lnTo>
                  <a:lnTo>
                    <a:pt x="67671" y="8974"/>
                  </a:lnTo>
                  <a:lnTo>
                    <a:pt x="63585" y="9376"/>
                  </a:lnTo>
                  <a:lnTo>
                    <a:pt x="24457" y="30290"/>
                  </a:lnTo>
                  <a:lnTo>
                    <a:pt x="8974" y="67671"/>
                  </a:lnTo>
                  <a:lnTo>
                    <a:pt x="8974" y="1906731"/>
                  </a:lnTo>
                  <a:lnTo>
                    <a:pt x="24457" y="1944110"/>
                  </a:lnTo>
                  <a:lnTo>
                    <a:pt x="63585" y="1965025"/>
                  </a:lnTo>
                  <a:lnTo>
                    <a:pt x="67671" y="1965427"/>
                  </a:lnTo>
                  <a:lnTo>
                    <a:pt x="3211686" y="1965427"/>
                  </a:lnTo>
                  <a:lnTo>
                    <a:pt x="3210872" y="1965915"/>
                  </a:lnTo>
                  <a:lnTo>
                    <a:pt x="3204468" y="1968937"/>
                  </a:lnTo>
                  <a:lnTo>
                    <a:pt x="3197804" y="1971328"/>
                  </a:lnTo>
                  <a:lnTo>
                    <a:pt x="3191003" y="1973036"/>
                  </a:lnTo>
                  <a:lnTo>
                    <a:pt x="3184066" y="1974061"/>
                  </a:lnTo>
                  <a:lnTo>
                    <a:pt x="3176994" y="1974403"/>
                  </a:lnTo>
                  <a:close/>
                </a:path>
                <a:path w="3249295" h="1974850">
                  <a:moveTo>
                    <a:pt x="3211686" y="1965427"/>
                  </a:moveTo>
                  <a:lnTo>
                    <a:pt x="3181118" y="1965427"/>
                  </a:lnTo>
                  <a:lnTo>
                    <a:pt x="3185203" y="1965025"/>
                  </a:lnTo>
                  <a:lnTo>
                    <a:pt x="3193294" y="1963415"/>
                  </a:lnTo>
                  <a:lnTo>
                    <a:pt x="3226936" y="1940937"/>
                  </a:lnTo>
                  <a:lnTo>
                    <a:pt x="3239815" y="1906731"/>
                  </a:lnTo>
                  <a:lnTo>
                    <a:pt x="3239815" y="67671"/>
                  </a:lnTo>
                  <a:lnTo>
                    <a:pt x="3224332" y="30290"/>
                  </a:lnTo>
                  <a:lnTo>
                    <a:pt x="3185203" y="9376"/>
                  </a:lnTo>
                  <a:lnTo>
                    <a:pt x="3181118" y="8974"/>
                  </a:lnTo>
                  <a:lnTo>
                    <a:pt x="3211686" y="8974"/>
                  </a:lnTo>
                  <a:lnTo>
                    <a:pt x="3240302" y="37917"/>
                  </a:lnTo>
                  <a:lnTo>
                    <a:pt x="3248790" y="1902606"/>
                  </a:lnTo>
                  <a:lnTo>
                    <a:pt x="3248448" y="1909678"/>
                  </a:lnTo>
                  <a:lnTo>
                    <a:pt x="3232520" y="1948130"/>
                  </a:lnTo>
                  <a:lnTo>
                    <a:pt x="3217010" y="1962223"/>
                  </a:lnTo>
                  <a:lnTo>
                    <a:pt x="3211686" y="1965427"/>
                  </a:lnTo>
                  <a:close/>
                </a:path>
              </a:pathLst>
            </a:custGeom>
            <a:solidFill>
              <a:srgbClr val="212121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429608" y="4532152"/>
              <a:ext cx="628650" cy="628650"/>
            </a:xfrm>
            <a:custGeom>
              <a:avLst/>
              <a:gdLst/>
              <a:ahLst/>
              <a:cxnLst/>
              <a:rect l="l" t="t" r="r" b="b"/>
              <a:pathLst>
                <a:path w="628650" h="628650">
                  <a:moveTo>
                    <a:pt x="314109" y="628219"/>
                  </a:moveTo>
                  <a:lnTo>
                    <a:pt x="275656" y="625856"/>
                  </a:lnTo>
                  <a:lnTo>
                    <a:pt x="237786" y="618805"/>
                  </a:lnTo>
                  <a:lnTo>
                    <a:pt x="201064" y="607172"/>
                  </a:lnTo>
                  <a:lnTo>
                    <a:pt x="166039" y="591129"/>
                  </a:lnTo>
                  <a:lnTo>
                    <a:pt x="133239" y="570919"/>
                  </a:lnTo>
                  <a:lnTo>
                    <a:pt x="103165" y="546849"/>
                  </a:lnTo>
                  <a:lnTo>
                    <a:pt x="76264" y="519279"/>
                  </a:lnTo>
                  <a:lnTo>
                    <a:pt x="52935" y="488618"/>
                  </a:lnTo>
                  <a:lnTo>
                    <a:pt x="33537" y="455334"/>
                  </a:lnTo>
                  <a:lnTo>
                    <a:pt x="18360" y="419929"/>
                  </a:lnTo>
                  <a:lnTo>
                    <a:pt x="7632" y="382933"/>
                  </a:lnTo>
                  <a:lnTo>
                    <a:pt x="1512" y="344897"/>
                  </a:lnTo>
                  <a:lnTo>
                    <a:pt x="0" y="314109"/>
                  </a:lnTo>
                  <a:lnTo>
                    <a:pt x="94" y="306398"/>
                  </a:lnTo>
                  <a:lnTo>
                    <a:pt x="3398" y="268019"/>
                  </a:lnTo>
                  <a:lnTo>
                    <a:pt x="11377" y="230334"/>
                  </a:lnTo>
                  <a:lnTo>
                    <a:pt x="23909" y="193904"/>
                  </a:lnTo>
                  <a:lnTo>
                    <a:pt x="40807" y="159282"/>
                  </a:lnTo>
                  <a:lnTo>
                    <a:pt x="61813" y="126994"/>
                  </a:lnTo>
                  <a:lnTo>
                    <a:pt x="86614" y="97519"/>
                  </a:lnTo>
                  <a:lnTo>
                    <a:pt x="114840" y="71299"/>
                  </a:lnTo>
                  <a:lnTo>
                    <a:pt x="146062" y="48731"/>
                  </a:lnTo>
                  <a:lnTo>
                    <a:pt x="179809" y="30157"/>
                  </a:lnTo>
                  <a:lnTo>
                    <a:pt x="215575" y="15854"/>
                  </a:lnTo>
                  <a:lnTo>
                    <a:pt x="252828" y="6035"/>
                  </a:lnTo>
                  <a:lnTo>
                    <a:pt x="291004" y="851"/>
                  </a:lnTo>
                  <a:lnTo>
                    <a:pt x="314109" y="0"/>
                  </a:lnTo>
                  <a:lnTo>
                    <a:pt x="321820" y="94"/>
                  </a:lnTo>
                  <a:lnTo>
                    <a:pt x="360199" y="3399"/>
                  </a:lnTo>
                  <a:lnTo>
                    <a:pt x="397884" y="11377"/>
                  </a:lnTo>
                  <a:lnTo>
                    <a:pt x="434313" y="23909"/>
                  </a:lnTo>
                  <a:lnTo>
                    <a:pt x="468935" y="40807"/>
                  </a:lnTo>
                  <a:lnTo>
                    <a:pt x="501224" y="61814"/>
                  </a:lnTo>
                  <a:lnTo>
                    <a:pt x="530699" y="86614"/>
                  </a:lnTo>
                  <a:lnTo>
                    <a:pt x="556919" y="114840"/>
                  </a:lnTo>
                  <a:lnTo>
                    <a:pt x="579487" y="146063"/>
                  </a:lnTo>
                  <a:lnTo>
                    <a:pt x="598060" y="179809"/>
                  </a:lnTo>
                  <a:lnTo>
                    <a:pt x="612364" y="215576"/>
                  </a:lnTo>
                  <a:lnTo>
                    <a:pt x="622183" y="252829"/>
                  </a:lnTo>
                  <a:lnTo>
                    <a:pt x="627368" y="291004"/>
                  </a:lnTo>
                  <a:lnTo>
                    <a:pt x="628219" y="314109"/>
                  </a:lnTo>
                  <a:lnTo>
                    <a:pt x="628124" y="321820"/>
                  </a:lnTo>
                  <a:lnTo>
                    <a:pt x="624819" y="360198"/>
                  </a:lnTo>
                  <a:lnTo>
                    <a:pt x="616841" y="397884"/>
                  </a:lnTo>
                  <a:lnTo>
                    <a:pt x="604308" y="434313"/>
                  </a:lnTo>
                  <a:lnTo>
                    <a:pt x="587410" y="468935"/>
                  </a:lnTo>
                  <a:lnTo>
                    <a:pt x="566405" y="501224"/>
                  </a:lnTo>
                  <a:lnTo>
                    <a:pt x="541604" y="530699"/>
                  </a:lnTo>
                  <a:lnTo>
                    <a:pt x="513378" y="556919"/>
                  </a:lnTo>
                  <a:lnTo>
                    <a:pt x="482155" y="579487"/>
                  </a:lnTo>
                  <a:lnTo>
                    <a:pt x="448408" y="598061"/>
                  </a:lnTo>
                  <a:lnTo>
                    <a:pt x="412641" y="612364"/>
                  </a:lnTo>
                  <a:lnTo>
                    <a:pt x="375389" y="622183"/>
                  </a:lnTo>
                  <a:lnTo>
                    <a:pt x="337214" y="627368"/>
                  </a:lnTo>
                  <a:lnTo>
                    <a:pt x="314109" y="628219"/>
                  </a:lnTo>
                  <a:close/>
                </a:path>
              </a:pathLst>
            </a:custGeom>
            <a:solidFill>
              <a:srgbClr val="F5A623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609197" y="4752029"/>
              <a:ext cx="269240" cy="188595"/>
            </a:xfrm>
            <a:custGeom>
              <a:avLst/>
              <a:gdLst/>
              <a:ahLst/>
              <a:cxnLst/>
              <a:rect l="l" t="t" r="r" b="b"/>
              <a:pathLst>
                <a:path w="269239" h="188595">
                  <a:moveTo>
                    <a:pt x="81388" y="55866"/>
                  </a:moveTo>
                  <a:lnTo>
                    <a:pt x="53581" y="55866"/>
                  </a:lnTo>
                  <a:lnTo>
                    <a:pt x="53581" y="30583"/>
                  </a:lnTo>
                  <a:lnTo>
                    <a:pt x="81388" y="30583"/>
                  </a:lnTo>
                  <a:lnTo>
                    <a:pt x="81388" y="55866"/>
                  </a:lnTo>
                  <a:close/>
                </a:path>
                <a:path w="269239" h="188595">
                  <a:moveTo>
                    <a:pt x="114243" y="55866"/>
                  </a:moveTo>
                  <a:lnTo>
                    <a:pt x="86436" y="55866"/>
                  </a:lnTo>
                  <a:lnTo>
                    <a:pt x="86436" y="30583"/>
                  </a:lnTo>
                  <a:lnTo>
                    <a:pt x="114243" y="30583"/>
                  </a:lnTo>
                  <a:lnTo>
                    <a:pt x="114243" y="55866"/>
                  </a:lnTo>
                  <a:close/>
                </a:path>
                <a:path w="269239" h="188595">
                  <a:moveTo>
                    <a:pt x="147098" y="55866"/>
                  </a:moveTo>
                  <a:lnTo>
                    <a:pt x="119291" y="55866"/>
                  </a:lnTo>
                  <a:lnTo>
                    <a:pt x="119291" y="30583"/>
                  </a:lnTo>
                  <a:lnTo>
                    <a:pt x="147098" y="30583"/>
                  </a:lnTo>
                  <a:lnTo>
                    <a:pt x="147098" y="55866"/>
                  </a:lnTo>
                  <a:close/>
                </a:path>
                <a:path w="269239" h="188595">
                  <a:moveTo>
                    <a:pt x="258233" y="92634"/>
                  </a:moveTo>
                  <a:lnTo>
                    <a:pt x="193289" y="92634"/>
                  </a:lnTo>
                  <a:lnTo>
                    <a:pt x="200483" y="89941"/>
                  </a:lnTo>
                  <a:lnTo>
                    <a:pt x="204143" y="87964"/>
                  </a:lnTo>
                  <a:lnTo>
                    <a:pt x="199801" y="77426"/>
                  </a:lnTo>
                  <a:lnTo>
                    <a:pt x="198911" y="65752"/>
                  </a:lnTo>
                  <a:lnTo>
                    <a:pt x="200909" y="54899"/>
                  </a:lnTo>
                  <a:lnTo>
                    <a:pt x="201025" y="54268"/>
                  </a:lnTo>
                  <a:lnTo>
                    <a:pt x="205699" y="44297"/>
                  </a:lnTo>
                  <a:lnTo>
                    <a:pt x="209612" y="38408"/>
                  </a:lnTo>
                  <a:lnTo>
                    <a:pt x="215501" y="42320"/>
                  </a:lnTo>
                  <a:lnTo>
                    <a:pt x="222338" y="48424"/>
                  </a:lnTo>
                  <a:lnTo>
                    <a:pt x="227475" y="54899"/>
                  </a:lnTo>
                  <a:lnTo>
                    <a:pt x="230948" y="61783"/>
                  </a:lnTo>
                  <a:lnTo>
                    <a:pt x="232791" y="69118"/>
                  </a:lnTo>
                  <a:lnTo>
                    <a:pt x="252622" y="69118"/>
                  </a:lnTo>
                  <a:lnTo>
                    <a:pt x="257691" y="70094"/>
                  </a:lnTo>
                  <a:lnTo>
                    <a:pt x="263543" y="72651"/>
                  </a:lnTo>
                  <a:lnTo>
                    <a:pt x="269138" y="76395"/>
                  </a:lnTo>
                  <a:lnTo>
                    <a:pt x="266194" y="82537"/>
                  </a:lnTo>
                  <a:lnTo>
                    <a:pt x="265563" y="83589"/>
                  </a:lnTo>
                  <a:lnTo>
                    <a:pt x="258233" y="92634"/>
                  </a:lnTo>
                  <a:close/>
                </a:path>
                <a:path w="269239" h="188595">
                  <a:moveTo>
                    <a:pt x="48575" y="85903"/>
                  </a:moveTo>
                  <a:lnTo>
                    <a:pt x="20767" y="85903"/>
                  </a:lnTo>
                  <a:lnTo>
                    <a:pt x="20767" y="60914"/>
                  </a:lnTo>
                  <a:lnTo>
                    <a:pt x="48575" y="60914"/>
                  </a:lnTo>
                  <a:lnTo>
                    <a:pt x="48575" y="85903"/>
                  </a:lnTo>
                  <a:close/>
                </a:path>
                <a:path w="269239" h="188595">
                  <a:moveTo>
                    <a:pt x="81388" y="85903"/>
                  </a:moveTo>
                  <a:lnTo>
                    <a:pt x="53581" y="85903"/>
                  </a:lnTo>
                  <a:lnTo>
                    <a:pt x="53581" y="60914"/>
                  </a:lnTo>
                  <a:lnTo>
                    <a:pt x="81388" y="60914"/>
                  </a:lnTo>
                  <a:lnTo>
                    <a:pt x="81388" y="85903"/>
                  </a:lnTo>
                  <a:close/>
                </a:path>
                <a:path w="269239" h="188595">
                  <a:moveTo>
                    <a:pt x="114243" y="85903"/>
                  </a:moveTo>
                  <a:lnTo>
                    <a:pt x="86436" y="85903"/>
                  </a:lnTo>
                  <a:lnTo>
                    <a:pt x="86436" y="60914"/>
                  </a:lnTo>
                  <a:lnTo>
                    <a:pt x="114243" y="60914"/>
                  </a:lnTo>
                  <a:lnTo>
                    <a:pt x="114243" y="85903"/>
                  </a:lnTo>
                  <a:close/>
                </a:path>
                <a:path w="269239" h="188595">
                  <a:moveTo>
                    <a:pt x="147098" y="85903"/>
                  </a:moveTo>
                  <a:lnTo>
                    <a:pt x="119291" y="85903"/>
                  </a:lnTo>
                  <a:lnTo>
                    <a:pt x="119291" y="60914"/>
                  </a:lnTo>
                  <a:lnTo>
                    <a:pt x="147098" y="60914"/>
                  </a:lnTo>
                  <a:lnTo>
                    <a:pt x="147098" y="85903"/>
                  </a:lnTo>
                  <a:close/>
                </a:path>
                <a:path w="269239" h="188595">
                  <a:moveTo>
                    <a:pt x="179996" y="85903"/>
                  </a:moveTo>
                  <a:lnTo>
                    <a:pt x="152189" y="85903"/>
                  </a:lnTo>
                  <a:lnTo>
                    <a:pt x="152189" y="60914"/>
                  </a:lnTo>
                  <a:lnTo>
                    <a:pt x="179996" y="60914"/>
                  </a:lnTo>
                  <a:lnTo>
                    <a:pt x="179996" y="85903"/>
                  </a:lnTo>
                  <a:close/>
                </a:path>
                <a:path w="269239" h="188595">
                  <a:moveTo>
                    <a:pt x="252622" y="69118"/>
                  </a:moveTo>
                  <a:lnTo>
                    <a:pt x="232791" y="69118"/>
                  </a:lnTo>
                  <a:lnTo>
                    <a:pt x="241270" y="68244"/>
                  </a:lnTo>
                  <a:lnTo>
                    <a:pt x="249918" y="68597"/>
                  </a:lnTo>
                  <a:lnTo>
                    <a:pt x="252622" y="69118"/>
                  </a:lnTo>
                  <a:close/>
                </a:path>
                <a:path w="269239" h="188595">
                  <a:moveTo>
                    <a:pt x="89002" y="188507"/>
                  </a:moveTo>
                  <a:lnTo>
                    <a:pt x="48596" y="181508"/>
                  </a:lnTo>
                  <a:lnTo>
                    <a:pt x="9235" y="144969"/>
                  </a:lnTo>
                  <a:lnTo>
                    <a:pt x="0" y="109456"/>
                  </a:lnTo>
                  <a:lnTo>
                    <a:pt x="795" y="94623"/>
                  </a:lnTo>
                  <a:lnTo>
                    <a:pt x="911" y="92466"/>
                  </a:lnTo>
                  <a:lnTo>
                    <a:pt x="183782" y="92466"/>
                  </a:lnTo>
                  <a:lnTo>
                    <a:pt x="193289" y="92634"/>
                  </a:lnTo>
                  <a:lnTo>
                    <a:pt x="258233" y="92634"/>
                  </a:lnTo>
                  <a:lnTo>
                    <a:pt x="256621" y="94623"/>
                  </a:lnTo>
                  <a:lnTo>
                    <a:pt x="245996" y="100306"/>
                  </a:lnTo>
                  <a:lnTo>
                    <a:pt x="235551" y="102384"/>
                  </a:lnTo>
                  <a:lnTo>
                    <a:pt x="227154" y="102604"/>
                  </a:lnTo>
                  <a:lnTo>
                    <a:pt x="205207" y="139400"/>
                  </a:lnTo>
                  <a:lnTo>
                    <a:pt x="174311" y="166332"/>
                  </a:lnTo>
                  <a:lnTo>
                    <a:pt x="135299" y="182876"/>
                  </a:lnTo>
                  <a:lnTo>
                    <a:pt x="89002" y="188507"/>
                  </a:lnTo>
                  <a:close/>
                </a:path>
                <a:path w="269239" h="188595">
                  <a:moveTo>
                    <a:pt x="147098" y="25535"/>
                  </a:moveTo>
                  <a:lnTo>
                    <a:pt x="119291" y="25535"/>
                  </a:lnTo>
                  <a:lnTo>
                    <a:pt x="119291" y="0"/>
                  </a:lnTo>
                  <a:lnTo>
                    <a:pt x="147098" y="0"/>
                  </a:lnTo>
                  <a:lnTo>
                    <a:pt x="147098" y="25535"/>
                  </a:lnTo>
                  <a:close/>
                </a:path>
              </a:pathLst>
            </a:custGeom>
            <a:solidFill>
              <a:srgbClr val="F5A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064937" y="5134683"/>
            <a:ext cx="1357630" cy="65405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1550" b="1" spc="-60" dirty="0">
                <a:solidFill>
                  <a:srgbClr val="212121"/>
                </a:solidFill>
                <a:latin typeface="Roboto"/>
                <a:cs typeface="Roboto"/>
              </a:rPr>
              <a:t>Containerization</a:t>
            </a:r>
            <a:endParaRPr sz="155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1250" spc="-10" dirty="0">
                <a:solidFill>
                  <a:srgbClr val="212121"/>
                </a:solidFill>
                <a:latin typeface="Roboto"/>
                <a:cs typeface="Roboto"/>
              </a:rPr>
              <a:t>Docker</a:t>
            </a:r>
            <a:endParaRPr sz="1250">
              <a:latin typeface="Roboto"/>
              <a:cs typeface="Robo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90109" y="5860476"/>
            <a:ext cx="21075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60" dirty="0">
                <a:solidFill>
                  <a:srgbClr val="545454"/>
                </a:solidFill>
                <a:latin typeface="Roboto"/>
                <a:cs typeface="Roboto"/>
              </a:rPr>
              <a:t>Consistent</a:t>
            </a:r>
            <a:r>
              <a:rPr sz="1100" spc="1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100" spc="-65" dirty="0">
                <a:solidFill>
                  <a:srgbClr val="545454"/>
                </a:solidFill>
                <a:latin typeface="Roboto"/>
                <a:cs typeface="Roboto"/>
              </a:rPr>
              <a:t>deployment</a:t>
            </a:r>
            <a:r>
              <a:rPr sz="1100" spc="1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100" spc="-60" dirty="0">
                <a:solidFill>
                  <a:srgbClr val="545454"/>
                </a:solidFill>
                <a:latin typeface="Roboto"/>
                <a:cs typeface="Roboto"/>
              </a:rPr>
              <a:t>environments</a:t>
            </a:r>
            <a:endParaRPr sz="1100">
              <a:latin typeface="Roboto"/>
              <a:cs typeface="Roboto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655299" y="4307788"/>
            <a:ext cx="3258185" cy="1974850"/>
            <a:chOff x="7655299" y="4307788"/>
            <a:chExt cx="3258185" cy="1974850"/>
          </a:xfrm>
        </p:grpSpPr>
        <p:sp>
          <p:nvSpPr>
            <p:cNvPr id="37" name="object 37"/>
            <p:cNvSpPr/>
            <p:nvPr/>
          </p:nvSpPr>
          <p:spPr>
            <a:xfrm>
              <a:off x="7655299" y="4307789"/>
              <a:ext cx="3258185" cy="1974850"/>
            </a:xfrm>
            <a:custGeom>
              <a:avLst/>
              <a:gdLst/>
              <a:ahLst/>
              <a:cxnLst/>
              <a:rect l="l" t="t" r="r" b="b"/>
              <a:pathLst>
                <a:path w="3258184" h="1974850">
                  <a:moveTo>
                    <a:pt x="3185968" y="1974403"/>
                  </a:moveTo>
                  <a:lnTo>
                    <a:pt x="71796" y="1974403"/>
                  </a:lnTo>
                  <a:lnTo>
                    <a:pt x="64723" y="1974061"/>
                  </a:lnTo>
                  <a:lnTo>
                    <a:pt x="26270" y="1958133"/>
                  </a:lnTo>
                  <a:lnTo>
                    <a:pt x="3073" y="1923416"/>
                  </a:lnTo>
                  <a:lnTo>
                    <a:pt x="0" y="1902606"/>
                  </a:lnTo>
                  <a:lnTo>
                    <a:pt x="0" y="71796"/>
                  </a:lnTo>
                  <a:lnTo>
                    <a:pt x="12087" y="31900"/>
                  </a:lnTo>
                  <a:lnTo>
                    <a:pt x="44320" y="5464"/>
                  </a:lnTo>
                  <a:lnTo>
                    <a:pt x="71796" y="0"/>
                  </a:lnTo>
                  <a:lnTo>
                    <a:pt x="3185968" y="0"/>
                  </a:lnTo>
                  <a:lnTo>
                    <a:pt x="3225863" y="12088"/>
                  </a:lnTo>
                  <a:lnTo>
                    <a:pt x="3252299" y="44320"/>
                  </a:lnTo>
                  <a:lnTo>
                    <a:pt x="3257765" y="71796"/>
                  </a:lnTo>
                  <a:lnTo>
                    <a:pt x="3257765" y="1902606"/>
                  </a:lnTo>
                  <a:lnTo>
                    <a:pt x="3245675" y="1942500"/>
                  </a:lnTo>
                  <a:lnTo>
                    <a:pt x="3213443" y="1968937"/>
                  </a:lnTo>
                  <a:lnTo>
                    <a:pt x="3185968" y="19744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655299" y="4307788"/>
              <a:ext cx="3258185" cy="1974850"/>
            </a:xfrm>
            <a:custGeom>
              <a:avLst/>
              <a:gdLst/>
              <a:ahLst/>
              <a:cxnLst/>
              <a:rect l="l" t="t" r="r" b="b"/>
              <a:pathLst>
                <a:path w="3258184" h="1974850">
                  <a:moveTo>
                    <a:pt x="3185968" y="1974403"/>
                  </a:moveTo>
                  <a:lnTo>
                    <a:pt x="71796" y="1974403"/>
                  </a:lnTo>
                  <a:lnTo>
                    <a:pt x="64723" y="1974061"/>
                  </a:lnTo>
                  <a:lnTo>
                    <a:pt x="26270" y="1958133"/>
                  </a:lnTo>
                  <a:lnTo>
                    <a:pt x="3073" y="1923416"/>
                  </a:lnTo>
                  <a:lnTo>
                    <a:pt x="0" y="1902606"/>
                  </a:lnTo>
                  <a:lnTo>
                    <a:pt x="0" y="71796"/>
                  </a:lnTo>
                  <a:lnTo>
                    <a:pt x="12087" y="31900"/>
                  </a:lnTo>
                  <a:lnTo>
                    <a:pt x="44320" y="5464"/>
                  </a:lnTo>
                  <a:lnTo>
                    <a:pt x="71796" y="0"/>
                  </a:lnTo>
                  <a:lnTo>
                    <a:pt x="3185968" y="0"/>
                  </a:lnTo>
                  <a:lnTo>
                    <a:pt x="3220661" y="8974"/>
                  </a:lnTo>
                  <a:lnTo>
                    <a:pt x="67670" y="8974"/>
                  </a:lnTo>
                  <a:lnTo>
                    <a:pt x="63585" y="9376"/>
                  </a:lnTo>
                  <a:lnTo>
                    <a:pt x="24456" y="30290"/>
                  </a:lnTo>
                  <a:lnTo>
                    <a:pt x="8973" y="67671"/>
                  </a:lnTo>
                  <a:lnTo>
                    <a:pt x="8973" y="1906731"/>
                  </a:lnTo>
                  <a:lnTo>
                    <a:pt x="9263" y="1909678"/>
                  </a:lnTo>
                  <a:lnTo>
                    <a:pt x="9375" y="1910816"/>
                  </a:lnTo>
                  <a:lnTo>
                    <a:pt x="30290" y="1949944"/>
                  </a:lnTo>
                  <a:lnTo>
                    <a:pt x="67670" y="1965427"/>
                  </a:lnTo>
                  <a:lnTo>
                    <a:pt x="3220661" y="1965427"/>
                  </a:lnTo>
                  <a:lnTo>
                    <a:pt x="3219846" y="1965915"/>
                  </a:lnTo>
                  <a:lnTo>
                    <a:pt x="3213443" y="1968937"/>
                  </a:lnTo>
                  <a:lnTo>
                    <a:pt x="3206778" y="1971328"/>
                  </a:lnTo>
                  <a:lnTo>
                    <a:pt x="3199977" y="1973036"/>
                  </a:lnTo>
                  <a:lnTo>
                    <a:pt x="3193040" y="1974061"/>
                  </a:lnTo>
                  <a:lnTo>
                    <a:pt x="3185968" y="1974403"/>
                  </a:lnTo>
                  <a:close/>
                </a:path>
                <a:path w="3258184" h="1974850">
                  <a:moveTo>
                    <a:pt x="3220661" y="1965427"/>
                  </a:moveTo>
                  <a:lnTo>
                    <a:pt x="3190092" y="1965427"/>
                  </a:lnTo>
                  <a:lnTo>
                    <a:pt x="3194178" y="1965025"/>
                  </a:lnTo>
                  <a:lnTo>
                    <a:pt x="3202269" y="1963415"/>
                  </a:lnTo>
                  <a:lnTo>
                    <a:pt x="3235911" y="1940937"/>
                  </a:lnTo>
                  <a:lnTo>
                    <a:pt x="3248790" y="1906731"/>
                  </a:lnTo>
                  <a:lnTo>
                    <a:pt x="3248790" y="67671"/>
                  </a:lnTo>
                  <a:lnTo>
                    <a:pt x="3233307" y="30290"/>
                  </a:lnTo>
                  <a:lnTo>
                    <a:pt x="3194178" y="9376"/>
                  </a:lnTo>
                  <a:lnTo>
                    <a:pt x="3190092" y="8974"/>
                  </a:lnTo>
                  <a:lnTo>
                    <a:pt x="3220661" y="8974"/>
                  </a:lnTo>
                  <a:lnTo>
                    <a:pt x="3249276" y="37917"/>
                  </a:lnTo>
                  <a:lnTo>
                    <a:pt x="3257765" y="1902606"/>
                  </a:lnTo>
                  <a:lnTo>
                    <a:pt x="3257423" y="1909678"/>
                  </a:lnTo>
                  <a:lnTo>
                    <a:pt x="3241495" y="1948130"/>
                  </a:lnTo>
                  <a:lnTo>
                    <a:pt x="3225984" y="1962223"/>
                  </a:lnTo>
                  <a:lnTo>
                    <a:pt x="3220661" y="1965427"/>
                  </a:lnTo>
                  <a:close/>
                </a:path>
              </a:pathLst>
            </a:custGeom>
            <a:solidFill>
              <a:srgbClr val="212121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974559" y="4532152"/>
              <a:ext cx="628650" cy="628650"/>
            </a:xfrm>
            <a:custGeom>
              <a:avLst/>
              <a:gdLst/>
              <a:ahLst/>
              <a:cxnLst/>
              <a:rect l="l" t="t" r="r" b="b"/>
              <a:pathLst>
                <a:path w="628650" h="628650">
                  <a:moveTo>
                    <a:pt x="314109" y="628219"/>
                  </a:moveTo>
                  <a:lnTo>
                    <a:pt x="275657" y="625856"/>
                  </a:lnTo>
                  <a:lnTo>
                    <a:pt x="237786" y="618805"/>
                  </a:lnTo>
                  <a:lnTo>
                    <a:pt x="201063" y="607172"/>
                  </a:lnTo>
                  <a:lnTo>
                    <a:pt x="166038" y="591129"/>
                  </a:lnTo>
                  <a:lnTo>
                    <a:pt x="133240" y="570919"/>
                  </a:lnTo>
                  <a:lnTo>
                    <a:pt x="103165" y="546849"/>
                  </a:lnTo>
                  <a:lnTo>
                    <a:pt x="76264" y="519279"/>
                  </a:lnTo>
                  <a:lnTo>
                    <a:pt x="52935" y="488618"/>
                  </a:lnTo>
                  <a:lnTo>
                    <a:pt x="33537" y="455334"/>
                  </a:lnTo>
                  <a:lnTo>
                    <a:pt x="18360" y="419929"/>
                  </a:lnTo>
                  <a:lnTo>
                    <a:pt x="7632" y="382933"/>
                  </a:lnTo>
                  <a:lnTo>
                    <a:pt x="1512" y="344897"/>
                  </a:lnTo>
                  <a:lnTo>
                    <a:pt x="0" y="314109"/>
                  </a:lnTo>
                  <a:lnTo>
                    <a:pt x="94" y="306398"/>
                  </a:lnTo>
                  <a:lnTo>
                    <a:pt x="3398" y="268019"/>
                  </a:lnTo>
                  <a:lnTo>
                    <a:pt x="11376" y="230334"/>
                  </a:lnTo>
                  <a:lnTo>
                    <a:pt x="23908" y="193904"/>
                  </a:lnTo>
                  <a:lnTo>
                    <a:pt x="40807" y="159282"/>
                  </a:lnTo>
                  <a:lnTo>
                    <a:pt x="61813" y="126994"/>
                  </a:lnTo>
                  <a:lnTo>
                    <a:pt x="86614" y="97519"/>
                  </a:lnTo>
                  <a:lnTo>
                    <a:pt x="114840" y="71299"/>
                  </a:lnTo>
                  <a:lnTo>
                    <a:pt x="146062" y="48731"/>
                  </a:lnTo>
                  <a:lnTo>
                    <a:pt x="179809" y="30157"/>
                  </a:lnTo>
                  <a:lnTo>
                    <a:pt x="215575" y="15854"/>
                  </a:lnTo>
                  <a:lnTo>
                    <a:pt x="252829" y="6035"/>
                  </a:lnTo>
                  <a:lnTo>
                    <a:pt x="291004" y="851"/>
                  </a:lnTo>
                  <a:lnTo>
                    <a:pt x="314109" y="0"/>
                  </a:lnTo>
                  <a:lnTo>
                    <a:pt x="321820" y="94"/>
                  </a:lnTo>
                  <a:lnTo>
                    <a:pt x="360198" y="3399"/>
                  </a:lnTo>
                  <a:lnTo>
                    <a:pt x="397882" y="11377"/>
                  </a:lnTo>
                  <a:lnTo>
                    <a:pt x="434313" y="23909"/>
                  </a:lnTo>
                  <a:lnTo>
                    <a:pt x="468935" y="40807"/>
                  </a:lnTo>
                  <a:lnTo>
                    <a:pt x="501223" y="61814"/>
                  </a:lnTo>
                  <a:lnTo>
                    <a:pt x="530698" y="86614"/>
                  </a:lnTo>
                  <a:lnTo>
                    <a:pt x="556920" y="114840"/>
                  </a:lnTo>
                  <a:lnTo>
                    <a:pt x="579486" y="146063"/>
                  </a:lnTo>
                  <a:lnTo>
                    <a:pt x="598060" y="179809"/>
                  </a:lnTo>
                  <a:lnTo>
                    <a:pt x="612364" y="215576"/>
                  </a:lnTo>
                  <a:lnTo>
                    <a:pt x="622182" y="252829"/>
                  </a:lnTo>
                  <a:lnTo>
                    <a:pt x="627368" y="291004"/>
                  </a:lnTo>
                  <a:lnTo>
                    <a:pt x="628219" y="314109"/>
                  </a:lnTo>
                  <a:lnTo>
                    <a:pt x="628125" y="321820"/>
                  </a:lnTo>
                  <a:lnTo>
                    <a:pt x="624819" y="360198"/>
                  </a:lnTo>
                  <a:lnTo>
                    <a:pt x="616841" y="397884"/>
                  </a:lnTo>
                  <a:lnTo>
                    <a:pt x="604307" y="434313"/>
                  </a:lnTo>
                  <a:lnTo>
                    <a:pt x="587409" y="468935"/>
                  </a:lnTo>
                  <a:lnTo>
                    <a:pt x="566404" y="501224"/>
                  </a:lnTo>
                  <a:lnTo>
                    <a:pt x="541604" y="530699"/>
                  </a:lnTo>
                  <a:lnTo>
                    <a:pt x="513377" y="556919"/>
                  </a:lnTo>
                  <a:lnTo>
                    <a:pt x="482155" y="579487"/>
                  </a:lnTo>
                  <a:lnTo>
                    <a:pt x="448408" y="598061"/>
                  </a:lnTo>
                  <a:lnTo>
                    <a:pt x="412641" y="612364"/>
                  </a:lnTo>
                  <a:lnTo>
                    <a:pt x="375387" y="622183"/>
                  </a:lnTo>
                  <a:lnTo>
                    <a:pt x="337215" y="627368"/>
                  </a:lnTo>
                  <a:lnTo>
                    <a:pt x="314109" y="628219"/>
                  </a:lnTo>
                  <a:close/>
                </a:path>
              </a:pathLst>
            </a:custGeom>
            <a:solidFill>
              <a:srgbClr val="F5A623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152746" y="4737011"/>
              <a:ext cx="272415" cy="219075"/>
            </a:xfrm>
            <a:custGeom>
              <a:avLst/>
              <a:gdLst/>
              <a:ahLst/>
              <a:cxnLst/>
              <a:rect l="l" t="t" r="r" b="b"/>
              <a:pathLst>
                <a:path w="272415" h="219075">
                  <a:moveTo>
                    <a:pt x="112448" y="218502"/>
                  </a:moveTo>
                  <a:lnTo>
                    <a:pt x="98121" y="214337"/>
                  </a:lnTo>
                  <a:lnTo>
                    <a:pt x="93980" y="206933"/>
                  </a:lnTo>
                  <a:lnTo>
                    <a:pt x="96041" y="199782"/>
                  </a:lnTo>
                  <a:lnTo>
                    <a:pt x="149817" y="11568"/>
                  </a:lnTo>
                  <a:lnTo>
                    <a:pt x="152025" y="4122"/>
                  </a:lnTo>
                  <a:lnTo>
                    <a:pt x="159396" y="0"/>
                  </a:lnTo>
                  <a:lnTo>
                    <a:pt x="173699" y="4122"/>
                  </a:lnTo>
                  <a:lnTo>
                    <a:pt x="177864" y="11568"/>
                  </a:lnTo>
                  <a:lnTo>
                    <a:pt x="175803" y="18720"/>
                  </a:lnTo>
                  <a:lnTo>
                    <a:pt x="122027" y="206933"/>
                  </a:lnTo>
                  <a:lnTo>
                    <a:pt x="119894" y="214337"/>
                  </a:lnTo>
                  <a:lnTo>
                    <a:pt x="112448" y="218502"/>
                  </a:lnTo>
                  <a:close/>
                </a:path>
                <a:path w="272415" h="219075">
                  <a:moveTo>
                    <a:pt x="214211" y="171175"/>
                  </a:moveTo>
                  <a:lnTo>
                    <a:pt x="205671" y="171175"/>
                  </a:lnTo>
                  <a:lnTo>
                    <a:pt x="195154" y="160658"/>
                  </a:lnTo>
                  <a:lnTo>
                    <a:pt x="195154" y="152118"/>
                  </a:lnTo>
                  <a:lnTo>
                    <a:pt x="238022" y="109251"/>
                  </a:lnTo>
                  <a:lnTo>
                    <a:pt x="195196" y="66383"/>
                  </a:lnTo>
                  <a:lnTo>
                    <a:pt x="195196" y="57843"/>
                  </a:lnTo>
                  <a:lnTo>
                    <a:pt x="205671" y="47368"/>
                  </a:lnTo>
                  <a:lnTo>
                    <a:pt x="214211" y="47368"/>
                  </a:lnTo>
                  <a:lnTo>
                    <a:pt x="271845" y="105002"/>
                  </a:lnTo>
                  <a:lnTo>
                    <a:pt x="271845" y="113542"/>
                  </a:lnTo>
                  <a:lnTo>
                    <a:pt x="214211" y="171175"/>
                  </a:lnTo>
                  <a:close/>
                </a:path>
                <a:path w="272415" h="219075">
                  <a:moveTo>
                    <a:pt x="66173" y="171133"/>
                  </a:moveTo>
                  <a:lnTo>
                    <a:pt x="57633" y="171133"/>
                  </a:lnTo>
                  <a:lnTo>
                    <a:pt x="0" y="113500"/>
                  </a:lnTo>
                  <a:lnTo>
                    <a:pt x="0" y="104960"/>
                  </a:lnTo>
                  <a:lnTo>
                    <a:pt x="57633" y="47326"/>
                  </a:lnTo>
                  <a:lnTo>
                    <a:pt x="66173" y="47326"/>
                  </a:lnTo>
                  <a:lnTo>
                    <a:pt x="76690" y="57843"/>
                  </a:lnTo>
                  <a:lnTo>
                    <a:pt x="76690" y="66383"/>
                  </a:lnTo>
                  <a:lnTo>
                    <a:pt x="33822" y="109251"/>
                  </a:lnTo>
                  <a:lnTo>
                    <a:pt x="76690" y="152076"/>
                  </a:lnTo>
                  <a:lnTo>
                    <a:pt x="76690" y="160616"/>
                  </a:lnTo>
                  <a:lnTo>
                    <a:pt x="66173" y="171133"/>
                  </a:lnTo>
                  <a:close/>
                </a:path>
              </a:pathLst>
            </a:custGeom>
            <a:solidFill>
              <a:srgbClr val="F5A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8758950" y="5134683"/>
            <a:ext cx="1053465" cy="65405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1550" b="1" spc="-90" dirty="0">
                <a:solidFill>
                  <a:srgbClr val="212121"/>
                </a:solidFill>
                <a:latin typeface="Roboto"/>
                <a:cs typeface="Roboto"/>
              </a:rPr>
              <a:t>Code</a:t>
            </a:r>
            <a:r>
              <a:rPr sz="1550" b="1" spc="-10" dirty="0">
                <a:solidFill>
                  <a:srgbClr val="212121"/>
                </a:solidFill>
                <a:latin typeface="Roboto"/>
                <a:cs typeface="Roboto"/>
              </a:rPr>
              <a:t> </a:t>
            </a:r>
            <a:r>
              <a:rPr sz="1550" b="1" spc="-45" dirty="0">
                <a:solidFill>
                  <a:srgbClr val="212121"/>
                </a:solidFill>
                <a:latin typeface="Roboto"/>
                <a:cs typeface="Roboto"/>
              </a:rPr>
              <a:t>Quality</a:t>
            </a:r>
            <a:endParaRPr sz="1550">
              <a:latin typeface="Roboto"/>
              <a:cs typeface="Roboto"/>
            </a:endParaRPr>
          </a:p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1250" spc="-10" dirty="0">
                <a:solidFill>
                  <a:srgbClr val="212121"/>
                </a:solidFill>
                <a:latin typeface="Roboto"/>
                <a:cs typeface="Roboto"/>
              </a:rPr>
              <a:t>SonarQube</a:t>
            </a:r>
            <a:endParaRPr sz="1250">
              <a:latin typeface="Roboto"/>
              <a:cs typeface="Robo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045080" y="6489368"/>
            <a:ext cx="96520" cy="146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z="1100" spc="-50" dirty="0">
                <a:solidFill>
                  <a:srgbClr val="545454"/>
                </a:solidFill>
                <a:latin typeface="Roboto"/>
                <a:cs typeface="Roboto"/>
              </a:rPr>
              <a:t>7</a:t>
            </a:r>
            <a:endParaRPr sz="1100">
              <a:latin typeface="Roboto"/>
              <a:cs typeface="Robo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223141" y="5860476"/>
            <a:ext cx="21247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545454"/>
                </a:solidFill>
                <a:latin typeface="Roboto"/>
                <a:cs typeface="Roboto"/>
              </a:rPr>
              <a:t>Static</a:t>
            </a:r>
            <a:r>
              <a:rPr sz="1100" spc="-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100" spc="-70" dirty="0">
                <a:solidFill>
                  <a:srgbClr val="545454"/>
                </a:solidFill>
                <a:latin typeface="Roboto"/>
                <a:cs typeface="Roboto"/>
              </a:rPr>
              <a:t>code</a:t>
            </a:r>
            <a:r>
              <a:rPr sz="1100" spc="-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100" spc="-55" dirty="0">
                <a:solidFill>
                  <a:srgbClr val="545454"/>
                </a:solidFill>
                <a:latin typeface="Roboto"/>
                <a:cs typeface="Roboto"/>
              </a:rPr>
              <a:t>analysis</a:t>
            </a:r>
            <a:r>
              <a:rPr sz="1100" spc="-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100" spc="-75" dirty="0">
                <a:solidFill>
                  <a:srgbClr val="545454"/>
                </a:solidFill>
                <a:latin typeface="Roboto"/>
                <a:cs typeface="Roboto"/>
              </a:rPr>
              <a:t>and</a:t>
            </a:r>
            <a:r>
              <a:rPr sz="1100" spc="-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100" spc="-50" dirty="0">
                <a:solidFill>
                  <a:srgbClr val="545454"/>
                </a:solidFill>
                <a:latin typeface="Roboto"/>
                <a:cs typeface="Roboto"/>
              </a:rPr>
              <a:t>quality</a:t>
            </a:r>
            <a:r>
              <a:rPr sz="1100" spc="-5" dirty="0">
                <a:solidFill>
                  <a:srgbClr val="545454"/>
                </a:solidFill>
                <a:latin typeface="Roboto"/>
                <a:cs typeface="Roboto"/>
              </a:rPr>
              <a:t> </a:t>
            </a:r>
            <a:r>
              <a:rPr sz="1100" spc="-50" dirty="0">
                <a:solidFill>
                  <a:srgbClr val="545454"/>
                </a:solidFill>
                <a:latin typeface="Roboto"/>
                <a:cs typeface="Roboto"/>
              </a:rPr>
              <a:t>gates</a:t>
            </a:r>
            <a:endParaRPr sz="1100">
              <a:latin typeface="Roboto"/>
              <a:cs typeface="Roboto"/>
            </a:endParaRPr>
          </a:p>
        </p:txBody>
      </p:sp>
      <p:pic>
        <p:nvPicPr>
          <p:cNvPr id="46" name="Picture 45" descr="A logo with a book and a building&#10;&#10;AI-generated content may be incorrect.">
            <a:extLst>
              <a:ext uri="{FF2B5EF4-FFF2-40B4-BE49-F238E27FC236}">
                <a16:creationId xmlns:a16="http://schemas.microsoft.com/office/drawing/2014/main" id="{C5700E58-61F9-0344-0135-8A356418DE4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16282" r="13628" b="25041"/>
          <a:stretch/>
        </p:blipFill>
        <p:spPr>
          <a:xfrm>
            <a:off x="11200073" y="0"/>
            <a:ext cx="991927" cy="8026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3" grpId="0"/>
      <p:bldP spid="14" grpId="0"/>
      <p:bldP spid="20" grpId="0"/>
      <p:bldP spid="21" grpId="0"/>
      <p:bldP spid="27" grpId="0"/>
      <p:bldP spid="28" grpId="0"/>
      <p:bldP spid="34" grpId="0"/>
      <p:bldP spid="35" grpId="0"/>
      <p:bldP spid="41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object 2">
            <a:extLst>
              <a:ext uri="{FF2B5EF4-FFF2-40B4-BE49-F238E27FC236}">
                <a16:creationId xmlns:a16="http://schemas.microsoft.com/office/drawing/2014/main" id="{386CC0ED-DA2D-5169-BC6B-6D2014DCBE60}"/>
              </a:ext>
            </a:extLst>
          </p:cNvPr>
          <p:cNvSpPr/>
          <p:nvPr/>
        </p:nvSpPr>
        <p:spPr>
          <a:xfrm>
            <a:off x="635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380999" y="838199"/>
            <a:ext cx="952500" cy="38100"/>
          </a:xfrm>
          <a:custGeom>
            <a:avLst/>
            <a:gdLst/>
            <a:ahLst/>
            <a:cxnLst/>
            <a:rect l="l" t="t" r="r" b="b"/>
            <a:pathLst>
              <a:path w="952500" h="38100">
                <a:moveTo>
                  <a:pt x="952499" y="38099"/>
                </a:moveTo>
                <a:lnTo>
                  <a:pt x="0" y="38099"/>
                </a:lnTo>
                <a:lnTo>
                  <a:pt x="0" y="0"/>
                </a:lnTo>
                <a:lnTo>
                  <a:pt x="952499" y="0"/>
                </a:lnTo>
                <a:lnTo>
                  <a:pt x="952499" y="38099"/>
                </a:lnTo>
                <a:close/>
              </a:path>
            </a:pathLst>
          </a:custGeom>
          <a:solidFill>
            <a:srgbClr val="F5A6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8299" y="291623"/>
            <a:ext cx="36607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>
                <a:solidFill>
                  <a:srgbClr val="333333"/>
                </a:solidFill>
              </a:rPr>
              <a:t>Timeline</a:t>
            </a:r>
            <a:r>
              <a:rPr spc="-55" dirty="0">
                <a:solidFill>
                  <a:srgbClr val="333333"/>
                </a:solidFill>
              </a:rPr>
              <a:t> </a:t>
            </a:r>
            <a:r>
              <a:rPr spc="-204" dirty="0">
                <a:solidFill>
                  <a:srgbClr val="333333"/>
                </a:solidFill>
              </a:rPr>
              <a:t>&amp;</a:t>
            </a:r>
            <a:r>
              <a:rPr spc="-50" dirty="0">
                <a:solidFill>
                  <a:srgbClr val="333333"/>
                </a:solidFill>
              </a:rPr>
              <a:t> </a:t>
            </a:r>
            <a:r>
              <a:rPr spc="-145" dirty="0">
                <a:solidFill>
                  <a:srgbClr val="333333"/>
                </a:solidFill>
              </a:rPr>
              <a:t>Deliverables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8299" y="990196"/>
            <a:ext cx="27381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5" dirty="0">
                <a:solidFill>
                  <a:srgbClr val="1F2937"/>
                </a:solidFill>
                <a:latin typeface="Roboto"/>
                <a:cs typeface="Roboto"/>
              </a:rPr>
              <a:t>6-</a:t>
            </a:r>
            <a:r>
              <a:rPr sz="2000" b="1" spc="-145" dirty="0">
                <a:solidFill>
                  <a:srgbClr val="1F2937"/>
                </a:solidFill>
                <a:latin typeface="Roboto"/>
                <a:cs typeface="Roboto"/>
              </a:rPr>
              <a:t>Week</a:t>
            </a:r>
            <a:r>
              <a:rPr sz="2000" b="1" spc="-35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2000" b="1" spc="-120" dirty="0">
                <a:solidFill>
                  <a:srgbClr val="1F2937"/>
                </a:solidFill>
                <a:latin typeface="Roboto"/>
                <a:cs typeface="Roboto"/>
              </a:rPr>
              <a:t>Development</a:t>
            </a:r>
            <a:r>
              <a:rPr sz="2000" b="1" spc="-30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2000" b="1" spc="-50" dirty="0">
                <a:solidFill>
                  <a:srgbClr val="1F2937"/>
                </a:solidFill>
                <a:latin typeface="Roboto"/>
                <a:cs typeface="Roboto"/>
              </a:rPr>
              <a:t>Plan</a:t>
            </a:r>
            <a:endParaRPr sz="2000" dirty="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299" y="3238096"/>
            <a:ext cx="17252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35" dirty="0">
                <a:solidFill>
                  <a:srgbClr val="1F2937"/>
                </a:solidFill>
                <a:latin typeface="Roboto"/>
                <a:cs typeface="Roboto"/>
              </a:rPr>
              <a:t>Key</a:t>
            </a:r>
            <a:r>
              <a:rPr sz="2000" b="1" spc="-40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2000" b="1" spc="-95" dirty="0">
                <a:solidFill>
                  <a:srgbClr val="1F2937"/>
                </a:solidFill>
                <a:latin typeface="Roboto"/>
                <a:cs typeface="Roboto"/>
              </a:rPr>
              <a:t>Deliverables</a:t>
            </a:r>
            <a:endParaRPr sz="2000" dirty="0">
              <a:latin typeface="Roboto"/>
              <a:cs typeface="Robo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0999" y="3695699"/>
            <a:ext cx="3686175" cy="1181100"/>
            <a:chOff x="380999" y="3695699"/>
            <a:chExt cx="3686175" cy="1181100"/>
          </a:xfrm>
        </p:grpSpPr>
        <p:sp>
          <p:nvSpPr>
            <p:cNvPr id="7" name="object 7"/>
            <p:cNvSpPr/>
            <p:nvPr/>
          </p:nvSpPr>
          <p:spPr>
            <a:xfrm>
              <a:off x="380999" y="3695699"/>
              <a:ext cx="3686175" cy="1181100"/>
            </a:xfrm>
            <a:custGeom>
              <a:avLst/>
              <a:gdLst/>
              <a:ahLst/>
              <a:cxnLst/>
              <a:rect l="l" t="t" r="r" b="b"/>
              <a:pathLst>
                <a:path w="3686175" h="1181100">
                  <a:moveTo>
                    <a:pt x="3653126" y="1181099"/>
                  </a:moveTo>
                  <a:lnTo>
                    <a:pt x="33047" y="1181099"/>
                  </a:lnTo>
                  <a:lnTo>
                    <a:pt x="28187" y="1180132"/>
                  </a:lnTo>
                  <a:lnTo>
                    <a:pt x="966" y="1152912"/>
                  </a:lnTo>
                  <a:lnTo>
                    <a:pt x="0" y="1148052"/>
                  </a:lnTo>
                  <a:lnTo>
                    <a:pt x="0" y="11429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653126" y="0"/>
                  </a:lnTo>
                  <a:lnTo>
                    <a:pt x="3685207" y="28186"/>
                  </a:lnTo>
                  <a:lnTo>
                    <a:pt x="3686174" y="33047"/>
                  </a:lnTo>
                  <a:lnTo>
                    <a:pt x="3686174" y="1148052"/>
                  </a:lnTo>
                  <a:lnTo>
                    <a:pt x="3657986" y="1180132"/>
                  </a:lnTo>
                  <a:lnTo>
                    <a:pt x="3653126" y="1181099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5299" y="38099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6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F5A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99" y="3924299"/>
              <a:ext cx="152399" cy="152399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977900" y="3762763"/>
            <a:ext cx="2926715" cy="9798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00" b="1" spc="-85" dirty="0">
                <a:solidFill>
                  <a:srgbClr val="1F2937"/>
                </a:solidFill>
                <a:latin typeface="Roboto"/>
                <a:cs typeface="Roboto"/>
              </a:rPr>
              <a:t>Live</a:t>
            </a:r>
            <a:r>
              <a:rPr sz="1500" b="1" spc="-5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1F2937"/>
                </a:solidFill>
                <a:latin typeface="Roboto"/>
                <a:cs typeface="Roboto"/>
              </a:rPr>
              <a:t>Application</a:t>
            </a:r>
            <a:endParaRPr sz="1500">
              <a:latin typeface="Roboto"/>
              <a:cs typeface="Roboto"/>
            </a:endParaRPr>
          </a:p>
          <a:p>
            <a:pPr marL="12700" marR="5080">
              <a:lnSpc>
                <a:spcPct val="115399"/>
              </a:lnSpc>
              <a:spcBef>
                <a:spcPts val="35"/>
              </a:spcBef>
            </a:pPr>
            <a:r>
              <a:rPr sz="1300" spc="-40" dirty="0">
                <a:solidFill>
                  <a:srgbClr val="374050"/>
                </a:solidFill>
                <a:latin typeface="Roboto"/>
                <a:cs typeface="Roboto"/>
              </a:rPr>
              <a:t>Fully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functional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e-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commerce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platform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deployed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to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public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cloud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services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with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374050"/>
                </a:solidFill>
                <a:latin typeface="Roboto"/>
                <a:cs typeface="Roboto"/>
              </a:rPr>
              <a:t>user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admin</a:t>
            </a:r>
            <a:r>
              <a:rPr sz="130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interfaces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257674" y="3695699"/>
            <a:ext cx="3676650" cy="1181100"/>
            <a:chOff x="4257674" y="3695699"/>
            <a:chExt cx="3676650" cy="1181100"/>
          </a:xfrm>
        </p:grpSpPr>
        <p:sp>
          <p:nvSpPr>
            <p:cNvPr id="12" name="object 12"/>
            <p:cNvSpPr/>
            <p:nvPr/>
          </p:nvSpPr>
          <p:spPr>
            <a:xfrm>
              <a:off x="4257674" y="3695699"/>
              <a:ext cx="3676650" cy="1181100"/>
            </a:xfrm>
            <a:custGeom>
              <a:avLst/>
              <a:gdLst/>
              <a:ahLst/>
              <a:cxnLst/>
              <a:rect l="l" t="t" r="r" b="b"/>
              <a:pathLst>
                <a:path w="3676650" h="1181100">
                  <a:moveTo>
                    <a:pt x="3643602" y="1181099"/>
                  </a:moveTo>
                  <a:lnTo>
                    <a:pt x="33047" y="1181099"/>
                  </a:lnTo>
                  <a:lnTo>
                    <a:pt x="28187" y="1180132"/>
                  </a:lnTo>
                  <a:lnTo>
                    <a:pt x="966" y="1152912"/>
                  </a:lnTo>
                  <a:lnTo>
                    <a:pt x="0" y="1148052"/>
                  </a:lnTo>
                  <a:lnTo>
                    <a:pt x="0" y="11429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643602" y="0"/>
                  </a:lnTo>
                  <a:lnTo>
                    <a:pt x="3675682" y="28186"/>
                  </a:lnTo>
                  <a:lnTo>
                    <a:pt x="3676649" y="33047"/>
                  </a:lnTo>
                  <a:lnTo>
                    <a:pt x="3676649" y="1148052"/>
                  </a:lnTo>
                  <a:lnTo>
                    <a:pt x="3648461" y="1180132"/>
                  </a:lnTo>
                  <a:lnTo>
                    <a:pt x="3643602" y="1181099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71974" y="38099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8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9"/>
                  </a:lnTo>
                  <a:lnTo>
                    <a:pt x="353903" y="288426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F5A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95799" y="3924299"/>
              <a:ext cx="133349" cy="15239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4851300" y="3762763"/>
            <a:ext cx="2875280" cy="9798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00" b="1" spc="-90" dirty="0">
                <a:solidFill>
                  <a:srgbClr val="1F2937"/>
                </a:solidFill>
                <a:latin typeface="Roboto"/>
                <a:cs typeface="Roboto"/>
              </a:rPr>
              <a:t>Source</a:t>
            </a:r>
            <a:r>
              <a:rPr sz="1500" b="1" spc="5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1F2937"/>
                </a:solidFill>
                <a:latin typeface="Roboto"/>
                <a:cs typeface="Roboto"/>
              </a:rPr>
              <a:t>Repository</a:t>
            </a:r>
            <a:endParaRPr sz="1500">
              <a:latin typeface="Roboto"/>
              <a:cs typeface="Roboto"/>
            </a:endParaRPr>
          </a:p>
          <a:p>
            <a:pPr marL="12700" marR="5080">
              <a:lnSpc>
                <a:spcPct val="115399"/>
              </a:lnSpc>
              <a:spcBef>
                <a:spcPts val="35"/>
              </a:spcBef>
            </a:pP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Complete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codebase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with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structured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CI/CD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pipeline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integration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detailed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setup 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instructions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124823" y="3695699"/>
            <a:ext cx="3686175" cy="1181100"/>
            <a:chOff x="8124823" y="3695699"/>
            <a:chExt cx="3686175" cy="1181100"/>
          </a:xfrm>
        </p:grpSpPr>
        <p:sp>
          <p:nvSpPr>
            <p:cNvPr id="17" name="object 17"/>
            <p:cNvSpPr/>
            <p:nvPr/>
          </p:nvSpPr>
          <p:spPr>
            <a:xfrm>
              <a:off x="8124823" y="3695699"/>
              <a:ext cx="3686175" cy="1181100"/>
            </a:xfrm>
            <a:custGeom>
              <a:avLst/>
              <a:gdLst/>
              <a:ahLst/>
              <a:cxnLst/>
              <a:rect l="l" t="t" r="r" b="b"/>
              <a:pathLst>
                <a:path w="3686175" h="1181100">
                  <a:moveTo>
                    <a:pt x="3653127" y="1181099"/>
                  </a:moveTo>
                  <a:lnTo>
                    <a:pt x="33047" y="1181099"/>
                  </a:lnTo>
                  <a:lnTo>
                    <a:pt x="28187" y="1180132"/>
                  </a:lnTo>
                  <a:lnTo>
                    <a:pt x="966" y="1152912"/>
                  </a:lnTo>
                  <a:lnTo>
                    <a:pt x="0" y="1148052"/>
                  </a:lnTo>
                  <a:lnTo>
                    <a:pt x="0" y="11429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653127" y="0"/>
                  </a:lnTo>
                  <a:lnTo>
                    <a:pt x="3685207" y="28186"/>
                  </a:lnTo>
                  <a:lnTo>
                    <a:pt x="3686175" y="33047"/>
                  </a:lnTo>
                  <a:lnTo>
                    <a:pt x="3686175" y="1148052"/>
                  </a:lnTo>
                  <a:lnTo>
                    <a:pt x="3657986" y="1180132"/>
                  </a:lnTo>
                  <a:lnTo>
                    <a:pt x="3653127" y="1181099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39124" y="38099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6" y="358507"/>
                  </a:lnTo>
                  <a:lnTo>
                    <a:pt x="62574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199" y="135199"/>
                  </a:lnTo>
                  <a:lnTo>
                    <a:pt x="27094" y="92572"/>
                  </a:lnTo>
                  <a:lnTo>
                    <a:pt x="55795" y="55796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8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3" y="288426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F5A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72474" y="3924299"/>
              <a:ext cx="114299" cy="15239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8724850" y="3762763"/>
            <a:ext cx="2858135" cy="9798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00" b="1" spc="-85" dirty="0">
                <a:solidFill>
                  <a:srgbClr val="1F2937"/>
                </a:solidFill>
                <a:latin typeface="Roboto"/>
                <a:cs typeface="Roboto"/>
              </a:rPr>
              <a:t>Docker</a:t>
            </a:r>
            <a:r>
              <a:rPr sz="1500" b="1" spc="-35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1F2937"/>
                </a:solidFill>
                <a:latin typeface="Roboto"/>
                <a:cs typeface="Roboto"/>
              </a:rPr>
              <a:t>Config</a:t>
            </a:r>
            <a:endParaRPr sz="1500" dirty="0">
              <a:latin typeface="Roboto"/>
              <a:cs typeface="Roboto"/>
            </a:endParaRPr>
          </a:p>
          <a:p>
            <a:pPr marL="12700" marR="5080">
              <a:lnSpc>
                <a:spcPct val="115399"/>
              </a:lnSpc>
              <a:spcBef>
                <a:spcPts val="35"/>
              </a:spcBef>
            </a:pP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Containerization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scripts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configuration </a:t>
            </a:r>
            <a:r>
              <a:rPr sz="1300" spc="-40" dirty="0">
                <a:solidFill>
                  <a:srgbClr val="374050"/>
                </a:solidFill>
                <a:latin typeface="Roboto"/>
                <a:cs typeface="Roboto"/>
              </a:rPr>
              <a:t>for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consistent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deployment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across environments</a:t>
            </a:r>
            <a:endParaRPr sz="1300" dirty="0">
              <a:latin typeface="Roboto"/>
              <a:cs typeface="Robo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80999" y="5067299"/>
            <a:ext cx="3686175" cy="1181100"/>
            <a:chOff x="380999" y="5067299"/>
            <a:chExt cx="3686175" cy="1181100"/>
          </a:xfrm>
        </p:grpSpPr>
        <p:sp>
          <p:nvSpPr>
            <p:cNvPr id="22" name="object 22"/>
            <p:cNvSpPr/>
            <p:nvPr/>
          </p:nvSpPr>
          <p:spPr>
            <a:xfrm>
              <a:off x="380999" y="5067299"/>
              <a:ext cx="3686175" cy="1181100"/>
            </a:xfrm>
            <a:custGeom>
              <a:avLst/>
              <a:gdLst/>
              <a:ahLst/>
              <a:cxnLst/>
              <a:rect l="l" t="t" r="r" b="b"/>
              <a:pathLst>
                <a:path w="3686175" h="1181100">
                  <a:moveTo>
                    <a:pt x="3653126" y="1181099"/>
                  </a:moveTo>
                  <a:lnTo>
                    <a:pt x="33047" y="1181099"/>
                  </a:lnTo>
                  <a:lnTo>
                    <a:pt x="28187" y="1180132"/>
                  </a:lnTo>
                  <a:lnTo>
                    <a:pt x="966" y="1152911"/>
                  </a:lnTo>
                  <a:lnTo>
                    <a:pt x="0" y="1148051"/>
                  </a:lnTo>
                  <a:lnTo>
                    <a:pt x="0" y="11429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653126" y="0"/>
                  </a:lnTo>
                  <a:lnTo>
                    <a:pt x="3685207" y="28186"/>
                  </a:lnTo>
                  <a:lnTo>
                    <a:pt x="3686174" y="33047"/>
                  </a:lnTo>
                  <a:lnTo>
                    <a:pt x="3686174" y="1148051"/>
                  </a:lnTo>
                  <a:lnTo>
                    <a:pt x="3657986" y="1180132"/>
                  </a:lnTo>
                  <a:lnTo>
                    <a:pt x="3653126" y="1181099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5299" y="51815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0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1"/>
                  </a:lnTo>
                  <a:lnTo>
                    <a:pt x="372799" y="135199"/>
                  </a:lnTo>
                  <a:lnTo>
                    <a:pt x="380771" y="181140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6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0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F5A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599" y="5294977"/>
              <a:ext cx="153352" cy="153322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977900" y="5134363"/>
            <a:ext cx="2889250" cy="9798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00" b="1" spc="-100" dirty="0">
                <a:solidFill>
                  <a:srgbClr val="1F2937"/>
                </a:solidFill>
                <a:latin typeface="Roboto"/>
                <a:cs typeface="Roboto"/>
              </a:rPr>
              <a:t>Test</a:t>
            </a:r>
            <a:r>
              <a:rPr sz="1500" b="1" spc="-20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1F2937"/>
                </a:solidFill>
                <a:latin typeface="Roboto"/>
                <a:cs typeface="Roboto"/>
              </a:rPr>
              <a:t>Documentation</a:t>
            </a:r>
            <a:endParaRPr sz="1500" dirty="0">
              <a:latin typeface="Roboto"/>
              <a:cs typeface="Roboto"/>
            </a:endParaRPr>
          </a:p>
          <a:p>
            <a:pPr marL="12700" marR="5080">
              <a:lnSpc>
                <a:spcPct val="115399"/>
              </a:lnSpc>
              <a:spcBef>
                <a:spcPts val="35"/>
              </a:spcBef>
            </a:pP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Comprehensive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test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coverage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374050"/>
                </a:solidFill>
                <a:latin typeface="Roboto"/>
                <a:cs typeface="Roboto"/>
              </a:rPr>
              <a:t>for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unit,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integration,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and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E2E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testing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with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374050"/>
                </a:solidFill>
                <a:latin typeface="Roboto"/>
                <a:cs typeface="Roboto"/>
              </a:rPr>
              <a:t>80%</a:t>
            </a:r>
            <a:r>
              <a:rPr sz="13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code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coverage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minimum</a:t>
            </a:r>
            <a:endParaRPr sz="1300" dirty="0">
              <a:latin typeface="Roboto"/>
              <a:cs typeface="Robo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257674" y="5067299"/>
            <a:ext cx="3676650" cy="1181100"/>
            <a:chOff x="4257674" y="5067299"/>
            <a:chExt cx="3676650" cy="1181100"/>
          </a:xfrm>
        </p:grpSpPr>
        <p:sp>
          <p:nvSpPr>
            <p:cNvPr id="27" name="object 27"/>
            <p:cNvSpPr/>
            <p:nvPr/>
          </p:nvSpPr>
          <p:spPr>
            <a:xfrm>
              <a:off x="4257674" y="5067299"/>
              <a:ext cx="3676650" cy="1181100"/>
            </a:xfrm>
            <a:custGeom>
              <a:avLst/>
              <a:gdLst/>
              <a:ahLst/>
              <a:cxnLst/>
              <a:rect l="l" t="t" r="r" b="b"/>
              <a:pathLst>
                <a:path w="3676650" h="1181100">
                  <a:moveTo>
                    <a:pt x="3643602" y="1181099"/>
                  </a:moveTo>
                  <a:lnTo>
                    <a:pt x="33047" y="1181099"/>
                  </a:lnTo>
                  <a:lnTo>
                    <a:pt x="28187" y="1180132"/>
                  </a:lnTo>
                  <a:lnTo>
                    <a:pt x="966" y="1152911"/>
                  </a:lnTo>
                  <a:lnTo>
                    <a:pt x="0" y="1148051"/>
                  </a:lnTo>
                  <a:lnTo>
                    <a:pt x="0" y="11429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643602" y="0"/>
                  </a:lnTo>
                  <a:lnTo>
                    <a:pt x="3675682" y="28186"/>
                  </a:lnTo>
                  <a:lnTo>
                    <a:pt x="3676649" y="33047"/>
                  </a:lnTo>
                  <a:lnTo>
                    <a:pt x="3676649" y="1148051"/>
                  </a:lnTo>
                  <a:lnTo>
                    <a:pt x="3648461" y="1180132"/>
                  </a:lnTo>
                  <a:lnTo>
                    <a:pt x="3643602" y="1181099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71974" y="51815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0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3" y="92571"/>
                  </a:lnTo>
                  <a:lnTo>
                    <a:pt x="372798" y="135199"/>
                  </a:lnTo>
                  <a:lnTo>
                    <a:pt x="380771" y="181140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9"/>
                  </a:lnTo>
                  <a:lnTo>
                    <a:pt x="353903" y="288426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0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F5A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05324" y="5295899"/>
              <a:ext cx="114299" cy="152399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4851300" y="5134363"/>
            <a:ext cx="2969260" cy="9798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00" b="1" spc="-10" dirty="0">
                <a:solidFill>
                  <a:srgbClr val="1F2937"/>
                </a:solidFill>
                <a:latin typeface="Roboto"/>
                <a:cs typeface="Roboto"/>
              </a:rPr>
              <a:t>Documentation</a:t>
            </a:r>
            <a:endParaRPr sz="1500" dirty="0">
              <a:latin typeface="Roboto"/>
              <a:cs typeface="Roboto"/>
            </a:endParaRPr>
          </a:p>
          <a:p>
            <a:pPr marL="12700" marR="5080">
              <a:lnSpc>
                <a:spcPct val="115399"/>
              </a:lnSpc>
              <a:spcBef>
                <a:spcPts val="35"/>
              </a:spcBef>
            </a:pPr>
            <a:r>
              <a:rPr sz="1300" spc="-80" dirty="0">
                <a:solidFill>
                  <a:srgbClr val="374050"/>
                </a:solidFill>
                <a:latin typeface="Roboto"/>
                <a:cs typeface="Roboto"/>
              </a:rPr>
              <a:t>UML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design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diagrams,</a:t>
            </a:r>
            <a:r>
              <a:rPr sz="130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security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assessment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reports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(OWASP),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74050"/>
                </a:solidFill>
                <a:latin typeface="Roboto"/>
                <a:cs typeface="Roboto"/>
              </a:rPr>
              <a:t>API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documentation,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374050"/>
                </a:solidFill>
                <a:latin typeface="Roboto"/>
                <a:cs typeface="Roboto"/>
              </a:rPr>
              <a:t>and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user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 guides</a:t>
            </a:r>
            <a:endParaRPr sz="1300" dirty="0">
              <a:latin typeface="Roboto"/>
              <a:cs typeface="Roboto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124823" y="5067299"/>
            <a:ext cx="3686175" cy="1181100"/>
            <a:chOff x="8124823" y="5067299"/>
            <a:chExt cx="3686175" cy="1181100"/>
          </a:xfrm>
        </p:grpSpPr>
        <p:sp>
          <p:nvSpPr>
            <p:cNvPr id="32" name="object 32"/>
            <p:cNvSpPr/>
            <p:nvPr/>
          </p:nvSpPr>
          <p:spPr>
            <a:xfrm>
              <a:off x="8124823" y="5067299"/>
              <a:ext cx="3686175" cy="1181100"/>
            </a:xfrm>
            <a:custGeom>
              <a:avLst/>
              <a:gdLst/>
              <a:ahLst/>
              <a:cxnLst/>
              <a:rect l="l" t="t" r="r" b="b"/>
              <a:pathLst>
                <a:path w="3686175" h="1181100">
                  <a:moveTo>
                    <a:pt x="3653127" y="1181099"/>
                  </a:moveTo>
                  <a:lnTo>
                    <a:pt x="33047" y="1181099"/>
                  </a:lnTo>
                  <a:lnTo>
                    <a:pt x="28187" y="1180132"/>
                  </a:lnTo>
                  <a:lnTo>
                    <a:pt x="966" y="1152911"/>
                  </a:lnTo>
                  <a:lnTo>
                    <a:pt x="0" y="1148051"/>
                  </a:lnTo>
                  <a:lnTo>
                    <a:pt x="0" y="11429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653127" y="0"/>
                  </a:lnTo>
                  <a:lnTo>
                    <a:pt x="3685207" y="28186"/>
                  </a:lnTo>
                  <a:lnTo>
                    <a:pt x="3686175" y="33047"/>
                  </a:lnTo>
                  <a:lnTo>
                    <a:pt x="3686175" y="1148051"/>
                  </a:lnTo>
                  <a:lnTo>
                    <a:pt x="3657986" y="1180132"/>
                  </a:lnTo>
                  <a:lnTo>
                    <a:pt x="3653127" y="1181099"/>
                  </a:lnTo>
                  <a:close/>
                </a:path>
              </a:pathLst>
            </a:custGeom>
            <a:solidFill>
              <a:srgbClr val="FFFFFF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239124" y="51815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6" y="358507"/>
                  </a:lnTo>
                  <a:lnTo>
                    <a:pt x="62574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0"/>
                  </a:lnTo>
                  <a:lnTo>
                    <a:pt x="8199" y="135199"/>
                  </a:lnTo>
                  <a:lnTo>
                    <a:pt x="27094" y="92571"/>
                  </a:lnTo>
                  <a:lnTo>
                    <a:pt x="55795" y="55796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3" y="92571"/>
                  </a:lnTo>
                  <a:lnTo>
                    <a:pt x="372798" y="135199"/>
                  </a:lnTo>
                  <a:lnTo>
                    <a:pt x="380770" y="181140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3" y="288426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0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F5A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353424" y="5295899"/>
              <a:ext cx="152399" cy="152399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8724850" y="5134363"/>
            <a:ext cx="2874010" cy="9798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00" b="1" spc="-140" dirty="0">
                <a:solidFill>
                  <a:srgbClr val="1F2937"/>
                </a:solidFill>
                <a:latin typeface="Roboto"/>
                <a:cs typeface="Roboto"/>
              </a:rPr>
              <a:t>UAT</a:t>
            </a:r>
            <a:r>
              <a:rPr sz="1500" b="1" spc="-70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1F2937"/>
                </a:solidFill>
                <a:latin typeface="Roboto"/>
                <a:cs typeface="Roboto"/>
              </a:rPr>
              <a:t>Reports</a:t>
            </a:r>
            <a:endParaRPr sz="1500" dirty="0">
              <a:latin typeface="Roboto"/>
              <a:cs typeface="Roboto"/>
            </a:endParaRPr>
          </a:p>
          <a:p>
            <a:pPr marL="12700" marR="5080">
              <a:lnSpc>
                <a:spcPct val="115399"/>
              </a:lnSpc>
              <a:spcBef>
                <a:spcPts val="35"/>
              </a:spcBef>
            </a:pP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User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acceptance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testing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results</a:t>
            </a:r>
            <a:r>
              <a:rPr sz="13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20" dirty="0">
                <a:solidFill>
                  <a:srgbClr val="374050"/>
                </a:solidFill>
                <a:latin typeface="Roboto"/>
                <a:cs typeface="Roboto"/>
              </a:rPr>
              <a:t>with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stakeholder</a:t>
            </a:r>
            <a:r>
              <a:rPr sz="1300" spc="3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74050"/>
                </a:solidFill>
                <a:latin typeface="Roboto"/>
                <a:cs typeface="Roboto"/>
              </a:rPr>
              <a:t>feedback</a:t>
            </a:r>
            <a:r>
              <a:rPr sz="1300" spc="3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74050"/>
                </a:solidFill>
                <a:latin typeface="Roboto"/>
                <a:cs typeface="Roboto"/>
              </a:rPr>
              <a:t>implementation</a:t>
            </a:r>
            <a:r>
              <a:rPr sz="1300" spc="3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74050"/>
                </a:solidFill>
                <a:latin typeface="Roboto"/>
                <a:cs typeface="Roboto"/>
              </a:rPr>
              <a:t>and </a:t>
            </a:r>
            <a:r>
              <a:rPr sz="1300" spc="-50" dirty="0">
                <a:solidFill>
                  <a:srgbClr val="374050"/>
                </a:solidFill>
                <a:latin typeface="Roboto"/>
                <a:cs typeface="Roboto"/>
              </a:rPr>
              <a:t>validation</a:t>
            </a:r>
            <a:r>
              <a:rPr sz="1300" spc="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74050"/>
                </a:solidFill>
                <a:latin typeface="Roboto"/>
                <a:cs typeface="Roboto"/>
              </a:rPr>
              <a:t>reports</a:t>
            </a:r>
            <a:endParaRPr sz="1300" dirty="0">
              <a:latin typeface="Roboto"/>
              <a:cs typeface="Robo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69578" y="1884622"/>
            <a:ext cx="52832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1" spc="-75" dirty="0">
                <a:solidFill>
                  <a:srgbClr val="1F2937"/>
                </a:solidFill>
                <a:latin typeface="Roboto"/>
                <a:cs typeface="Roboto"/>
              </a:rPr>
              <a:t>Week</a:t>
            </a:r>
            <a:r>
              <a:rPr sz="1300" b="1" spc="-10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1300" b="1" spc="-50" dirty="0">
                <a:solidFill>
                  <a:srgbClr val="1F2937"/>
                </a:solidFill>
                <a:latin typeface="Roboto"/>
                <a:cs typeface="Roboto"/>
              </a:rPr>
              <a:t>1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0985" y="2102945"/>
            <a:ext cx="1824989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8700"/>
              </a:lnSpc>
              <a:spcBef>
                <a:spcPts val="95"/>
              </a:spcBef>
            </a:pPr>
            <a:r>
              <a:rPr sz="1150" spc="-65" dirty="0">
                <a:solidFill>
                  <a:srgbClr val="374050"/>
                </a:solidFill>
                <a:latin typeface="Roboto"/>
                <a:cs typeface="Roboto"/>
              </a:rPr>
              <a:t>Scope</a:t>
            </a:r>
            <a:r>
              <a:rPr sz="115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74050"/>
                </a:solidFill>
                <a:latin typeface="Roboto"/>
                <a:cs typeface="Roboto"/>
              </a:rPr>
              <a:t>definition,</a:t>
            </a:r>
            <a:r>
              <a:rPr sz="1150" spc="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requirements </a:t>
            </a:r>
            <a:r>
              <a:rPr sz="1150" spc="-45" dirty="0">
                <a:solidFill>
                  <a:srgbClr val="374050"/>
                </a:solidFill>
                <a:latin typeface="Roboto"/>
                <a:cs typeface="Roboto"/>
              </a:rPr>
              <a:t>gathering,</a:t>
            </a:r>
            <a:r>
              <a:rPr sz="115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75" dirty="0">
                <a:solidFill>
                  <a:srgbClr val="374050"/>
                </a:solidFill>
                <a:latin typeface="Roboto"/>
                <a:cs typeface="Roboto"/>
              </a:rPr>
              <a:t>UML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 diagrams,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architecture</a:t>
            </a:r>
            <a:r>
              <a:rPr sz="11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design</a:t>
            </a:r>
            <a:endParaRPr sz="1150" dirty="0">
              <a:latin typeface="Roboto"/>
              <a:cs typeface="Robo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74577" y="1884622"/>
            <a:ext cx="52832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1" spc="-75" dirty="0">
                <a:solidFill>
                  <a:srgbClr val="1F2937"/>
                </a:solidFill>
                <a:latin typeface="Roboto"/>
                <a:cs typeface="Roboto"/>
              </a:rPr>
              <a:t>Week</a:t>
            </a:r>
            <a:r>
              <a:rPr sz="1300" b="1" spc="-10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1300" b="1" spc="-50" dirty="0">
                <a:solidFill>
                  <a:srgbClr val="1F2937"/>
                </a:solidFill>
                <a:latin typeface="Roboto"/>
                <a:cs typeface="Roboto"/>
              </a:rPr>
              <a:t>2</a:t>
            </a:r>
            <a:endParaRPr sz="1300" dirty="0">
              <a:latin typeface="Roboto"/>
              <a:cs typeface="Robo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351583" y="2102945"/>
            <a:ext cx="1774189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5255">
              <a:lnSpc>
                <a:spcPct val="108700"/>
              </a:lnSpc>
              <a:spcBef>
                <a:spcPts val="95"/>
              </a:spcBef>
            </a:pP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Frontend/backend</a:t>
            </a:r>
            <a:r>
              <a:rPr sz="1150" spc="5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setup,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routing</a:t>
            </a:r>
            <a:r>
              <a:rPr sz="11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374050"/>
                </a:solidFill>
                <a:latin typeface="Roboto"/>
                <a:cs typeface="Roboto"/>
              </a:rPr>
              <a:t>&amp;</a:t>
            </a:r>
            <a:r>
              <a:rPr sz="11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Roboto"/>
                <a:cs typeface="Roboto"/>
              </a:rPr>
              <a:t>navigation</a:t>
            </a:r>
            <a:r>
              <a:rPr sz="115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structure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180978" y="1853437"/>
            <a:ext cx="3767454" cy="6559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711200">
              <a:lnSpc>
                <a:spcPct val="100000"/>
              </a:lnSpc>
              <a:spcBef>
                <a:spcPts val="380"/>
              </a:spcBef>
              <a:tabLst>
                <a:tab pos="2616200" algn="l"/>
              </a:tabLst>
            </a:pPr>
            <a:r>
              <a:rPr sz="1300" b="1" spc="-75" dirty="0">
                <a:solidFill>
                  <a:srgbClr val="1F2937"/>
                </a:solidFill>
                <a:latin typeface="Roboto"/>
                <a:cs typeface="Roboto"/>
              </a:rPr>
              <a:t>Week</a:t>
            </a:r>
            <a:r>
              <a:rPr sz="1300" b="1" spc="-10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1300" b="1" spc="-50" dirty="0">
                <a:solidFill>
                  <a:srgbClr val="1F2937"/>
                </a:solidFill>
                <a:latin typeface="Roboto"/>
                <a:cs typeface="Roboto"/>
              </a:rPr>
              <a:t>3</a:t>
            </a:r>
            <a:r>
              <a:rPr sz="1300" b="1" dirty="0">
                <a:solidFill>
                  <a:srgbClr val="1F2937"/>
                </a:solidFill>
                <a:latin typeface="Roboto"/>
                <a:cs typeface="Roboto"/>
              </a:rPr>
              <a:t>	</a:t>
            </a:r>
            <a:r>
              <a:rPr sz="1300" b="1" spc="-75" dirty="0">
                <a:solidFill>
                  <a:srgbClr val="1F2937"/>
                </a:solidFill>
                <a:latin typeface="Roboto"/>
                <a:cs typeface="Roboto"/>
              </a:rPr>
              <a:t>Week</a:t>
            </a:r>
            <a:r>
              <a:rPr sz="1300" b="1" spc="-10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1300" b="1" spc="-50" dirty="0">
                <a:solidFill>
                  <a:srgbClr val="1F2937"/>
                </a:solidFill>
                <a:latin typeface="Roboto"/>
                <a:cs typeface="Roboto"/>
              </a:rPr>
              <a:t>4</a:t>
            </a:r>
            <a:endParaRPr sz="1300">
              <a:latin typeface="Roboto"/>
              <a:cs typeface="Roboto"/>
            </a:endParaRPr>
          </a:p>
          <a:p>
            <a:pPr marL="113664" marR="5080" indent="-101600">
              <a:lnSpc>
                <a:spcPct val="108700"/>
              </a:lnSpc>
              <a:spcBef>
                <a:spcPts val="120"/>
              </a:spcBef>
              <a:tabLst>
                <a:tab pos="2280920" algn="l"/>
              </a:tabLst>
            </a:pP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User</a:t>
            </a:r>
            <a:r>
              <a:rPr sz="115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35" dirty="0">
                <a:solidFill>
                  <a:srgbClr val="374050"/>
                </a:solidFill>
                <a:latin typeface="Roboto"/>
                <a:cs typeface="Roboto"/>
              </a:rPr>
              <a:t>login,</a:t>
            </a:r>
            <a:r>
              <a:rPr sz="1150" spc="-4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shopping</a:t>
            </a:r>
            <a:r>
              <a:rPr sz="115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30" dirty="0">
                <a:solidFill>
                  <a:srgbClr val="374050"/>
                </a:solidFill>
                <a:latin typeface="Roboto"/>
                <a:cs typeface="Roboto"/>
              </a:rPr>
              <a:t>cart,</a:t>
            </a:r>
            <a:r>
              <a:rPr sz="1150" spc="-4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25" dirty="0">
                <a:solidFill>
                  <a:srgbClr val="374050"/>
                </a:solidFill>
                <a:latin typeface="Roboto"/>
                <a:cs typeface="Roboto"/>
              </a:rPr>
              <a:t>admin</a:t>
            </a:r>
            <a:r>
              <a:rPr sz="1150" spc="2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35" dirty="0">
                <a:solidFill>
                  <a:srgbClr val="374050"/>
                </a:solidFill>
                <a:latin typeface="Roboto"/>
                <a:cs typeface="Roboto"/>
              </a:rPr>
              <a:t>Unit, </a:t>
            </a:r>
            <a:r>
              <a:rPr sz="1150" spc="-45" dirty="0">
                <a:solidFill>
                  <a:srgbClr val="374050"/>
                </a:solidFill>
                <a:latin typeface="Roboto"/>
                <a:cs typeface="Roboto"/>
              </a:rPr>
              <a:t>integration,</a:t>
            </a:r>
            <a:r>
              <a:rPr sz="115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374050"/>
                </a:solidFill>
                <a:latin typeface="Roboto"/>
                <a:cs typeface="Roboto"/>
              </a:rPr>
              <a:t>E2E</a:t>
            </a:r>
            <a:r>
              <a:rPr sz="115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74050"/>
                </a:solidFill>
                <a:latin typeface="Roboto"/>
                <a:cs typeface="Roboto"/>
              </a:rPr>
              <a:t>testing</a:t>
            </a:r>
            <a:r>
              <a:rPr sz="1150" spc="-2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305" dirty="0">
                <a:solidFill>
                  <a:srgbClr val="374050"/>
                </a:solidFill>
                <a:latin typeface="Roboto"/>
                <a:cs typeface="Roboto"/>
              </a:rPr>
              <a:t>&amp;</a:t>
            </a:r>
            <a:r>
              <a:rPr sz="1150" spc="-45" dirty="0">
                <a:solidFill>
                  <a:srgbClr val="374050"/>
                </a:solidFill>
                <a:latin typeface="Roboto"/>
                <a:cs typeface="Roboto"/>
              </a:rPr>
              <a:t> functionality</a:t>
            </a:r>
            <a:r>
              <a:rPr sz="1150" spc="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implementation</a:t>
            </a:r>
            <a:r>
              <a:rPr sz="1150" dirty="0">
                <a:solidFill>
                  <a:srgbClr val="374050"/>
                </a:solidFill>
                <a:latin typeface="Roboto"/>
                <a:cs typeface="Roboto"/>
              </a:rPr>
              <a:t>	</a:t>
            </a:r>
            <a:r>
              <a:rPr sz="1150" spc="-40" dirty="0">
                <a:solidFill>
                  <a:srgbClr val="374050"/>
                </a:solidFill>
                <a:latin typeface="Roboto"/>
                <a:cs typeface="Roboto"/>
              </a:rPr>
              <a:t>static</a:t>
            </a:r>
            <a:r>
              <a:rPr sz="115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code</a:t>
            </a:r>
            <a:r>
              <a:rPr sz="115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analysis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689578" y="1884622"/>
            <a:ext cx="52832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1" spc="-75" dirty="0">
                <a:solidFill>
                  <a:srgbClr val="1F2937"/>
                </a:solidFill>
                <a:latin typeface="Roboto"/>
                <a:cs typeface="Roboto"/>
              </a:rPr>
              <a:t>Week</a:t>
            </a:r>
            <a:r>
              <a:rPr sz="1300" b="1" spc="-10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1300" b="1" spc="-50" dirty="0">
                <a:solidFill>
                  <a:srgbClr val="1F2937"/>
                </a:solidFill>
                <a:latin typeface="Roboto"/>
                <a:cs typeface="Roboto"/>
              </a:rPr>
              <a:t>5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035180" y="2102945"/>
            <a:ext cx="183705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115" marR="5080" indent="-146050">
              <a:lnSpc>
                <a:spcPct val="108700"/>
              </a:lnSpc>
              <a:spcBef>
                <a:spcPts val="95"/>
              </a:spcBef>
            </a:pPr>
            <a:r>
              <a:rPr sz="1150" spc="-65" dirty="0">
                <a:solidFill>
                  <a:srgbClr val="374050"/>
                </a:solidFill>
                <a:latin typeface="Roboto"/>
                <a:cs typeface="Roboto"/>
              </a:rPr>
              <a:t>CI/CD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74050"/>
                </a:solidFill>
                <a:latin typeface="Roboto"/>
                <a:cs typeface="Roboto"/>
              </a:rPr>
              <a:t>pipeline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implementation </a:t>
            </a:r>
            <a:r>
              <a:rPr sz="1150" spc="-70" dirty="0">
                <a:solidFill>
                  <a:srgbClr val="374050"/>
                </a:solidFill>
                <a:latin typeface="Roboto"/>
                <a:cs typeface="Roboto"/>
              </a:rPr>
              <a:t>&amp;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74050"/>
                </a:solidFill>
                <a:latin typeface="Roboto"/>
                <a:cs typeface="Roboto"/>
              </a:rPr>
              <a:t>Docker</a:t>
            </a:r>
            <a:r>
              <a:rPr sz="11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containerization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594577" y="1884622"/>
            <a:ext cx="52832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1" spc="-75" dirty="0">
                <a:solidFill>
                  <a:srgbClr val="1F2937"/>
                </a:solidFill>
                <a:latin typeface="Roboto"/>
                <a:cs typeface="Roboto"/>
              </a:rPr>
              <a:t>Week</a:t>
            </a:r>
            <a:r>
              <a:rPr sz="1300" b="1" spc="-10" dirty="0">
                <a:solidFill>
                  <a:srgbClr val="1F2937"/>
                </a:solidFill>
                <a:latin typeface="Roboto"/>
                <a:cs typeface="Roboto"/>
              </a:rPr>
              <a:t> </a:t>
            </a:r>
            <a:r>
              <a:rPr sz="1300" b="1" spc="-50" dirty="0">
                <a:solidFill>
                  <a:srgbClr val="1F2937"/>
                </a:solidFill>
                <a:latin typeface="Roboto"/>
                <a:cs typeface="Roboto"/>
              </a:rPr>
              <a:t>6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974113" y="2102945"/>
            <a:ext cx="1769110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8700"/>
              </a:lnSpc>
              <a:spcBef>
                <a:spcPts val="95"/>
              </a:spcBef>
            </a:pPr>
            <a:r>
              <a:rPr sz="1150" spc="-55" dirty="0">
                <a:solidFill>
                  <a:srgbClr val="374050"/>
                </a:solidFill>
                <a:latin typeface="Roboto"/>
                <a:cs typeface="Roboto"/>
              </a:rPr>
              <a:t>User</a:t>
            </a:r>
            <a:r>
              <a:rPr sz="115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acceptance</a:t>
            </a:r>
            <a:r>
              <a:rPr sz="1150" spc="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testing,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deployment</a:t>
            </a:r>
            <a:r>
              <a:rPr sz="115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374050"/>
                </a:solidFill>
                <a:latin typeface="Roboto"/>
                <a:cs typeface="Roboto"/>
              </a:rPr>
              <a:t>&amp;</a:t>
            </a:r>
            <a:r>
              <a:rPr sz="115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Roboto"/>
                <a:cs typeface="Roboto"/>
              </a:rPr>
              <a:t>documentation </a:t>
            </a:r>
            <a:r>
              <a:rPr sz="1150" spc="-10" dirty="0">
                <a:solidFill>
                  <a:srgbClr val="374050"/>
                </a:solidFill>
                <a:latin typeface="Roboto"/>
                <a:cs typeface="Roboto"/>
              </a:rPr>
              <a:t>finalization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80999" y="1447799"/>
            <a:ext cx="11430000" cy="381000"/>
            <a:chOff x="380999" y="1447799"/>
            <a:chExt cx="11430000" cy="381000"/>
          </a:xfrm>
        </p:grpSpPr>
        <p:sp>
          <p:nvSpPr>
            <p:cNvPr id="46" name="object 46"/>
            <p:cNvSpPr/>
            <p:nvPr/>
          </p:nvSpPr>
          <p:spPr>
            <a:xfrm>
              <a:off x="380999" y="1619249"/>
              <a:ext cx="11430000" cy="28575"/>
            </a:xfrm>
            <a:custGeom>
              <a:avLst/>
              <a:gdLst/>
              <a:ahLst/>
              <a:cxnLst/>
              <a:rect l="l" t="t" r="r" b="b"/>
              <a:pathLst>
                <a:path w="11430000" h="28575">
                  <a:moveTo>
                    <a:pt x="11429999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11429999" y="0"/>
                  </a:lnTo>
                  <a:lnTo>
                    <a:pt x="11429999" y="28574"/>
                  </a:lnTo>
                  <a:close/>
                </a:path>
              </a:pathLst>
            </a:custGeom>
            <a:solidFill>
              <a:srgbClr val="F5A62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52524" y="1457324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4" y="361949"/>
                  </a:moveTo>
                  <a:lnTo>
                    <a:pt x="136990" y="356524"/>
                  </a:lnTo>
                  <a:lnTo>
                    <a:pt x="95662" y="340582"/>
                  </a:lnTo>
                  <a:lnTo>
                    <a:pt x="59446" y="315076"/>
                  </a:lnTo>
                  <a:lnTo>
                    <a:pt x="30499" y="281518"/>
                  </a:lnTo>
                  <a:lnTo>
                    <a:pt x="10574" y="241933"/>
                  </a:lnTo>
                  <a:lnTo>
                    <a:pt x="869" y="198713"/>
                  </a:lnTo>
                  <a:lnTo>
                    <a:pt x="0" y="180974"/>
                  </a:lnTo>
                  <a:lnTo>
                    <a:pt x="217" y="172084"/>
                  </a:lnTo>
                  <a:lnTo>
                    <a:pt x="7790" y="128439"/>
                  </a:lnTo>
                  <a:lnTo>
                    <a:pt x="25740" y="87943"/>
                  </a:lnTo>
                  <a:lnTo>
                    <a:pt x="53006" y="53006"/>
                  </a:lnTo>
                  <a:lnTo>
                    <a:pt x="87943" y="25740"/>
                  </a:lnTo>
                  <a:lnTo>
                    <a:pt x="128439" y="7790"/>
                  </a:lnTo>
                  <a:lnTo>
                    <a:pt x="172084" y="217"/>
                  </a:lnTo>
                  <a:lnTo>
                    <a:pt x="180974" y="0"/>
                  </a:lnTo>
                  <a:lnTo>
                    <a:pt x="189865" y="217"/>
                  </a:lnTo>
                  <a:lnTo>
                    <a:pt x="233509" y="7790"/>
                  </a:lnTo>
                  <a:lnTo>
                    <a:pt x="274005" y="25740"/>
                  </a:lnTo>
                  <a:lnTo>
                    <a:pt x="308943" y="53006"/>
                  </a:lnTo>
                  <a:lnTo>
                    <a:pt x="336208" y="87943"/>
                  </a:lnTo>
                  <a:lnTo>
                    <a:pt x="354159" y="128439"/>
                  </a:lnTo>
                  <a:lnTo>
                    <a:pt x="361732" y="172084"/>
                  </a:lnTo>
                  <a:lnTo>
                    <a:pt x="361949" y="180974"/>
                  </a:lnTo>
                  <a:lnTo>
                    <a:pt x="361732" y="189865"/>
                  </a:lnTo>
                  <a:lnTo>
                    <a:pt x="354159" y="233509"/>
                  </a:lnTo>
                  <a:lnTo>
                    <a:pt x="336208" y="274005"/>
                  </a:lnTo>
                  <a:lnTo>
                    <a:pt x="308943" y="308943"/>
                  </a:lnTo>
                  <a:lnTo>
                    <a:pt x="274005" y="336208"/>
                  </a:lnTo>
                  <a:lnTo>
                    <a:pt x="233509" y="354159"/>
                  </a:lnTo>
                  <a:lnTo>
                    <a:pt x="189865" y="361732"/>
                  </a:lnTo>
                  <a:lnTo>
                    <a:pt x="180974" y="3619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152524" y="1457324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49" y="180974"/>
                  </a:moveTo>
                  <a:lnTo>
                    <a:pt x="356524" y="224958"/>
                  </a:lnTo>
                  <a:lnTo>
                    <a:pt x="340582" y="266286"/>
                  </a:lnTo>
                  <a:lnTo>
                    <a:pt x="315076" y="302502"/>
                  </a:lnTo>
                  <a:lnTo>
                    <a:pt x="281519" y="331449"/>
                  </a:lnTo>
                  <a:lnTo>
                    <a:pt x="241933" y="351375"/>
                  </a:lnTo>
                  <a:lnTo>
                    <a:pt x="198713" y="361080"/>
                  </a:lnTo>
                  <a:lnTo>
                    <a:pt x="180974" y="361949"/>
                  </a:lnTo>
                  <a:lnTo>
                    <a:pt x="172084" y="361732"/>
                  </a:lnTo>
                  <a:lnTo>
                    <a:pt x="128439" y="354159"/>
                  </a:lnTo>
                  <a:lnTo>
                    <a:pt x="87943" y="336208"/>
                  </a:lnTo>
                  <a:lnTo>
                    <a:pt x="53006" y="308943"/>
                  </a:lnTo>
                  <a:lnTo>
                    <a:pt x="25740" y="274005"/>
                  </a:lnTo>
                  <a:lnTo>
                    <a:pt x="7790" y="233509"/>
                  </a:lnTo>
                  <a:lnTo>
                    <a:pt x="217" y="189865"/>
                  </a:lnTo>
                  <a:lnTo>
                    <a:pt x="0" y="180974"/>
                  </a:lnTo>
                  <a:lnTo>
                    <a:pt x="217" y="172084"/>
                  </a:lnTo>
                  <a:lnTo>
                    <a:pt x="7790" y="128439"/>
                  </a:lnTo>
                  <a:lnTo>
                    <a:pt x="25740" y="87943"/>
                  </a:lnTo>
                  <a:lnTo>
                    <a:pt x="53006" y="53006"/>
                  </a:lnTo>
                  <a:lnTo>
                    <a:pt x="87943" y="25740"/>
                  </a:lnTo>
                  <a:lnTo>
                    <a:pt x="128439" y="7790"/>
                  </a:lnTo>
                  <a:lnTo>
                    <a:pt x="172084" y="217"/>
                  </a:lnTo>
                  <a:lnTo>
                    <a:pt x="180974" y="0"/>
                  </a:lnTo>
                  <a:lnTo>
                    <a:pt x="189865" y="217"/>
                  </a:lnTo>
                  <a:lnTo>
                    <a:pt x="233509" y="7790"/>
                  </a:lnTo>
                  <a:lnTo>
                    <a:pt x="274005" y="25740"/>
                  </a:lnTo>
                  <a:lnTo>
                    <a:pt x="308943" y="53006"/>
                  </a:lnTo>
                  <a:lnTo>
                    <a:pt x="336208" y="87943"/>
                  </a:lnTo>
                  <a:lnTo>
                    <a:pt x="354159" y="128439"/>
                  </a:lnTo>
                  <a:lnTo>
                    <a:pt x="361732" y="172084"/>
                  </a:lnTo>
                  <a:lnTo>
                    <a:pt x="361949" y="180974"/>
                  </a:lnTo>
                  <a:close/>
                </a:path>
              </a:pathLst>
            </a:custGeom>
            <a:ln w="19049">
              <a:solidFill>
                <a:srgbClr val="F5A6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277044" y="1508757"/>
            <a:ext cx="113030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0" dirty="0">
                <a:solidFill>
                  <a:srgbClr val="FFFFFF"/>
                </a:solidFill>
                <a:latin typeface="Arial Nova"/>
                <a:cs typeface="Arial Nova"/>
              </a:rPr>
              <a:t>1</a:t>
            </a:r>
            <a:endParaRPr sz="1300">
              <a:latin typeface="Arial Nova"/>
              <a:cs typeface="Arial Nov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3047999" y="1447799"/>
            <a:ext cx="381000" cy="381000"/>
            <a:chOff x="3047999" y="1447799"/>
            <a:chExt cx="381000" cy="381000"/>
          </a:xfrm>
        </p:grpSpPr>
        <p:sp>
          <p:nvSpPr>
            <p:cNvPr id="51" name="object 51"/>
            <p:cNvSpPr/>
            <p:nvPr/>
          </p:nvSpPr>
          <p:spPr>
            <a:xfrm>
              <a:off x="3057524" y="1457324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4" y="361949"/>
                  </a:moveTo>
                  <a:lnTo>
                    <a:pt x="136990" y="356524"/>
                  </a:lnTo>
                  <a:lnTo>
                    <a:pt x="95662" y="340582"/>
                  </a:lnTo>
                  <a:lnTo>
                    <a:pt x="59446" y="315076"/>
                  </a:lnTo>
                  <a:lnTo>
                    <a:pt x="30499" y="281518"/>
                  </a:lnTo>
                  <a:lnTo>
                    <a:pt x="10573" y="241933"/>
                  </a:lnTo>
                  <a:lnTo>
                    <a:pt x="869" y="198713"/>
                  </a:lnTo>
                  <a:lnTo>
                    <a:pt x="0" y="180974"/>
                  </a:lnTo>
                  <a:lnTo>
                    <a:pt x="217" y="172084"/>
                  </a:lnTo>
                  <a:lnTo>
                    <a:pt x="7790" y="128439"/>
                  </a:lnTo>
                  <a:lnTo>
                    <a:pt x="25740" y="87943"/>
                  </a:lnTo>
                  <a:lnTo>
                    <a:pt x="53006" y="53006"/>
                  </a:lnTo>
                  <a:lnTo>
                    <a:pt x="87943" y="25740"/>
                  </a:lnTo>
                  <a:lnTo>
                    <a:pt x="128439" y="7790"/>
                  </a:lnTo>
                  <a:lnTo>
                    <a:pt x="172083" y="217"/>
                  </a:lnTo>
                  <a:lnTo>
                    <a:pt x="180974" y="0"/>
                  </a:lnTo>
                  <a:lnTo>
                    <a:pt x="189865" y="217"/>
                  </a:lnTo>
                  <a:lnTo>
                    <a:pt x="233509" y="7790"/>
                  </a:lnTo>
                  <a:lnTo>
                    <a:pt x="274005" y="25740"/>
                  </a:lnTo>
                  <a:lnTo>
                    <a:pt x="308943" y="53006"/>
                  </a:lnTo>
                  <a:lnTo>
                    <a:pt x="336208" y="87943"/>
                  </a:lnTo>
                  <a:lnTo>
                    <a:pt x="354158" y="128439"/>
                  </a:lnTo>
                  <a:lnTo>
                    <a:pt x="361732" y="172084"/>
                  </a:lnTo>
                  <a:lnTo>
                    <a:pt x="361949" y="180974"/>
                  </a:lnTo>
                  <a:lnTo>
                    <a:pt x="361732" y="189865"/>
                  </a:lnTo>
                  <a:lnTo>
                    <a:pt x="354159" y="233509"/>
                  </a:lnTo>
                  <a:lnTo>
                    <a:pt x="336208" y="274005"/>
                  </a:lnTo>
                  <a:lnTo>
                    <a:pt x="308943" y="308943"/>
                  </a:lnTo>
                  <a:lnTo>
                    <a:pt x="274005" y="336208"/>
                  </a:lnTo>
                  <a:lnTo>
                    <a:pt x="233509" y="354159"/>
                  </a:lnTo>
                  <a:lnTo>
                    <a:pt x="189865" y="361732"/>
                  </a:lnTo>
                  <a:lnTo>
                    <a:pt x="180974" y="3619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057524" y="1457324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49" y="180974"/>
                  </a:moveTo>
                  <a:lnTo>
                    <a:pt x="356524" y="224958"/>
                  </a:lnTo>
                  <a:lnTo>
                    <a:pt x="340581" y="266286"/>
                  </a:lnTo>
                  <a:lnTo>
                    <a:pt x="315076" y="302502"/>
                  </a:lnTo>
                  <a:lnTo>
                    <a:pt x="281518" y="331449"/>
                  </a:lnTo>
                  <a:lnTo>
                    <a:pt x="241933" y="351375"/>
                  </a:lnTo>
                  <a:lnTo>
                    <a:pt x="198713" y="361080"/>
                  </a:lnTo>
                  <a:lnTo>
                    <a:pt x="180974" y="361949"/>
                  </a:lnTo>
                  <a:lnTo>
                    <a:pt x="172083" y="361732"/>
                  </a:lnTo>
                  <a:lnTo>
                    <a:pt x="128439" y="354159"/>
                  </a:lnTo>
                  <a:lnTo>
                    <a:pt x="87943" y="336208"/>
                  </a:lnTo>
                  <a:lnTo>
                    <a:pt x="53006" y="308943"/>
                  </a:lnTo>
                  <a:lnTo>
                    <a:pt x="25740" y="274005"/>
                  </a:lnTo>
                  <a:lnTo>
                    <a:pt x="7790" y="233509"/>
                  </a:lnTo>
                  <a:lnTo>
                    <a:pt x="217" y="189865"/>
                  </a:lnTo>
                  <a:lnTo>
                    <a:pt x="0" y="180974"/>
                  </a:lnTo>
                  <a:lnTo>
                    <a:pt x="217" y="172084"/>
                  </a:lnTo>
                  <a:lnTo>
                    <a:pt x="7790" y="128439"/>
                  </a:lnTo>
                  <a:lnTo>
                    <a:pt x="25740" y="87943"/>
                  </a:lnTo>
                  <a:lnTo>
                    <a:pt x="53006" y="53006"/>
                  </a:lnTo>
                  <a:lnTo>
                    <a:pt x="87943" y="25740"/>
                  </a:lnTo>
                  <a:lnTo>
                    <a:pt x="128439" y="7790"/>
                  </a:lnTo>
                  <a:lnTo>
                    <a:pt x="172083" y="217"/>
                  </a:lnTo>
                  <a:lnTo>
                    <a:pt x="180974" y="0"/>
                  </a:lnTo>
                  <a:lnTo>
                    <a:pt x="189865" y="217"/>
                  </a:lnTo>
                  <a:lnTo>
                    <a:pt x="233509" y="7790"/>
                  </a:lnTo>
                  <a:lnTo>
                    <a:pt x="274005" y="25740"/>
                  </a:lnTo>
                  <a:lnTo>
                    <a:pt x="308943" y="53006"/>
                  </a:lnTo>
                  <a:lnTo>
                    <a:pt x="336208" y="87943"/>
                  </a:lnTo>
                  <a:lnTo>
                    <a:pt x="354158" y="128439"/>
                  </a:lnTo>
                  <a:lnTo>
                    <a:pt x="361732" y="172084"/>
                  </a:lnTo>
                  <a:lnTo>
                    <a:pt x="361949" y="180974"/>
                  </a:lnTo>
                  <a:close/>
                </a:path>
              </a:pathLst>
            </a:custGeom>
            <a:ln w="19049">
              <a:solidFill>
                <a:srgbClr val="F5A6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182044" y="1508757"/>
            <a:ext cx="113030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0" dirty="0">
                <a:solidFill>
                  <a:srgbClr val="FFFFFF"/>
                </a:solidFill>
                <a:latin typeface="Arial Nova"/>
                <a:cs typeface="Arial Nova"/>
              </a:rPr>
              <a:t>2</a:t>
            </a:r>
            <a:endParaRPr sz="1300">
              <a:latin typeface="Arial Nova"/>
              <a:cs typeface="Arial Nova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4952999" y="1447799"/>
            <a:ext cx="381000" cy="381000"/>
            <a:chOff x="4952999" y="1447799"/>
            <a:chExt cx="381000" cy="381000"/>
          </a:xfrm>
        </p:grpSpPr>
        <p:sp>
          <p:nvSpPr>
            <p:cNvPr id="55" name="object 55"/>
            <p:cNvSpPr/>
            <p:nvPr/>
          </p:nvSpPr>
          <p:spPr>
            <a:xfrm>
              <a:off x="4962524" y="1457324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4" y="361949"/>
                  </a:moveTo>
                  <a:lnTo>
                    <a:pt x="136990" y="356524"/>
                  </a:lnTo>
                  <a:lnTo>
                    <a:pt x="95662" y="340582"/>
                  </a:lnTo>
                  <a:lnTo>
                    <a:pt x="59446" y="315076"/>
                  </a:lnTo>
                  <a:lnTo>
                    <a:pt x="30499" y="281518"/>
                  </a:lnTo>
                  <a:lnTo>
                    <a:pt x="10573" y="241933"/>
                  </a:lnTo>
                  <a:lnTo>
                    <a:pt x="868" y="198713"/>
                  </a:lnTo>
                  <a:lnTo>
                    <a:pt x="0" y="180974"/>
                  </a:lnTo>
                  <a:lnTo>
                    <a:pt x="217" y="172084"/>
                  </a:lnTo>
                  <a:lnTo>
                    <a:pt x="7790" y="128439"/>
                  </a:lnTo>
                  <a:lnTo>
                    <a:pt x="25740" y="87943"/>
                  </a:lnTo>
                  <a:lnTo>
                    <a:pt x="53006" y="53006"/>
                  </a:lnTo>
                  <a:lnTo>
                    <a:pt x="87943" y="25740"/>
                  </a:lnTo>
                  <a:lnTo>
                    <a:pt x="128439" y="7790"/>
                  </a:lnTo>
                  <a:lnTo>
                    <a:pt x="172083" y="217"/>
                  </a:lnTo>
                  <a:lnTo>
                    <a:pt x="180974" y="0"/>
                  </a:lnTo>
                  <a:lnTo>
                    <a:pt x="189865" y="217"/>
                  </a:lnTo>
                  <a:lnTo>
                    <a:pt x="233509" y="7790"/>
                  </a:lnTo>
                  <a:lnTo>
                    <a:pt x="274005" y="25740"/>
                  </a:lnTo>
                  <a:lnTo>
                    <a:pt x="308943" y="53006"/>
                  </a:lnTo>
                  <a:lnTo>
                    <a:pt x="336208" y="87943"/>
                  </a:lnTo>
                  <a:lnTo>
                    <a:pt x="354158" y="128439"/>
                  </a:lnTo>
                  <a:lnTo>
                    <a:pt x="361732" y="172084"/>
                  </a:lnTo>
                  <a:lnTo>
                    <a:pt x="361949" y="180974"/>
                  </a:lnTo>
                  <a:lnTo>
                    <a:pt x="361732" y="189865"/>
                  </a:lnTo>
                  <a:lnTo>
                    <a:pt x="354158" y="233509"/>
                  </a:lnTo>
                  <a:lnTo>
                    <a:pt x="336208" y="274005"/>
                  </a:lnTo>
                  <a:lnTo>
                    <a:pt x="308943" y="308943"/>
                  </a:lnTo>
                  <a:lnTo>
                    <a:pt x="274005" y="336208"/>
                  </a:lnTo>
                  <a:lnTo>
                    <a:pt x="233509" y="354159"/>
                  </a:lnTo>
                  <a:lnTo>
                    <a:pt x="189865" y="361732"/>
                  </a:lnTo>
                  <a:lnTo>
                    <a:pt x="180974" y="3619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962524" y="1457324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49" y="180974"/>
                  </a:moveTo>
                  <a:lnTo>
                    <a:pt x="356524" y="224958"/>
                  </a:lnTo>
                  <a:lnTo>
                    <a:pt x="340581" y="266286"/>
                  </a:lnTo>
                  <a:lnTo>
                    <a:pt x="315076" y="302502"/>
                  </a:lnTo>
                  <a:lnTo>
                    <a:pt x="281518" y="331449"/>
                  </a:lnTo>
                  <a:lnTo>
                    <a:pt x="241933" y="351375"/>
                  </a:lnTo>
                  <a:lnTo>
                    <a:pt x="198713" y="361080"/>
                  </a:lnTo>
                  <a:lnTo>
                    <a:pt x="180974" y="361949"/>
                  </a:lnTo>
                  <a:lnTo>
                    <a:pt x="172083" y="361732"/>
                  </a:lnTo>
                  <a:lnTo>
                    <a:pt x="128439" y="354159"/>
                  </a:lnTo>
                  <a:lnTo>
                    <a:pt x="87943" y="336208"/>
                  </a:lnTo>
                  <a:lnTo>
                    <a:pt x="53006" y="308943"/>
                  </a:lnTo>
                  <a:lnTo>
                    <a:pt x="25740" y="274005"/>
                  </a:lnTo>
                  <a:lnTo>
                    <a:pt x="7790" y="233509"/>
                  </a:lnTo>
                  <a:lnTo>
                    <a:pt x="217" y="189865"/>
                  </a:lnTo>
                  <a:lnTo>
                    <a:pt x="0" y="180974"/>
                  </a:lnTo>
                  <a:lnTo>
                    <a:pt x="217" y="172084"/>
                  </a:lnTo>
                  <a:lnTo>
                    <a:pt x="7790" y="128439"/>
                  </a:lnTo>
                  <a:lnTo>
                    <a:pt x="25740" y="87943"/>
                  </a:lnTo>
                  <a:lnTo>
                    <a:pt x="53006" y="53006"/>
                  </a:lnTo>
                  <a:lnTo>
                    <a:pt x="87943" y="25740"/>
                  </a:lnTo>
                  <a:lnTo>
                    <a:pt x="128439" y="7790"/>
                  </a:lnTo>
                  <a:lnTo>
                    <a:pt x="172083" y="217"/>
                  </a:lnTo>
                  <a:lnTo>
                    <a:pt x="180974" y="0"/>
                  </a:lnTo>
                  <a:lnTo>
                    <a:pt x="189865" y="217"/>
                  </a:lnTo>
                  <a:lnTo>
                    <a:pt x="233509" y="7790"/>
                  </a:lnTo>
                  <a:lnTo>
                    <a:pt x="274005" y="25740"/>
                  </a:lnTo>
                  <a:lnTo>
                    <a:pt x="308943" y="53006"/>
                  </a:lnTo>
                  <a:lnTo>
                    <a:pt x="336208" y="87943"/>
                  </a:lnTo>
                  <a:lnTo>
                    <a:pt x="354158" y="128439"/>
                  </a:lnTo>
                  <a:lnTo>
                    <a:pt x="361732" y="172084"/>
                  </a:lnTo>
                  <a:lnTo>
                    <a:pt x="361949" y="180974"/>
                  </a:lnTo>
                  <a:close/>
                </a:path>
              </a:pathLst>
            </a:custGeom>
            <a:ln w="19049">
              <a:solidFill>
                <a:srgbClr val="F5A6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5087044" y="1508757"/>
            <a:ext cx="113030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0" dirty="0">
                <a:solidFill>
                  <a:srgbClr val="FFFFFF"/>
                </a:solidFill>
                <a:latin typeface="Arial Nova"/>
                <a:cs typeface="Arial Nova"/>
              </a:rPr>
              <a:t>3</a:t>
            </a:r>
            <a:endParaRPr sz="1300">
              <a:latin typeface="Arial Nova"/>
              <a:cs typeface="Arial Nova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857999" y="1447799"/>
            <a:ext cx="381000" cy="381000"/>
            <a:chOff x="6857999" y="1447799"/>
            <a:chExt cx="381000" cy="381000"/>
          </a:xfrm>
        </p:grpSpPr>
        <p:sp>
          <p:nvSpPr>
            <p:cNvPr id="59" name="object 59"/>
            <p:cNvSpPr/>
            <p:nvPr/>
          </p:nvSpPr>
          <p:spPr>
            <a:xfrm>
              <a:off x="6867524" y="1457324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4" y="361949"/>
                  </a:moveTo>
                  <a:lnTo>
                    <a:pt x="136990" y="356524"/>
                  </a:lnTo>
                  <a:lnTo>
                    <a:pt x="95661" y="340582"/>
                  </a:lnTo>
                  <a:lnTo>
                    <a:pt x="59446" y="315076"/>
                  </a:lnTo>
                  <a:lnTo>
                    <a:pt x="30499" y="281518"/>
                  </a:lnTo>
                  <a:lnTo>
                    <a:pt x="10573" y="241933"/>
                  </a:lnTo>
                  <a:lnTo>
                    <a:pt x="869" y="198713"/>
                  </a:lnTo>
                  <a:lnTo>
                    <a:pt x="0" y="180974"/>
                  </a:lnTo>
                  <a:lnTo>
                    <a:pt x="217" y="172084"/>
                  </a:lnTo>
                  <a:lnTo>
                    <a:pt x="7790" y="128439"/>
                  </a:lnTo>
                  <a:lnTo>
                    <a:pt x="25740" y="87943"/>
                  </a:lnTo>
                  <a:lnTo>
                    <a:pt x="53006" y="53006"/>
                  </a:lnTo>
                  <a:lnTo>
                    <a:pt x="87943" y="25740"/>
                  </a:lnTo>
                  <a:lnTo>
                    <a:pt x="128439" y="7790"/>
                  </a:lnTo>
                  <a:lnTo>
                    <a:pt x="172084" y="217"/>
                  </a:lnTo>
                  <a:lnTo>
                    <a:pt x="180974" y="0"/>
                  </a:lnTo>
                  <a:lnTo>
                    <a:pt x="189865" y="217"/>
                  </a:lnTo>
                  <a:lnTo>
                    <a:pt x="233509" y="7790"/>
                  </a:lnTo>
                  <a:lnTo>
                    <a:pt x="274005" y="25740"/>
                  </a:lnTo>
                  <a:lnTo>
                    <a:pt x="308943" y="53006"/>
                  </a:lnTo>
                  <a:lnTo>
                    <a:pt x="336208" y="87943"/>
                  </a:lnTo>
                  <a:lnTo>
                    <a:pt x="354159" y="128439"/>
                  </a:lnTo>
                  <a:lnTo>
                    <a:pt x="361732" y="172084"/>
                  </a:lnTo>
                  <a:lnTo>
                    <a:pt x="361949" y="180974"/>
                  </a:lnTo>
                  <a:lnTo>
                    <a:pt x="361732" y="189865"/>
                  </a:lnTo>
                  <a:lnTo>
                    <a:pt x="354159" y="233509"/>
                  </a:lnTo>
                  <a:lnTo>
                    <a:pt x="336208" y="274005"/>
                  </a:lnTo>
                  <a:lnTo>
                    <a:pt x="308943" y="308943"/>
                  </a:lnTo>
                  <a:lnTo>
                    <a:pt x="274005" y="336208"/>
                  </a:lnTo>
                  <a:lnTo>
                    <a:pt x="233509" y="354159"/>
                  </a:lnTo>
                  <a:lnTo>
                    <a:pt x="189865" y="361732"/>
                  </a:lnTo>
                  <a:lnTo>
                    <a:pt x="180974" y="3619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867524" y="1457324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49" y="180974"/>
                  </a:moveTo>
                  <a:lnTo>
                    <a:pt x="356524" y="224958"/>
                  </a:lnTo>
                  <a:lnTo>
                    <a:pt x="340582" y="266286"/>
                  </a:lnTo>
                  <a:lnTo>
                    <a:pt x="315076" y="302502"/>
                  </a:lnTo>
                  <a:lnTo>
                    <a:pt x="281518" y="331449"/>
                  </a:lnTo>
                  <a:lnTo>
                    <a:pt x="241932" y="351375"/>
                  </a:lnTo>
                  <a:lnTo>
                    <a:pt x="198713" y="361080"/>
                  </a:lnTo>
                  <a:lnTo>
                    <a:pt x="180974" y="361949"/>
                  </a:lnTo>
                  <a:lnTo>
                    <a:pt x="172084" y="361732"/>
                  </a:lnTo>
                  <a:lnTo>
                    <a:pt x="128439" y="354159"/>
                  </a:lnTo>
                  <a:lnTo>
                    <a:pt x="87943" y="336208"/>
                  </a:lnTo>
                  <a:lnTo>
                    <a:pt x="53006" y="308943"/>
                  </a:lnTo>
                  <a:lnTo>
                    <a:pt x="25740" y="274005"/>
                  </a:lnTo>
                  <a:lnTo>
                    <a:pt x="7790" y="233509"/>
                  </a:lnTo>
                  <a:lnTo>
                    <a:pt x="217" y="189865"/>
                  </a:lnTo>
                  <a:lnTo>
                    <a:pt x="0" y="180974"/>
                  </a:lnTo>
                  <a:lnTo>
                    <a:pt x="217" y="172084"/>
                  </a:lnTo>
                  <a:lnTo>
                    <a:pt x="7790" y="128439"/>
                  </a:lnTo>
                  <a:lnTo>
                    <a:pt x="25740" y="87943"/>
                  </a:lnTo>
                  <a:lnTo>
                    <a:pt x="53006" y="53006"/>
                  </a:lnTo>
                  <a:lnTo>
                    <a:pt x="87943" y="25740"/>
                  </a:lnTo>
                  <a:lnTo>
                    <a:pt x="128439" y="7790"/>
                  </a:lnTo>
                  <a:lnTo>
                    <a:pt x="172084" y="217"/>
                  </a:lnTo>
                  <a:lnTo>
                    <a:pt x="180974" y="0"/>
                  </a:lnTo>
                  <a:lnTo>
                    <a:pt x="189865" y="217"/>
                  </a:lnTo>
                  <a:lnTo>
                    <a:pt x="233509" y="7790"/>
                  </a:lnTo>
                  <a:lnTo>
                    <a:pt x="274005" y="25740"/>
                  </a:lnTo>
                  <a:lnTo>
                    <a:pt x="308943" y="53006"/>
                  </a:lnTo>
                  <a:lnTo>
                    <a:pt x="336208" y="87943"/>
                  </a:lnTo>
                  <a:lnTo>
                    <a:pt x="354159" y="128439"/>
                  </a:lnTo>
                  <a:lnTo>
                    <a:pt x="361732" y="172084"/>
                  </a:lnTo>
                  <a:lnTo>
                    <a:pt x="361949" y="180974"/>
                  </a:lnTo>
                  <a:close/>
                </a:path>
              </a:pathLst>
            </a:custGeom>
            <a:ln w="19049">
              <a:solidFill>
                <a:srgbClr val="F5A6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6992044" y="1508757"/>
            <a:ext cx="113030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0" dirty="0">
                <a:solidFill>
                  <a:srgbClr val="FFFFFF"/>
                </a:solidFill>
                <a:latin typeface="Arial Nova"/>
                <a:cs typeface="Arial Nova"/>
              </a:rPr>
              <a:t>4</a:t>
            </a:r>
            <a:endParaRPr sz="1300">
              <a:latin typeface="Arial Nova"/>
              <a:cs typeface="Arial Nova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8762999" y="1447799"/>
            <a:ext cx="381000" cy="381000"/>
            <a:chOff x="8762999" y="1447799"/>
            <a:chExt cx="381000" cy="381000"/>
          </a:xfrm>
        </p:grpSpPr>
        <p:sp>
          <p:nvSpPr>
            <p:cNvPr id="63" name="object 63"/>
            <p:cNvSpPr/>
            <p:nvPr/>
          </p:nvSpPr>
          <p:spPr>
            <a:xfrm>
              <a:off x="8772524" y="1457324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4" y="361949"/>
                  </a:moveTo>
                  <a:lnTo>
                    <a:pt x="136990" y="356524"/>
                  </a:lnTo>
                  <a:lnTo>
                    <a:pt x="95662" y="340582"/>
                  </a:lnTo>
                  <a:lnTo>
                    <a:pt x="59446" y="315076"/>
                  </a:lnTo>
                  <a:lnTo>
                    <a:pt x="30499" y="281518"/>
                  </a:lnTo>
                  <a:lnTo>
                    <a:pt x="10573" y="241933"/>
                  </a:lnTo>
                  <a:lnTo>
                    <a:pt x="869" y="198713"/>
                  </a:lnTo>
                  <a:lnTo>
                    <a:pt x="0" y="180974"/>
                  </a:lnTo>
                  <a:lnTo>
                    <a:pt x="217" y="172084"/>
                  </a:lnTo>
                  <a:lnTo>
                    <a:pt x="7790" y="128439"/>
                  </a:lnTo>
                  <a:lnTo>
                    <a:pt x="25740" y="87943"/>
                  </a:lnTo>
                  <a:lnTo>
                    <a:pt x="53006" y="53006"/>
                  </a:lnTo>
                  <a:lnTo>
                    <a:pt x="87943" y="25740"/>
                  </a:lnTo>
                  <a:lnTo>
                    <a:pt x="128439" y="7790"/>
                  </a:lnTo>
                  <a:lnTo>
                    <a:pt x="172084" y="217"/>
                  </a:lnTo>
                  <a:lnTo>
                    <a:pt x="180974" y="0"/>
                  </a:lnTo>
                  <a:lnTo>
                    <a:pt x="189865" y="217"/>
                  </a:lnTo>
                  <a:lnTo>
                    <a:pt x="233509" y="7790"/>
                  </a:lnTo>
                  <a:lnTo>
                    <a:pt x="274005" y="25740"/>
                  </a:lnTo>
                  <a:lnTo>
                    <a:pt x="308943" y="53006"/>
                  </a:lnTo>
                  <a:lnTo>
                    <a:pt x="336208" y="87943"/>
                  </a:lnTo>
                  <a:lnTo>
                    <a:pt x="354158" y="128439"/>
                  </a:lnTo>
                  <a:lnTo>
                    <a:pt x="361732" y="172084"/>
                  </a:lnTo>
                  <a:lnTo>
                    <a:pt x="361949" y="180974"/>
                  </a:lnTo>
                  <a:lnTo>
                    <a:pt x="361732" y="189865"/>
                  </a:lnTo>
                  <a:lnTo>
                    <a:pt x="354158" y="233509"/>
                  </a:lnTo>
                  <a:lnTo>
                    <a:pt x="336208" y="274005"/>
                  </a:lnTo>
                  <a:lnTo>
                    <a:pt x="308943" y="308943"/>
                  </a:lnTo>
                  <a:lnTo>
                    <a:pt x="274005" y="336208"/>
                  </a:lnTo>
                  <a:lnTo>
                    <a:pt x="233509" y="354159"/>
                  </a:lnTo>
                  <a:lnTo>
                    <a:pt x="189865" y="361732"/>
                  </a:lnTo>
                  <a:lnTo>
                    <a:pt x="180974" y="3619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772524" y="1457324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49" y="180974"/>
                  </a:moveTo>
                  <a:lnTo>
                    <a:pt x="356524" y="224958"/>
                  </a:lnTo>
                  <a:lnTo>
                    <a:pt x="340582" y="266286"/>
                  </a:lnTo>
                  <a:lnTo>
                    <a:pt x="315076" y="302502"/>
                  </a:lnTo>
                  <a:lnTo>
                    <a:pt x="281518" y="331449"/>
                  </a:lnTo>
                  <a:lnTo>
                    <a:pt x="241933" y="351375"/>
                  </a:lnTo>
                  <a:lnTo>
                    <a:pt x="198713" y="361080"/>
                  </a:lnTo>
                  <a:lnTo>
                    <a:pt x="180974" y="361949"/>
                  </a:lnTo>
                  <a:lnTo>
                    <a:pt x="172084" y="361732"/>
                  </a:lnTo>
                  <a:lnTo>
                    <a:pt x="128439" y="354159"/>
                  </a:lnTo>
                  <a:lnTo>
                    <a:pt x="87943" y="336208"/>
                  </a:lnTo>
                  <a:lnTo>
                    <a:pt x="53006" y="308943"/>
                  </a:lnTo>
                  <a:lnTo>
                    <a:pt x="25740" y="274005"/>
                  </a:lnTo>
                  <a:lnTo>
                    <a:pt x="7790" y="233509"/>
                  </a:lnTo>
                  <a:lnTo>
                    <a:pt x="217" y="189865"/>
                  </a:lnTo>
                  <a:lnTo>
                    <a:pt x="0" y="180974"/>
                  </a:lnTo>
                  <a:lnTo>
                    <a:pt x="217" y="172084"/>
                  </a:lnTo>
                  <a:lnTo>
                    <a:pt x="7790" y="128439"/>
                  </a:lnTo>
                  <a:lnTo>
                    <a:pt x="25740" y="87943"/>
                  </a:lnTo>
                  <a:lnTo>
                    <a:pt x="53006" y="53006"/>
                  </a:lnTo>
                  <a:lnTo>
                    <a:pt x="87943" y="25740"/>
                  </a:lnTo>
                  <a:lnTo>
                    <a:pt x="128439" y="7790"/>
                  </a:lnTo>
                  <a:lnTo>
                    <a:pt x="172084" y="217"/>
                  </a:lnTo>
                  <a:lnTo>
                    <a:pt x="180974" y="0"/>
                  </a:lnTo>
                  <a:lnTo>
                    <a:pt x="189865" y="217"/>
                  </a:lnTo>
                  <a:lnTo>
                    <a:pt x="233509" y="7790"/>
                  </a:lnTo>
                  <a:lnTo>
                    <a:pt x="274005" y="25740"/>
                  </a:lnTo>
                  <a:lnTo>
                    <a:pt x="308943" y="53006"/>
                  </a:lnTo>
                  <a:lnTo>
                    <a:pt x="336208" y="87943"/>
                  </a:lnTo>
                  <a:lnTo>
                    <a:pt x="354158" y="128439"/>
                  </a:lnTo>
                  <a:lnTo>
                    <a:pt x="361732" y="172084"/>
                  </a:lnTo>
                  <a:lnTo>
                    <a:pt x="361949" y="180974"/>
                  </a:lnTo>
                  <a:close/>
                </a:path>
              </a:pathLst>
            </a:custGeom>
            <a:ln w="19049">
              <a:solidFill>
                <a:srgbClr val="F5A6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8897044" y="1508757"/>
            <a:ext cx="113030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0" dirty="0">
                <a:solidFill>
                  <a:srgbClr val="FFFFFF"/>
                </a:solidFill>
                <a:latin typeface="Arial Nova"/>
                <a:cs typeface="Arial Nova"/>
              </a:rPr>
              <a:t>5</a:t>
            </a:r>
            <a:endParaRPr sz="1300">
              <a:latin typeface="Arial Nova"/>
              <a:cs typeface="Arial Nova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10667999" y="1447799"/>
            <a:ext cx="381000" cy="381000"/>
            <a:chOff x="10667999" y="1447799"/>
            <a:chExt cx="381000" cy="381000"/>
          </a:xfrm>
        </p:grpSpPr>
        <p:sp>
          <p:nvSpPr>
            <p:cNvPr id="67" name="object 67"/>
            <p:cNvSpPr/>
            <p:nvPr/>
          </p:nvSpPr>
          <p:spPr>
            <a:xfrm>
              <a:off x="10677524" y="1457324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4" y="361949"/>
                  </a:moveTo>
                  <a:lnTo>
                    <a:pt x="136989" y="356524"/>
                  </a:lnTo>
                  <a:lnTo>
                    <a:pt x="95660" y="340582"/>
                  </a:lnTo>
                  <a:lnTo>
                    <a:pt x="59446" y="315076"/>
                  </a:lnTo>
                  <a:lnTo>
                    <a:pt x="30498" y="281518"/>
                  </a:lnTo>
                  <a:lnTo>
                    <a:pt x="10573" y="241933"/>
                  </a:lnTo>
                  <a:lnTo>
                    <a:pt x="868" y="198713"/>
                  </a:lnTo>
                  <a:lnTo>
                    <a:pt x="0" y="180974"/>
                  </a:lnTo>
                  <a:lnTo>
                    <a:pt x="216" y="172084"/>
                  </a:lnTo>
                  <a:lnTo>
                    <a:pt x="7789" y="128439"/>
                  </a:lnTo>
                  <a:lnTo>
                    <a:pt x="25739" y="87943"/>
                  </a:lnTo>
                  <a:lnTo>
                    <a:pt x="53006" y="53006"/>
                  </a:lnTo>
                  <a:lnTo>
                    <a:pt x="87941" y="25740"/>
                  </a:lnTo>
                  <a:lnTo>
                    <a:pt x="128438" y="7790"/>
                  </a:lnTo>
                  <a:lnTo>
                    <a:pt x="172084" y="217"/>
                  </a:lnTo>
                  <a:lnTo>
                    <a:pt x="180974" y="0"/>
                  </a:lnTo>
                  <a:lnTo>
                    <a:pt x="189865" y="217"/>
                  </a:lnTo>
                  <a:lnTo>
                    <a:pt x="233508" y="7790"/>
                  </a:lnTo>
                  <a:lnTo>
                    <a:pt x="274005" y="25740"/>
                  </a:lnTo>
                  <a:lnTo>
                    <a:pt x="308942" y="53006"/>
                  </a:lnTo>
                  <a:lnTo>
                    <a:pt x="336206" y="87943"/>
                  </a:lnTo>
                  <a:lnTo>
                    <a:pt x="354158" y="128439"/>
                  </a:lnTo>
                  <a:lnTo>
                    <a:pt x="361731" y="172084"/>
                  </a:lnTo>
                  <a:lnTo>
                    <a:pt x="361949" y="180974"/>
                  </a:lnTo>
                  <a:lnTo>
                    <a:pt x="361731" y="189865"/>
                  </a:lnTo>
                  <a:lnTo>
                    <a:pt x="354158" y="233509"/>
                  </a:lnTo>
                  <a:lnTo>
                    <a:pt x="336206" y="274005"/>
                  </a:lnTo>
                  <a:lnTo>
                    <a:pt x="308942" y="308943"/>
                  </a:lnTo>
                  <a:lnTo>
                    <a:pt x="274005" y="336208"/>
                  </a:lnTo>
                  <a:lnTo>
                    <a:pt x="233508" y="354159"/>
                  </a:lnTo>
                  <a:lnTo>
                    <a:pt x="189865" y="361732"/>
                  </a:lnTo>
                  <a:lnTo>
                    <a:pt x="180974" y="3619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677524" y="1457324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361949" y="180974"/>
                  </a:moveTo>
                  <a:lnTo>
                    <a:pt x="356523" y="224958"/>
                  </a:lnTo>
                  <a:lnTo>
                    <a:pt x="340580" y="266286"/>
                  </a:lnTo>
                  <a:lnTo>
                    <a:pt x="315075" y="302502"/>
                  </a:lnTo>
                  <a:lnTo>
                    <a:pt x="281518" y="331449"/>
                  </a:lnTo>
                  <a:lnTo>
                    <a:pt x="241932" y="351375"/>
                  </a:lnTo>
                  <a:lnTo>
                    <a:pt x="198713" y="361080"/>
                  </a:lnTo>
                  <a:lnTo>
                    <a:pt x="180974" y="361949"/>
                  </a:lnTo>
                  <a:lnTo>
                    <a:pt x="172084" y="361732"/>
                  </a:lnTo>
                  <a:lnTo>
                    <a:pt x="128438" y="354159"/>
                  </a:lnTo>
                  <a:lnTo>
                    <a:pt x="87941" y="336208"/>
                  </a:lnTo>
                  <a:lnTo>
                    <a:pt x="53006" y="308943"/>
                  </a:lnTo>
                  <a:lnTo>
                    <a:pt x="25739" y="274005"/>
                  </a:lnTo>
                  <a:lnTo>
                    <a:pt x="7789" y="233509"/>
                  </a:lnTo>
                  <a:lnTo>
                    <a:pt x="216" y="189865"/>
                  </a:lnTo>
                  <a:lnTo>
                    <a:pt x="0" y="180974"/>
                  </a:lnTo>
                  <a:lnTo>
                    <a:pt x="216" y="172084"/>
                  </a:lnTo>
                  <a:lnTo>
                    <a:pt x="7789" y="128439"/>
                  </a:lnTo>
                  <a:lnTo>
                    <a:pt x="25739" y="87943"/>
                  </a:lnTo>
                  <a:lnTo>
                    <a:pt x="53006" y="53006"/>
                  </a:lnTo>
                  <a:lnTo>
                    <a:pt x="87941" y="25740"/>
                  </a:lnTo>
                  <a:lnTo>
                    <a:pt x="128438" y="7790"/>
                  </a:lnTo>
                  <a:lnTo>
                    <a:pt x="172084" y="217"/>
                  </a:lnTo>
                  <a:lnTo>
                    <a:pt x="180974" y="0"/>
                  </a:lnTo>
                  <a:lnTo>
                    <a:pt x="189865" y="217"/>
                  </a:lnTo>
                  <a:lnTo>
                    <a:pt x="233508" y="7790"/>
                  </a:lnTo>
                  <a:lnTo>
                    <a:pt x="274005" y="25740"/>
                  </a:lnTo>
                  <a:lnTo>
                    <a:pt x="308942" y="53006"/>
                  </a:lnTo>
                  <a:lnTo>
                    <a:pt x="336206" y="87943"/>
                  </a:lnTo>
                  <a:lnTo>
                    <a:pt x="354158" y="128439"/>
                  </a:lnTo>
                  <a:lnTo>
                    <a:pt x="361731" y="172084"/>
                  </a:lnTo>
                  <a:lnTo>
                    <a:pt x="361949" y="180974"/>
                  </a:lnTo>
                  <a:close/>
                </a:path>
              </a:pathLst>
            </a:custGeom>
            <a:ln w="19049">
              <a:solidFill>
                <a:srgbClr val="F5A6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10802043" y="1508757"/>
            <a:ext cx="113030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0" dirty="0">
                <a:solidFill>
                  <a:srgbClr val="FFFFFF"/>
                </a:solidFill>
                <a:latin typeface="Arial Nova"/>
                <a:cs typeface="Arial Nova"/>
              </a:rPr>
              <a:t>6</a:t>
            </a:r>
            <a:endParaRPr sz="1300">
              <a:latin typeface="Arial Nova"/>
              <a:cs typeface="Arial Nov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1723289" y="6549169"/>
            <a:ext cx="100965" cy="123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5"/>
              </a:lnSpc>
            </a:pPr>
            <a:r>
              <a:rPr sz="1100" spc="-50" dirty="0">
                <a:solidFill>
                  <a:srgbClr val="4A5462"/>
                </a:solidFill>
                <a:latin typeface="Arial"/>
                <a:cs typeface="Arial"/>
              </a:rPr>
              <a:t>8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72" name="Picture 71" descr="A logo with a book and a building&#10;&#10;AI-generated content may be incorrect.">
            <a:extLst>
              <a:ext uri="{FF2B5EF4-FFF2-40B4-BE49-F238E27FC236}">
                <a16:creationId xmlns:a16="http://schemas.microsoft.com/office/drawing/2014/main" id="{F486248A-4854-862D-3FBB-115361174A2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16282" r="13628" b="25041"/>
          <a:stretch/>
        </p:blipFill>
        <p:spPr>
          <a:xfrm>
            <a:off x="11200073" y="0"/>
            <a:ext cx="991927" cy="8026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5" grpId="0"/>
      <p:bldP spid="20" grpId="0"/>
      <p:bldP spid="25" grpId="0"/>
      <p:bldP spid="30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9" grpId="0"/>
      <p:bldP spid="53" grpId="0"/>
      <p:bldP spid="57" grpId="0"/>
      <p:bldP spid="61" grpId="0"/>
      <p:bldP spid="65" grpId="0"/>
      <p:bldP spid="6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">
            <a:extLst>
              <a:ext uri="{FF2B5EF4-FFF2-40B4-BE49-F238E27FC236}">
                <a16:creationId xmlns:a16="http://schemas.microsoft.com/office/drawing/2014/main" id="{E647F8A9-0A99-7E5D-D95D-37BA0CF70C3F}"/>
              </a:ext>
            </a:extLst>
          </p:cNvPr>
          <p:cNvSpPr/>
          <p:nvPr/>
        </p:nvSpPr>
        <p:spPr>
          <a:xfrm>
            <a:off x="38100" y="0"/>
            <a:ext cx="121539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FF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380999" y="838199"/>
            <a:ext cx="952500" cy="38100"/>
          </a:xfrm>
          <a:custGeom>
            <a:avLst/>
            <a:gdLst/>
            <a:ahLst/>
            <a:cxnLst/>
            <a:rect l="l" t="t" r="r" b="b"/>
            <a:pathLst>
              <a:path w="952500" h="38100">
                <a:moveTo>
                  <a:pt x="952499" y="38099"/>
                </a:moveTo>
                <a:lnTo>
                  <a:pt x="0" y="38099"/>
                </a:lnTo>
                <a:lnTo>
                  <a:pt x="0" y="0"/>
                </a:lnTo>
                <a:lnTo>
                  <a:pt x="952499" y="0"/>
                </a:lnTo>
                <a:lnTo>
                  <a:pt x="952499" y="38099"/>
                </a:lnTo>
                <a:close/>
              </a:path>
            </a:pathLst>
          </a:custGeom>
          <a:solidFill>
            <a:srgbClr val="F694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80" dirty="0"/>
              <a:t>Communication</a:t>
            </a:r>
            <a:r>
              <a:rPr spc="30" dirty="0"/>
              <a:t> </a:t>
            </a:r>
            <a:r>
              <a:rPr spc="-130" dirty="0"/>
              <a:t>Plan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80999" y="1876424"/>
            <a:ext cx="5600700" cy="4057650"/>
            <a:chOff x="380999" y="1876424"/>
            <a:chExt cx="5600700" cy="4057650"/>
          </a:xfrm>
        </p:grpSpPr>
        <p:sp>
          <p:nvSpPr>
            <p:cNvPr id="5" name="object 5"/>
            <p:cNvSpPr/>
            <p:nvPr/>
          </p:nvSpPr>
          <p:spPr>
            <a:xfrm>
              <a:off x="385762" y="1881187"/>
              <a:ext cx="5591175" cy="4048125"/>
            </a:xfrm>
            <a:custGeom>
              <a:avLst/>
              <a:gdLst/>
              <a:ahLst/>
              <a:cxnLst/>
              <a:rect l="l" t="t" r="r" b="b"/>
              <a:pathLst>
                <a:path w="5591175" h="4048125">
                  <a:moveTo>
                    <a:pt x="0" y="39766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519737" y="0"/>
                  </a:lnTo>
                  <a:lnTo>
                    <a:pt x="5524427" y="0"/>
                  </a:lnTo>
                  <a:lnTo>
                    <a:pt x="5529072" y="457"/>
                  </a:lnTo>
                  <a:lnTo>
                    <a:pt x="5566933" y="17606"/>
                  </a:lnTo>
                  <a:lnTo>
                    <a:pt x="5570250" y="20923"/>
                  </a:lnTo>
                  <a:lnTo>
                    <a:pt x="5573566" y="24240"/>
                  </a:lnTo>
                  <a:lnTo>
                    <a:pt x="5589801" y="57500"/>
                  </a:lnTo>
                  <a:lnTo>
                    <a:pt x="5590717" y="62100"/>
                  </a:lnTo>
                  <a:lnTo>
                    <a:pt x="5591174" y="66746"/>
                  </a:lnTo>
                  <a:lnTo>
                    <a:pt x="5591174" y="71437"/>
                  </a:lnTo>
                  <a:lnTo>
                    <a:pt x="5591174" y="3976687"/>
                  </a:lnTo>
                  <a:lnTo>
                    <a:pt x="5591174" y="3981377"/>
                  </a:lnTo>
                  <a:lnTo>
                    <a:pt x="5590717" y="3986022"/>
                  </a:lnTo>
                  <a:lnTo>
                    <a:pt x="5589801" y="3990622"/>
                  </a:lnTo>
                  <a:lnTo>
                    <a:pt x="5588886" y="3995223"/>
                  </a:lnTo>
                  <a:lnTo>
                    <a:pt x="5570250" y="4027200"/>
                  </a:lnTo>
                  <a:lnTo>
                    <a:pt x="5566933" y="4030517"/>
                  </a:lnTo>
                  <a:lnTo>
                    <a:pt x="5533672" y="4046751"/>
                  </a:lnTo>
                  <a:lnTo>
                    <a:pt x="5529072" y="4047667"/>
                  </a:lnTo>
                  <a:lnTo>
                    <a:pt x="5524427" y="4048124"/>
                  </a:lnTo>
                  <a:lnTo>
                    <a:pt x="5519737" y="4048124"/>
                  </a:lnTo>
                  <a:lnTo>
                    <a:pt x="71437" y="4048124"/>
                  </a:lnTo>
                  <a:lnTo>
                    <a:pt x="66746" y="4048124"/>
                  </a:lnTo>
                  <a:lnTo>
                    <a:pt x="62101" y="4047667"/>
                  </a:lnTo>
                  <a:lnTo>
                    <a:pt x="57500" y="4046751"/>
                  </a:lnTo>
                  <a:lnTo>
                    <a:pt x="52900" y="4045835"/>
                  </a:lnTo>
                  <a:lnTo>
                    <a:pt x="20923" y="4027200"/>
                  </a:lnTo>
                  <a:lnTo>
                    <a:pt x="17606" y="4023883"/>
                  </a:lnTo>
                  <a:lnTo>
                    <a:pt x="457" y="3986022"/>
                  </a:lnTo>
                  <a:lnTo>
                    <a:pt x="0" y="3981377"/>
                  </a:lnTo>
                  <a:lnTo>
                    <a:pt x="0" y="39766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1025" y="253364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2" y="457199"/>
                  </a:lnTo>
                  <a:lnTo>
                    <a:pt x="213644" y="456833"/>
                  </a:lnTo>
                  <a:lnTo>
                    <a:pt x="169405" y="449529"/>
                  </a:lnTo>
                  <a:lnTo>
                    <a:pt x="127441" y="433735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3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7"/>
                  </a:lnTo>
                  <a:lnTo>
                    <a:pt x="0" y="221112"/>
                  </a:lnTo>
                  <a:lnTo>
                    <a:pt x="5853" y="176659"/>
                  </a:lnTo>
                  <a:lnTo>
                    <a:pt x="20266" y="134201"/>
                  </a:lnTo>
                  <a:lnTo>
                    <a:pt x="42685" y="95370"/>
                  </a:lnTo>
                  <a:lnTo>
                    <a:pt x="72249" y="61661"/>
                  </a:lnTo>
                  <a:lnTo>
                    <a:pt x="107821" y="34366"/>
                  </a:lnTo>
                  <a:lnTo>
                    <a:pt x="148035" y="14536"/>
                  </a:lnTo>
                  <a:lnTo>
                    <a:pt x="191345" y="2931"/>
                  </a:lnTo>
                  <a:lnTo>
                    <a:pt x="221112" y="0"/>
                  </a:lnTo>
                  <a:lnTo>
                    <a:pt x="236086" y="0"/>
                  </a:lnTo>
                  <a:lnTo>
                    <a:pt x="280540" y="5853"/>
                  </a:lnTo>
                  <a:lnTo>
                    <a:pt x="322998" y="20266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8" y="191345"/>
                  </a:lnTo>
                  <a:lnTo>
                    <a:pt x="457200" y="221112"/>
                  </a:lnTo>
                  <a:lnTo>
                    <a:pt x="457199" y="228599"/>
                  </a:lnTo>
                  <a:lnTo>
                    <a:pt x="457200" y="236087"/>
                  </a:lnTo>
                  <a:lnTo>
                    <a:pt x="451346" y="280540"/>
                  </a:lnTo>
                  <a:lnTo>
                    <a:pt x="436933" y="322998"/>
                  </a:lnTo>
                  <a:lnTo>
                    <a:pt x="414514" y="361828"/>
                  </a:lnTo>
                  <a:lnTo>
                    <a:pt x="384950" y="395538"/>
                  </a:lnTo>
                  <a:lnTo>
                    <a:pt x="349378" y="422833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43555" y="456833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F694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949" y="2686049"/>
              <a:ext cx="133349" cy="1523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139825" y="2486413"/>
            <a:ext cx="2517140" cy="72834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00" b="1" spc="-10" dirty="0">
                <a:solidFill>
                  <a:srgbClr val="2D2D2D"/>
                </a:solidFill>
                <a:latin typeface="Roboto"/>
                <a:cs typeface="Roboto"/>
              </a:rPr>
              <a:t>Frequency</a:t>
            </a:r>
            <a:endParaRPr sz="15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300" spc="-65" dirty="0">
                <a:solidFill>
                  <a:srgbClr val="2D2D2D"/>
                </a:solidFill>
                <a:latin typeface="Roboto"/>
                <a:cs typeface="Roboto"/>
              </a:rPr>
              <a:t>Once</a:t>
            </a:r>
            <a:r>
              <a:rPr sz="1300" spc="-1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D2D2D"/>
                </a:solidFill>
                <a:latin typeface="Roboto"/>
                <a:cs typeface="Roboto"/>
              </a:rPr>
              <a:t>per</a:t>
            </a:r>
            <a:r>
              <a:rPr sz="1300" spc="-1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D2D2D"/>
                </a:solidFill>
                <a:latin typeface="Roboto"/>
                <a:cs typeface="Roboto"/>
              </a:rPr>
              <a:t>week</a:t>
            </a:r>
            <a:r>
              <a:rPr sz="1300" spc="-1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D2D2D"/>
                </a:solidFill>
                <a:latin typeface="Roboto"/>
                <a:cs typeface="Roboto"/>
              </a:rPr>
              <a:t>(consistent</a:t>
            </a:r>
            <a:r>
              <a:rPr sz="1300" spc="-1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2D2D2D"/>
                </a:solidFill>
                <a:latin typeface="Roboto"/>
                <a:cs typeface="Roboto"/>
              </a:rPr>
              <a:t>day/time)</a:t>
            </a:r>
            <a:endParaRPr sz="13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50" spc="-45" dirty="0">
                <a:solidFill>
                  <a:srgbClr val="2D2D2D"/>
                </a:solidFill>
                <a:latin typeface="Roboto"/>
                <a:cs typeface="Roboto"/>
              </a:rPr>
              <a:t>Will</a:t>
            </a:r>
            <a:r>
              <a:rPr sz="115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D2D2D"/>
                </a:solidFill>
                <a:latin typeface="Roboto"/>
                <a:cs typeface="Roboto"/>
              </a:rPr>
              <a:t>coordinate</a:t>
            </a:r>
            <a:r>
              <a:rPr sz="115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2D2D2D"/>
                </a:solidFill>
                <a:latin typeface="Roboto"/>
                <a:cs typeface="Roboto"/>
              </a:rPr>
              <a:t>to</a:t>
            </a:r>
            <a:r>
              <a:rPr sz="115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2D2D2D"/>
                </a:solidFill>
                <a:latin typeface="Roboto"/>
                <a:cs typeface="Roboto"/>
              </a:rPr>
              <a:t>find</a:t>
            </a:r>
            <a:r>
              <a:rPr sz="115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D2D2D"/>
                </a:solidFill>
                <a:latin typeface="Roboto"/>
                <a:cs typeface="Roboto"/>
              </a:rPr>
              <a:t>optimal</a:t>
            </a:r>
            <a:r>
              <a:rPr sz="115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2D2D2D"/>
                </a:solidFill>
                <a:latin typeface="Roboto"/>
                <a:cs typeface="Roboto"/>
              </a:rPr>
              <a:t>time</a:t>
            </a:r>
            <a:r>
              <a:rPr sz="115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20" dirty="0">
                <a:solidFill>
                  <a:srgbClr val="2D2D2D"/>
                </a:solidFill>
                <a:latin typeface="Roboto"/>
                <a:cs typeface="Roboto"/>
              </a:rPr>
              <a:t>slot</a:t>
            </a:r>
            <a:endParaRPr sz="1150" dirty="0">
              <a:latin typeface="Roboto"/>
              <a:cs typeface="Robo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81025" y="3333750"/>
            <a:ext cx="457200" cy="1257300"/>
            <a:chOff x="581025" y="3333750"/>
            <a:chExt cx="457200" cy="1257300"/>
          </a:xfrm>
        </p:grpSpPr>
        <p:sp>
          <p:nvSpPr>
            <p:cNvPr id="10" name="object 10"/>
            <p:cNvSpPr/>
            <p:nvPr/>
          </p:nvSpPr>
          <p:spPr>
            <a:xfrm>
              <a:off x="581025" y="333375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2" y="457199"/>
                  </a:lnTo>
                  <a:lnTo>
                    <a:pt x="213644" y="456832"/>
                  </a:lnTo>
                  <a:lnTo>
                    <a:pt x="169405" y="449529"/>
                  </a:lnTo>
                  <a:lnTo>
                    <a:pt x="127441" y="433735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3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3" y="176658"/>
                  </a:lnTo>
                  <a:lnTo>
                    <a:pt x="20266" y="134200"/>
                  </a:lnTo>
                  <a:lnTo>
                    <a:pt x="42685" y="95371"/>
                  </a:lnTo>
                  <a:lnTo>
                    <a:pt x="72249" y="61660"/>
                  </a:lnTo>
                  <a:lnTo>
                    <a:pt x="107821" y="34366"/>
                  </a:lnTo>
                  <a:lnTo>
                    <a:pt x="148035" y="14535"/>
                  </a:lnTo>
                  <a:lnTo>
                    <a:pt x="191345" y="2932"/>
                  </a:lnTo>
                  <a:lnTo>
                    <a:pt x="221112" y="0"/>
                  </a:lnTo>
                  <a:lnTo>
                    <a:pt x="236086" y="0"/>
                  </a:lnTo>
                  <a:lnTo>
                    <a:pt x="280540" y="5853"/>
                  </a:lnTo>
                  <a:lnTo>
                    <a:pt x="322998" y="20265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0"/>
                  </a:lnTo>
                  <a:lnTo>
                    <a:pt x="442663" y="148034"/>
                  </a:lnTo>
                  <a:lnTo>
                    <a:pt x="454268" y="191345"/>
                  </a:lnTo>
                  <a:lnTo>
                    <a:pt x="457200" y="221112"/>
                  </a:lnTo>
                  <a:lnTo>
                    <a:pt x="457199" y="228599"/>
                  </a:lnTo>
                  <a:lnTo>
                    <a:pt x="457200" y="236086"/>
                  </a:lnTo>
                  <a:lnTo>
                    <a:pt x="451346" y="280540"/>
                  </a:lnTo>
                  <a:lnTo>
                    <a:pt x="436933" y="322997"/>
                  </a:lnTo>
                  <a:lnTo>
                    <a:pt x="414514" y="361827"/>
                  </a:lnTo>
                  <a:lnTo>
                    <a:pt x="384950" y="395538"/>
                  </a:lnTo>
                  <a:lnTo>
                    <a:pt x="349378" y="422832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43555" y="456832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F694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3424" y="3486149"/>
              <a:ext cx="152399" cy="1523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81025" y="413384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2" y="457199"/>
                  </a:lnTo>
                  <a:lnTo>
                    <a:pt x="213644" y="456832"/>
                  </a:lnTo>
                  <a:lnTo>
                    <a:pt x="169405" y="449529"/>
                  </a:lnTo>
                  <a:lnTo>
                    <a:pt x="127441" y="433735"/>
                  </a:lnTo>
                  <a:lnTo>
                    <a:pt x="89365" y="410058"/>
                  </a:lnTo>
                  <a:lnTo>
                    <a:pt x="56639" y="379409"/>
                  </a:lnTo>
                  <a:lnTo>
                    <a:pt x="30522" y="342963"/>
                  </a:lnTo>
                  <a:lnTo>
                    <a:pt x="12016" y="302122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3" y="176658"/>
                  </a:lnTo>
                  <a:lnTo>
                    <a:pt x="20266" y="134201"/>
                  </a:lnTo>
                  <a:lnTo>
                    <a:pt x="42685" y="95370"/>
                  </a:lnTo>
                  <a:lnTo>
                    <a:pt x="72249" y="61660"/>
                  </a:lnTo>
                  <a:lnTo>
                    <a:pt x="107821" y="34365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2" y="0"/>
                  </a:lnTo>
                  <a:lnTo>
                    <a:pt x="236086" y="0"/>
                  </a:lnTo>
                  <a:lnTo>
                    <a:pt x="280540" y="5852"/>
                  </a:lnTo>
                  <a:lnTo>
                    <a:pt x="322998" y="20265"/>
                  </a:lnTo>
                  <a:lnTo>
                    <a:pt x="361828" y="42684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8" y="191344"/>
                  </a:lnTo>
                  <a:lnTo>
                    <a:pt x="457200" y="221112"/>
                  </a:lnTo>
                  <a:lnTo>
                    <a:pt x="457199" y="228599"/>
                  </a:lnTo>
                  <a:lnTo>
                    <a:pt x="457200" y="236086"/>
                  </a:lnTo>
                  <a:lnTo>
                    <a:pt x="451346" y="280539"/>
                  </a:lnTo>
                  <a:lnTo>
                    <a:pt x="436933" y="322997"/>
                  </a:lnTo>
                  <a:lnTo>
                    <a:pt x="414514" y="361827"/>
                  </a:lnTo>
                  <a:lnTo>
                    <a:pt x="384950" y="395538"/>
                  </a:lnTo>
                  <a:lnTo>
                    <a:pt x="349378" y="422832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43555" y="456832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F694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899" y="4305299"/>
              <a:ext cx="171449" cy="11429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139825" y="3286514"/>
            <a:ext cx="1878964" cy="72834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00" b="1" spc="-10" dirty="0">
                <a:solidFill>
                  <a:srgbClr val="2D2D2D"/>
                </a:solidFill>
                <a:latin typeface="Roboto"/>
                <a:cs typeface="Roboto"/>
              </a:rPr>
              <a:t>Duration</a:t>
            </a:r>
            <a:endParaRPr sz="15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300" spc="-55" dirty="0">
                <a:solidFill>
                  <a:srgbClr val="2D2D2D"/>
                </a:solidFill>
                <a:latin typeface="Roboto"/>
                <a:cs typeface="Roboto"/>
              </a:rPr>
              <a:t>15-</a:t>
            </a:r>
            <a:r>
              <a:rPr sz="1300" spc="-60" dirty="0">
                <a:solidFill>
                  <a:srgbClr val="2D2D2D"/>
                </a:solidFill>
                <a:latin typeface="Roboto"/>
                <a:cs typeface="Roboto"/>
              </a:rPr>
              <a:t>30</a:t>
            </a:r>
            <a:r>
              <a:rPr sz="1300" spc="-1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D2D2D"/>
                </a:solidFill>
                <a:latin typeface="Roboto"/>
                <a:cs typeface="Roboto"/>
              </a:rPr>
              <a:t>minutes</a:t>
            </a:r>
            <a:r>
              <a:rPr sz="1300" spc="-1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D2D2D"/>
                </a:solidFill>
                <a:latin typeface="Roboto"/>
                <a:cs typeface="Roboto"/>
              </a:rPr>
              <a:t>per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 session</a:t>
            </a:r>
            <a:endParaRPr sz="13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50" spc="-65" dirty="0">
                <a:solidFill>
                  <a:srgbClr val="2D2D2D"/>
                </a:solidFill>
                <a:latin typeface="Roboto"/>
                <a:cs typeface="Roboto"/>
              </a:rPr>
              <a:t>Focused</a:t>
            </a:r>
            <a:r>
              <a:rPr sz="1150" spc="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2D2D2D"/>
                </a:solidFill>
                <a:latin typeface="Roboto"/>
                <a:cs typeface="Roboto"/>
              </a:rPr>
              <a:t>and</a:t>
            </a:r>
            <a:r>
              <a:rPr sz="1150" spc="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2D2D2D"/>
                </a:solidFill>
                <a:latin typeface="Roboto"/>
                <a:cs typeface="Roboto"/>
              </a:rPr>
              <a:t>efficient</a:t>
            </a:r>
            <a:r>
              <a:rPr sz="1150" spc="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D2D2D"/>
                </a:solidFill>
                <a:latin typeface="Roboto"/>
                <a:cs typeface="Roboto"/>
              </a:rPr>
              <a:t>meetings</a:t>
            </a:r>
            <a:endParaRPr sz="1150" dirty="0">
              <a:latin typeface="Roboto"/>
              <a:cs typeface="Roboto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9825" y="4086613"/>
            <a:ext cx="2148205" cy="72834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00" b="1" spc="-10" dirty="0">
                <a:solidFill>
                  <a:srgbClr val="2D2D2D"/>
                </a:solidFill>
                <a:latin typeface="Roboto"/>
                <a:cs typeface="Roboto"/>
              </a:rPr>
              <a:t>Medium</a:t>
            </a:r>
            <a:endParaRPr sz="15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300" spc="-55" dirty="0">
                <a:solidFill>
                  <a:srgbClr val="2D2D2D"/>
                </a:solidFill>
                <a:latin typeface="Roboto"/>
                <a:cs typeface="Roboto"/>
              </a:rPr>
              <a:t>Online</a:t>
            </a:r>
            <a:r>
              <a:rPr sz="1300" spc="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85" dirty="0">
                <a:solidFill>
                  <a:srgbClr val="2D2D2D"/>
                </a:solidFill>
                <a:latin typeface="Roboto"/>
                <a:cs typeface="Roboto"/>
              </a:rPr>
              <a:t>MS</a:t>
            </a:r>
            <a:r>
              <a:rPr sz="1300" spc="-1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85" dirty="0">
                <a:solidFill>
                  <a:srgbClr val="2D2D2D"/>
                </a:solidFill>
                <a:latin typeface="Roboto"/>
                <a:cs typeface="Roboto"/>
              </a:rPr>
              <a:t>Teams</a:t>
            </a:r>
            <a:r>
              <a:rPr sz="1300" spc="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meetings</a:t>
            </a:r>
            <a:endParaRPr sz="13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50" spc="-45" dirty="0">
                <a:solidFill>
                  <a:srgbClr val="2D2D2D"/>
                </a:solidFill>
                <a:latin typeface="Roboto"/>
                <a:cs typeface="Roboto"/>
              </a:rPr>
              <a:t>Flexible</a:t>
            </a:r>
            <a:r>
              <a:rPr sz="115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2D2D2D"/>
                </a:solidFill>
                <a:latin typeface="Roboto"/>
                <a:cs typeface="Roboto"/>
              </a:rPr>
              <a:t>format</a:t>
            </a:r>
            <a:r>
              <a:rPr sz="115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2D2D2D"/>
                </a:solidFill>
                <a:latin typeface="Roboto"/>
                <a:cs typeface="Roboto"/>
              </a:rPr>
              <a:t>based</a:t>
            </a:r>
            <a:r>
              <a:rPr sz="115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2D2D2D"/>
                </a:solidFill>
                <a:latin typeface="Roboto"/>
                <a:cs typeface="Roboto"/>
              </a:rPr>
              <a:t>on</a:t>
            </a:r>
            <a:r>
              <a:rPr sz="115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2D2D2D"/>
                </a:solidFill>
                <a:latin typeface="Roboto"/>
                <a:cs typeface="Roboto"/>
              </a:rPr>
              <a:t>availability</a:t>
            </a:r>
            <a:endParaRPr sz="1150" dirty="0">
              <a:latin typeface="Roboto"/>
              <a:cs typeface="Robo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210299" y="1876424"/>
            <a:ext cx="5600700" cy="4057650"/>
            <a:chOff x="6210299" y="1876424"/>
            <a:chExt cx="5600700" cy="4057650"/>
          </a:xfrm>
        </p:grpSpPr>
        <p:sp>
          <p:nvSpPr>
            <p:cNvPr id="17" name="object 17"/>
            <p:cNvSpPr/>
            <p:nvPr/>
          </p:nvSpPr>
          <p:spPr>
            <a:xfrm>
              <a:off x="6215062" y="1881187"/>
              <a:ext cx="5591175" cy="4048125"/>
            </a:xfrm>
            <a:custGeom>
              <a:avLst/>
              <a:gdLst/>
              <a:ahLst/>
              <a:cxnLst/>
              <a:rect l="l" t="t" r="r" b="b"/>
              <a:pathLst>
                <a:path w="5591175" h="4048125">
                  <a:moveTo>
                    <a:pt x="0" y="39766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6" y="44099"/>
                  </a:lnTo>
                  <a:lnTo>
                    <a:pt x="7232" y="39765"/>
                  </a:lnTo>
                  <a:lnTo>
                    <a:pt x="9432" y="35648"/>
                  </a:lnTo>
                  <a:lnTo>
                    <a:pt x="12038" y="31748"/>
                  </a:lnTo>
                  <a:lnTo>
                    <a:pt x="14644" y="27848"/>
                  </a:lnTo>
                  <a:lnTo>
                    <a:pt x="17605" y="24240"/>
                  </a:lnTo>
                  <a:lnTo>
                    <a:pt x="20923" y="20923"/>
                  </a:lnTo>
                  <a:lnTo>
                    <a:pt x="24239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39764" y="7232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519737" y="0"/>
                  </a:lnTo>
                  <a:lnTo>
                    <a:pt x="5524427" y="0"/>
                  </a:lnTo>
                  <a:lnTo>
                    <a:pt x="5529072" y="457"/>
                  </a:lnTo>
                  <a:lnTo>
                    <a:pt x="5559424" y="12039"/>
                  </a:lnTo>
                  <a:lnTo>
                    <a:pt x="5563325" y="14645"/>
                  </a:lnTo>
                  <a:lnTo>
                    <a:pt x="5585735" y="44099"/>
                  </a:lnTo>
                  <a:lnTo>
                    <a:pt x="5587530" y="48432"/>
                  </a:lnTo>
                  <a:lnTo>
                    <a:pt x="5588885" y="52899"/>
                  </a:lnTo>
                  <a:lnTo>
                    <a:pt x="5589800" y="57500"/>
                  </a:lnTo>
                  <a:lnTo>
                    <a:pt x="5590715" y="62100"/>
                  </a:lnTo>
                  <a:lnTo>
                    <a:pt x="5591173" y="66746"/>
                  </a:lnTo>
                  <a:lnTo>
                    <a:pt x="5591174" y="71437"/>
                  </a:lnTo>
                  <a:lnTo>
                    <a:pt x="5591174" y="3976687"/>
                  </a:lnTo>
                  <a:lnTo>
                    <a:pt x="5591173" y="3981377"/>
                  </a:lnTo>
                  <a:lnTo>
                    <a:pt x="5590715" y="3986022"/>
                  </a:lnTo>
                  <a:lnTo>
                    <a:pt x="5589800" y="3990622"/>
                  </a:lnTo>
                  <a:lnTo>
                    <a:pt x="5588885" y="3995223"/>
                  </a:lnTo>
                  <a:lnTo>
                    <a:pt x="5587530" y="3999690"/>
                  </a:lnTo>
                  <a:lnTo>
                    <a:pt x="5585735" y="4004024"/>
                  </a:lnTo>
                  <a:lnTo>
                    <a:pt x="5583941" y="4008357"/>
                  </a:lnTo>
                  <a:lnTo>
                    <a:pt x="5559424" y="4036084"/>
                  </a:lnTo>
                  <a:lnTo>
                    <a:pt x="5555524" y="4038690"/>
                  </a:lnTo>
                  <a:lnTo>
                    <a:pt x="5533673" y="4046751"/>
                  </a:lnTo>
                  <a:lnTo>
                    <a:pt x="5529072" y="4047667"/>
                  </a:lnTo>
                  <a:lnTo>
                    <a:pt x="5524427" y="4048124"/>
                  </a:lnTo>
                  <a:lnTo>
                    <a:pt x="5519737" y="4048124"/>
                  </a:lnTo>
                  <a:lnTo>
                    <a:pt x="71437" y="4048124"/>
                  </a:lnTo>
                  <a:lnTo>
                    <a:pt x="66746" y="4048124"/>
                  </a:lnTo>
                  <a:lnTo>
                    <a:pt x="62100" y="4047667"/>
                  </a:lnTo>
                  <a:lnTo>
                    <a:pt x="57500" y="4046751"/>
                  </a:lnTo>
                  <a:lnTo>
                    <a:pt x="52899" y="4045835"/>
                  </a:lnTo>
                  <a:lnTo>
                    <a:pt x="20923" y="4027200"/>
                  </a:lnTo>
                  <a:lnTo>
                    <a:pt x="17605" y="4023883"/>
                  </a:lnTo>
                  <a:lnTo>
                    <a:pt x="14644" y="4020275"/>
                  </a:lnTo>
                  <a:lnTo>
                    <a:pt x="12038" y="4016374"/>
                  </a:lnTo>
                  <a:lnTo>
                    <a:pt x="9432" y="4012474"/>
                  </a:lnTo>
                  <a:lnTo>
                    <a:pt x="1372" y="3990622"/>
                  </a:lnTo>
                  <a:lnTo>
                    <a:pt x="457" y="3986022"/>
                  </a:lnTo>
                  <a:lnTo>
                    <a:pt x="0" y="3981377"/>
                  </a:lnTo>
                  <a:lnTo>
                    <a:pt x="0" y="39766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10312" y="2533649"/>
              <a:ext cx="38100" cy="3086100"/>
            </a:xfrm>
            <a:custGeom>
              <a:avLst/>
              <a:gdLst/>
              <a:ahLst/>
              <a:cxnLst/>
              <a:rect l="l" t="t" r="r" b="b"/>
              <a:pathLst>
                <a:path w="38100" h="3086100">
                  <a:moveTo>
                    <a:pt x="38100" y="2400300"/>
                  </a:moveTo>
                  <a:lnTo>
                    <a:pt x="0" y="2400300"/>
                  </a:lnTo>
                  <a:lnTo>
                    <a:pt x="0" y="3086100"/>
                  </a:lnTo>
                  <a:lnTo>
                    <a:pt x="38100" y="3086100"/>
                  </a:lnTo>
                  <a:lnTo>
                    <a:pt x="38100" y="2400300"/>
                  </a:lnTo>
                  <a:close/>
                </a:path>
                <a:path w="38100" h="3086100">
                  <a:moveTo>
                    <a:pt x="38100" y="1600200"/>
                  </a:moveTo>
                  <a:lnTo>
                    <a:pt x="0" y="1600200"/>
                  </a:lnTo>
                  <a:lnTo>
                    <a:pt x="0" y="2286000"/>
                  </a:lnTo>
                  <a:lnTo>
                    <a:pt x="38100" y="2286000"/>
                  </a:lnTo>
                  <a:lnTo>
                    <a:pt x="38100" y="1600200"/>
                  </a:lnTo>
                  <a:close/>
                </a:path>
                <a:path w="38100" h="3086100">
                  <a:moveTo>
                    <a:pt x="38100" y="800100"/>
                  </a:moveTo>
                  <a:lnTo>
                    <a:pt x="0" y="800100"/>
                  </a:lnTo>
                  <a:lnTo>
                    <a:pt x="0" y="1485900"/>
                  </a:lnTo>
                  <a:lnTo>
                    <a:pt x="38100" y="1485900"/>
                  </a:lnTo>
                  <a:lnTo>
                    <a:pt x="38100" y="800100"/>
                  </a:lnTo>
                  <a:close/>
                </a:path>
                <a:path w="38100" h="3086100">
                  <a:moveTo>
                    <a:pt x="38100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38100" y="6858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F694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68299" y="963136"/>
            <a:ext cx="11294110" cy="14058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1650" spc="-135" dirty="0">
                <a:solidFill>
                  <a:srgbClr val="2D2D2D"/>
                </a:solidFill>
                <a:latin typeface="Roboto"/>
                <a:cs typeface="Roboto"/>
              </a:rPr>
              <a:t>To</a:t>
            </a:r>
            <a:r>
              <a:rPr sz="1650" spc="-1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90" dirty="0">
                <a:solidFill>
                  <a:srgbClr val="2D2D2D"/>
                </a:solidFill>
                <a:latin typeface="Roboto"/>
                <a:cs typeface="Roboto"/>
              </a:rPr>
              <a:t>ensure</a:t>
            </a:r>
            <a:r>
              <a:rPr sz="1650" spc="-1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80" dirty="0">
                <a:solidFill>
                  <a:srgbClr val="2D2D2D"/>
                </a:solidFill>
                <a:latin typeface="Roboto"/>
                <a:cs typeface="Roboto"/>
              </a:rPr>
              <a:t>project</a:t>
            </a:r>
            <a:r>
              <a:rPr sz="1650" spc="-1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75" dirty="0">
                <a:solidFill>
                  <a:srgbClr val="2D2D2D"/>
                </a:solidFill>
                <a:latin typeface="Roboto"/>
                <a:cs typeface="Roboto"/>
              </a:rPr>
              <a:t>alignment</a:t>
            </a:r>
            <a:r>
              <a:rPr sz="1650" spc="-1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90" dirty="0">
                <a:solidFill>
                  <a:srgbClr val="2D2D2D"/>
                </a:solidFill>
                <a:latin typeface="Roboto"/>
                <a:cs typeface="Roboto"/>
              </a:rPr>
              <a:t>and</a:t>
            </a:r>
            <a:r>
              <a:rPr sz="1650" spc="-1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75" dirty="0">
                <a:solidFill>
                  <a:srgbClr val="2D2D2D"/>
                </a:solidFill>
                <a:latin typeface="Roboto"/>
                <a:cs typeface="Roboto"/>
              </a:rPr>
              <a:t>timely</a:t>
            </a:r>
            <a:r>
              <a:rPr sz="1650" spc="-1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80" dirty="0">
                <a:solidFill>
                  <a:srgbClr val="2D2D2D"/>
                </a:solidFill>
                <a:latin typeface="Roboto"/>
                <a:cs typeface="Roboto"/>
              </a:rPr>
              <a:t>feedback,</a:t>
            </a:r>
            <a:r>
              <a:rPr sz="165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dirty="0">
                <a:solidFill>
                  <a:srgbClr val="2D2D2D"/>
                </a:solidFill>
                <a:latin typeface="Roboto"/>
                <a:cs typeface="Roboto"/>
              </a:rPr>
              <a:t>I</a:t>
            </a:r>
            <a:r>
              <a:rPr sz="1650" spc="-1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90" dirty="0">
                <a:solidFill>
                  <a:srgbClr val="2D2D2D"/>
                </a:solidFill>
                <a:latin typeface="Roboto"/>
                <a:cs typeface="Roboto"/>
              </a:rPr>
              <a:t>propose</a:t>
            </a:r>
            <a:r>
              <a:rPr sz="1650" spc="-1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90" dirty="0">
                <a:solidFill>
                  <a:srgbClr val="2D2D2D"/>
                </a:solidFill>
                <a:latin typeface="Roboto"/>
                <a:cs typeface="Roboto"/>
              </a:rPr>
              <a:t>weekly</a:t>
            </a:r>
            <a:r>
              <a:rPr sz="1650" spc="-1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85" dirty="0">
                <a:solidFill>
                  <a:srgbClr val="2D2D2D"/>
                </a:solidFill>
                <a:latin typeface="Roboto"/>
                <a:cs typeface="Roboto"/>
              </a:rPr>
              <a:t>check-up</a:t>
            </a:r>
            <a:r>
              <a:rPr sz="1650" spc="-1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90" dirty="0">
                <a:solidFill>
                  <a:srgbClr val="2D2D2D"/>
                </a:solidFill>
                <a:latin typeface="Roboto"/>
                <a:cs typeface="Roboto"/>
              </a:rPr>
              <a:t>meetings</a:t>
            </a:r>
            <a:r>
              <a:rPr sz="1650" spc="-1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75" dirty="0">
                <a:solidFill>
                  <a:srgbClr val="2D2D2D"/>
                </a:solidFill>
                <a:latin typeface="Roboto"/>
                <a:cs typeface="Roboto"/>
              </a:rPr>
              <a:t>with</a:t>
            </a:r>
            <a:r>
              <a:rPr sz="1650" spc="-1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110" dirty="0">
                <a:solidFill>
                  <a:srgbClr val="2D2D2D"/>
                </a:solidFill>
                <a:latin typeface="Roboto"/>
                <a:cs typeface="Roboto"/>
              </a:rPr>
              <a:t>my</a:t>
            </a:r>
            <a:r>
              <a:rPr sz="165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75" dirty="0">
                <a:solidFill>
                  <a:srgbClr val="2D2D2D"/>
                </a:solidFill>
                <a:latin typeface="Roboto"/>
                <a:cs typeface="Roboto"/>
              </a:rPr>
              <a:t>supervisor</a:t>
            </a:r>
            <a:r>
              <a:rPr sz="1650" spc="-1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75" dirty="0">
                <a:solidFill>
                  <a:srgbClr val="2D2D2D"/>
                </a:solidFill>
                <a:latin typeface="Roboto"/>
                <a:cs typeface="Roboto"/>
              </a:rPr>
              <a:t>throughout</a:t>
            </a:r>
            <a:r>
              <a:rPr sz="1650" spc="-1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75" dirty="0">
                <a:solidFill>
                  <a:srgbClr val="2D2D2D"/>
                </a:solidFill>
                <a:latin typeface="Roboto"/>
                <a:cs typeface="Roboto"/>
              </a:rPr>
              <a:t>the</a:t>
            </a:r>
            <a:r>
              <a:rPr sz="1650" spc="-1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60" dirty="0">
                <a:solidFill>
                  <a:srgbClr val="2D2D2D"/>
                </a:solidFill>
                <a:latin typeface="Roboto"/>
                <a:cs typeface="Roboto"/>
              </a:rPr>
              <a:t>BookBazaar </a:t>
            </a:r>
            <a:r>
              <a:rPr sz="1650" spc="-85" dirty="0">
                <a:solidFill>
                  <a:srgbClr val="2D2D2D"/>
                </a:solidFill>
                <a:latin typeface="Roboto"/>
                <a:cs typeface="Roboto"/>
              </a:rPr>
              <a:t>development</a:t>
            </a:r>
            <a:r>
              <a:rPr sz="1650" spc="-2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650" spc="-10" dirty="0">
                <a:solidFill>
                  <a:srgbClr val="2D2D2D"/>
                </a:solidFill>
                <a:latin typeface="Roboto"/>
                <a:cs typeface="Roboto"/>
              </a:rPr>
              <a:t>process.</a:t>
            </a:r>
            <a:endParaRPr sz="16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720"/>
              </a:spcBef>
            </a:pPr>
            <a:endParaRPr sz="1500" dirty="0">
              <a:latin typeface="Roboto"/>
              <a:cs typeface="Roboto"/>
            </a:endParaRPr>
          </a:p>
          <a:p>
            <a:pPr marL="212090">
              <a:lnSpc>
                <a:spcPct val="100000"/>
              </a:lnSpc>
              <a:tabLst>
                <a:tab pos="6041390" algn="l"/>
              </a:tabLst>
            </a:pPr>
            <a:r>
              <a:rPr sz="2000" b="1" spc="-120" dirty="0">
                <a:solidFill>
                  <a:srgbClr val="2D2D2D"/>
                </a:solidFill>
                <a:latin typeface="Roboto"/>
                <a:cs typeface="Roboto"/>
              </a:rPr>
              <a:t>Meeting</a:t>
            </a:r>
            <a:r>
              <a:rPr sz="2000" b="1" spc="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2000" b="1" spc="-10" dirty="0">
                <a:solidFill>
                  <a:srgbClr val="2D2D2D"/>
                </a:solidFill>
                <a:latin typeface="Roboto"/>
                <a:cs typeface="Roboto"/>
              </a:rPr>
              <a:t>Format</a:t>
            </a:r>
            <a:r>
              <a:rPr sz="2000" b="1" dirty="0">
                <a:solidFill>
                  <a:srgbClr val="2D2D2D"/>
                </a:solidFill>
                <a:latin typeface="Roboto"/>
                <a:cs typeface="Roboto"/>
              </a:rPr>
              <a:t>	</a:t>
            </a:r>
            <a:r>
              <a:rPr sz="2000" b="1" spc="-120" dirty="0">
                <a:solidFill>
                  <a:srgbClr val="2D2D2D"/>
                </a:solidFill>
                <a:latin typeface="Roboto"/>
                <a:cs typeface="Roboto"/>
              </a:rPr>
              <a:t>Meeting</a:t>
            </a:r>
            <a:r>
              <a:rPr sz="2000" b="1" spc="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2000" b="1" spc="-10" dirty="0">
                <a:solidFill>
                  <a:srgbClr val="2D2D2D"/>
                </a:solidFill>
                <a:latin typeface="Roboto"/>
                <a:cs typeface="Roboto"/>
              </a:rPr>
              <a:t>Agenda</a:t>
            </a:r>
            <a:endParaRPr sz="2000" dirty="0">
              <a:latin typeface="Roboto"/>
              <a:cs typeface="Robo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723289" y="6462095"/>
            <a:ext cx="10096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70"/>
              </a:lnSpc>
            </a:pPr>
            <a:r>
              <a:rPr sz="1150" spc="-50" dirty="0">
                <a:solidFill>
                  <a:srgbClr val="2D2D2D"/>
                </a:solidFill>
                <a:latin typeface="Roboto"/>
                <a:cs typeface="Roboto"/>
              </a:rPr>
              <a:t>9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50025" y="2486413"/>
            <a:ext cx="2886710" cy="72834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00" b="1" spc="-95" dirty="0">
                <a:solidFill>
                  <a:srgbClr val="2D2D2D"/>
                </a:solidFill>
                <a:latin typeface="Roboto"/>
                <a:cs typeface="Roboto"/>
              </a:rPr>
              <a:t>Progress</a:t>
            </a:r>
            <a:r>
              <a:rPr sz="1500" b="1" spc="3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2D2D2D"/>
                </a:solidFill>
                <a:latin typeface="Roboto"/>
                <a:cs typeface="Roboto"/>
              </a:rPr>
              <a:t>Report</a:t>
            </a:r>
            <a:endParaRPr sz="15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300" spc="-55" dirty="0">
                <a:solidFill>
                  <a:srgbClr val="2D2D2D"/>
                </a:solidFill>
                <a:latin typeface="Roboto"/>
                <a:cs typeface="Roboto"/>
              </a:rPr>
              <a:t>Present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D2D2D"/>
                </a:solidFill>
                <a:latin typeface="Roboto"/>
                <a:cs typeface="Roboto"/>
              </a:rPr>
              <a:t>development</a:t>
            </a:r>
            <a:r>
              <a:rPr sz="13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D2D2D"/>
                </a:solidFill>
                <a:latin typeface="Roboto"/>
                <a:cs typeface="Roboto"/>
              </a:rPr>
              <a:t>milestones</a:t>
            </a:r>
            <a:r>
              <a:rPr sz="13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2D2D2D"/>
                </a:solidFill>
                <a:latin typeface="Roboto"/>
                <a:cs typeface="Roboto"/>
              </a:rPr>
              <a:t>achieved</a:t>
            </a:r>
            <a:endParaRPr sz="13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50" spc="-45" dirty="0">
                <a:solidFill>
                  <a:srgbClr val="2D2D2D"/>
                </a:solidFill>
                <a:latin typeface="Roboto"/>
                <a:cs typeface="Roboto"/>
              </a:rPr>
              <a:t>Including</a:t>
            </a:r>
            <a:r>
              <a:rPr sz="115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2D2D2D"/>
                </a:solidFill>
                <a:latin typeface="Roboto"/>
                <a:cs typeface="Roboto"/>
              </a:rPr>
              <a:t>code</a:t>
            </a:r>
            <a:r>
              <a:rPr sz="115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D2D2D"/>
                </a:solidFill>
                <a:latin typeface="Roboto"/>
                <a:cs typeface="Roboto"/>
              </a:rPr>
              <a:t>metrics</a:t>
            </a:r>
            <a:r>
              <a:rPr sz="115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2D2D2D"/>
                </a:solidFill>
                <a:latin typeface="Roboto"/>
                <a:cs typeface="Roboto"/>
              </a:rPr>
              <a:t>and</a:t>
            </a:r>
            <a:r>
              <a:rPr sz="115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2D2D2D"/>
                </a:solidFill>
                <a:latin typeface="Roboto"/>
                <a:cs typeface="Roboto"/>
              </a:rPr>
              <a:t>completion</a:t>
            </a:r>
            <a:r>
              <a:rPr sz="1150" spc="-10" dirty="0">
                <a:solidFill>
                  <a:srgbClr val="2D2D2D"/>
                </a:solidFill>
                <a:latin typeface="Roboto"/>
                <a:cs typeface="Roboto"/>
              </a:rPr>
              <a:t> status</a:t>
            </a:r>
            <a:endParaRPr sz="1150" dirty="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50025" y="3286514"/>
            <a:ext cx="3209290" cy="72834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00" b="1" spc="-85" dirty="0">
                <a:solidFill>
                  <a:srgbClr val="2D2D2D"/>
                </a:solidFill>
                <a:latin typeface="Roboto"/>
                <a:cs typeface="Roboto"/>
              </a:rPr>
              <a:t>Feature</a:t>
            </a:r>
            <a:r>
              <a:rPr sz="1500" b="1" spc="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2D2D2D"/>
                </a:solidFill>
                <a:latin typeface="Roboto"/>
                <a:cs typeface="Roboto"/>
              </a:rPr>
              <a:t>Demonstration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300" spc="-55" dirty="0">
                <a:solidFill>
                  <a:srgbClr val="2D2D2D"/>
                </a:solidFill>
                <a:latin typeface="Roboto"/>
                <a:cs typeface="Roboto"/>
              </a:rPr>
              <a:t>Live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2D2D2D"/>
                </a:solidFill>
                <a:latin typeface="Roboto"/>
                <a:cs typeface="Roboto"/>
              </a:rPr>
              <a:t>demos</a:t>
            </a:r>
            <a:r>
              <a:rPr sz="13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D2D2D"/>
                </a:solidFill>
                <a:latin typeface="Roboto"/>
                <a:cs typeface="Roboto"/>
              </a:rPr>
              <a:t>of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D2D2D"/>
                </a:solidFill>
                <a:latin typeface="Roboto"/>
                <a:cs typeface="Roboto"/>
              </a:rPr>
              <a:t>newly</a:t>
            </a:r>
            <a:r>
              <a:rPr sz="1300" spc="-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D2D2D"/>
                </a:solidFill>
                <a:latin typeface="Roboto"/>
                <a:cs typeface="Roboto"/>
              </a:rPr>
              <a:t>implemented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2D2D2D"/>
                </a:solidFill>
                <a:latin typeface="Roboto"/>
                <a:cs typeface="Roboto"/>
              </a:rPr>
              <a:t>functionality</a:t>
            </a:r>
            <a:endParaRPr sz="13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50" spc="-75" dirty="0">
                <a:solidFill>
                  <a:srgbClr val="2D2D2D"/>
                </a:solidFill>
                <a:latin typeface="Roboto"/>
                <a:cs typeface="Roboto"/>
              </a:rPr>
              <a:t>When</a:t>
            </a:r>
            <a:r>
              <a:rPr sz="1150" spc="-1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D2D2D"/>
                </a:solidFill>
                <a:latin typeface="Roboto"/>
                <a:cs typeface="Roboto"/>
              </a:rPr>
              <a:t>applicable</a:t>
            </a:r>
            <a:r>
              <a:rPr sz="115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dirty="0">
                <a:solidFill>
                  <a:srgbClr val="2D2D2D"/>
                </a:solidFill>
                <a:latin typeface="Roboto"/>
                <a:cs typeface="Roboto"/>
              </a:rPr>
              <a:t>-</a:t>
            </a:r>
            <a:r>
              <a:rPr sz="115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2D2D2D"/>
                </a:solidFill>
                <a:latin typeface="Roboto"/>
                <a:cs typeface="Roboto"/>
              </a:rPr>
              <a:t>visual</a:t>
            </a:r>
            <a:r>
              <a:rPr sz="115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2D2D2D"/>
                </a:solidFill>
                <a:latin typeface="Roboto"/>
                <a:cs typeface="Roboto"/>
              </a:rPr>
              <a:t>proof</a:t>
            </a:r>
            <a:r>
              <a:rPr sz="1150" spc="-1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D2D2D"/>
                </a:solidFill>
                <a:latin typeface="Roboto"/>
                <a:cs typeface="Roboto"/>
              </a:rPr>
              <a:t>of</a:t>
            </a:r>
            <a:r>
              <a:rPr sz="1150" spc="-10" dirty="0">
                <a:solidFill>
                  <a:srgbClr val="2D2D2D"/>
                </a:solidFill>
                <a:latin typeface="Roboto"/>
                <a:cs typeface="Roboto"/>
              </a:rPr>
              <a:t> progress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50025" y="4086613"/>
            <a:ext cx="2797175" cy="72834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00" b="1" spc="-90" dirty="0">
                <a:solidFill>
                  <a:srgbClr val="2D2D2D"/>
                </a:solidFill>
                <a:latin typeface="Roboto"/>
                <a:cs typeface="Roboto"/>
              </a:rPr>
              <a:t>Challenges</a:t>
            </a:r>
            <a:r>
              <a:rPr sz="1500" b="1" spc="5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2D2D2D"/>
                </a:solidFill>
                <a:latin typeface="Roboto"/>
                <a:cs typeface="Roboto"/>
              </a:rPr>
              <a:t>Discussion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300" spc="-60" dirty="0">
                <a:solidFill>
                  <a:srgbClr val="2D2D2D"/>
                </a:solidFill>
                <a:latin typeface="Roboto"/>
                <a:cs typeface="Roboto"/>
              </a:rPr>
              <a:t>Address</a:t>
            </a:r>
            <a:r>
              <a:rPr sz="1300" spc="-2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2D2D2D"/>
                </a:solidFill>
                <a:latin typeface="Roboto"/>
                <a:cs typeface="Roboto"/>
              </a:rPr>
              <a:t>blockers</a:t>
            </a:r>
            <a:r>
              <a:rPr sz="1300" spc="-2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D2D2D"/>
                </a:solidFill>
                <a:latin typeface="Roboto"/>
                <a:cs typeface="Roboto"/>
              </a:rPr>
              <a:t>or</a:t>
            </a:r>
            <a:r>
              <a:rPr sz="1300" spc="-2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2D2D2D"/>
                </a:solidFill>
                <a:latin typeface="Roboto"/>
                <a:cs typeface="Roboto"/>
              </a:rPr>
              <a:t>technical</a:t>
            </a:r>
            <a:r>
              <a:rPr sz="1300" spc="-2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2D2D2D"/>
                </a:solidFill>
                <a:latin typeface="Roboto"/>
                <a:cs typeface="Roboto"/>
              </a:rPr>
              <a:t>challenges</a:t>
            </a:r>
            <a:endParaRPr sz="13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50" spc="-55" dirty="0">
                <a:solidFill>
                  <a:srgbClr val="2D2D2D"/>
                </a:solidFill>
                <a:latin typeface="Roboto"/>
                <a:cs typeface="Roboto"/>
              </a:rPr>
              <a:t>Collaborative</a:t>
            </a:r>
            <a:r>
              <a:rPr sz="1150" spc="3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2D2D2D"/>
                </a:solidFill>
                <a:latin typeface="Roboto"/>
                <a:cs typeface="Roboto"/>
              </a:rPr>
              <a:t>problem-</a:t>
            </a:r>
            <a:r>
              <a:rPr sz="1150" spc="-45" dirty="0">
                <a:solidFill>
                  <a:srgbClr val="2D2D2D"/>
                </a:solidFill>
                <a:latin typeface="Roboto"/>
                <a:cs typeface="Roboto"/>
              </a:rPr>
              <a:t>solving</a:t>
            </a:r>
            <a:r>
              <a:rPr sz="1150" spc="4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2D2D2D"/>
                </a:solidFill>
                <a:latin typeface="Roboto"/>
                <a:cs typeface="Roboto"/>
              </a:rPr>
              <a:t>approach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550025" y="4886713"/>
            <a:ext cx="2382520" cy="72834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500" b="1" spc="-90" dirty="0">
                <a:solidFill>
                  <a:srgbClr val="2D2D2D"/>
                </a:solidFill>
                <a:latin typeface="Roboto"/>
                <a:cs typeface="Roboto"/>
              </a:rPr>
              <a:t>Feedback</a:t>
            </a:r>
            <a:r>
              <a:rPr sz="1500" b="1" spc="-2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2D2D2D"/>
                </a:solidFill>
                <a:latin typeface="Roboto"/>
                <a:cs typeface="Roboto"/>
              </a:rPr>
              <a:t>Collection</a:t>
            </a:r>
            <a:endParaRPr sz="15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300" spc="-50" dirty="0">
                <a:solidFill>
                  <a:srgbClr val="2D2D2D"/>
                </a:solidFill>
                <a:latin typeface="Roboto"/>
                <a:cs typeface="Roboto"/>
              </a:rPr>
              <a:t>Gather</a:t>
            </a:r>
            <a:r>
              <a:rPr sz="130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2D2D2D"/>
                </a:solidFill>
                <a:latin typeface="Roboto"/>
                <a:cs typeface="Roboto"/>
              </a:rPr>
              <a:t>feedback</a:t>
            </a:r>
            <a:r>
              <a:rPr sz="1300" spc="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2D2D2D"/>
                </a:solidFill>
                <a:latin typeface="Roboto"/>
                <a:cs typeface="Roboto"/>
              </a:rPr>
              <a:t>and</a:t>
            </a:r>
            <a:r>
              <a:rPr sz="130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2D2D2D"/>
                </a:solidFill>
                <a:latin typeface="Roboto"/>
                <a:cs typeface="Roboto"/>
              </a:rPr>
              <a:t>guidance</a:t>
            </a:r>
            <a:endParaRPr sz="13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50" spc="-55" dirty="0">
                <a:solidFill>
                  <a:srgbClr val="2D2D2D"/>
                </a:solidFill>
                <a:latin typeface="Roboto"/>
                <a:cs typeface="Roboto"/>
              </a:rPr>
              <a:t>Incorporate</a:t>
            </a:r>
            <a:r>
              <a:rPr sz="115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D2D2D"/>
                </a:solidFill>
                <a:latin typeface="Roboto"/>
                <a:cs typeface="Roboto"/>
              </a:rPr>
              <a:t>suggestions</a:t>
            </a:r>
            <a:r>
              <a:rPr sz="1150" spc="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2D2D2D"/>
                </a:solidFill>
                <a:latin typeface="Roboto"/>
                <a:cs typeface="Roboto"/>
              </a:rPr>
              <a:t>into</a:t>
            </a:r>
            <a:r>
              <a:rPr sz="1150" spc="5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2D2D2D"/>
                </a:solidFill>
                <a:latin typeface="Roboto"/>
                <a:cs typeface="Roboto"/>
              </a:rPr>
              <a:t>next</a:t>
            </a:r>
            <a:r>
              <a:rPr sz="1150" dirty="0">
                <a:solidFill>
                  <a:srgbClr val="2D2D2D"/>
                </a:solidFill>
                <a:latin typeface="Roboto"/>
                <a:cs typeface="Roboto"/>
              </a:rPr>
              <a:t> </a:t>
            </a:r>
            <a:r>
              <a:rPr sz="1150" spc="-35" dirty="0">
                <a:solidFill>
                  <a:srgbClr val="2D2D2D"/>
                </a:solidFill>
                <a:latin typeface="Roboto"/>
                <a:cs typeface="Roboto"/>
              </a:rPr>
              <a:t>sprint</a:t>
            </a:r>
            <a:endParaRPr sz="1150" dirty="0">
              <a:latin typeface="Roboto"/>
              <a:cs typeface="Roboto"/>
            </a:endParaRPr>
          </a:p>
        </p:txBody>
      </p:sp>
      <p:pic>
        <p:nvPicPr>
          <p:cNvPr id="26" name="Picture 25" descr="A logo with a book and a building&#10;&#10;AI-generated content may be incorrect.">
            <a:extLst>
              <a:ext uri="{FF2B5EF4-FFF2-40B4-BE49-F238E27FC236}">
                <a16:creationId xmlns:a16="http://schemas.microsoft.com/office/drawing/2014/main" id="{9B66DB22-3535-232F-DE89-F2B20B785B0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8" t="16282" r="13628" b="25041"/>
          <a:stretch/>
        </p:blipFill>
        <p:spPr>
          <a:xfrm>
            <a:off x="11200073" y="0"/>
            <a:ext cx="991927" cy="8026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  <p:bldP spid="20" grpId="0"/>
      <p:bldP spid="21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1200</Words>
  <Application>Microsoft Office PowerPoint</Application>
  <PresentationFormat>Custom</PresentationFormat>
  <Paragraphs>205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Arial</vt:lpstr>
      <vt:lpstr>Arial Nova</vt:lpstr>
      <vt:lpstr>Calibri</vt:lpstr>
      <vt:lpstr>Roboto</vt:lpstr>
      <vt:lpstr>Roboto Medium</vt:lpstr>
      <vt:lpstr>Tahoma</vt:lpstr>
      <vt:lpstr>Office Theme</vt:lpstr>
      <vt:lpstr>BookBazaar  Project Proposal Summary</vt:lpstr>
      <vt:lpstr>Project Overview</vt:lpstr>
      <vt:lpstr>Project Objectives</vt:lpstr>
      <vt:lpstr>System Architecture</vt:lpstr>
      <vt:lpstr>Supporting Modules</vt:lpstr>
      <vt:lpstr>Key Design Principles</vt:lpstr>
      <vt:lpstr>Tech Stack</vt:lpstr>
      <vt:lpstr>Timeline &amp; Deliverables</vt:lpstr>
      <vt:lpstr>Communication Plan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Pavlov,Viktor V.G.</cp:lastModifiedBy>
  <cp:revision>12</cp:revision>
  <dcterms:created xsi:type="dcterms:W3CDTF">2025-07-13T17:00:58Z</dcterms:created>
  <dcterms:modified xsi:type="dcterms:W3CDTF">2025-07-14T12:15:45Z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2025-07-13T00:00:00Z</vt:filetime>
  </property>
  <property fmtid="{D5CDD505-2E9C-101B-9397-08002B2CF9AE}" pid="3" name="Producer">
    <vt:lpwstr>pypdf</vt:lpwstr>
  </property>
  <property fmtid="{D5CDD505-2E9C-101B-9397-08002B2CF9AE}" pid="4" name="LastSaved">
    <vt:filetime>2025-07-13T00:00:00Z</vt:filetime>
  </property>
</Properties>
</file>