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6" r:id="rId2"/>
    <p:sldId id="257" r:id="rId3"/>
    <p:sldId id="267" r:id="rId4"/>
    <p:sldId id="268" r:id="rId5"/>
    <p:sldId id="269" r:id="rId6"/>
    <p:sldId id="270" r:id="rId7"/>
    <p:sldId id="256" r:id="rId8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574" y="12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DA023-58DD-49AF-8199-228D90F35C9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ABDF-0E78-4274-A7D5-27C3CAC5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2ABDF-0E78-4274-A7D5-27C3CAC5D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2ABDF-0E78-4274-A7D5-27C3CAC5D0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291623"/>
            <a:ext cx="323977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97889" y="6467694"/>
            <a:ext cx="16446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53EFCA-77A5-4599-A85D-FE7EA748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DE4B8F-518D-4E40-A566-7B6742489E7E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CFA4406-F858-B655-3FE6-396D46B7D7B5}"/>
              </a:ext>
            </a:extLst>
          </p:cNvPr>
          <p:cNvSpPr/>
          <p:nvPr/>
        </p:nvSpPr>
        <p:spPr>
          <a:xfrm>
            <a:off x="5143499" y="3581399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904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904999" y="0"/>
                </a:lnTo>
                <a:lnTo>
                  <a:pt x="1904999" y="761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E02251A-7DA4-020F-B476-474A81D6CA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529" y="685799"/>
            <a:ext cx="138663" cy="133870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E75858AB-FF3D-AAB3-6CD1-B10486FB82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2911" y="1028700"/>
            <a:ext cx="118854" cy="114746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143152AF-A9A1-25AF-26F4-0A40D948652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7729" y="1371599"/>
            <a:ext cx="138663" cy="13387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EE0D9C9F-6D40-41AA-3D80-50E7DB8E09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0466" y="1714500"/>
            <a:ext cx="178281" cy="172119"/>
          </a:xfrm>
          <a:prstGeom prst="rect">
            <a:avLst/>
          </a:prstGeom>
        </p:spPr>
      </p:pic>
      <p:pic>
        <p:nvPicPr>
          <p:cNvPr id="14" name="Picture 13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B20D919C-F703-2F07-C8E8-1EE91DA732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80" y="440612"/>
            <a:ext cx="3811438" cy="3811438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755A17CE-3C70-D486-9D93-6E2349015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3764166"/>
            <a:ext cx="9563099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60" dirty="0" err="1">
                <a:solidFill>
                  <a:srgbClr val="333333"/>
                </a:solidFill>
              </a:rPr>
              <a:t>BookBazaar</a:t>
            </a:r>
            <a:r>
              <a:rPr lang="en-US" sz="6000" spc="-160" dirty="0">
                <a:solidFill>
                  <a:srgbClr val="333333"/>
                </a:solidFill>
              </a:rPr>
              <a:t> </a:t>
            </a:r>
            <a:br>
              <a:rPr lang="en-US" sz="6000" spc="-160" dirty="0">
                <a:solidFill>
                  <a:srgbClr val="333333"/>
                </a:solidFill>
              </a:rPr>
            </a:br>
            <a:r>
              <a:rPr lang="en-US" sz="6000" spc="-160" dirty="0">
                <a:solidFill>
                  <a:srgbClr val="333333"/>
                </a:solidFill>
              </a:rPr>
              <a:t>Software </a:t>
            </a:r>
            <a:r>
              <a:rPr lang="en-US" sz="6000" spc="-160" dirty="0" err="1">
                <a:solidFill>
                  <a:srgbClr val="333333"/>
                </a:solidFill>
              </a:rPr>
              <a:t>Architectrure</a:t>
            </a:r>
            <a:r>
              <a:rPr lang="en-US" sz="6000" spc="-160" dirty="0">
                <a:solidFill>
                  <a:srgbClr val="333333"/>
                </a:solidFill>
              </a:rPr>
              <a:t> Document</a:t>
            </a:r>
            <a:endParaRPr sz="6000" spc="-145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78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BD8362DC-0833-5E96-2AD4-4981F51C765C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950" spc="-135" dirty="0"/>
              <a:t>Document</a:t>
            </a:r>
            <a:r>
              <a:rPr sz="2950" spc="-25" dirty="0"/>
              <a:t> </a:t>
            </a:r>
            <a:r>
              <a:rPr sz="2950" spc="-125" dirty="0"/>
              <a:t>Overview</a:t>
            </a:r>
            <a:endParaRPr sz="2950"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A89FD7AB-52A9-105E-789D-EE93C4B7CB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BD2E1B9-79D7-E258-1C25-4906EB3F32BC}"/>
              </a:ext>
            </a:extLst>
          </p:cNvPr>
          <p:cNvSpPr txBox="1"/>
          <p:nvPr/>
        </p:nvSpPr>
        <p:spPr>
          <a:xfrm>
            <a:off x="62282" y="963314"/>
            <a:ext cx="11633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 summary, the SAD follows the C4 model framework to provide multiple levels of architectural abstraction, enabling different stakeholders to understand the system from their respective perspectives.</a:t>
            </a:r>
          </a:p>
          <a:p>
            <a:endParaRPr lang="en-US" sz="1800" dirty="0"/>
          </a:p>
          <a:p>
            <a:r>
              <a:rPr lang="en-US" sz="1800" b="1" dirty="0"/>
              <a:t>The goal is to: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clear architectural guidance for development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Document key architectural decisions and their justifications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 architecture reviews and seek feedback for improvement</a:t>
            </a:r>
          </a:p>
          <a:p>
            <a:endParaRPr lang="en-US" dirty="0"/>
          </a:p>
          <a:p>
            <a:r>
              <a:rPr lang="en-US" sz="1800" b="1" dirty="0"/>
              <a:t>The architecture is founded on the SOLID Principles: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</a:t>
            </a:r>
            <a:r>
              <a:rPr lang="en-US" sz="1800" dirty="0"/>
              <a:t>ingle Responsibility Principle: Each class and module have a single, well-defined responsibility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</a:t>
            </a:r>
            <a:r>
              <a:rPr lang="en-US" sz="1800" dirty="0"/>
              <a:t>pen-Closed Principle: Software entities are open for extension but closed for modification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L</a:t>
            </a:r>
            <a:r>
              <a:rPr lang="en-US" sz="1800" dirty="0" err="1"/>
              <a:t>iskov</a:t>
            </a:r>
            <a:r>
              <a:rPr lang="en-US" sz="1800" dirty="0"/>
              <a:t> Substitution Principle: Derived classes must be substitutable for their base classes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</a:t>
            </a:r>
            <a:r>
              <a:rPr lang="en-US" sz="1800" dirty="0"/>
              <a:t>nterface Segregation Principle: Clients should not be forced to depend on interfaces they don't use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</a:t>
            </a:r>
            <a:r>
              <a:rPr lang="en-US" sz="1800" dirty="0"/>
              <a:t>ependency Inversion Principle: High-level modules should not depend on low- level modules; both should depend on abstractions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6CADEC-F3EE-FE0E-9D61-1102430F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D320D507-5F3B-3E72-6146-97592B2F2A22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1723BCB-1BCF-DBD1-7C9A-3025F0A25B92}"/>
              </a:ext>
            </a:extLst>
          </p:cNvPr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55DAAD5-CFD3-6F76-1C15-3878407C0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98" y="291623"/>
            <a:ext cx="3898901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lvl="0"/>
            <a:r>
              <a:rPr lang="en-US" dirty="0"/>
              <a:t>System Context (C1)</a:t>
            </a: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B1F347D-BE40-BCCC-ECE7-70979273BEA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77B0C67A-CE7A-6096-0581-2CBF89E367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  <p:pic>
        <p:nvPicPr>
          <p:cNvPr id="5" name="Picture 4" descr="A diagram of a book bazaar&#10;&#10;AI-generated content may be incorrect.">
            <a:extLst>
              <a:ext uri="{FF2B5EF4-FFF2-40B4-BE49-F238E27FC236}">
                <a16:creationId xmlns:a16="http://schemas.microsoft.com/office/drawing/2014/main" id="{6F025CA3-A4DA-9926-D4EC-C2E09A6D5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39964"/>
            <a:ext cx="8273277" cy="58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5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27F8BA-C2F0-169F-806A-0F6641A23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FDC493E1-BC74-B2A9-B5E5-3B90D6730410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475058A-DE84-ADBA-E7A8-76AEE87BC418}"/>
              </a:ext>
            </a:extLst>
          </p:cNvPr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B33DAE9-A7BD-8097-4FD1-99DE98FCE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98" y="291623"/>
            <a:ext cx="4432302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lvl="0"/>
            <a:r>
              <a:rPr lang="en-US" dirty="0"/>
              <a:t>Container Diagram (C2)</a:t>
            </a: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2264BB24-11DC-2299-B935-20A4603480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154212C7-1370-FD09-F27E-2455181D5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AD75AA87-7B56-6BDF-81B2-9A43E5D2F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876299"/>
            <a:ext cx="7892277" cy="591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4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B5C252-7E64-3271-7696-B697C55F2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8D7DAD24-BCB3-5C7F-2C0A-82A9ECBEDCD6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36A7184-6ACB-0B42-F215-EBB5837D4637}"/>
              </a:ext>
            </a:extLst>
          </p:cNvPr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C0490CC-B096-B405-A038-C3294C8B0D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98" y="291623"/>
            <a:ext cx="4584702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lvl="0"/>
            <a:r>
              <a:rPr lang="en-US" dirty="0"/>
              <a:t>Component Diagram (C3)</a:t>
            </a: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5909306-3736-2DF9-360A-B7C1C57B7A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599B4136-031E-B616-5C1C-CB74DC5FD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FEAE1878-2F91-341C-B9C2-01479BA3B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76299"/>
            <a:ext cx="7642225" cy="593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454CE0-12D5-6824-9659-0897BEF1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D7E85A31-67DA-C78E-1945-2C19B75DF9DA}"/>
              </a:ext>
            </a:extLst>
          </p:cNvPr>
          <p:cNvSpPr/>
          <p:nvPr/>
        </p:nvSpPr>
        <p:spPr>
          <a:xfrm>
            <a:off x="0" y="-158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D523B72-D2E1-E529-5207-01992F9427D3}"/>
              </a:ext>
            </a:extLst>
          </p:cNvPr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37172D-0A5E-9CFC-208F-80B6E4B728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98" y="291623"/>
            <a:ext cx="4584702" cy="47577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lvl="0"/>
            <a:r>
              <a:rPr lang="en-US" dirty="0"/>
              <a:t>Service Layer Architecture</a:t>
            </a:r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5CDA8E14-B824-928C-ABA0-2A79284D3F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E1821723-21E2-752C-9E02-12D2BABEE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736036E7-5B04-EEE0-7319-6CBD0BD38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44076"/>
            <a:ext cx="9289328" cy="589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499" y="3581399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904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904999" y="0"/>
                </a:lnTo>
                <a:lnTo>
                  <a:pt x="1904999" y="761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9362" y="3902604"/>
            <a:ext cx="2073275" cy="11385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Viktor</a:t>
            </a:r>
            <a:r>
              <a:rPr sz="1650" spc="-10" dirty="0">
                <a:solidFill>
                  <a:srgbClr val="1F2937"/>
                </a:solidFill>
                <a:latin typeface="Roboto"/>
                <a:cs typeface="Roboto"/>
              </a:rPr>
              <a:t> Pavlov</a:t>
            </a:r>
            <a:endParaRPr sz="16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500" spc="-120" dirty="0">
                <a:solidFill>
                  <a:srgbClr val="4A5462"/>
                </a:solidFill>
                <a:latin typeface="Tahoma"/>
                <a:cs typeface="Tahoma"/>
              </a:rPr>
              <a:t>v.pavlov@</a:t>
            </a:r>
            <a:r>
              <a:rPr sz="1500" spc="-270" dirty="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4A5462"/>
                </a:solidFill>
                <a:latin typeface="Tahoma"/>
                <a:cs typeface="Tahoma"/>
              </a:rPr>
              <a:t>student.fontys.nl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1450" spc="-65" dirty="0">
                <a:solidFill>
                  <a:srgbClr val="374050"/>
                </a:solidFill>
                <a:latin typeface="Roboto"/>
                <a:cs typeface="Roboto"/>
              </a:rPr>
              <a:t>Fontys</a:t>
            </a:r>
            <a:r>
              <a:rPr sz="14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Roboto"/>
                <a:cs typeface="Roboto"/>
              </a:rPr>
              <a:t>University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529" y="685799"/>
            <a:ext cx="138663" cy="1338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2911" y="1028700"/>
            <a:ext cx="118854" cy="1147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7729" y="1371599"/>
            <a:ext cx="138663" cy="1338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0466" y="1714500"/>
            <a:ext cx="178281" cy="1721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3311" y="4686299"/>
            <a:ext cx="118854" cy="1147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7329" y="5353049"/>
            <a:ext cx="138663" cy="1338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95466" y="6192122"/>
            <a:ext cx="6013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solidFill>
                  <a:srgbClr val="4A5462"/>
                </a:solidFill>
                <a:latin typeface="Tahoma"/>
                <a:cs typeface="Tahoma"/>
              </a:rPr>
              <a:t>July</a:t>
            </a:r>
            <a:r>
              <a:rPr sz="1150" spc="-65" dirty="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Tahoma"/>
                <a:cs typeface="Tahoma"/>
              </a:rPr>
              <a:t>2025</a:t>
            </a:r>
            <a:endParaRPr sz="1150">
              <a:latin typeface="Tahoma"/>
              <a:cs typeface="Tahoma"/>
            </a:endParaRPr>
          </a:p>
        </p:txBody>
      </p:sp>
      <p:pic>
        <p:nvPicPr>
          <p:cNvPr id="14" name="Picture 13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6189705B-FE01-02F9-4C6D-C2E07197B6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80" y="440612"/>
            <a:ext cx="3811438" cy="381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187</Words>
  <Application>Microsoft Office PowerPoint</Application>
  <PresentationFormat>Custom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Roboto</vt:lpstr>
      <vt:lpstr>Tahoma</vt:lpstr>
      <vt:lpstr>Office Theme</vt:lpstr>
      <vt:lpstr>BookBazaar  Software Architectrure Document</vt:lpstr>
      <vt:lpstr>Document Overview</vt:lpstr>
      <vt:lpstr>System Context (C1)</vt:lpstr>
      <vt:lpstr>Container Diagram (C2)</vt:lpstr>
      <vt:lpstr>Component Diagram (C3)</vt:lpstr>
      <vt:lpstr>Service Layer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Pavlov,Viktor V.G.</cp:lastModifiedBy>
  <cp:revision>14</cp:revision>
  <dcterms:created xsi:type="dcterms:W3CDTF">2025-07-13T17:00:58Z</dcterms:created>
  <dcterms:modified xsi:type="dcterms:W3CDTF">2025-07-25T00:19:54Z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2025-07-13T00:00:00Z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2025-07-13T00:00:00Z</vt:filetime>
  </property>
</Properties>
</file>