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71" r:id="rId4"/>
    <p:sldId id="259" r:id="rId5"/>
    <p:sldId id="260" r:id="rId6"/>
    <p:sldId id="262" r:id="rId7"/>
    <p:sldId id="261" r:id="rId8"/>
    <p:sldId id="279" r:id="rId9"/>
    <p:sldId id="267" r:id="rId10"/>
    <p:sldId id="268" r:id="rId11"/>
    <p:sldId id="272" r:id="rId12"/>
    <p:sldId id="275" r:id="rId13"/>
    <p:sldId id="273" r:id="rId14"/>
    <p:sldId id="266" r:id="rId15"/>
    <p:sldId id="276" r:id="rId16"/>
    <p:sldId id="278" r:id="rId17"/>
    <p:sldId id="263" r:id="rId18"/>
    <p:sldId id="270" r:id="rId19"/>
    <p:sldId id="264" r:id="rId20"/>
    <p:sldId id="265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ИЦА ИВАНОВА ТОДОРОВА СИТ 3к" initials="ЕИТС3" lastIdx="1" clrIdx="0">
    <p:extLst>
      <p:ext uri="{19B8F6BF-5375-455C-9EA6-DF929625EA0E}">
        <p15:presenceInfo xmlns:p15="http://schemas.microsoft.com/office/powerpoint/2012/main" userId="ЕЛИЦА ИВАНОВА ТОДОРОВА СИТ 3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32"/>
    <a:srgbClr val="ED2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Серия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Лист1!$A$2:$A$7</c:f>
              <c:strCache>
                <c:ptCount val="6"/>
                <c:pt idx="0">
                  <c:v>Начало на проекта</c:v>
                </c:pt>
                <c:pt idx="1">
                  <c:v>Анализ на изискванията</c:v>
                </c:pt>
                <c:pt idx="2">
                  <c:v>Планиране</c:v>
                </c:pt>
                <c:pt idx="3">
                  <c:v>Разработка</c:v>
                </c:pt>
                <c:pt idx="4">
                  <c:v>Цялостно тестване</c:v>
                </c:pt>
                <c:pt idx="5">
                  <c:v>Документация</c:v>
                </c:pt>
              </c:strCache>
            </c:strRef>
          </c:cat>
          <c:val>
            <c:numRef>
              <c:f>Лист1!$B$2:$B$7</c:f>
              <c:numCache>
                <c:formatCode>_-[$$-409]* #\ ##0.00_ ;_-[$$-409]* \-#\ ##0.00\ ;_-[$$-409]* "-"??_ ;_-@_ </c:formatCode>
                <c:ptCount val="6"/>
                <c:pt idx="0">
                  <c:v>10</c:v>
                </c:pt>
                <c:pt idx="1">
                  <c:v>810</c:v>
                </c:pt>
                <c:pt idx="2">
                  <c:v>1100</c:v>
                </c:pt>
                <c:pt idx="3">
                  <c:v>1870</c:v>
                </c:pt>
                <c:pt idx="4">
                  <c:v>680</c:v>
                </c:pt>
                <c:pt idx="5">
                  <c:v>1590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1-4487-A490-5DB222936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38470047"/>
        <c:axId val="1238476703"/>
      </c:barChart>
      <c:catAx>
        <c:axId val="123847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6703"/>
        <c:crosses val="autoZero"/>
        <c:auto val="1"/>
        <c:lblAlgn val="ctr"/>
        <c:lblOffset val="100"/>
        <c:noMultiLvlLbl val="0"/>
      </c:catAx>
      <c:valAx>
        <c:axId val="123847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\ ##0.00_ ;_-[$$-409]* \-#\ 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0A6B9-6BBD-4C7F-859F-179E34F081B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A96A342-C12C-4E5B-B49B-BE9F42591CAE}">
      <dgm:prSet phldrT="[Текст]"/>
      <dgm:spPr/>
      <dgm:t>
        <a:bodyPr/>
        <a:lstStyle/>
        <a:p>
          <a:r>
            <a:rPr lang="bg-BG" dirty="0"/>
            <a:t>Разпределят се ролите и задачите между членовете на екипа. Определят се </a:t>
          </a:r>
          <a:r>
            <a:rPr lang="en-US" b="1" dirty="0"/>
            <a:t>Product Owner </a:t>
          </a:r>
          <a:r>
            <a:rPr lang="en-US" dirty="0"/>
            <a:t>– </a:t>
          </a:r>
          <a:r>
            <a:rPr lang="bg-BG" dirty="0"/>
            <a:t>възложителят на проекта, </a:t>
          </a:r>
          <a:r>
            <a:rPr lang="en-US" b="1" dirty="0"/>
            <a:t>Scrum Master </a:t>
          </a:r>
          <a:r>
            <a:rPr lang="en-US" dirty="0"/>
            <a:t>– </a:t>
          </a:r>
          <a:r>
            <a:rPr lang="bg-BG" dirty="0"/>
            <a:t>ръководителят на проекта, и </a:t>
          </a:r>
          <a:r>
            <a:rPr lang="en-US" b="1" dirty="0"/>
            <a:t>Team</a:t>
          </a:r>
          <a:r>
            <a:rPr lang="bg-BG" dirty="0"/>
            <a:t> – екипът от разработчици на проекта, между които се разпределят планираните задачи.</a:t>
          </a:r>
        </a:p>
      </dgm:t>
    </dgm:pt>
    <dgm:pt modelId="{D78A26E6-0046-4644-91F6-B5D33B5418A8}" type="parTrans" cxnId="{D5588D1B-2FCC-4B72-9C43-12EE96D78C3E}">
      <dgm:prSet/>
      <dgm:spPr/>
      <dgm:t>
        <a:bodyPr/>
        <a:lstStyle/>
        <a:p>
          <a:endParaRPr lang="bg-BG"/>
        </a:p>
      </dgm:t>
    </dgm:pt>
    <dgm:pt modelId="{31632031-52C8-41B8-92CE-E36FD0AB1CFA}" type="sibTrans" cxnId="{D5588D1B-2FCC-4B72-9C43-12EE96D78C3E}">
      <dgm:prSet/>
      <dgm:spPr/>
      <dgm:t>
        <a:bodyPr/>
        <a:lstStyle/>
        <a:p>
          <a:endParaRPr lang="bg-BG"/>
        </a:p>
      </dgm:t>
    </dgm:pt>
    <dgm:pt modelId="{4D14A0BF-2C18-4D84-AD1A-8C12A81784CE}">
      <dgm:prSet phldrT="[Текст]"/>
      <dgm:spPr/>
      <dgm:t>
        <a:bodyPr/>
        <a:lstStyle/>
        <a:p>
          <a:r>
            <a:rPr lang="ru-RU" dirty="0" err="1"/>
            <a:t>ScrumMaster-ът</a:t>
          </a:r>
          <a:r>
            <a:rPr lang="ru-RU" dirty="0"/>
            <a:t> след </a:t>
          </a:r>
          <a:r>
            <a:rPr lang="ru-RU" dirty="0" err="1"/>
            <a:t>среща</a:t>
          </a:r>
          <a:r>
            <a:rPr lang="ru-RU" dirty="0"/>
            <a:t> с Product </a:t>
          </a:r>
          <a:r>
            <a:rPr lang="ru-RU" dirty="0" err="1"/>
            <a:t>Owner</a:t>
          </a:r>
          <a:r>
            <a:rPr lang="ru-RU" dirty="0"/>
            <a:t> </a:t>
          </a:r>
          <a:r>
            <a:rPr lang="ru-RU" dirty="0" err="1"/>
            <a:t>описва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User </a:t>
          </a:r>
          <a:r>
            <a:rPr lang="ru-RU" b="1" dirty="0" err="1">
              <a:latin typeface="Gill Sans MT (Основен текст)"/>
            </a:rPr>
            <a:t>Stories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изискванията</a:t>
          </a:r>
          <a:r>
            <a:rPr lang="ru-RU" dirty="0"/>
            <a:t> и </a:t>
          </a:r>
          <a:r>
            <a:rPr lang="ru-RU" dirty="0" err="1"/>
            <a:t>ограниченията</a:t>
          </a:r>
          <a:r>
            <a:rPr lang="ru-RU" dirty="0"/>
            <a:t>, </a:t>
          </a:r>
          <a:r>
            <a:rPr lang="ru-RU" dirty="0" err="1"/>
            <a:t>поставени</a:t>
          </a:r>
          <a:r>
            <a:rPr lang="ru-RU" dirty="0"/>
            <a:t> от клиента), </a:t>
          </a:r>
          <a:r>
            <a:rPr lang="ru-RU" dirty="0" err="1"/>
            <a:t>разделя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подрежда</a:t>
          </a:r>
          <a:r>
            <a:rPr lang="ru-RU" dirty="0"/>
            <a:t> </a:t>
          </a:r>
          <a:r>
            <a:rPr lang="ru-RU" dirty="0" err="1"/>
            <a:t>ги</a:t>
          </a:r>
          <a:r>
            <a:rPr lang="ru-RU" dirty="0"/>
            <a:t> по приоритет и </a:t>
          </a:r>
          <a:r>
            <a:rPr lang="ru-RU" dirty="0" err="1"/>
            <a:t>ги</a:t>
          </a:r>
          <a:r>
            <a:rPr lang="ru-RU" dirty="0"/>
            <a:t> </a:t>
          </a:r>
          <a:r>
            <a:rPr lang="ru-RU" dirty="0" err="1"/>
            <a:t>поставя</a:t>
          </a:r>
          <a:r>
            <a:rPr lang="ru-RU" b="0" dirty="0">
              <a:latin typeface="+mn-lt"/>
            </a:rPr>
            <a:t> в </a:t>
          </a:r>
          <a:r>
            <a:rPr lang="ru-RU" b="1" dirty="0">
              <a:latin typeface="Gill Sans MT (Основен текст)"/>
            </a:rPr>
            <a:t>Product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с </a:t>
          </a:r>
          <a:r>
            <a:rPr lang="ru-RU" dirty="0" err="1"/>
            <a:t>неизпълнени</a:t>
          </a:r>
          <a:r>
            <a:rPr lang="ru-RU" dirty="0"/>
            <a:t> задачи). За да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една</a:t>
          </a:r>
          <a:r>
            <a:rPr lang="ru-RU" dirty="0"/>
            <a:t> задача част от Product </a:t>
          </a:r>
          <a:r>
            <a:rPr lang="ru-RU" dirty="0" err="1"/>
            <a:t>Backlog</a:t>
          </a:r>
          <a:r>
            <a:rPr lang="ru-RU" dirty="0"/>
            <a:t>, </a:t>
          </a:r>
          <a:r>
            <a:rPr lang="ru-RU" dirty="0" err="1"/>
            <a:t>трябва</a:t>
          </a:r>
          <a:r>
            <a:rPr lang="ru-RU" dirty="0"/>
            <a:t> да е </a:t>
          </a:r>
          <a:r>
            <a:rPr lang="ru-RU" dirty="0" err="1"/>
            <a:t>преминала</a:t>
          </a:r>
          <a:r>
            <a:rPr lang="ru-RU" dirty="0"/>
            <a:t> </a:t>
          </a:r>
          <a:r>
            <a:rPr lang="ru-RU" dirty="0" err="1"/>
            <a:t>през</a:t>
          </a:r>
          <a:r>
            <a:rPr lang="ru-RU" dirty="0"/>
            <a:t> </a:t>
          </a:r>
          <a:r>
            <a:rPr lang="ru-RU" dirty="0" err="1"/>
            <a:t>етапа</a:t>
          </a:r>
          <a:r>
            <a:rPr lang="ru-RU" dirty="0"/>
            <a:t> </a:t>
          </a:r>
          <a:r>
            <a:rPr lang="ru-RU" dirty="0" err="1"/>
            <a:t>планиране</a:t>
          </a:r>
          <a:r>
            <a:rPr lang="ru-RU" dirty="0"/>
            <a:t>.</a:t>
          </a:r>
          <a:endParaRPr lang="bg-BG" dirty="0"/>
        </a:p>
      </dgm:t>
    </dgm:pt>
    <dgm:pt modelId="{98F47CA9-827C-4B5D-B2B5-65A6A973F0FF}" type="parTrans" cxnId="{77EF9A78-C0A8-4477-8D40-3DF0F0D8C583}">
      <dgm:prSet/>
      <dgm:spPr/>
      <dgm:t>
        <a:bodyPr/>
        <a:lstStyle/>
        <a:p>
          <a:endParaRPr lang="bg-BG"/>
        </a:p>
      </dgm:t>
    </dgm:pt>
    <dgm:pt modelId="{EE0EEE9E-AF73-4C91-A85D-232510A8B49E}" type="sibTrans" cxnId="{77EF9A78-C0A8-4477-8D40-3DF0F0D8C583}">
      <dgm:prSet/>
      <dgm:spPr/>
      <dgm:t>
        <a:bodyPr/>
        <a:lstStyle/>
        <a:p>
          <a:endParaRPr lang="bg-BG"/>
        </a:p>
      </dgm:t>
    </dgm:pt>
    <dgm:pt modelId="{5D8A423D-AFD3-47E2-9DB4-FE2C45561143}">
      <dgm:prSet phldrT="[Текст]"/>
      <dgm:spPr/>
      <dgm:t>
        <a:bodyPr/>
        <a:lstStyle/>
        <a:p>
          <a:r>
            <a:rPr lang="ru-RU" dirty="0" err="1"/>
            <a:t>Дава</a:t>
          </a:r>
          <a:r>
            <a:rPr lang="ru-RU" dirty="0"/>
            <a:t> се начало на </a:t>
          </a:r>
          <a:r>
            <a:rPr lang="ru-RU" dirty="0" err="1"/>
            <a:t>първи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</a:t>
          </a:r>
          <a:r>
            <a:rPr lang="ru-RU" b="1" dirty="0"/>
            <a:t>t</a:t>
          </a:r>
          <a:r>
            <a:rPr lang="ru-RU" dirty="0"/>
            <a:t> (</a:t>
          </a:r>
          <a:r>
            <a:rPr lang="ru-RU" dirty="0" err="1"/>
            <a:t>първа</a:t>
          </a:r>
          <a:r>
            <a:rPr lang="ru-RU" dirty="0"/>
            <a:t> итерация по </a:t>
          </a:r>
          <a:r>
            <a:rPr lang="ru-RU" dirty="0" err="1"/>
            <a:t>разработката</a:t>
          </a:r>
          <a:r>
            <a:rPr lang="ru-RU" dirty="0"/>
            <a:t> на </a:t>
          </a:r>
          <a:r>
            <a:rPr lang="ru-RU" dirty="0" err="1"/>
            <a:t>софтуерния</a:t>
          </a:r>
          <a:r>
            <a:rPr lang="ru-RU" dirty="0"/>
            <a:t> проект). </a:t>
          </a:r>
          <a:r>
            <a:rPr lang="ru-RU" dirty="0" err="1"/>
            <a:t>Всеки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от </a:t>
          </a:r>
          <a:r>
            <a:rPr lang="ru-RU" dirty="0" err="1"/>
            <a:t>изпълнението</a:t>
          </a:r>
          <a:r>
            <a:rPr lang="ru-RU" dirty="0"/>
            <a:t> на </a:t>
          </a:r>
          <a:r>
            <a:rPr lang="ru-RU" dirty="0" err="1"/>
            <a:t>итерацията</a:t>
          </a:r>
          <a:r>
            <a:rPr lang="ru-RU" dirty="0"/>
            <a:t>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за </a:t>
          </a:r>
          <a:r>
            <a:rPr lang="ru-RU" dirty="0" err="1"/>
            <a:t>планирането</a:t>
          </a:r>
          <a:r>
            <a:rPr lang="ru-RU" dirty="0"/>
            <a:t> ѝ (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planning</a:t>
          </a:r>
          <a:r>
            <a:rPr lang="ru-RU" b="1" dirty="0">
              <a:latin typeface="Gill Sans MT (Основен текст)"/>
            </a:rPr>
            <a:t> </a:t>
          </a:r>
          <a:r>
            <a:rPr lang="ru-RU" b="1" dirty="0" err="1">
              <a:latin typeface="Gill Sans MT (Основен текст)"/>
            </a:rPr>
            <a:t>meeting</a:t>
          </a:r>
          <a:r>
            <a:rPr lang="ru-RU" dirty="0"/>
            <a:t>), </a:t>
          </a:r>
          <a:r>
            <a:rPr lang="ru-RU" dirty="0" err="1"/>
            <a:t>където</a:t>
          </a:r>
          <a:r>
            <a:rPr lang="ru-RU" dirty="0"/>
            <a:t>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обсъжда</a:t>
          </a:r>
          <a:r>
            <a:rPr lang="ru-RU" dirty="0"/>
            <a:t> </a:t>
          </a:r>
          <a:r>
            <a:rPr lang="ru-RU" dirty="0" err="1"/>
            <a:t>свършената</a:t>
          </a:r>
          <a:r>
            <a:rPr lang="ru-RU" dirty="0"/>
            <a:t> работа от </a:t>
          </a:r>
          <a:r>
            <a:rPr lang="ru-RU" dirty="0" err="1"/>
            <a:t>предходния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и се </a:t>
          </a:r>
          <a:r>
            <a:rPr lang="ru-RU" dirty="0" err="1"/>
            <a:t>обсъждат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се </a:t>
          </a:r>
          <a:r>
            <a:rPr lang="ru-RU" dirty="0" err="1"/>
            <a:t>свършат</a:t>
          </a:r>
          <a:r>
            <a:rPr lang="ru-RU" dirty="0"/>
            <a:t> в </a:t>
          </a:r>
          <a:r>
            <a:rPr lang="ru-RU" dirty="0" err="1"/>
            <a:t>текущия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.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ще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, се </a:t>
          </a:r>
          <a:r>
            <a:rPr lang="ru-RU" dirty="0" err="1"/>
            <a:t>местят</a:t>
          </a:r>
          <a:r>
            <a:rPr lang="ru-RU" dirty="0"/>
            <a:t> в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от задачи, </a:t>
          </a:r>
          <a:r>
            <a:rPr lang="ru-RU" dirty="0" err="1"/>
            <a:t>които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 в </a:t>
          </a:r>
          <a:r>
            <a:rPr lang="ru-RU" dirty="0" err="1"/>
            <a:t>текущата</a:t>
          </a:r>
          <a:r>
            <a:rPr lang="ru-RU" dirty="0"/>
            <a:t> итерация). </a:t>
          </a:r>
          <a:endParaRPr lang="bg-BG" dirty="0"/>
        </a:p>
      </dgm:t>
    </dgm:pt>
    <dgm:pt modelId="{17061483-96EB-4D95-88BB-AB4AB4657245}" type="parTrans" cxnId="{037970B6-938F-43E8-8569-7564F1746D3D}">
      <dgm:prSet/>
      <dgm:spPr/>
      <dgm:t>
        <a:bodyPr/>
        <a:lstStyle/>
        <a:p>
          <a:endParaRPr lang="bg-BG"/>
        </a:p>
      </dgm:t>
    </dgm:pt>
    <dgm:pt modelId="{7757E411-1C1B-40EC-84E0-80BCB858642A}" type="sibTrans" cxnId="{037970B6-938F-43E8-8569-7564F1746D3D}">
      <dgm:prSet/>
      <dgm:spPr/>
      <dgm:t>
        <a:bodyPr/>
        <a:lstStyle/>
        <a:p>
          <a:endParaRPr lang="bg-BG"/>
        </a:p>
      </dgm:t>
    </dgm:pt>
    <dgm:pt modelId="{135BDB64-79D7-4054-BFF6-13ED91701B1C}">
      <dgm:prSet phldrT="[Текст]"/>
      <dgm:spPr/>
      <dgm:t>
        <a:bodyPr/>
        <a:lstStyle/>
        <a:p>
          <a:r>
            <a:rPr lang="ru-RU" dirty="0"/>
            <a:t>В края на Sprint-a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Retrospective</a:t>
          </a:r>
          <a:r>
            <a:rPr lang="ru-RU" dirty="0"/>
            <a:t>, </a:t>
          </a:r>
          <a:r>
            <a:rPr lang="ru-RU" dirty="0" err="1"/>
            <a:t>където</a:t>
          </a:r>
          <a:r>
            <a:rPr lang="ru-RU" dirty="0"/>
            <a:t> Team-</a:t>
          </a:r>
          <a:r>
            <a:rPr lang="ru-RU" dirty="0" err="1"/>
            <a:t>ът</a:t>
          </a:r>
          <a:r>
            <a:rPr lang="ru-RU" dirty="0"/>
            <a:t> </a:t>
          </a:r>
          <a:r>
            <a:rPr lang="ru-RU" dirty="0" err="1"/>
            <a:t>прави</a:t>
          </a:r>
          <a:r>
            <a:rPr lang="ru-RU" dirty="0"/>
            <a:t> обзор на </a:t>
          </a:r>
          <a:r>
            <a:rPr lang="ru-RU" dirty="0" err="1"/>
            <a:t>свършената</a:t>
          </a:r>
          <a:r>
            <a:rPr lang="ru-RU" dirty="0"/>
            <a:t> работа по </a:t>
          </a:r>
          <a:r>
            <a:rPr lang="ru-RU" dirty="0" err="1"/>
            <a:t>време</a:t>
          </a:r>
          <a:r>
            <a:rPr lang="ru-RU" dirty="0"/>
            <a:t> на </a:t>
          </a:r>
          <a:r>
            <a:rPr lang="ru-RU" dirty="0" err="1"/>
            <a:t>изминалата</a:t>
          </a:r>
          <a:r>
            <a:rPr lang="ru-RU" dirty="0"/>
            <a:t> итерация. </a:t>
          </a:r>
          <a:r>
            <a:rPr lang="ru-RU" dirty="0" err="1"/>
            <a:t>Възложителят</a:t>
          </a:r>
          <a:r>
            <a:rPr lang="ru-RU" dirty="0"/>
            <a:t> на проекта </a:t>
          </a:r>
          <a:r>
            <a:rPr lang="ru-RU" dirty="0" err="1"/>
            <a:t>има</a:t>
          </a:r>
          <a:r>
            <a:rPr lang="ru-RU" dirty="0"/>
            <a:t> </a:t>
          </a:r>
          <a:r>
            <a:rPr lang="ru-RU" dirty="0" err="1"/>
            <a:t>възможност</a:t>
          </a:r>
          <a:r>
            <a:rPr lang="ru-RU" dirty="0"/>
            <a:t> да </a:t>
          </a:r>
          <a:r>
            <a:rPr lang="ru-RU" dirty="0" err="1"/>
            <a:t>види</a:t>
          </a:r>
          <a:r>
            <a:rPr lang="ru-RU" dirty="0"/>
            <a:t> </a:t>
          </a:r>
          <a:r>
            <a:rPr lang="ru-RU" dirty="0" err="1"/>
            <a:t>получените</a:t>
          </a:r>
          <a:r>
            <a:rPr lang="ru-RU" dirty="0"/>
            <a:t> </a:t>
          </a:r>
          <a:r>
            <a:rPr lang="ru-RU" dirty="0" err="1"/>
            <a:t>софтуерни</a:t>
          </a:r>
          <a:r>
            <a:rPr lang="ru-RU" dirty="0"/>
            <a:t> </a:t>
          </a:r>
          <a:r>
            <a:rPr lang="ru-RU" dirty="0" err="1"/>
            <a:t>компоненти</a:t>
          </a:r>
          <a:r>
            <a:rPr lang="ru-RU" dirty="0"/>
            <a:t> след края на </a:t>
          </a:r>
          <a:r>
            <a:rPr lang="ru-RU" dirty="0" err="1"/>
            <a:t>всеки</a:t>
          </a:r>
          <a:r>
            <a:rPr lang="ru-RU" dirty="0"/>
            <a:t> Sprint, </a:t>
          </a:r>
          <a:r>
            <a:rPr lang="ru-RU" dirty="0" err="1"/>
            <a:t>който</a:t>
          </a:r>
          <a:r>
            <a:rPr lang="ru-RU" dirty="0"/>
            <a:t> </a:t>
          </a:r>
          <a:r>
            <a:rPr lang="ru-RU" dirty="0" err="1"/>
            <a:t>обикновено</a:t>
          </a:r>
          <a:r>
            <a:rPr lang="ru-RU" dirty="0"/>
            <a:t> </a:t>
          </a:r>
          <a:r>
            <a:rPr lang="ru-RU" dirty="0" err="1"/>
            <a:t>трае</a:t>
          </a:r>
          <a:r>
            <a:rPr lang="ru-RU" dirty="0"/>
            <a:t> около 30 дни. По </a:t>
          </a:r>
          <a:r>
            <a:rPr lang="ru-RU" dirty="0" err="1"/>
            <a:t>този</a:t>
          </a:r>
          <a:r>
            <a:rPr lang="ru-RU" dirty="0"/>
            <a:t> начин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получава</a:t>
          </a:r>
          <a:r>
            <a:rPr lang="ru-RU" dirty="0"/>
            <a:t> обратна </a:t>
          </a:r>
          <a:r>
            <a:rPr lang="ru-RU" dirty="0" err="1"/>
            <a:t>връзка</a:t>
          </a:r>
          <a:r>
            <a:rPr lang="ru-RU" dirty="0"/>
            <a:t> от </a:t>
          </a:r>
          <a:r>
            <a:rPr lang="ru-RU" dirty="0" err="1"/>
            <a:t>възложителя</a:t>
          </a:r>
          <a:r>
            <a:rPr lang="ru-RU" dirty="0"/>
            <a:t> по </a:t>
          </a:r>
          <a:r>
            <a:rPr lang="ru-RU" dirty="0" err="1"/>
            <a:t>изпълнието</a:t>
          </a:r>
          <a:r>
            <a:rPr lang="ru-RU" dirty="0"/>
            <a:t> на проекта.</a:t>
          </a:r>
          <a:endParaRPr lang="bg-BG" dirty="0"/>
        </a:p>
      </dgm:t>
    </dgm:pt>
    <dgm:pt modelId="{21FBC0D5-2B8F-4C29-B182-9F9F4781A084}" type="parTrans" cxnId="{DC3D9CFF-D6E9-4F36-A052-F6855512EAAC}">
      <dgm:prSet/>
      <dgm:spPr/>
      <dgm:t>
        <a:bodyPr/>
        <a:lstStyle/>
        <a:p>
          <a:endParaRPr lang="bg-BG"/>
        </a:p>
      </dgm:t>
    </dgm:pt>
    <dgm:pt modelId="{FB4942C9-7B23-44BD-AACD-5F2731917E39}" type="sibTrans" cxnId="{DC3D9CFF-D6E9-4F36-A052-F6855512EAAC}">
      <dgm:prSet/>
      <dgm:spPr/>
      <dgm:t>
        <a:bodyPr/>
        <a:lstStyle/>
        <a:p>
          <a:endParaRPr lang="bg-BG"/>
        </a:p>
      </dgm:t>
    </dgm:pt>
    <dgm:pt modelId="{B0DA9039-2DDD-480F-8CB8-0AB47DA757EC}" type="pres">
      <dgm:prSet presAssocID="{E480A6B9-6BBD-4C7F-859F-179E34F081BD}" presName="Name0" presStyleCnt="0">
        <dgm:presLayoutVars>
          <dgm:chMax val="7"/>
          <dgm:chPref val="7"/>
          <dgm:dir/>
        </dgm:presLayoutVars>
      </dgm:prSet>
      <dgm:spPr/>
    </dgm:pt>
    <dgm:pt modelId="{A310AB6D-0B71-4703-872C-23FA65F10968}" type="pres">
      <dgm:prSet presAssocID="{E480A6B9-6BBD-4C7F-859F-179E34F081BD}" presName="Name1" presStyleCnt="0"/>
      <dgm:spPr/>
    </dgm:pt>
    <dgm:pt modelId="{6E521A19-DFCB-498A-AAF7-BD88FADAA4FE}" type="pres">
      <dgm:prSet presAssocID="{E480A6B9-6BBD-4C7F-859F-179E34F081BD}" presName="cycle" presStyleCnt="0"/>
      <dgm:spPr/>
    </dgm:pt>
    <dgm:pt modelId="{0D1536C0-E580-43FD-93A7-D2B3C603D3B7}" type="pres">
      <dgm:prSet presAssocID="{E480A6B9-6BBD-4C7F-859F-179E34F081BD}" presName="srcNode" presStyleLbl="node1" presStyleIdx="0" presStyleCnt="4"/>
      <dgm:spPr/>
    </dgm:pt>
    <dgm:pt modelId="{6B39755B-A52C-47BC-8306-ED21DBD523BA}" type="pres">
      <dgm:prSet presAssocID="{E480A6B9-6BBD-4C7F-859F-179E34F081BD}" presName="conn" presStyleLbl="parChTrans1D2" presStyleIdx="0" presStyleCnt="1"/>
      <dgm:spPr/>
    </dgm:pt>
    <dgm:pt modelId="{2D448C63-90F0-4595-9459-7C0813204837}" type="pres">
      <dgm:prSet presAssocID="{E480A6B9-6BBD-4C7F-859F-179E34F081BD}" presName="extraNode" presStyleLbl="node1" presStyleIdx="0" presStyleCnt="4"/>
      <dgm:spPr/>
    </dgm:pt>
    <dgm:pt modelId="{33E6CD5E-AF0F-46F4-B58D-6C5A016B1757}" type="pres">
      <dgm:prSet presAssocID="{E480A6B9-6BBD-4C7F-859F-179E34F081BD}" presName="dstNode" presStyleLbl="node1" presStyleIdx="0" presStyleCnt="4"/>
      <dgm:spPr/>
    </dgm:pt>
    <dgm:pt modelId="{E23B7167-76A0-4936-AD22-6E0B4A85252D}" type="pres">
      <dgm:prSet presAssocID="{BA96A342-C12C-4E5B-B49B-BE9F42591CAE}" presName="text_1" presStyleLbl="node1" presStyleIdx="0" presStyleCnt="4">
        <dgm:presLayoutVars>
          <dgm:bulletEnabled val="1"/>
        </dgm:presLayoutVars>
      </dgm:prSet>
      <dgm:spPr/>
    </dgm:pt>
    <dgm:pt modelId="{E88C4830-F08D-4B47-92CB-DD0F04951069}" type="pres">
      <dgm:prSet presAssocID="{BA96A342-C12C-4E5B-B49B-BE9F42591CAE}" presName="accent_1" presStyleCnt="0"/>
      <dgm:spPr/>
    </dgm:pt>
    <dgm:pt modelId="{BCABBE8F-EC13-4E36-9754-209DE7AD0464}" type="pres">
      <dgm:prSet presAssocID="{BA96A342-C12C-4E5B-B49B-BE9F42591CAE}" presName="accentRepeatNode" presStyleLbl="solidFgAcc1" presStyleIdx="0" presStyleCnt="4"/>
      <dgm:spPr/>
    </dgm:pt>
    <dgm:pt modelId="{4E6C7E05-00FA-4DA9-A289-47DDD64ED679}" type="pres">
      <dgm:prSet presAssocID="{4D14A0BF-2C18-4D84-AD1A-8C12A81784CE}" presName="text_2" presStyleLbl="node1" presStyleIdx="1" presStyleCnt="4">
        <dgm:presLayoutVars>
          <dgm:bulletEnabled val="1"/>
        </dgm:presLayoutVars>
      </dgm:prSet>
      <dgm:spPr/>
    </dgm:pt>
    <dgm:pt modelId="{35876337-D5F4-474F-BD56-335016949F4A}" type="pres">
      <dgm:prSet presAssocID="{4D14A0BF-2C18-4D84-AD1A-8C12A81784CE}" presName="accent_2" presStyleCnt="0"/>
      <dgm:spPr/>
    </dgm:pt>
    <dgm:pt modelId="{2CFA9D06-93B7-44EA-A194-1E1D68DD304B}" type="pres">
      <dgm:prSet presAssocID="{4D14A0BF-2C18-4D84-AD1A-8C12A81784CE}" presName="accentRepeatNode" presStyleLbl="solidFgAcc1" presStyleIdx="1" presStyleCnt="4"/>
      <dgm:spPr/>
    </dgm:pt>
    <dgm:pt modelId="{E248228D-6354-491E-A1EE-C068F1E92E37}" type="pres">
      <dgm:prSet presAssocID="{5D8A423D-AFD3-47E2-9DB4-FE2C45561143}" presName="text_3" presStyleLbl="node1" presStyleIdx="2" presStyleCnt="4">
        <dgm:presLayoutVars>
          <dgm:bulletEnabled val="1"/>
        </dgm:presLayoutVars>
      </dgm:prSet>
      <dgm:spPr/>
    </dgm:pt>
    <dgm:pt modelId="{D4F9048A-9634-419F-9F5C-8C0497A8AC07}" type="pres">
      <dgm:prSet presAssocID="{5D8A423D-AFD3-47E2-9DB4-FE2C45561143}" presName="accent_3" presStyleCnt="0"/>
      <dgm:spPr/>
    </dgm:pt>
    <dgm:pt modelId="{CADF167D-8D33-4749-96F4-4B8EF8E60759}" type="pres">
      <dgm:prSet presAssocID="{5D8A423D-AFD3-47E2-9DB4-FE2C45561143}" presName="accentRepeatNode" presStyleLbl="solidFgAcc1" presStyleIdx="2" presStyleCnt="4"/>
      <dgm:spPr/>
    </dgm:pt>
    <dgm:pt modelId="{324F481E-1307-442A-A5BA-CCDBA0E91FCA}" type="pres">
      <dgm:prSet presAssocID="{135BDB64-79D7-4054-BFF6-13ED91701B1C}" presName="text_4" presStyleLbl="node1" presStyleIdx="3" presStyleCnt="4">
        <dgm:presLayoutVars>
          <dgm:bulletEnabled val="1"/>
        </dgm:presLayoutVars>
      </dgm:prSet>
      <dgm:spPr/>
    </dgm:pt>
    <dgm:pt modelId="{3451C4F4-E0C0-4A4D-9D2D-18B77881259B}" type="pres">
      <dgm:prSet presAssocID="{135BDB64-79D7-4054-BFF6-13ED91701B1C}" presName="accent_4" presStyleCnt="0"/>
      <dgm:spPr/>
    </dgm:pt>
    <dgm:pt modelId="{DEFCE8B3-BAD4-4B61-BBA8-B062498AB058}" type="pres">
      <dgm:prSet presAssocID="{135BDB64-79D7-4054-BFF6-13ED91701B1C}" presName="accentRepeatNode" presStyleLbl="solidFgAcc1" presStyleIdx="3" presStyleCnt="4"/>
      <dgm:spPr/>
    </dgm:pt>
  </dgm:ptLst>
  <dgm:cxnLst>
    <dgm:cxn modelId="{D5588D1B-2FCC-4B72-9C43-12EE96D78C3E}" srcId="{E480A6B9-6BBD-4C7F-859F-179E34F081BD}" destId="{BA96A342-C12C-4E5B-B49B-BE9F42591CAE}" srcOrd="0" destOrd="0" parTransId="{D78A26E6-0046-4644-91F6-B5D33B5418A8}" sibTransId="{31632031-52C8-41B8-92CE-E36FD0AB1CFA}"/>
    <dgm:cxn modelId="{63253234-584C-4286-BE5A-A5EEA4A27799}" type="presOf" srcId="{E480A6B9-6BBD-4C7F-859F-179E34F081BD}" destId="{B0DA9039-2DDD-480F-8CB8-0AB47DA757EC}" srcOrd="0" destOrd="0" presId="urn:microsoft.com/office/officeart/2008/layout/VerticalCurvedList"/>
    <dgm:cxn modelId="{4A698639-33A6-4B74-A211-0F6294182BB4}" type="presOf" srcId="{31632031-52C8-41B8-92CE-E36FD0AB1CFA}" destId="{6B39755B-A52C-47BC-8306-ED21DBD523BA}" srcOrd="0" destOrd="0" presId="urn:microsoft.com/office/officeart/2008/layout/VerticalCurvedList"/>
    <dgm:cxn modelId="{8C578B6F-9AD7-4633-8DEC-06309BB09769}" type="presOf" srcId="{5D8A423D-AFD3-47E2-9DB4-FE2C45561143}" destId="{E248228D-6354-491E-A1EE-C068F1E92E37}" srcOrd="0" destOrd="0" presId="urn:microsoft.com/office/officeart/2008/layout/VerticalCurvedList"/>
    <dgm:cxn modelId="{AAB04157-B172-4BDB-83F8-51B1542636E0}" type="presOf" srcId="{135BDB64-79D7-4054-BFF6-13ED91701B1C}" destId="{324F481E-1307-442A-A5BA-CCDBA0E91FCA}" srcOrd="0" destOrd="0" presId="urn:microsoft.com/office/officeart/2008/layout/VerticalCurvedList"/>
    <dgm:cxn modelId="{77EF9A78-C0A8-4477-8D40-3DF0F0D8C583}" srcId="{E480A6B9-6BBD-4C7F-859F-179E34F081BD}" destId="{4D14A0BF-2C18-4D84-AD1A-8C12A81784CE}" srcOrd="1" destOrd="0" parTransId="{98F47CA9-827C-4B5D-B2B5-65A6A973F0FF}" sibTransId="{EE0EEE9E-AF73-4C91-A85D-232510A8B49E}"/>
    <dgm:cxn modelId="{037970B6-938F-43E8-8569-7564F1746D3D}" srcId="{E480A6B9-6BBD-4C7F-859F-179E34F081BD}" destId="{5D8A423D-AFD3-47E2-9DB4-FE2C45561143}" srcOrd="2" destOrd="0" parTransId="{17061483-96EB-4D95-88BB-AB4AB4657245}" sibTransId="{7757E411-1C1B-40EC-84E0-80BCB858642A}"/>
    <dgm:cxn modelId="{7146D2F7-8F73-462E-89A9-F7E5D3CDB3C4}" type="presOf" srcId="{BA96A342-C12C-4E5B-B49B-BE9F42591CAE}" destId="{E23B7167-76A0-4936-AD22-6E0B4A85252D}" srcOrd="0" destOrd="0" presId="urn:microsoft.com/office/officeart/2008/layout/VerticalCurvedList"/>
    <dgm:cxn modelId="{E5069EFD-85CF-488D-99FB-85615C23F920}" type="presOf" srcId="{4D14A0BF-2C18-4D84-AD1A-8C12A81784CE}" destId="{4E6C7E05-00FA-4DA9-A289-47DDD64ED679}" srcOrd="0" destOrd="0" presId="urn:microsoft.com/office/officeart/2008/layout/VerticalCurvedList"/>
    <dgm:cxn modelId="{DC3D9CFF-D6E9-4F36-A052-F6855512EAAC}" srcId="{E480A6B9-6BBD-4C7F-859F-179E34F081BD}" destId="{135BDB64-79D7-4054-BFF6-13ED91701B1C}" srcOrd="3" destOrd="0" parTransId="{21FBC0D5-2B8F-4C29-B182-9F9F4781A084}" sibTransId="{FB4942C9-7B23-44BD-AACD-5F2731917E39}"/>
    <dgm:cxn modelId="{7877CAC5-899C-4A28-A5B8-2AE8AF58E863}" type="presParOf" srcId="{B0DA9039-2DDD-480F-8CB8-0AB47DA757EC}" destId="{A310AB6D-0B71-4703-872C-23FA65F10968}" srcOrd="0" destOrd="0" presId="urn:microsoft.com/office/officeart/2008/layout/VerticalCurvedList"/>
    <dgm:cxn modelId="{0F13DB1E-43E5-4416-874A-5A88B24A01B5}" type="presParOf" srcId="{A310AB6D-0B71-4703-872C-23FA65F10968}" destId="{6E521A19-DFCB-498A-AAF7-BD88FADAA4FE}" srcOrd="0" destOrd="0" presId="urn:microsoft.com/office/officeart/2008/layout/VerticalCurvedList"/>
    <dgm:cxn modelId="{CA49CBF4-F616-4D22-9761-7AF554C2E8B4}" type="presParOf" srcId="{6E521A19-DFCB-498A-AAF7-BD88FADAA4FE}" destId="{0D1536C0-E580-43FD-93A7-D2B3C603D3B7}" srcOrd="0" destOrd="0" presId="urn:microsoft.com/office/officeart/2008/layout/VerticalCurvedList"/>
    <dgm:cxn modelId="{62975E3D-BD0B-491A-92AD-79F2A04367C0}" type="presParOf" srcId="{6E521A19-DFCB-498A-AAF7-BD88FADAA4FE}" destId="{6B39755B-A52C-47BC-8306-ED21DBD523BA}" srcOrd="1" destOrd="0" presId="urn:microsoft.com/office/officeart/2008/layout/VerticalCurvedList"/>
    <dgm:cxn modelId="{BDF64817-22D7-4456-924C-3E46EB6973F2}" type="presParOf" srcId="{6E521A19-DFCB-498A-AAF7-BD88FADAA4FE}" destId="{2D448C63-90F0-4595-9459-7C0813204837}" srcOrd="2" destOrd="0" presId="urn:microsoft.com/office/officeart/2008/layout/VerticalCurvedList"/>
    <dgm:cxn modelId="{059F0927-7A34-4FE4-9C68-B286B48456A7}" type="presParOf" srcId="{6E521A19-DFCB-498A-AAF7-BD88FADAA4FE}" destId="{33E6CD5E-AF0F-46F4-B58D-6C5A016B1757}" srcOrd="3" destOrd="0" presId="urn:microsoft.com/office/officeart/2008/layout/VerticalCurvedList"/>
    <dgm:cxn modelId="{4BC030BC-8935-4A6E-85A6-F81764A3D02C}" type="presParOf" srcId="{A310AB6D-0B71-4703-872C-23FA65F10968}" destId="{E23B7167-76A0-4936-AD22-6E0B4A85252D}" srcOrd="1" destOrd="0" presId="urn:microsoft.com/office/officeart/2008/layout/VerticalCurvedList"/>
    <dgm:cxn modelId="{71340C47-24FE-46F8-AA01-BC2B8C04CED6}" type="presParOf" srcId="{A310AB6D-0B71-4703-872C-23FA65F10968}" destId="{E88C4830-F08D-4B47-92CB-DD0F04951069}" srcOrd="2" destOrd="0" presId="urn:microsoft.com/office/officeart/2008/layout/VerticalCurvedList"/>
    <dgm:cxn modelId="{DEBC9B63-54D8-4AF5-AC60-B12F320A9EB2}" type="presParOf" srcId="{E88C4830-F08D-4B47-92CB-DD0F04951069}" destId="{BCABBE8F-EC13-4E36-9754-209DE7AD0464}" srcOrd="0" destOrd="0" presId="urn:microsoft.com/office/officeart/2008/layout/VerticalCurvedList"/>
    <dgm:cxn modelId="{6E177756-8A02-4241-84E0-697DE39938CC}" type="presParOf" srcId="{A310AB6D-0B71-4703-872C-23FA65F10968}" destId="{4E6C7E05-00FA-4DA9-A289-47DDD64ED679}" srcOrd="3" destOrd="0" presId="urn:microsoft.com/office/officeart/2008/layout/VerticalCurvedList"/>
    <dgm:cxn modelId="{4291C03D-AA51-4052-8483-E1B21512858D}" type="presParOf" srcId="{A310AB6D-0B71-4703-872C-23FA65F10968}" destId="{35876337-D5F4-474F-BD56-335016949F4A}" srcOrd="4" destOrd="0" presId="urn:microsoft.com/office/officeart/2008/layout/VerticalCurvedList"/>
    <dgm:cxn modelId="{DF32928A-939A-4E7A-A9FD-B96F225512C7}" type="presParOf" srcId="{35876337-D5F4-474F-BD56-335016949F4A}" destId="{2CFA9D06-93B7-44EA-A194-1E1D68DD304B}" srcOrd="0" destOrd="0" presId="urn:microsoft.com/office/officeart/2008/layout/VerticalCurvedList"/>
    <dgm:cxn modelId="{95E7F932-22D8-4364-A65B-9BF0CCC89D48}" type="presParOf" srcId="{A310AB6D-0B71-4703-872C-23FA65F10968}" destId="{E248228D-6354-491E-A1EE-C068F1E92E37}" srcOrd="5" destOrd="0" presId="urn:microsoft.com/office/officeart/2008/layout/VerticalCurvedList"/>
    <dgm:cxn modelId="{FA536AAE-132B-485D-8B6E-628734E16E4B}" type="presParOf" srcId="{A310AB6D-0B71-4703-872C-23FA65F10968}" destId="{D4F9048A-9634-419F-9F5C-8C0497A8AC07}" srcOrd="6" destOrd="0" presId="urn:microsoft.com/office/officeart/2008/layout/VerticalCurvedList"/>
    <dgm:cxn modelId="{B1AFAC28-74F7-440E-ABA7-60182EF5E013}" type="presParOf" srcId="{D4F9048A-9634-419F-9F5C-8C0497A8AC07}" destId="{CADF167D-8D33-4749-96F4-4B8EF8E60759}" srcOrd="0" destOrd="0" presId="urn:microsoft.com/office/officeart/2008/layout/VerticalCurvedList"/>
    <dgm:cxn modelId="{D92C1D29-5CEA-4C82-87C8-84F7D8E55406}" type="presParOf" srcId="{A310AB6D-0B71-4703-872C-23FA65F10968}" destId="{324F481E-1307-442A-A5BA-CCDBA0E91FCA}" srcOrd="7" destOrd="0" presId="urn:microsoft.com/office/officeart/2008/layout/VerticalCurvedList"/>
    <dgm:cxn modelId="{E6DEA1CB-011F-4966-978A-9561C74BE0CB}" type="presParOf" srcId="{A310AB6D-0B71-4703-872C-23FA65F10968}" destId="{3451C4F4-E0C0-4A4D-9D2D-18B77881259B}" srcOrd="8" destOrd="0" presId="urn:microsoft.com/office/officeart/2008/layout/VerticalCurvedList"/>
    <dgm:cxn modelId="{610BB8F6-7AD5-470C-80B7-5132DB019699}" type="presParOf" srcId="{3451C4F4-E0C0-4A4D-9D2D-18B77881259B}" destId="{DEFCE8B3-BAD4-4B61-BBA8-B062498AB0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9755B-A52C-47BC-8306-ED21DBD523BA}">
      <dsp:nvSpPr>
        <dsp:cNvPr id="0" name=""/>
        <dsp:cNvSpPr/>
      </dsp:nvSpPr>
      <dsp:spPr>
        <a:xfrm>
          <a:off x="-5917203" y="-905518"/>
          <a:ext cx="7044288" cy="7044288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7167-76A0-4936-AD22-6E0B4A85252D}">
      <dsp:nvSpPr>
        <dsp:cNvPr id="0" name=""/>
        <dsp:cNvSpPr/>
      </dsp:nvSpPr>
      <dsp:spPr>
        <a:xfrm>
          <a:off x="589922" y="402332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Разпределят се ролите и задачите между членовете на екипа. Определят се </a:t>
          </a:r>
          <a:r>
            <a:rPr lang="en-US" sz="1300" b="1" kern="1200" dirty="0"/>
            <a:t>Product Owner </a:t>
          </a:r>
          <a:r>
            <a:rPr lang="en-US" sz="1300" kern="1200" dirty="0"/>
            <a:t>– </a:t>
          </a:r>
          <a:r>
            <a:rPr lang="bg-BG" sz="1300" kern="1200" dirty="0"/>
            <a:t>възложителят на проекта, </a:t>
          </a:r>
          <a:r>
            <a:rPr lang="en-US" sz="1300" b="1" kern="1200" dirty="0"/>
            <a:t>Scrum Master </a:t>
          </a:r>
          <a:r>
            <a:rPr lang="en-US" sz="1300" kern="1200" dirty="0"/>
            <a:t>– </a:t>
          </a:r>
          <a:r>
            <a:rPr lang="bg-BG" sz="1300" kern="1200" dirty="0"/>
            <a:t>ръководителят на проекта, и </a:t>
          </a:r>
          <a:r>
            <a:rPr lang="en-US" sz="1300" b="1" kern="1200" dirty="0"/>
            <a:t>Team</a:t>
          </a:r>
          <a:r>
            <a:rPr lang="bg-BG" sz="1300" kern="1200" dirty="0"/>
            <a:t> – екипът от разработчици на проекта, между които се разпределят планираните задачи.</a:t>
          </a:r>
        </a:p>
      </dsp:txBody>
      <dsp:txXfrm>
        <a:off x="589922" y="402332"/>
        <a:ext cx="9721941" cy="805083"/>
      </dsp:txXfrm>
    </dsp:sp>
    <dsp:sp modelId="{BCABBE8F-EC13-4E36-9754-209DE7AD0464}">
      <dsp:nvSpPr>
        <dsp:cNvPr id="0" name=""/>
        <dsp:cNvSpPr/>
      </dsp:nvSpPr>
      <dsp:spPr>
        <a:xfrm>
          <a:off x="86745" y="301696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7E05-00FA-4DA9-A289-47DDD64ED679}">
      <dsp:nvSpPr>
        <dsp:cNvPr id="0" name=""/>
        <dsp:cNvSpPr/>
      </dsp:nvSpPr>
      <dsp:spPr>
        <a:xfrm>
          <a:off x="1051495" y="1610166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ScrumMaster-ът</a:t>
          </a:r>
          <a:r>
            <a:rPr lang="ru-RU" sz="1300" kern="1200" dirty="0"/>
            <a:t> след </a:t>
          </a:r>
          <a:r>
            <a:rPr lang="ru-RU" sz="1300" kern="1200" dirty="0" err="1"/>
            <a:t>среща</a:t>
          </a:r>
          <a:r>
            <a:rPr lang="ru-RU" sz="1300" kern="1200" dirty="0"/>
            <a:t> с Product </a:t>
          </a:r>
          <a:r>
            <a:rPr lang="ru-RU" sz="1300" kern="1200" dirty="0" err="1"/>
            <a:t>Owner</a:t>
          </a:r>
          <a:r>
            <a:rPr lang="ru-RU" sz="1300" kern="1200" dirty="0"/>
            <a:t> </a:t>
          </a:r>
          <a:r>
            <a:rPr lang="ru-RU" sz="1300" kern="1200" dirty="0" err="1"/>
            <a:t>описва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User </a:t>
          </a:r>
          <a:r>
            <a:rPr lang="ru-RU" sz="1300" b="1" kern="1200" dirty="0" err="1">
              <a:latin typeface="Gill Sans MT (Основен текст)"/>
            </a:rPr>
            <a:t>Stories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изискванията</a:t>
          </a:r>
          <a:r>
            <a:rPr lang="ru-RU" sz="1300" kern="1200" dirty="0"/>
            <a:t> и </a:t>
          </a:r>
          <a:r>
            <a:rPr lang="ru-RU" sz="1300" kern="1200" dirty="0" err="1"/>
            <a:t>ограниченията</a:t>
          </a:r>
          <a:r>
            <a:rPr lang="ru-RU" sz="1300" kern="1200" dirty="0"/>
            <a:t>, </a:t>
          </a:r>
          <a:r>
            <a:rPr lang="ru-RU" sz="1300" kern="1200" dirty="0" err="1"/>
            <a:t>поставени</a:t>
          </a:r>
          <a:r>
            <a:rPr lang="ru-RU" sz="1300" kern="1200" dirty="0"/>
            <a:t> от клиента), </a:t>
          </a:r>
          <a:r>
            <a:rPr lang="ru-RU" sz="1300" kern="1200" dirty="0" err="1"/>
            <a:t>разделя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подрежда</a:t>
          </a:r>
          <a:r>
            <a:rPr lang="ru-RU" sz="1300" kern="1200" dirty="0"/>
            <a:t> </a:t>
          </a:r>
          <a:r>
            <a:rPr lang="ru-RU" sz="1300" kern="1200" dirty="0" err="1"/>
            <a:t>ги</a:t>
          </a:r>
          <a:r>
            <a:rPr lang="ru-RU" sz="1300" kern="1200" dirty="0"/>
            <a:t> по приоритет и </a:t>
          </a:r>
          <a:r>
            <a:rPr lang="ru-RU" sz="1300" kern="1200" dirty="0" err="1"/>
            <a:t>ги</a:t>
          </a:r>
          <a:r>
            <a:rPr lang="ru-RU" sz="1300" kern="1200" dirty="0"/>
            <a:t> </a:t>
          </a:r>
          <a:r>
            <a:rPr lang="ru-RU" sz="1300" kern="1200" dirty="0" err="1"/>
            <a:t>поставя</a:t>
          </a:r>
          <a:r>
            <a:rPr lang="ru-RU" sz="1300" b="0" kern="1200" dirty="0">
              <a:latin typeface="+mn-lt"/>
            </a:rPr>
            <a:t> в </a:t>
          </a:r>
          <a:r>
            <a:rPr lang="ru-RU" sz="1300" b="1" kern="1200" dirty="0">
              <a:latin typeface="Gill Sans MT (Основен текст)"/>
            </a:rPr>
            <a:t>Product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с </a:t>
          </a:r>
          <a:r>
            <a:rPr lang="ru-RU" sz="1300" kern="1200" dirty="0" err="1"/>
            <a:t>неизпълнени</a:t>
          </a:r>
          <a:r>
            <a:rPr lang="ru-RU" sz="1300" kern="1200" dirty="0"/>
            <a:t> задачи). За да </a:t>
          </a:r>
          <a:r>
            <a:rPr lang="ru-RU" sz="1300" kern="1200" dirty="0" err="1"/>
            <a:t>бъде</a:t>
          </a:r>
          <a:r>
            <a:rPr lang="ru-RU" sz="1300" kern="1200" dirty="0"/>
            <a:t> </a:t>
          </a:r>
          <a:r>
            <a:rPr lang="ru-RU" sz="1300" kern="1200" dirty="0" err="1"/>
            <a:t>една</a:t>
          </a:r>
          <a:r>
            <a:rPr lang="ru-RU" sz="1300" kern="1200" dirty="0"/>
            <a:t> задача част от Product </a:t>
          </a:r>
          <a:r>
            <a:rPr lang="ru-RU" sz="1300" kern="1200" dirty="0" err="1"/>
            <a:t>Backlog</a:t>
          </a:r>
          <a:r>
            <a:rPr lang="ru-RU" sz="1300" kern="1200" dirty="0"/>
            <a:t>, </a:t>
          </a:r>
          <a:r>
            <a:rPr lang="ru-RU" sz="1300" kern="1200" dirty="0" err="1"/>
            <a:t>трябва</a:t>
          </a:r>
          <a:r>
            <a:rPr lang="ru-RU" sz="1300" kern="1200" dirty="0"/>
            <a:t> да е </a:t>
          </a:r>
          <a:r>
            <a:rPr lang="ru-RU" sz="1300" kern="1200" dirty="0" err="1"/>
            <a:t>преминала</a:t>
          </a:r>
          <a:r>
            <a:rPr lang="ru-RU" sz="1300" kern="1200" dirty="0"/>
            <a:t> </a:t>
          </a:r>
          <a:r>
            <a:rPr lang="ru-RU" sz="1300" kern="1200" dirty="0" err="1"/>
            <a:t>през</a:t>
          </a:r>
          <a:r>
            <a:rPr lang="ru-RU" sz="1300" kern="1200" dirty="0"/>
            <a:t> </a:t>
          </a:r>
          <a:r>
            <a:rPr lang="ru-RU" sz="1300" kern="1200" dirty="0" err="1"/>
            <a:t>етапа</a:t>
          </a:r>
          <a:r>
            <a:rPr lang="ru-RU" sz="1300" kern="1200" dirty="0"/>
            <a:t> </a:t>
          </a:r>
          <a:r>
            <a:rPr lang="ru-RU" sz="1300" kern="1200" dirty="0" err="1"/>
            <a:t>планиране</a:t>
          </a:r>
          <a:r>
            <a:rPr lang="ru-RU" sz="1300" kern="1200" dirty="0"/>
            <a:t>.</a:t>
          </a:r>
          <a:endParaRPr lang="bg-BG" sz="1300" kern="1200" dirty="0"/>
        </a:p>
      </dsp:txBody>
      <dsp:txXfrm>
        <a:off x="1051495" y="1610166"/>
        <a:ext cx="9260369" cy="805083"/>
      </dsp:txXfrm>
    </dsp:sp>
    <dsp:sp modelId="{2CFA9D06-93B7-44EA-A194-1E1D68DD304B}">
      <dsp:nvSpPr>
        <dsp:cNvPr id="0" name=""/>
        <dsp:cNvSpPr/>
      </dsp:nvSpPr>
      <dsp:spPr>
        <a:xfrm>
          <a:off x="548318" y="1509530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8228D-6354-491E-A1EE-C068F1E92E37}">
      <dsp:nvSpPr>
        <dsp:cNvPr id="0" name=""/>
        <dsp:cNvSpPr/>
      </dsp:nvSpPr>
      <dsp:spPr>
        <a:xfrm>
          <a:off x="1051495" y="2818000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Дава</a:t>
          </a:r>
          <a:r>
            <a:rPr lang="ru-RU" sz="1300" kern="1200" dirty="0"/>
            <a:t> се начало на </a:t>
          </a:r>
          <a:r>
            <a:rPr lang="ru-RU" sz="1300" kern="1200" dirty="0" err="1"/>
            <a:t>първи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</a:t>
          </a:r>
          <a:r>
            <a:rPr lang="ru-RU" sz="1300" b="1" kern="1200" dirty="0"/>
            <a:t>t</a:t>
          </a:r>
          <a:r>
            <a:rPr lang="ru-RU" sz="1300" kern="1200" dirty="0"/>
            <a:t> (</a:t>
          </a:r>
          <a:r>
            <a:rPr lang="ru-RU" sz="1300" kern="1200" dirty="0" err="1"/>
            <a:t>първа</a:t>
          </a:r>
          <a:r>
            <a:rPr lang="ru-RU" sz="1300" kern="1200" dirty="0"/>
            <a:t> итерация по </a:t>
          </a:r>
          <a:r>
            <a:rPr lang="ru-RU" sz="1300" kern="1200" dirty="0" err="1"/>
            <a:t>разработката</a:t>
          </a:r>
          <a:r>
            <a:rPr lang="ru-RU" sz="1300" kern="1200" dirty="0"/>
            <a:t> на </a:t>
          </a:r>
          <a:r>
            <a:rPr lang="ru-RU" sz="1300" kern="1200" dirty="0" err="1"/>
            <a:t>софтуерния</a:t>
          </a:r>
          <a:r>
            <a:rPr lang="ru-RU" sz="1300" kern="1200" dirty="0"/>
            <a:t> проект). </a:t>
          </a:r>
          <a:r>
            <a:rPr lang="ru-RU" sz="1300" kern="1200" dirty="0" err="1"/>
            <a:t>Всеки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от </a:t>
          </a:r>
          <a:r>
            <a:rPr lang="ru-RU" sz="1300" kern="1200" dirty="0" err="1"/>
            <a:t>изпълнението</a:t>
          </a:r>
          <a:r>
            <a:rPr lang="ru-RU" sz="1300" kern="1200" dirty="0"/>
            <a:t> на </a:t>
          </a:r>
          <a:r>
            <a:rPr lang="ru-RU" sz="1300" kern="1200" dirty="0" err="1"/>
            <a:t>итерацията</a:t>
          </a:r>
          <a:r>
            <a:rPr lang="ru-RU" sz="1300" kern="1200" dirty="0"/>
            <a:t>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за </a:t>
          </a:r>
          <a:r>
            <a:rPr lang="ru-RU" sz="1300" kern="1200" dirty="0" err="1"/>
            <a:t>планирането</a:t>
          </a:r>
          <a:r>
            <a:rPr lang="ru-RU" sz="1300" kern="1200" dirty="0"/>
            <a:t> ѝ (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planning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b="1" kern="1200" dirty="0" err="1">
              <a:latin typeface="Gill Sans MT (Основен текст)"/>
            </a:rPr>
            <a:t>meeting</a:t>
          </a:r>
          <a:r>
            <a:rPr lang="ru-RU" sz="1300" kern="1200" dirty="0"/>
            <a:t>), </a:t>
          </a:r>
          <a:r>
            <a:rPr lang="ru-RU" sz="1300" kern="1200" dirty="0" err="1"/>
            <a:t>където</a:t>
          </a:r>
          <a:r>
            <a:rPr lang="ru-RU" sz="1300" kern="1200" dirty="0"/>
            <a:t>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обсъжда</a:t>
          </a:r>
          <a:r>
            <a:rPr lang="ru-RU" sz="1300" kern="1200" dirty="0"/>
            <a:t>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от </a:t>
          </a:r>
          <a:r>
            <a:rPr lang="ru-RU" sz="1300" kern="1200" dirty="0" err="1"/>
            <a:t>предходния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и се </a:t>
          </a:r>
          <a:r>
            <a:rPr lang="ru-RU" sz="1300" kern="1200" dirty="0" err="1"/>
            <a:t>обсъждат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трябва</a:t>
          </a:r>
          <a:r>
            <a:rPr lang="ru-RU" sz="1300" kern="1200" dirty="0"/>
            <a:t> да се </a:t>
          </a:r>
          <a:r>
            <a:rPr lang="ru-RU" sz="1300" kern="1200" dirty="0" err="1"/>
            <a:t>свършат</a:t>
          </a:r>
          <a:r>
            <a:rPr lang="ru-RU" sz="1300" kern="1200" dirty="0"/>
            <a:t> в </a:t>
          </a:r>
          <a:r>
            <a:rPr lang="ru-RU" sz="1300" kern="1200" dirty="0" err="1"/>
            <a:t>текущия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.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ще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, се </a:t>
          </a:r>
          <a:r>
            <a:rPr lang="ru-RU" sz="1300" kern="1200" dirty="0" err="1"/>
            <a:t>местят</a:t>
          </a:r>
          <a:r>
            <a:rPr lang="ru-RU" sz="1300" kern="1200" dirty="0"/>
            <a:t> в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от задачи, </a:t>
          </a:r>
          <a:r>
            <a:rPr lang="ru-RU" sz="1300" kern="1200" dirty="0" err="1"/>
            <a:t>които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 в </a:t>
          </a:r>
          <a:r>
            <a:rPr lang="ru-RU" sz="1300" kern="1200" dirty="0" err="1"/>
            <a:t>текущата</a:t>
          </a:r>
          <a:r>
            <a:rPr lang="ru-RU" sz="1300" kern="1200" dirty="0"/>
            <a:t> итерация). </a:t>
          </a:r>
          <a:endParaRPr lang="bg-BG" sz="1300" kern="1200" dirty="0"/>
        </a:p>
      </dsp:txBody>
      <dsp:txXfrm>
        <a:off x="1051495" y="2818000"/>
        <a:ext cx="9260369" cy="805083"/>
      </dsp:txXfrm>
    </dsp:sp>
    <dsp:sp modelId="{CADF167D-8D33-4749-96F4-4B8EF8E60759}">
      <dsp:nvSpPr>
        <dsp:cNvPr id="0" name=""/>
        <dsp:cNvSpPr/>
      </dsp:nvSpPr>
      <dsp:spPr>
        <a:xfrm>
          <a:off x="548318" y="2717365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481E-1307-442A-A5BA-CCDBA0E91FCA}">
      <dsp:nvSpPr>
        <dsp:cNvPr id="0" name=""/>
        <dsp:cNvSpPr/>
      </dsp:nvSpPr>
      <dsp:spPr>
        <a:xfrm>
          <a:off x="589922" y="4025834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 края на Sprint-a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Retrospective</a:t>
          </a:r>
          <a:r>
            <a:rPr lang="ru-RU" sz="1300" kern="1200" dirty="0"/>
            <a:t>, </a:t>
          </a:r>
          <a:r>
            <a:rPr lang="ru-RU" sz="1300" kern="1200" dirty="0" err="1"/>
            <a:t>където</a:t>
          </a:r>
          <a:r>
            <a:rPr lang="ru-RU" sz="1300" kern="1200" dirty="0"/>
            <a:t> Team-</a:t>
          </a:r>
          <a:r>
            <a:rPr lang="ru-RU" sz="1300" kern="1200" dirty="0" err="1"/>
            <a:t>ът</a:t>
          </a:r>
          <a:r>
            <a:rPr lang="ru-RU" sz="1300" kern="1200" dirty="0"/>
            <a:t> </a:t>
          </a:r>
          <a:r>
            <a:rPr lang="ru-RU" sz="1300" kern="1200" dirty="0" err="1"/>
            <a:t>прави</a:t>
          </a:r>
          <a:r>
            <a:rPr lang="ru-RU" sz="1300" kern="1200" dirty="0"/>
            <a:t> обзор на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по </a:t>
          </a:r>
          <a:r>
            <a:rPr lang="ru-RU" sz="1300" kern="1200" dirty="0" err="1"/>
            <a:t>време</a:t>
          </a:r>
          <a:r>
            <a:rPr lang="ru-RU" sz="1300" kern="1200" dirty="0"/>
            <a:t> на </a:t>
          </a:r>
          <a:r>
            <a:rPr lang="ru-RU" sz="1300" kern="1200" dirty="0" err="1"/>
            <a:t>изминалата</a:t>
          </a:r>
          <a:r>
            <a:rPr lang="ru-RU" sz="1300" kern="1200" dirty="0"/>
            <a:t> итерация. </a:t>
          </a:r>
          <a:r>
            <a:rPr lang="ru-RU" sz="1300" kern="1200" dirty="0" err="1"/>
            <a:t>Възложителят</a:t>
          </a:r>
          <a:r>
            <a:rPr lang="ru-RU" sz="1300" kern="1200" dirty="0"/>
            <a:t> на проекта </a:t>
          </a:r>
          <a:r>
            <a:rPr lang="ru-RU" sz="1300" kern="1200" dirty="0" err="1"/>
            <a:t>има</a:t>
          </a:r>
          <a:r>
            <a:rPr lang="ru-RU" sz="1300" kern="1200" dirty="0"/>
            <a:t> </a:t>
          </a:r>
          <a:r>
            <a:rPr lang="ru-RU" sz="1300" kern="1200" dirty="0" err="1"/>
            <a:t>възможност</a:t>
          </a:r>
          <a:r>
            <a:rPr lang="ru-RU" sz="1300" kern="1200" dirty="0"/>
            <a:t> да </a:t>
          </a:r>
          <a:r>
            <a:rPr lang="ru-RU" sz="1300" kern="1200" dirty="0" err="1"/>
            <a:t>види</a:t>
          </a:r>
          <a:r>
            <a:rPr lang="ru-RU" sz="1300" kern="1200" dirty="0"/>
            <a:t> </a:t>
          </a:r>
          <a:r>
            <a:rPr lang="ru-RU" sz="1300" kern="1200" dirty="0" err="1"/>
            <a:t>получените</a:t>
          </a:r>
          <a:r>
            <a:rPr lang="ru-RU" sz="1300" kern="1200" dirty="0"/>
            <a:t> </a:t>
          </a:r>
          <a:r>
            <a:rPr lang="ru-RU" sz="1300" kern="1200" dirty="0" err="1"/>
            <a:t>софтуерни</a:t>
          </a:r>
          <a:r>
            <a:rPr lang="ru-RU" sz="1300" kern="1200" dirty="0"/>
            <a:t> </a:t>
          </a:r>
          <a:r>
            <a:rPr lang="ru-RU" sz="1300" kern="1200" dirty="0" err="1"/>
            <a:t>компоненти</a:t>
          </a:r>
          <a:r>
            <a:rPr lang="ru-RU" sz="1300" kern="1200" dirty="0"/>
            <a:t> след края на </a:t>
          </a:r>
          <a:r>
            <a:rPr lang="ru-RU" sz="1300" kern="1200" dirty="0" err="1"/>
            <a:t>всеки</a:t>
          </a:r>
          <a:r>
            <a:rPr lang="ru-RU" sz="1300" kern="1200" dirty="0"/>
            <a:t> Sprint, </a:t>
          </a:r>
          <a:r>
            <a:rPr lang="ru-RU" sz="1300" kern="1200" dirty="0" err="1"/>
            <a:t>който</a:t>
          </a:r>
          <a:r>
            <a:rPr lang="ru-RU" sz="1300" kern="1200" dirty="0"/>
            <a:t> </a:t>
          </a:r>
          <a:r>
            <a:rPr lang="ru-RU" sz="1300" kern="1200" dirty="0" err="1"/>
            <a:t>обикновено</a:t>
          </a:r>
          <a:r>
            <a:rPr lang="ru-RU" sz="1300" kern="1200" dirty="0"/>
            <a:t> </a:t>
          </a:r>
          <a:r>
            <a:rPr lang="ru-RU" sz="1300" kern="1200" dirty="0" err="1"/>
            <a:t>трае</a:t>
          </a:r>
          <a:r>
            <a:rPr lang="ru-RU" sz="1300" kern="1200" dirty="0"/>
            <a:t> около 30 дни. По </a:t>
          </a:r>
          <a:r>
            <a:rPr lang="ru-RU" sz="1300" kern="1200" dirty="0" err="1"/>
            <a:t>този</a:t>
          </a:r>
          <a:r>
            <a:rPr lang="ru-RU" sz="1300" kern="1200" dirty="0"/>
            <a:t> начин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получава</a:t>
          </a:r>
          <a:r>
            <a:rPr lang="ru-RU" sz="1300" kern="1200" dirty="0"/>
            <a:t> обратна </a:t>
          </a:r>
          <a:r>
            <a:rPr lang="ru-RU" sz="1300" kern="1200" dirty="0" err="1"/>
            <a:t>връзка</a:t>
          </a:r>
          <a:r>
            <a:rPr lang="ru-RU" sz="1300" kern="1200" dirty="0"/>
            <a:t> от </a:t>
          </a:r>
          <a:r>
            <a:rPr lang="ru-RU" sz="1300" kern="1200" dirty="0" err="1"/>
            <a:t>възложителя</a:t>
          </a:r>
          <a:r>
            <a:rPr lang="ru-RU" sz="1300" kern="1200" dirty="0"/>
            <a:t> по </a:t>
          </a:r>
          <a:r>
            <a:rPr lang="ru-RU" sz="1300" kern="1200" dirty="0" err="1"/>
            <a:t>изпълнието</a:t>
          </a:r>
          <a:r>
            <a:rPr lang="ru-RU" sz="1300" kern="1200" dirty="0"/>
            <a:t> на проекта.</a:t>
          </a:r>
          <a:endParaRPr lang="bg-BG" sz="1300" kern="1200" dirty="0"/>
        </a:p>
      </dsp:txBody>
      <dsp:txXfrm>
        <a:off x="589922" y="4025834"/>
        <a:ext cx="9721941" cy="805083"/>
      </dsp:txXfrm>
    </dsp:sp>
    <dsp:sp modelId="{DEFCE8B3-BAD4-4B61-BBA8-B062498AB058}">
      <dsp:nvSpPr>
        <dsp:cNvPr id="0" name=""/>
        <dsp:cNvSpPr/>
      </dsp:nvSpPr>
      <dsp:spPr>
        <a:xfrm>
          <a:off x="86745" y="3925199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0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4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8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2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3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290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71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5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5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7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423255-F461-0990-FFFD-6DF4CD9A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873" y="2041787"/>
            <a:ext cx="4730205" cy="1739152"/>
          </a:xfrm>
        </p:spPr>
        <p:txBody>
          <a:bodyPr/>
          <a:lstStyle/>
          <a:p>
            <a:r>
              <a:rPr lang="ru-RU" sz="4000" dirty="0"/>
              <a:t>Система за </a:t>
            </a:r>
            <a:r>
              <a:rPr lang="ru-RU" sz="4000" dirty="0" err="1"/>
              <a:t>избор</a:t>
            </a:r>
            <a:r>
              <a:rPr lang="ru-RU" sz="4000" dirty="0"/>
              <a:t> на песен</a:t>
            </a:r>
            <a:endParaRPr lang="bg-BG" sz="40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FFCB416-F08F-6FDC-205B-5143C28B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485" y="205715"/>
            <a:ext cx="7580983" cy="1739151"/>
          </a:xfrm>
        </p:spPr>
        <p:txBody>
          <a:bodyPr>
            <a:normAutofit/>
          </a:bodyPr>
          <a:lstStyle/>
          <a:p>
            <a:r>
              <a:rPr lang="bg-BG" sz="2000" dirty="0"/>
              <a:t>Управление на софтуерни проекти</a:t>
            </a: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C050AD9-9588-D11B-72D1-AD29180CF201}"/>
              </a:ext>
            </a:extLst>
          </p:cNvPr>
          <p:cNvSpPr txBox="1"/>
          <p:nvPr/>
        </p:nvSpPr>
        <p:spPr>
          <a:xfrm>
            <a:off x="9028651" y="5196766"/>
            <a:ext cx="2958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200" b="1" dirty="0"/>
              <a:t>Екип:</a:t>
            </a:r>
          </a:p>
          <a:p>
            <a:pPr algn="r"/>
            <a:r>
              <a:rPr lang="bg-BG" sz="2200" i="1" dirty="0"/>
              <a:t>Виктор Петков</a:t>
            </a:r>
          </a:p>
          <a:p>
            <a:pPr algn="r"/>
            <a:r>
              <a:rPr lang="bg-BG" sz="2200" i="1" dirty="0"/>
              <a:t>Елица Тодорова</a:t>
            </a:r>
          </a:p>
          <a:p>
            <a:pPr algn="r"/>
            <a:r>
              <a:rPr lang="bg-BG" sz="2200" i="1" dirty="0"/>
              <a:t>Кенан </a:t>
            </a:r>
            <a:r>
              <a:rPr lang="bg-BG" sz="2200" i="1" dirty="0" err="1"/>
              <a:t>Кемалов</a:t>
            </a:r>
            <a:endParaRPr lang="bg-BG" sz="22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5741B9-5E47-9335-2215-9E62C2C9DE86}"/>
              </a:ext>
            </a:extLst>
          </p:cNvPr>
          <p:cNvSpPr txBox="1"/>
          <p:nvPr/>
        </p:nvSpPr>
        <p:spPr>
          <a:xfrm>
            <a:off x="4688542" y="3877860"/>
            <a:ext cx="6167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Artifakt Element Light" panose="020B0303050000020004" pitchFamily="34" charset="-52"/>
                <a:ea typeface="Artifakt Element Light" panose="020B0303050000020004" pitchFamily="34" charset="-52"/>
              </a:rPr>
              <a:t>SONGSTAR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2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1360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Функционалности на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4320"/>
            <a:ext cx="10178322" cy="51104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задачи от високо и ниско ниво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информация за ресурси (работни, материални, ценови)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задаване на срокове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разпределяне на задачите между членовете на екипа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бюджетиране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изготвяне на отчети (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reports)</a:t>
            </a: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0F6ED3D-574D-FCE7-24F7-5F3A275FF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526188"/>
            <a:ext cx="8778541" cy="13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78" y="22757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ED213D"/>
                </a:solidFill>
              </a:rPr>
              <a:t>Разпределяне на задачи и срокове за изпълнение –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отчет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1068D8-3C8E-F785-B043-16E869F2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/>
          <a:stretch/>
        </p:blipFill>
        <p:spPr>
          <a:xfrm>
            <a:off x="2573248" y="1526545"/>
            <a:ext cx="7433581" cy="52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Диаграма на </a:t>
            </a:r>
            <a:r>
              <a:rPr lang="bg-BG" dirty="0" err="1">
                <a:solidFill>
                  <a:srgbClr val="ED213D"/>
                </a:solidFill>
              </a:rPr>
              <a:t>гант</a:t>
            </a:r>
            <a:endParaRPr lang="bg-BG" dirty="0">
              <a:solidFill>
                <a:srgbClr val="ED213D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F1325CF-8A3E-E1C5-989B-9B92578E8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5637"/>
            <a:ext cx="12202667" cy="36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Жалонни точки. </a:t>
            </a:r>
            <a:r>
              <a:rPr lang="en-US" dirty="0">
                <a:solidFill>
                  <a:srgbClr val="ED213D"/>
                </a:solidFill>
              </a:rPr>
              <a:t>Timeline</a:t>
            </a:r>
            <a:endParaRPr lang="bg-BG" dirty="0">
              <a:solidFill>
                <a:srgbClr val="ED213D"/>
              </a:solidFill>
            </a:endParaRP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A4A5912-107B-DCBB-1287-67CE9605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93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Методология за разработка на софтуера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401C843-0753-85EC-CB1A-ABE0B0F9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11" y="2006595"/>
            <a:ext cx="10331589" cy="47802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Scrum</a:t>
            </a:r>
            <a:endParaRPr lang="en-US" sz="2800" b="1" dirty="0"/>
          </a:p>
          <a:p>
            <a:r>
              <a:rPr lang="ru-RU" sz="2200" dirty="0" err="1"/>
              <a:t>Agile</a:t>
            </a:r>
            <a:r>
              <a:rPr lang="ru-RU" sz="2200" dirty="0"/>
              <a:t> методологи</a:t>
            </a:r>
            <a:r>
              <a:rPr lang="bg-BG" sz="2200" dirty="0"/>
              <a:t>я</a:t>
            </a:r>
            <a:r>
              <a:rPr lang="ru-RU" sz="2200" dirty="0"/>
              <a:t> </a:t>
            </a:r>
          </a:p>
          <a:p>
            <a:r>
              <a:rPr lang="ru-RU" sz="2200" dirty="0" err="1"/>
              <a:t>Производителност</a:t>
            </a:r>
            <a:r>
              <a:rPr lang="ru-RU" sz="2200" dirty="0"/>
              <a:t> и </a:t>
            </a:r>
            <a:r>
              <a:rPr lang="ru-RU" sz="2200" dirty="0" err="1"/>
              <a:t>ефективност</a:t>
            </a:r>
            <a:endParaRPr lang="ru-RU" sz="2200" dirty="0"/>
          </a:p>
          <a:p>
            <a:r>
              <a:rPr lang="ru-RU" sz="2200" dirty="0" err="1"/>
              <a:t>Разделяне</a:t>
            </a:r>
            <a:r>
              <a:rPr lang="ru-RU" sz="2200" dirty="0"/>
              <a:t> на </a:t>
            </a:r>
            <a:r>
              <a:rPr lang="ru-RU" sz="2200" dirty="0" err="1"/>
              <a:t>спринтове</a:t>
            </a:r>
            <a:endParaRPr lang="ru-RU" sz="2200" dirty="0"/>
          </a:p>
          <a:p>
            <a:r>
              <a:rPr lang="ru-RU" sz="2200" dirty="0" err="1"/>
              <a:t>Тестване</a:t>
            </a:r>
            <a:r>
              <a:rPr lang="ru-RU" sz="2200" dirty="0"/>
              <a:t> по </a:t>
            </a:r>
            <a:r>
              <a:rPr lang="ru-RU" sz="2200" dirty="0" err="1"/>
              <a:t>време</a:t>
            </a:r>
            <a:r>
              <a:rPr lang="ru-RU" sz="2200" dirty="0"/>
              <a:t> на </a:t>
            </a:r>
            <a:r>
              <a:rPr lang="ru-RU" sz="2200" dirty="0" err="1"/>
              <a:t>всеки</a:t>
            </a:r>
            <a:r>
              <a:rPr lang="ru-RU" sz="2200" dirty="0"/>
              <a:t> спринт</a:t>
            </a:r>
          </a:p>
          <a:p>
            <a:r>
              <a:rPr lang="ru-RU" sz="2200" dirty="0"/>
              <a:t>Спринт </a:t>
            </a:r>
            <a:r>
              <a:rPr lang="ru-RU" sz="2200" dirty="0" err="1"/>
              <a:t>срещи</a:t>
            </a:r>
            <a:endParaRPr lang="ru-RU" sz="2200" dirty="0"/>
          </a:p>
          <a:p>
            <a:r>
              <a:rPr lang="ru-RU" sz="2200" dirty="0" err="1"/>
              <a:t>Прототипи</a:t>
            </a:r>
            <a:r>
              <a:rPr lang="ru-RU" sz="2200" dirty="0"/>
              <a:t> на продукта - обратна </a:t>
            </a:r>
            <a:r>
              <a:rPr lang="ru-RU" sz="2200" dirty="0" err="1"/>
              <a:t>връзка</a:t>
            </a:r>
            <a:r>
              <a:rPr lang="ru-RU" sz="2200" dirty="0"/>
              <a:t> от </a:t>
            </a:r>
            <a:r>
              <a:rPr lang="ru-RU" sz="2200" dirty="0" err="1"/>
              <a:t>клиентите</a:t>
            </a:r>
            <a:r>
              <a:rPr lang="ru-RU" sz="2200" dirty="0"/>
              <a:t> (</a:t>
            </a:r>
            <a:r>
              <a:rPr lang="ru-RU" sz="2200" dirty="0" err="1"/>
              <a:t>по-лесни</a:t>
            </a:r>
            <a:r>
              <a:rPr lang="ru-RU" sz="2200" dirty="0"/>
              <a:t> и </a:t>
            </a:r>
            <a:r>
              <a:rPr lang="ru-RU" sz="2200" dirty="0" err="1"/>
              <a:t>навременни</a:t>
            </a:r>
            <a:r>
              <a:rPr lang="ru-RU" sz="2200" dirty="0"/>
              <a:t> </a:t>
            </a:r>
            <a:r>
              <a:rPr lang="ru-RU" sz="2200" dirty="0" err="1"/>
              <a:t>промени</a:t>
            </a:r>
            <a:r>
              <a:rPr lang="ru-RU" sz="2200" dirty="0"/>
              <a:t>)</a:t>
            </a:r>
          </a:p>
          <a:p>
            <a:endParaRPr lang="bg-BG" dirty="0"/>
          </a:p>
        </p:txBody>
      </p:sp>
      <p:pic>
        <p:nvPicPr>
          <p:cNvPr id="6" name="graphics9">
            <a:extLst>
              <a:ext uri="{FF2B5EF4-FFF2-40B4-BE49-F238E27FC236}">
                <a16:creationId xmlns:a16="http://schemas.microsoft.com/office/drawing/2014/main" id="{29349700-1736-3B6D-389B-94FDDE6F23D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616" r="6528"/>
          <a:stretch/>
        </p:blipFill>
        <p:spPr>
          <a:xfrm>
            <a:off x="6096000" y="2495149"/>
            <a:ext cx="5669280" cy="2488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Съединител &quot;права стрелка&quot; 7">
            <a:extLst>
              <a:ext uri="{FF2B5EF4-FFF2-40B4-BE49-F238E27FC236}">
                <a16:creationId xmlns:a16="http://schemas.microsoft.com/office/drawing/2014/main" id="{AC950C0F-E28F-225B-CA4F-53ACE7A9AE3B}"/>
              </a:ext>
            </a:extLst>
          </p:cNvPr>
          <p:cNvCxnSpPr>
            <a:cxnSpLocks/>
          </p:cNvCxnSpPr>
          <p:nvPr/>
        </p:nvCxnSpPr>
        <p:spPr>
          <a:xfrm flipV="1">
            <a:off x="5605780" y="2921000"/>
            <a:ext cx="309880" cy="457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4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>
                <a:solidFill>
                  <a:schemeClr val="tx1"/>
                </a:solidFill>
              </a:rPr>
              <a:t>scrum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507D720-E2D2-4271-276C-3B279F07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30" y="2037077"/>
            <a:ext cx="11040110" cy="3593591"/>
          </a:xfrm>
        </p:spPr>
        <p:txBody>
          <a:bodyPr>
            <a:normAutofit/>
          </a:bodyPr>
          <a:lstStyle/>
          <a:p>
            <a:r>
              <a:rPr lang="bg-BG" dirty="0"/>
              <a:t>Чести срещи - рисковано за</a:t>
            </a:r>
            <a:r>
              <a:rPr lang="ru-RU" dirty="0"/>
              <a:t> </a:t>
            </a:r>
            <a:r>
              <a:rPr lang="ru-RU" dirty="0" err="1"/>
              <a:t>големи</a:t>
            </a:r>
            <a:r>
              <a:rPr lang="ru-RU" dirty="0"/>
              <a:t> </a:t>
            </a:r>
            <a:r>
              <a:rPr lang="ru-RU" dirty="0" err="1"/>
              <a:t>екипи</a:t>
            </a:r>
            <a:r>
              <a:rPr lang="bg-BG" dirty="0"/>
              <a:t>; </a:t>
            </a:r>
            <a:r>
              <a:rPr lang="ru-RU" dirty="0" err="1"/>
              <a:t>изнервен</a:t>
            </a:r>
            <a:r>
              <a:rPr lang="ru-RU" dirty="0"/>
              <a:t> и </a:t>
            </a:r>
            <a:r>
              <a:rPr lang="ru-RU" dirty="0" err="1"/>
              <a:t>претоварен</a:t>
            </a:r>
            <a:r>
              <a:rPr lang="ru-RU" dirty="0"/>
              <a:t> </a:t>
            </a:r>
            <a:r>
              <a:rPr lang="ru-RU" dirty="0" err="1"/>
              <a:t>екип</a:t>
            </a:r>
            <a:endParaRPr lang="ru-RU" dirty="0"/>
          </a:p>
          <a:p>
            <a:r>
              <a:rPr lang="ru-RU" dirty="0" err="1"/>
              <a:t>Напускането</a:t>
            </a:r>
            <a:r>
              <a:rPr lang="ru-RU" dirty="0"/>
              <a:t> на член от </a:t>
            </a:r>
            <a:r>
              <a:rPr lang="ru-RU" dirty="0" err="1"/>
              <a:t>екипа</a:t>
            </a:r>
            <a:r>
              <a:rPr lang="ru-RU" dirty="0"/>
              <a:t>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разработката</a:t>
            </a:r>
            <a:r>
              <a:rPr lang="ru-RU" dirty="0"/>
              <a:t> на даден проект </a:t>
            </a:r>
            <a:r>
              <a:rPr lang="en-US" dirty="0"/>
              <a:t>     </a:t>
            </a:r>
            <a:r>
              <a:rPr lang="ru-RU" dirty="0"/>
              <a:t>пагубен </a:t>
            </a:r>
            <a:r>
              <a:rPr lang="ru-RU" dirty="0" err="1"/>
              <a:t>резултат</a:t>
            </a:r>
            <a:r>
              <a:rPr lang="ru-RU" dirty="0"/>
              <a:t> </a:t>
            </a:r>
            <a:endParaRPr lang="bg-BG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03EB219-E93B-7AED-764F-55CE15BB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9972"/>
              </p:ext>
            </p:extLst>
          </p:nvPr>
        </p:nvGraphicFramePr>
        <p:xfrm>
          <a:off x="2848293" y="3037840"/>
          <a:ext cx="6495414" cy="373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522">
                  <a:extLst>
                    <a:ext uri="{9D8B030D-6E8A-4147-A177-3AD203B41FA5}">
                      <a16:colId xmlns:a16="http://schemas.microsoft.com/office/drawing/2014/main" val="1131845566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1731618846"/>
                    </a:ext>
                  </a:extLst>
                </a:gridCol>
                <a:gridCol w="1623522">
                  <a:extLst>
                    <a:ext uri="{9D8B030D-6E8A-4147-A177-3AD203B41FA5}">
                      <a16:colId xmlns:a16="http://schemas.microsoft.com/office/drawing/2014/main" val="1133433104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2098920472"/>
                    </a:ext>
                  </a:extLst>
                </a:gridCol>
              </a:tblGrid>
              <a:tr h="375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Scrum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Kanban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XP (Extreme programming)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641541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Големина на проект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Всички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Всички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Малък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863140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Определяне на срокове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3887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Обратна връзка от възложителя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294481"/>
                  </a:ext>
                </a:extLst>
              </a:tr>
              <a:tr h="377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Стриктен процес (спазване на правила)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90647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Проследяване на работата на екипа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959489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Разширяване на обхвата на проекта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166975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Разпределение на ролите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Owner, Scrum Master, 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 двойки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44930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Итерации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979015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Тестване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На всяка итерция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Преди внедряването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 внедряването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1542"/>
                  </a:ext>
                </a:extLst>
              </a:tr>
            </a:tbl>
          </a:graphicData>
        </a:graphic>
      </p:graphicFrame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A6179847-B991-D31F-3952-51A47FF8B06F}"/>
              </a:ext>
            </a:extLst>
          </p:cNvPr>
          <p:cNvCxnSpPr/>
          <p:nvPr/>
        </p:nvCxnSpPr>
        <p:spPr>
          <a:xfrm>
            <a:off x="9404667" y="2692400"/>
            <a:ext cx="338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6296CF-0688-CD5D-967A-8D555A3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при </a:t>
            </a:r>
            <a:r>
              <a:rPr lang="en-US" dirty="0"/>
              <a:t>scrum</a:t>
            </a:r>
            <a:endParaRPr lang="bg-BG" dirty="0"/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67F2D985-4F62-8921-1615-FF9BDF9E4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822747"/>
              </p:ext>
            </p:extLst>
          </p:nvPr>
        </p:nvGraphicFramePr>
        <p:xfrm>
          <a:off x="1148080" y="1452881"/>
          <a:ext cx="10385518" cy="523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50F31450-4A78-A6AF-5003-939C47B20511}"/>
              </a:ext>
            </a:extLst>
          </p:cNvPr>
          <p:cNvSpPr txBox="1"/>
          <p:nvPr/>
        </p:nvSpPr>
        <p:spPr>
          <a:xfrm>
            <a:off x="1503680" y="1870907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1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A5A4C6E4-17A6-AF07-123A-E05416E2C5B8}"/>
              </a:ext>
            </a:extLst>
          </p:cNvPr>
          <p:cNvSpPr txBox="1"/>
          <p:nvPr/>
        </p:nvSpPr>
        <p:spPr>
          <a:xfrm>
            <a:off x="1950720" y="3099610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2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18415EFA-B917-572A-CE35-49DD623CD78F}"/>
              </a:ext>
            </a:extLst>
          </p:cNvPr>
          <p:cNvSpPr txBox="1"/>
          <p:nvPr/>
        </p:nvSpPr>
        <p:spPr>
          <a:xfrm>
            <a:off x="1940560" y="4294879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3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E1F70FA-C6E8-8ABC-81EE-6F84DB34E897}"/>
              </a:ext>
            </a:extLst>
          </p:cNvPr>
          <p:cNvSpPr txBox="1"/>
          <p:nvPr/>
        </p:nvSpPr>
        <p:spPr>
          <a:xfrm>
            <a:off x="1442720" y="5505745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96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Програмни средства за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316481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данни: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Програмен език: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Интерфейс: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 Forms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IDE: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818B68D-1EA7-0EB5-E8AA-38261CAC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1" y="1616896"/>
            <a:ext cx="2517682" cy="2416975"/>
          </a:xfrm>
          <a:prstGeom prst="rect">
            <a:avLst/>
          </a:prstGeom>
        </p:spPr>
      </p:pic>
      <p:pic>
        <p:nvPicPr>
          <p:cNvPr id="17" name="Графика 16">
            <a:extLst>
              <a:ext uri="{FF2B5EF4-FFF2-40B4-BE49-F238E27FC236}">
                <a16:creationId xmlns:a16="http://schemas.microsoft.com/office/drawing/2014/main" id="{03DBDF92-4009-C55A-AA14-C40BEECD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4107" y="2620583"/>
            <a:ext cx="3898392" cy="38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1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Структура на проекта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74E69E1-7C30-F284-2DEE-E61D293F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9" y="1284888"/>
            <a:ext cx="9231739" cy="5190727"/>
          </a:xfrm>
        </p:spPr>
      </p:pic>
    </p:spTree>
    <p:extLst>
      <p:ext uri="{BB962C8B-B14F-4D97-AF65-F5344CB8AC3E}">
        <p14:creationId xmlns:p14="http://schemas.microsoft.com/office/powerpoint/2010/main" val="28690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Профил на риска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9F8ED2-092B-C933-D65E-BD3E1D941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2" y="1330960"/>
            <a:ext cx="9008360" cy="51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Същност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5B1784-D299-C18C-9978-E8C73EDA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1637"/>
            <a:ext cx="9284242" cy="425703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 за </a:t>
            </a:r>
            <a:r>
              <a:rPr lang="ru-RU" dirty="0" err="1"/>
              <a:t>избор</a:t>
            </a:r>
            <a:r>
              <a:rPr lang="ru-RU" dirty="0"/>
              <a:t> на песен,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за:</a:t>
            </a:r>
          </a:p>
          <a:p>
            <a:r>
              <a:rPr lang="ru-RU" dirty="0" err="1"/>
              <a:t>добавяне</a:t>
            </a:r>
            <a:r>
              <a:rPr lang="ru-RU" dirty="0"/>
              <a:t> на информация за песен,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изпълнител</a:t>
            </a:r>
            <a:r>
              <a:rPr lang="ru-RU" dirty="0"/>
              <a:t> (певец/</a:t>
            </a:r>
            <a:r>
              <a:rPr lang="ru-RU" dirty="0" err="1"/>
              <a:t>група</a:t>
            </a:r>
            <a:r>
              <a:rPr lang="ru-RU" dirty="0"/>
              <a:t>), жанр, </a:t>
            </a:r>
            <a:r>
              <a:rPr lang="ru-RU" dirty="0" err="1"/>
              <a:t>времетраене</a:t>
            </a:r>
            <a:r>
              <a:rPr lang="ru-RU" dirty="0"/>
              <a:t>, година на </a:t>
            </a:r>
            <a:r>
              <a:rPr lang="ru-RU" dirty="0" err="1"/>
              <a:t>издаване</a:t>
            </a:r>
            <a:endParaRPr lang="ru-RU" dirty="0"/>
          </a:p>
          <a:p>
            <a:r>
              <a:rPr lang="ru-RU" dirty="0" err="1"/>
              <a:t>търсене</a:t>
            </a:r>
            <a:r>
              <a:rPr lang="ru-RU" dirty="0"/>
              <a:t> на песен по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зададени</a:t>
            </a:r>
            <a:r>
              <a:rPr lang="ru-RU" dirty="0"/>
              <a:t> критерии (</a:t>
            </a:r>
            <a:r>
              <a:rPr lang="ru-RU" dirty="0" err="1"/>
              <a:t>филтриране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изпълнител</a:t>
            </a:r>
            <a:r>
              <a:rPr lang="ru-RU" dirty="0"/>
              <a:t> (певец/</a:t>
            </a:r>
            <a:r>
              <a:rPr lang="ru-RU" dirty="0" err="1"/>
              <a:t>група</a:t>
            </a:r>
            <a:r>
              <a:rPr lang="ru-RU" dirty="0"/>
              <a:t>), жанр, </a:t>
            </a:r>
            <a:r>
              <a:rPr lang="ru-RU" dirty="0" err="1"/>
              <a:t>времетраене</a:t>
            </a:r>
            <a:r>
              <a:rPr lang="ru-RU" dirty="0"/>
              <a:t>, година на </a:t>
            </a:r>
            <a:r>
              <a:rPr lang="ru-RU" dirty="0" err="1"/>
              <a:t>издаване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52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отчети</a:t>
            </a:r>
          </a:p>
        </p:txBody>
      </p:sp>
    </p:spTree>
    <p:extLst>
      <p:ext uri="{BB962C8B-B14F-4D97-AF65-F5344CB8AC3E}">
        <p14:creationId xmlns:p14="http://schemas.microsoft.com/office/powerpoint/2010/main" val="237482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36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BF491E-412B-9CC7-C845-848A81B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29" y="474449"/>
            <a:ext cx="8115951" cy="3762272"/>
          </a:xfrm>
        </p:spPr>
        <p:txBody>
          <a:bodyPr>
            <a:normAutofit/>
          </a:bodyPr>
          <a:lstStyle/>
          <a:p>
            <a:pPr algn="ctr"/>
            <a:r>
              <a:rPr lang="bg-BG" sz="7200" dirty="0"/>
              <a:t>Благодарим </a:t>
            </a:r>
            <a:br>
              <a:rPr lang="bg-BG" sz="7200" dirty="0"/>
            </a:br>
            <a:r>
              <a:rPr lang="bg-BG" sz="7200" dirty="0"/>
              <a:t>за </a:t>
            </a:r>
            <a:br>
              <a:rPr lang="bg-BG" sz="7200" dirty="0"/>
            </a:br>
            <a:r>
              <a:rPr lang="bg-BG" sz="7200" dirty="0"/>
              <a:t>вниманието </a:t>
            </a:r>
            <a:r>
              <a:rPr lang="bg-BG" sz="7200" dirty="0">
                <a:sym typeface="Wingdings" panose="05000000000000000000" pitchFamily="2" charset="2"/>
              </a:rPr>
              <a:t> !</a:t>
            </a:r>
            <a:endParaRPr lang="bg-BG" sz="72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9AC6F2C-7F59-7CCB-8898-297FE30A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650" y="4805681"/>
            <a:ext cx="7017488" cy="18741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bg-BG" u="sng" dirty="0"/>
              <a:t>Изработили:</a:t>
            </a:r>
          </a:p>
          <a:p>
            <a:pPr algn="r"/>
            <a:r>
              <a:rPr lang="bg-BG" dirty="0"/>
              <a:t>Виктор </a:t>
            </a:r>
            <a:r>
              <a:rPr lang="bg-BG" dirty="0" err="1"/>
              <a:t>петков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№19621648</a:t>
            </a:r>
          </a:p>
          <a:p>
            <a:pPr algn="r"/>
            <a:r>
              <a:rPr lang="bg-BG" dirty="0"/>
              <a:t>Елица </a:t>
            </a:r>
            <a:r>
              <a:rPr lang="bg-BG" dirty="0" err="1"/>
              <a:t>тодорова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№19621649</a:t>
            </a:r>
          </a:p>
          <a:p>
            <a:pPr algn="r"/>
            <a:r>
              <a:rPr lang="bg-BG" dirty="0"/>
              <a:t>Кенан </a:t>
            </a:r>
            <a:r>
              <a:rPr lang="bg-BG" dirty="0" err="1"/>
              <a:t>кемалов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№19621655</a:t>
            </a:r>
          </a:p>
          <a:p>
            <a:pPr algn="r"/>
            <a:r>
              <a:rPr lang="bg-BG" dirty="0">
                <a:latin typeface="Gill Sans MT (Основен текст)"/>
              </a:rPr>
              <a:t>3-</a:t>
            </a:r>
            <a:r>
              <a:rPr lang="bg-BG" dirty="0"/>
              <a:t>ти курс, сит</a:t>
            </a:r>
          </a:p>
          <a:p>
            <a:pPr algn="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38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Основни компоненти и функционални изисквания</a:t>
            </a: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5E545325-AC07-24E8-4B80-5E5AEF6F2622}"/>
              </a:ext>
            </a:extLst>
          </p:cNvPr>
          <p:cNvSpPr txBox="1">
            <a:spLocks/>
          </p:cNvSpPr>
          <p:nvPr/>
        </p:nvSpPr>
        <p:spPr>
          <a:xfrm>
            <a:off x="1496516" y="2218576"/>
            <a:ext cx="9334043" cy="425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Начална</a:t>
            </a:r>
            <a:r>
              <a:rPr lang="ru-RU" dirty="0"/>
              <a:t> страница с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регистриране</a:t>
            </a:r>
            <a:r>
              <a:rPr lang="ru-RU" dirty="0"/>
              <a:t> на нов </a:t>
            </a:r>
            <a:r>
              <a:rPr lang="ru-RU" dirty="0" err="1"/>
              <a:t>потребител</a:t>
            </a:r>
            <a:r>
              <a:rPr lang="ru-RU" dirty="0"/>
              <a:t> или вход в </a:t>
            </a:r>
            <a:r>
              <a:rPr lang="ru-RU" dirty="0" err="1"/>
              <a:t>системата</a:t>
            </a:r>
            <a:r>
              <a:rPr lang="ru-RU" dirty="0"/>
              <a:t> при </a:t>
            </a:r>
            <a:r>
              <a:rPr lang="ru-RU" dirty="0" err="1"/>
              <a:t>наличен</a:t>
            </a:r>
            <a:r>
              <a:rPr lang="ru-RU" dirty="0"/>
              <a:t> </a:t>
            </a:r>
            <a:r>
              <a:rPr lang="ru-RU" dirty="0" err="1"/>
              <a:t>профил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 err="1"/>
              <a:t>Търсене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/>
              <a:t>Верификации за </a:t>
            </a:r>
            <a:r>
              <a:rPr lang="ru-RU" dirty="0" err="1"/>
              <a:t>правилно</a:t>
            </a:r>
            <a:r>
              <a:rPr lang="ru-RU" dirty="0"/>
              <a:t>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полетата</a:t>
            </a:r>
            <a:r>
              <a:rPr lang="ru-RU" dirty="0"/>
              <a:t> (размер, тип на </a:t>
            </a:r>
            <a:r>
              <a:rPr lang="ru-RU" dirty="0" err="1"/>
              <a:t>данни</a:t>
            </a:r>
            <a:r>
              <a:rPr lang="ru-RU" dirty="0"/>
              <a:t>, проверки за </a:t>
            </a:r>
            <a:r>
              <a:rPr lang="ru-RU" dirty="0" err="1"/>
              <a:t>отрицателни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)</a:t>
            </a:r>
          </a:p>
          <a:p>
            <a:r>
              <a:rPr lang="ru-RU" dirty="0" err="1"/>
              <a:t>Хеширане</a:t>
            </a:r>
            <a:r>
              <a:rPr lang="ru-RU" dirty="0"/>
              <a:t> на пароли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75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Определяне на роли на членовете от екипа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D7A31FF-3AD1-FF0C-91DF-5FC198EE83AC}"/>
              </a:ext>
            </a:extLst>
          </p:cNvPr>
          <p:cNvSpPr txBox="1"/>
          <p:nvPr/>
        </p:nvSpPr>
        <p:spPr>
          <a:xfrm>
            <a:off x="1016000" y="2067556"/>
            <a:ext cx="4429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Мениджър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проекта: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базата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данни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бизнес логика: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Дизайнер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потребителски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интерфейс: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Тестер: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писател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F2E3F88-72BC-ACE5-5A54-E855FF53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2067556"/>
            <a:ext cx="6131560" cy="40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Бюджет</a:t>
            </a:r>
          </a:p>
        </p:txBody>
      </p:sp>
      <p:graphicFrame>
        <p:nvGraphicFramePr>
          <p:cNvPr id="8" name="Контейнер за съдържание 7">
            <a:extLst>
              <a:ext uri="{FF2B5EF4-FFF2-40B4-BE49-F238E27FC236}">
                <a16:creationId xmlns:a16="http://schemas.microsoft.com/office/drawing/2014/main" id="{9A66726C-9BB6-5212-5641-364BC297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34383"/>
              </p:ext>
            </p:extLst>
          </p:nvPr>
        </p:nvGraphicFramePr>
        <p:xfrm>
          <a:off x="1250950" y="1432561"/>
          <a:ext cx="10179050" cy="504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67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38152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284"/>
            <a:ext cx="764848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GitHub</a:t>
            </a:r>
            <a:endParaRPr lang="ru-RU" sz="2400" b="1" dirty="0"/>
          </a:p>
          <a:p>
            <a:r>
              <a:rPr lang="ru-RU" dirty="0" err="1"/>
              <a:t>Безплатна</a:t>
            </a:r>
            <a:r>
              <a:rPr lang="ru-RU" dirty="0"/>
              <a:t> </a:t>
            </a:r>
            <a:r>
              <a:rPr lang="ru-RU" dirty="0" err="1"/>
              <a:t>децентализирана</a:t>
            </a:r>
            <a:r>
              <a:rPr lang="ru-RU" dirty="0"/>
              <a:t> система от 3-то поколение</a:t>
            </a:r>
          </a:p>
          <a:p>
            <a:r>
              <a:rPr lang="ru-RU" dirty="0" err="1"/>
              <a:t>Локално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/>
              <a:t>Офлайн работа </a:t>
            </a:r>
          </a:p>
          <a:p>
            <a:r>
              <a:rPr lang="ru-RU" dirty="0" err="1"/>
              <a:t>Членовете</a:t>
            </a:r>
            <a:r>
              <a:rPr lang="ru-RU" dirty="0"/>
              <a:t> от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едновременно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един и </a:t>
            </a:r>
            <a:r>
              <a:rPr lang="ru-RU" dirty="0" err="1"/>
              <a:t>същи</a:t>
            </a:r>
            <a:r>
              <a:rPr lang="ru-RU" dirty="0"/>
              <a:t> файл</a:t>
            </a:r>
          </a:p>
          <a:p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клонове</a:t>
            </a:r>
            <a:r>
              <a:rPr lang="ru-RU" dirty="0"/>
              <a:t> на проекта</a:t>
            </a:r>
          </a:p>
          <a:p>
            <a:r>
              <a:rPr lang="ru-RU" dirty="0" err="1"/>
              <a:t>Лесно</a:t>
            </a:r>
            <a:r>
              <a:rPr lang="ru-RU" dirty="0"/>
              <a:t> </a:t>
            </a:r>
            <a:r>
              <a:rPr lang="ru-RU" dirty="0" err="1"/>
              <a:t>актуализиране</a:t>
            </a:r>
            <a:r>
              <a:rPr lang="ru-RU" dirty="0"/>
              <a:t> на </a:t>
            </a:r>
            <a:r>
              <a:rPr lang="ru-RU" dirty="0" err="1"/>
              <a:t>файлове</a:t>
            </a:r>
            <a:endParaRPr lang="ru-RU" dirty="0"/>
          </a:p>
          <a:p>
            <a:r>
              <a:rPr lang="ru-RU" dirty="0" err="1"/>
              <a:t>Връщане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предишна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проекта</a:t>
            </a:r>
          </a:p>
          <a:p>
            <a:r>
              <a:rPr lang="en-US" dirty="0"/>
              <a:t>B</a:t>
            </a:r>
            <a:r>
              <a:rPr lang="ru-RU" dirty="0" err="1"/>
              <a:t>ackup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 err="1"/>
              <a:t>По-малки</a:t>
            </a:r>
            <a:r>
              <a:rPr lang="ru-RU" dirty="0"/>
              <a:t> </a:t>
            </a:r>
            <a:r>
              <a:rPr lang="ru-RU" dirty="0" err="1"/>
              <a:t>хардуерни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bg-BG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73162F1F-6E68-88DC-1DD3-B58CA7E6E26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3" b="89973" l="2926" r="96809">
                        <a14:foregroundMark x1="11968" y1="69919" x2="11968" y2="69919"/>
                        <a14:foregroundMark x1="11170" y1="69377" x2="3723" y2="74526"/>
                        <a14:foregroundMark x1="24734" y1="76694" x2="25798" y2="87534"/>
                        <a14:foregroundMark x1="25000" y1="72087" x2="25000" y2="72087"/>
                        <a14:foregroundMark x1="34574" y1="74255" x2="34574" y2="86721"/>
                        <a14:foregroundMark x1="48138" y1="79404" x2="48138" y2="79404"/>
                        <a14:foregroundMark x1="67819" y1="79404" x2="67819" y2="79404"/>
                        <a14:foregroundMark x1="78989" y1="84824" x2="78989" y2="84824"/>
                        <a14:foregroundMark x1="84840" y1="85095" x2="84840" y2="85095"/>
                        <a14:foregroundMark x1="84309" y1="71816" x2="83777" y2="77778"/>
                        <a14:foregroundMark x1="94149" y1="78591" x2="94149" y2="78591"/>
                        <a14:foregroundMark x1="96809" y1="81843" x2="96809" y2="84011"/>
                        <a14:foregroundMark x1="48936" y1="6233" x2="48936" y2="6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00" y="3134429"/>
            <a:ext cx="358190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55F68722-6023-308F-B941-016489BE4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45906"/>
              </p:ext>
            </p:extLst>
          </p:nvPr>
        </p:nvGraphicFramePr>
        <p:xfrm>
          <a:off x="1992232" y="3810003"/>
          <a:ext cx="8207536" cy="2665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386">
                  <a:extLst>
                    <a:ext uri="{9D8B030D-6E8A-4147-A177-3AD203B41FA5}">
                      <a16:colId xmlns:a16="http://schemas.microsoft.com/office/drawing/2014/main" val="3104961881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10067849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96430309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3164218820"/>
                    </a:ext>
                  </a:extLst>
                </a:gridCol>
              </a:tblGrid>
              <a:tr h="40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GitHub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CVS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RCS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991276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 err="1">
                          <a:effectLst/>
                        </a:rPr>
                        <a:t>Децентализираност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9738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Личен </a:t>
                      </a:r>
                      <a:r>
                        <a:rPr lang="en-US" sz="1100" dirty="0">
                          <a:effectLst/>
                        </a:rPr>
                        <a:t>workspace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01966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Заключване на файл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30094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Лесно унищожаване на данни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22375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Връщане към предишна версия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20202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Прихващане на конфликти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11902"/>
                  </a:ext>
                </a:extLst>
              </a:tr>
            </a:tbl>
          </a:graphicData>
        </a:graphic>
      </p:graphicFrame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05E36AC-4370-E03F-BBEA-92F7786D65C2}"/>
              </a:ext>
            </a:extLst>
          </p:cNvPr>
          <p:cNvSpPr txBox="1"/>
          <p:nvPr/>
        </p:nvSpPr>
        <p:spPr>
          <a:xfrm>
            <a:off x="1251678" y="2349505"/>
            <a:ext cx="9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разрешаването</a:t>
            </a:r>
            <a:r>
              <a:rPr lang="ru-RU" dirty="0"/>
              <a:t> на </a:t>
            </a:r>
            <a:r>
              <a:rPr lang="ru-RU" dirty="0" err="1"/>
              <a:t>възникнал</a:t>
            </a:r>
            <a:r>
              <a:rPr lang="ru-RU" dirty="0"/>
              <a:t> конфликт - при </a:t>
            </a:r>
            <a:r>
              <a:rPr lang="ru-RU" dirty="0" err="1"/>
              <a:t>промени</a:t>
            </a:r>
            <a:r>
              <a:rPr lang="ru-RU" dirty="0"/>
              <a:t> на един и </a:t>
            </a:r>
            <a:r>
              <a:rPr lang="ru-RU" dirty="0" err="1"/>
              <a:t>същи</a:t>
            </a:r>
            <a:r>
              <a:rPr lang="ru-RU" dirty="0"/>
              <a:t> </a:t>
            </a:r>
            <a:r>
              <a:rPr lang="ru-RU" dirty="0" err="1"/>
              <a:t>ред</a:t>
            </a:r>
            <a:r>
              <a:rPr lang="ru-RU" dirty="0"/>
              <a:t> от кода, се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ръчно</a:t>
            </a:r>
            <a:r>
              <a:rPr lang="ru-RU" dirty="0"/>
              <a:t> </a:t>
            </a:r>
            <a:r>
              <a:rPr lang="ru-RU" dirty="0" err="1"/>
              <a:t>отстраняване</a:t>
            </a:r>
            <a:r>
              <a:rPr lang="ru-RU" dirty="0"/>
              <a:t> на конфликта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запазване</a:t>
            </a:r>
            <a:r>
              <a:rPr lang="ru-RU" dirty="0"/>
              <a:t> на </a:t>
            </a:r>
            <a:r>
              <a:rPr lang="ru-RU" dirty="0" err="1"/>
              <a:t>промени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централното</a:t>
            </a:r>
            <a:r>
              <a:rPr lang="ru-RU" dirty="0"/>
              <a:t> хранилище, </a:t>
            </a:r>
            <a:r>
              <a:rPr lang="ru-RU" dirty="0" err="1"/>
              <a:t>когато</a:t>
            </a:r>
            <a:r>
              <a:rPr lang="ru-RU" dirty="0"/>
              <a:t> се е </a:t>
            </a:r>
            <a:r>
              <a:rPr lang="ru-RU" dirty="0" err="1"/>
              <a:t>работило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неактуален файл.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40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solidFill>
                  <a:srgbClr val="ED213D"/>
                </a:solidFill>
              </a:rPr>
              <a:t>Скрийншот</a:t>
            </a:r>
            <a:r>
              <a:rPr lang="bg-BG" dirty="0">
                <a:solidFill>
                  <a:srgbClr val="ED213D"/>
                </a:solidFill>
              </a:rPr>
              <a:t>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90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управление на проекта 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A7C97CB3-813C-375B-4431-BF46AB10D773}"/>
              </a:ext>
            </a:extLst>
          </p:cNvPr>
          <p:cNvSpPr txBox="1">
            <a:spLocks/>
          </p:cNvSpPr>
          <p:nvPr/>
        </p:nvSpPr>
        <p:spPr>
          <a:xfrm>
            <a:off x="1251678" y="2062481"/>
            <a:ext cx="995480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Microsoft Project</a:t>
            </a:r>
            <a:endParaRPr lang="ru-RU" sz="2400" b="1" dirty="0"/>
          </a:p>
          <a:p>
            <a:r>
              <a:rPr lang="ru-RU" dirty="0" err="1"/>
              <a:t>Лесно</a:t>
            </a:r>
            <a:r>
              <a:rPr lang="ru-RU" dirty="0"/>
              <a:t>, мощно и динамично </a:t>
            </a:r>
            <a:r>
              <a:rPr lang="ru-RU" dirty="0" err="1"/>
              <a:t>планиране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базирано</a:t>
            </a:r>
            <a:r>
              <a:rPr lang="ru-RU" dirty="0"/>
              <a:t> на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продължителността</a:t>
            </a:r>
            <a:r>
              <a:rPr lang="ru-RU" dirty="0"/>
              <a:t> на проекта и </a:t>
            </a:r>
            <a:r>
              <a:rPr lang="ru-RU" dirty="0" err="1"/>
              <a:t>разпределените</a:t>
            </a:r>
            <a:r>
              <a:rPr lang="ru-RU" dirty="0"/>
              <a:t> </a:t>
            </a:r>
            <a:r>
              <a:rPr lang="ru-RU" dirty="0" err="1"/>
              <a:t>членове</a:t>
            </a:r>
            <a:r>
              <a:rPr lang="ru-RU" dirty="0"/>
              <a:t> на </a:t>
            </a:r>
            <a:r>
              <a:rPr lang="ru-RU" dirty="0" err="1"/>
              <a:t>екипа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информация за </a:t>
            </a:r>
            <a:r>
              <a:rPr lang="ru-RU" dirty="0" err="1"/>
              <a:t>задачите</a:t>
            </a:r>
            <a:r>
              <a:rPr lang="ru-RU" dirty="0"/>
              <a:t> по проекта – начало, </a:t>
            </a:r>
            <a:r>
              <a:rPr lang="ru-RU" dirty="0" err="1"/>
              <a:t>продължителност</a:t>
            </a:r>
            <a:r>
              <a:rPr lang="ru-RU" dirty="0"/>
              <a:t> на </a:t>
            </a:r>
            <a:r>
              <a:rPr lang="ru-RU" dirty="0" err="1"/>
              <a:t>изпълнение</a:t>
            </a:r>
            <a:r>
              <a:rPr lang="ru-RU" dirty="0"/>
              <a:t>, край, кой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извърши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5" name="Контейнер за съдържание 2">
            <a:extLst>
              <a:ext uri="{FF2B5EF4-FFF2-40B4-BE49-F238E27FC236}">
                <a16:creationId xmlns:a16="http://schemas.microsoft.com/office/drawing/2014/main" id="{0D6CE338-A266-136B-0158-C58C5E525317}"/>
              </a:ext>
            </a:extLst>
          </p:cNvPr>
          <p:cNvSpPr txBox="1">
            <a:spLocks/>
          </p:cNvSpPr>
          <p:nvPr/>
        </p:nvSpPr>
        <p:spPr>
          <a:xfrm>
            <a:off x="1251678" y="3652520"/>
            <a:ext cx="723192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r>
              <a:rPr lang="bg-BG" dirty="0"/>
              <a:t>Недостатък: </a:t>
            </a:r>
            <a:r>
              <a:rPr lang="ru-RU" dirty="0" err="1"/>
              <a:t>Мicrosoft</a:t>
            </a:r>
            <a:r>
              <a:rPr lang="ru-RU" dirty="0"/>
              <a:t> Project не е </a:t>
            </a:r>
            <a:r>
              <a:rPr lang="ru-RU" dirty="0" err="1"/>
              <a:t>безплатен</a:t>
            </a:r>
            <a:r>
              <a:rPr lang="ru-RU" dirty="0"/>
              <a:t> </a:t>
            </a:r>
            <a:r>
              <a:rPr lang="ru-RU" dirty="0" err="1"/>
              <a:t>софтуерен</a:t>
            </a:r>
            <a:r>
              <a:rPr lang="ru-RU" dirty="0"/>
              <a:t> инструмент,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доведе</a:t>
            </a:r>
            <a:r>
              <a:rPr lang="ru-RU" dirty="0"/>
              <a:t> до трудности при </a:t>
            </a:r>
            <a:r>
              <a:rPr lang="ru-RU" dirty="0" err="1"/>
              <a:t>намирането</a:t>
            </a:r>
            <a:r>
              <a:rPr lang="ru-RU" dirty="0"/>
              <a:t>, </a:t>
            </a:r>
            <a:r>
              <a:rPr lang="ru-RU" dirty="0" err="1"/>
              <a:t>изтеглянето</a:t>
            </a:r>
            <a:r>
              <a:rPr lang="ru-RU" dirty="0"/>
              <a:t> и </a:t>
            </a:r>
            <a:r>
              <a:rPr lang="ru-RU" dirty="0" err="1"/>
              <a:t>инсталирането</a:t>
            </a:r>
            <a:r>
              <a:rPr lang="ru-RU" dirty="0"/>
              <a:t> на </a:t>
            </a:r>
            <a:r>
              <a:rPr lang="ru-RU" dirty="0" err="1"/>
              <a:t>неофициална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продукта.</a:t>
            </a:r>
            <a:endParaRPr lang="bg-BG" dirty="0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8ED1EA02-20CE-0CCB-3821-8C528740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1" y="3789680"/>
            <a:ext cx="3300409" cy="28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3333"/>
      </p:ext>
    </p:extLst>
  </p:cSld>
  <p:clrMapOvr>
    <a:masterClrMapping/>
  </p:clrMapOvr>
</p:sld>
</file>

<file path=ppt/theme/theme1.xml><?xml version="1.0" encoding="utf-8"?>
<a:theme xmlns:a="http://schemas.openxmlformats.org/drawingml/2006/main" name="Значка">
  <a:themeElements>
    <a:clrScheme name="По избор 8">
      <a:dk1>
        <a:sysClr val="windowText" lastClr="000000"/>
      </a:dk1>
      <a:lt1>
        <a:sysClr val="window" lastClr="FFFFFF"/>
      </a:lt1>
      <a:dk2>
        <a:srgbClr val="252532"/>
      </a:dk2>
      <a:lt2>
        <a:srgbClr val="F3F3F2"/>
      </a:lt2>
      <a:accent1>
        <a:srgbClr val="ED213D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к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160472-cybercrime-template-16x9</Template>
  <TotalTime>185</TotalTime>
  <Words>905</Words>
  <Application>Microsoft Office PowerPoint</Application>
  <PresentationFormat>Широк екран</PresentationFormat>
  <Paragraphs>163</Paragraphs>
  <Slides>22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32" baseType="lpstr">
      <vt:lpstr>Arial</vt:lpstr>
      <vt:lpstr>Artifakt Element Heavy</vt:lpstr>
      <vt:lpstr>Artifakt Element Light</vt:lpstr>
      <vt:lpstr>Calibri</vt:lpstr>
      <vt:lpstr>Corbel</vt:lpstr>
      <vt:lpstr>Gill Sans MT</vt:lpstr>
      <vt:lpstr>Gill Sans MT (Основен текст)</vt:lpstr>
      <vt:lpstr>Impact</vt:lpstr>
      <vt:lpstr>Wingdings</vt:lpstr>
      <vt:lpstr>Значка</vt:lpstr>
      <vt:lpstr>Система за избор на песен</vt:lpstr>
      <vt:lpstr>Същност на проекта</vt:lpstr>
      <vt:lpstr>Основни компоненти и функционални изисквания</vt:lpstr>
      <vt:lpstr>Определяне на роли на членовете от екипа</vt:lpstr>
      <vt:lpstr>Бюджет</vt:lpstr>
      <vt:lpstr>Система за контрол на версиите</vt:lpstr>
      <vt:lpstr>Недостатъци на github и съпоставка</vt:lpstr>
      <vt:lpstr>Скрийншот контрол на версиите</vt:lpstr>
      <vt:lpstr>Система за управление на проекта </vt:lpstr>
      <vt:lpstr>Функционалности на ms project</vt:lpstr>
      <vt:lpstr>Разпределяне на задачи и срокове за изпълнение – ms Project отчет</vt:lpstr>
      <vt:lpstr>Диаграма на гант</vt:lpstr>
      <vt:lpstr>Жалонни точки. Timeline</vt:lpstr>
      <vt:lpstr>Методология за разработка на софтуера</vt:lpstr>
      <vt:lpstr>Недостатъци на scrum и съпоставка</vt:lpstr>
      <vt:lpstr>Стъпки при scrum</vt:lpstr>
      <vt:lpstr>Програмни средства за реализация</vt:lpstr>
      <vt:lpstr>Структура на проекта</vt:lpstr>
      <vt:lpstr>Профил на риска</vt:lpstr>
      <vt:lpstr>отчети</vt:lpstr>
      <vt:lpstr>екрани</vt:lpstr>
      <vt:lpstr>Благодарим  за  вниманието 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избор на песен</dc:title>
  <dc:creator>ЕЛИЦА ИВАНОВА ТОДОРОВА СИТ 3к</dc:creator>
  <cp:lastModifiedBy>ЕЛИЦА ИВАНОВА ТОДОРОВА СИТ 3к</cp:lastModifiedBy>
  <cp:revision>13</cp:revision>
  <dcterms:created xsi:type="dcterms:W3CDTF">2022-05-23T11:43:26Z</dcterms:created>
  <dcterms:modified xsi:type="dcterms:W3CDTF">2022-05-23T14:49:22Z</dcterms:modified>
</cp:coreProperties>
</file>