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Montserrat SemiBold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  <p:embeddedFont>
      <p:font typeface="Montserrat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2C2A314-6DC1-4C5C-9775-D8E5337D213E}">
  <a:tblStyle styleId="{42C2A314-6DC1-4C5C-9775-D8E5337D213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MontserratSemiBold-bold.fntdata"/><Relationship Id="rId27" Type="http://schemas.openxmlformats.org/officeDocument/2006/relationships/font" Target="fonts/MontserratSemiBold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SemiBold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regular.fntdata"/><Relationship Id="rId30" Type="http://schemas.openxmlformats.org/officeDocument/2006/relationships/font" Target="fonts/MontserratSemiBold-boldItalic.fntdata"/><Relationship Id="rId11" Type="http://schemas.openxmlformats.org/officeDocument/2006/relationships/slide" Target="slides/slide5.xml"/><Relationship Id="rId33" Type="http://schemas.openxmlformats.org/officeDocument/2006/relationships/font" Target="fonts/Lato-italic.fntdata"/><Relationship Id="rId10" Type="http://schemas.openxmlformats.org/officeDocument/2006/relationships/slide" Target="slides/slide4.xml"/><Relationship Id="rId32" Type="http://schemas.openxmlformats.org/officeDocument/2006/relationships/font" Target="fonts/Lato-bold.fntdata"/><Relationship Id="rId13" Type="http://schemas.openxmlformats.org/officeDocument/2006/relationships/slide" Target="slides/slide7.xml"/><Relationship Id="rId35" Type="http://schemas.openxmlformats.org/officeDocument/2006/relationships/font" Target="fonts/Montserrat-regular.fntdata"/><Relationship Id="rId12" Type="http://schemas.openxmlformats.org/officeDocument/2006/relationships/slide" Target="slides/slide6.xml"/><Relationship Id="rId34" Type="http://schemas.openxmlformats.org/officeDocument/2006/relationships/font" Target="fonts/Lato-boldItalic.fntdata"/><Relationship Id="rId15" Type="http://schemas.openxmlformats.org/officeDocument/2006/relationships/slide" Target="slides/slide9.xml"/><Relationship Id="rId37" Type="http://schemas.openxmlformats.org/officeDocument/2006/relationships/font" Target="fonts/Montserrat-italic.fntdata"/><Relationship Id="rId14" Type="http://schemas.openxmlformats.org/officeDocument/2006/relationships/slide" Target="slides/slide8.xml"/><Relationship Id="rId36" Type="http://schemas.openxmlformats.org/officeDocument/2006/relationships/font" Target="fonts/Montserrat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Montserrat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" name="Google Shape;2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197e0087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197e0087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197e0087b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e197e0087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f1b8f9e52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af1b8f9e52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f1b8f9e52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f1b8f9e52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197e0087b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197e0087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f1b8f9e52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af1b8f9e52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e197e0087b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e197e0087b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197e0087b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e197e0087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197e0087b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e197e0087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197e0087b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e197e0087b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53e5e9a25e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Google Shape;27;g53e5e9a25e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197e0087b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197e0087b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9f31314e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9f31314e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e197e0087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e197e0087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e197e0087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e197e0087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af1b8f9e52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af1b8f9e52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e197e0087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e197e0087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e197e0087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e197e0087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f1b8f9e52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f1b8f9e52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 / Checkpoint Slide">
  <p:cSld name="TITLE_1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Slide">
  <p:cSld name="TITLE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0" y="2374950"/>
            <a:ext cx="529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Slide">
  <p:cSld name="TITLE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idx="12" type="sldNum"/>
          </p:nvPr>
        </p:nvSpPr>
        <p:spPr>
          <a:xfrm>
            <a:off x="0" y="2374950"/>
            <a:ext cx="529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sion 1 vs 2 Slide">
  <p:cSld name="TITLE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"/>
          <p:cNvSpPr txBox="1"/>
          <p:nvPr>
            <p:ph idx="12" type="sldNum"/>
          </p:nvPr>
        </p:nvSpPr>
        <p:spPr>
          <a:xfrm>
            <a:off x="0" y="2374950"/>
            <a:ext cx="529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Slide">
  <p:cSld name="TITLE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0" y="2374950"/>
            <a:ext cx="529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n Fact Slide">
  <p:cSld name="TITLE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idx="12" type="sldNum"/>
          </p:nvPr>
        </p:nvSpPr>
        <p:spPr>
          <a:xfrm>
            <a:off x="0" y="2374950"/>
            <a:ext cx="529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lue-gold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0" y="2374950"/>
            <a:ext cx="529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9"/>
          <p:cNvSpPr txBox="1"/>
          <p:nvPr/>
        </p:nvSpPr>
        <p:spPr>
          <a:xfrm>
            <a:off x="1319400" y="1492950"/>
            <a:ext cx="6269700" cy="13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Workshop 12:</a:t>
            </a:r>
            <a:endParaRPr b="1" sz="3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MySql</a:t>
            </a:r>
            <a:endParaRPr b="1" sz="3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" name="Google Shape;24;p9"/>
          <p:cNvSpPr txBox="1"/>
          <p:nvPr/>
        </p:nvSpPr>
        <p:spPr>
          <a:xfrm>
            <a:off x="1319400" y="3021025"/>
            <a:ext cx="48408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Brainster Web Development Academy</a:t>
            </a:r>
            <a:endParaRPr sz="12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/>
        </p:nvSpPr>
        <p:spPr>
          <a:xfrm>
            <a:off x="0" y="2397475"/>
            <a:ext cx="529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ontserrat SemiBold"/>
                <a:ea typeface="Montserrat SemiBold"/>
                <a:cs typeface="Montserrat SemiBold"/>
                <a:sym typeface="Montserrat SemiBold"/>
              </a:rPr>
              <a:t>10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aphicFrame>
        <p:nvGraphicFramePr>
          <p:cNvPr id="86" name="Google Shape;86;p18"/>
          <p:cNvGraphicFramePr/>
          <p:nvPr/>
        </p:nvGraphicFramePr>
        <p:xfrm>
          <a:off x="6066850" y="17187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{42C2A314-6DC1-4C5C-9775-D8E5337D213E}</a:tableStyleId>
              </a:tblPr>
              <a:tblGrid>
                <a:gridCol w="1942625"/>
              </a:tblGrid>
              <a:tr h="853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fatal_percent</a:t>
                      </a:r>
                      <a:endParaRPr b="1" sz="800" u="none" cap="none" strike="noStrike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21900" marB="121900" marR="121900" marL="121900" anchor="ctr">
                    <a:solidFill>
                      <a:srgbClr val="5AD1E5"/>
                    </a:solidFill>
                  </a:tcPr>
                </a:tc>
              </a:tr>
              <a:tr h="853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6.29970135</a:t>
                      </a:r>
                      <a:endParaRPr sz="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21900" marB="121900" marR="121900" marL="121900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7" name="Google Shape;87;p18"/>
          <p:cNvSpPr txBox="1"/>
          <p:nvPr/>
        </p:nvSpPr>
        <p:spPr>
          <a:xfrm>
            <a:off x="852175" y="1134451"/>
            <a:ext cx="4840800" cy="28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200">
                <a:solidFill>
                  <a:srgbClr val="5AD1E5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8. Find the ratio between the number of deaths and the number of infected citizens in Macedonia </a:t>
            </a:r>
            <a:endParaRPr sz="3200">
              <a:solidFill>
                <a:srgbClr val="5AD1E5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8" name="Google Shape;88;p18"/>
          <p:cNvSpPr txBox="1"/>
          <p:nvPr/>
        </p:nvSpPr>
        <p:spPr>
          <a:xfrm>
            <a:off x="852175" y="3639638"/>
            <a:ext cx="4003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E2D3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</a:t>
            </a:r>
            <a:r>
              <a:rPr lang="en" sz="1200">
                <a:solidFill>
                  <a:srgbClr val="1E2D3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.e. percent of death among infected people</a:t>
            </a:r>
            <a:endParaRPr sz="1200">
              <a:solidFill>
                <a:srgbClr val="1E2D3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/>
        </p:nvSpPr>
        <p:spPr>
          <a:xfrm>
            <a:off x="0" y="2397475"/>
            <a:ext cx="529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ontserrat SemiBold"/>
                <a:ea typeface="Montserrat SemiBold"/>
                <a:cs typeface="Montserrat SemiBold"/>
                <a:sym typeface="Montserrat SemiBold"/>
              </a:rPr>
              <a:t>11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4" name="Google Shape;94;p19"/>
          <p:cNvSpPr txBox="1"/>
          <p:nvPr/>
        </p:nvSpPr>
        <p:spPr>
          <a:xfrm>
            <a:off x="845900" y="880150"/>
            <a:ext cx="4840800" cy="3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5AD1E5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9. </a:t>
            </a:r>
            <a:r>
              <a:rPr lang="en" sz="3200">
                <a:solidFill>
                  <a:srgbClr val="5AD1E5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Find the ratio between the number of deaths and the number of infected citizens in every country.</a:t>
            </a:r>
            <a:endParaRPr sz="3200">
              <a:solidFill>
                <a:srgbClr val="5AD1E5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5" name="Google Shape;95;p19"/>
          <p:cNvSpPr txBox="1"/>
          <p:nvPr/>
        </p:nvSpPr>
        <p:spPr>
          <a:xfrm>
            <a:off x="845900" y="3894038"/>
            <a:ext cx="4003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E2D3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i.e. percent of death among infected people</a:t>
            </a:r>
            <a:endParaRPr sz="1200">
              <a:solidFill>
                <a:srgbClr val="1E2D3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aphicFrame>
        <p:nvGraphicFramePr>
          <p:cNvPr id="96" name="Google Shape;96;p19"/>
          <p:cNvGraphicFramePr/>
          <p:nvPr/>
        </p:nvGraphicFramePr>
        <p:xfrm>
          <a:off x="6284300" y="4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{42C2A314-6DC1-4C5C-9775-D8E5337D213E}</a:tableStyleId>
              </a:tblPr>
              <a:tblGrid>
                <a:gridCol w="1429850"/>
                <a:gridCol w="1429850"/>
              </a:tblGrid>
              <a:tr h="301775"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 b="1" sz="800" u="none" cap="none" strike="noStrike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0" marL="0" anchor="ctr">
                    <a:solidFill>
                      <a:srgbClr val="5AD1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fatal_percent</a:t>
                      </a:r>
                      <a:endParaRPr b="1" sz="8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0" marL="0" anchor="ctr">
                    <a:solidFill>
                      <a:srgbClr val="5AD1E5"/>
                    </a:solidFill>
                  </a:tcPr>
                </a:tc>
              </a:tr>
              <a:tr h="301775"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Afghanistan</a:t>
                      </a:r>
                      <a:endParaRPr sz="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0" marL="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3.56521615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0" marL="0" anchor="ctr">
                    <a:solidFill>
                      <a:srgbClr val="EFEFEF"/>
                    </a:solidFill>
                  </a:tcPr>
                </a:tc>
              </a:tr>
              <a:tr h="301775"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Albania</a:t>
                      </a:r>
                      <a:endParaRPr sz="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3.36636585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0" marL="0" anchor="ctr">
                    <a:solidFill>
                      <a:srgbClr val="FFFFFF"/>
                    </a:solidFill>
                  </a:tcPr>
                </a:tc>
              </a:tr>
              <a:tr h="301775"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Algeria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0" marL="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8.44499790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0" marL="0" anchor="ctr">
                    <a:solidFill>
                      <a:srgbClr val="EFEFEF"/>
                    </a:solidFill>
                  </a:tcPr>
                </a:tc>
              </a:tr>
              <a:tr h="301775"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Andorra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1478124591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0" marL="0" anchor="ctr">
                    <a:solidFill>
                      <a:srgbClr val="FFFFFF"/>
                    </a:solidFill>
                  </a:tcPr>
                </a:tc>
              </a:tr>
              <a:tr h="301775"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Angola</a:t>
                      </a:r>
                      <a:endParaRPr sz="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0" marL="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5.53371353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0" marL="0" anchor="ctr">
                    <a:solidFill>
                      <a:srgbClr val="EFEFEF"/>
                    </a:solidFill>
                  </a:tcPr>
                </a:tc>
              </a:tr>
              <a:tr h="301775"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Anguilla</a:t>
                      </a:r>
                      <a:endParaRPr sz="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0.000000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0" marL="0" anchor="ctr">
                    <a:solidFill>
                      <a:srgbClr val="FFFFFF"/>
                    </a:solidFill>
                  </a:tcPr>
                </a:tc>
              </a:tr>
              <a:tr h="303100"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Antigua_and_Barbuda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0" marL="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3.1250000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0" marL="0" anchor="ctr">
                    <a:solidFill>
                      <a:srgbClr val="EFEFEF"/>
                    </a:solidFill>
                  </a:tcPr>
                </a:tc>
              </a:tr>
              <a:tr h="303100"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Argentina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4.15370423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0" marL="0" anchor="ctr">
                    <a:solidFill>
                      <a:srgbClr val="FFFFFF"/>
                    </a:solidFill>
                  </a:tcPr>
                </a:tc>
              </a:tr>
              <a:tr h="303100"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Armenia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0" marL="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1.59831442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0" marL="0" anchor="ctr">
                    <a:solidFill>
                      <a:srgbClr val="EFEFEF"/>
                    </a:solidFill>
                  </a:tcPr>
                </a:tc>
              </a:tr>
              <a:tr h="303100"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Aruba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7.69230769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0" marL="0" anchor="ctr">
                    <a:solidFill>
                      <a:srgbClr val="FFFFFF"/>
                    </a:solidFill>
                  </a:tcPr>
                </a:tc>
              </a:tr>
              <a:tr h="303100"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Australia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0" marL="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3.03358834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0" marL="0" anchor="ctr">
                    <a:solidFill>
                      <a:srgbClr val="EFEFEF"/>
                    </a:solidFill>
                  </a:tcPr>
                </a:tc>
              </a:tr>
              <a:tr h="303100"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Austria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6.35933777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0" marL="0" anchor="ctr">
                    <a:solidFill>
                      <a:srgbClr val="FFFFFF"/>
                    </a:solidFill>
                  </a:tcPr>
                </a:tc>
              </a:tr>
              <a:tr h="303100"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Azerbaijan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0" marL="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9144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1.36838349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0" marL="0" anchor="ctr">
                    <a:solidFill>
                      <a:srgbClr val="EFEFEF"/>
                    </a:solidFill>
                  </a:tcPr>
                </a:tc>
              </a:tr>
              <a:tr h="303100"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Bahamas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10.63829787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0" marL="0" anchor="ctr">
                    <a:solidFill>
                      <a:srgbClr val="FFFFFF"/>
                    </a:solidFill>
                  </a:tcPr>
                </a:tc>
              </a:tr>
              <a:tr h="303100"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Bahrain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0" marL="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0.32951953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0" marL="0" anchor="ctr">
                    <a:solidFill>
                      <a:srgbClr val="EFEFEF"/>
                    </a:solidFill>
                  </a:tcPr>
                </a:tc>
              </a:tr>
              <a:tr h="303100"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...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0" marL="0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...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0" marL="0" anchor="ctr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/>
        </p:nvSpPr>
        <p:spPr>
          <a:xfrm>
            <a:off x="0" y="2397475"/>
            <a:ext cx="529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ontserrat SemiBold"/>
                <a:ea typeface="Montserrat SemiBold"/>
                <a:cs typeface="Montserrat SemiBold"/>
                <a:sym typeface="Montserrat SemiBold"/>
              </a:rPr>
              <a:t>12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aphicFrame>
        <p:nvGraphicFramePr>
          <p:cNvPr id="102" name="Google Shape;102;p20"/>
          <p:cNvGraphicFramePr/>
          <p:nvPr/>
        </p:nvGraphicFramePr>
        <p:xfrm>
          <a:off x="6041750" y="-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{42C2A314-6DC1-4C5C-9775-D8E5337D213E}</a:tableStyleId>
              </a:tblPr>
              <a:tblGrid>
                <a:gridCol w="971325"/>
                <a:gridCol w="971325"/>
              </a:tblGrid>
              <a:tr h="857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 b="1" sz="800" u="none" cap="none" strike="noStrike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21900" marB="121900" marR="121900" marL="121900" anchor="ctr">
                    <a:solidFill>
                      <a:srgbClr val="5AD1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fatal_percent</a:t>
                      </a:r>
                      <a:endParaRPr b="1" sz="8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21900" marB="121900" marR="121900" marL="121900" anchor="ctr">
                    <a:solidFill>
                      <a:srgbClr val="5AD1E5"/>
                    </a:solidFill>
                  </a:tcPr>
                </a:tc>
              </a:tr>
              <a:tr h="857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Asia</a:t>
                      </a:r>
                      <a:endParaRPr sz="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21900" marB="121900" marR="121900" marL="12190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3.06702848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21900" marB="121900" marR="121900" marL="121900" anchor="ctr">
                    <a:solidFill>
                      <a:srgbClr val="EFEFEF"/>
                    </a:solidFill>
                  </a:tcPr>
                </a:tc>
              </a:tr>
              <a:tr h="857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Africa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21900" marB="121900" marR="121900" marL="1219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3.59566418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21900" marB="121900" marR="121900" marL="121900" anchor="ctr">
                    <a:solidFill>
                      <a:srgbClr val="FFFFFF"/>
                    </a:solidFill>
                  </a:tcPr>
                </a:tc>
              </a:tr>
              <a:tr h="857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America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21900" marB="121900" marR="121900" marL="12190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4.62730745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21900" marB="121900" marR="121900" marL="121900" anchor="ctr">
                    <a:solidFill>
                      <a:srgbClr val="EFEFEF"/>
                    </a:solidFill>
                  </a:tcPr>
                </a:tc>
              </a:tr>
              <a:tr h="857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Europa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21900" marB="121900" marR="121900" marL="1219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6.69398838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21900" marB="121900" marR="121900" marL="121900" anchor="ctr">
                    <a:solidFill>
                      <a:srgbClr val="FFFFFF"/>
                    </a:solidFill>
                  </a:tcPr>
                </a:tc>
              </a:tr>
              <a:tr h="857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Oceania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21900" marB="121900" marR="121900" marL="12190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3.28599177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21900" marB="121900" marR="121900" marL="121900" anchor="ctr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103" name="Google Shape;103;p20"/>
          <p:cNvSpPr txBox="1"/>
          <p:nvPr/>
        </p:nvSpPr>
        <p:spPr>
          <a:xfrm>
            <a:off x="839625" y="1008450"/>
            <a:ext cx="4840800" cy="31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5AD1E5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10. </a:t>
            </a:r>
            <a:r>
              <a:rPr lang="en" sz="3200">
                <a:solidFill>
                  <a:srgbClr val="5AD1E5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Find the ratio between the number of deaths and the number of infected citizens on every continent.</a:t>
            </a:r>
            <a:endParaRPr sz="3200">
              <a:solidFill>
                <a:srgbClr val="5AD1E5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/>
        </p:nvSpPr>
        <p:spPr>
          <a:xfrm>
            <a:off x="0" y="2397475"/>
            <a:ext cx="529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ontserrat SemiBold"/>
                <a:ea typeface="Montserrat SemiBold"/>
                <a:cs typeface="Montserrat SemiBold"/>
                <a:sym typeface="Montserrat SemiBold"/>
              </a:rPr>
              <a:t>13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9" name="Google Shape;109;p21"/>
          <p:cNvSpPr txBox="1"/>
          <p:nvPr/>
        </p:nvSpPr>
        <p:spPr>
          <a:xfrm>
            <a:off x="845900" y="1755145"/>
            <a:ext cx="4840800" cy="16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5AD1E5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11. Find the country with the most covid cases.</a:t>
            </a:r>
            <a:endParaRPr sz="3200">
              <a:solidFill>
                <a:srgbClr val="5AD1E5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5AD1E5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5AD1E5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5AD1E5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aphicFrame>
        <p:nvGraphicFramePr>
          <p:cNvPr id="110" name="Google Shape;110;p21"/>
          <p:cNvGraphicFramePr/>
          <p:nvPr/>
        </p:nvGraphicFramePr>
        <p:xfrm>
          <a:off x="5755775" y="17187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{42C2A314-6DC1-4C5C-9775-D8E5337D213E}</a:tableStyleId>
              </a:tblPr>
              <a:tblGrid>
                <a:gridCol w="1598450"/>
                <a:gridCol w="1484975"/>
              </a:tblGrid>
              <a:tr h="853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 b="1" sz="800" u="none" cap="none" strike="noStrike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21900" marB="121900" marR="121900" marL="121900" anchor="ctr">
                    <a:solidFill>
                      <a:srgbClr val="5AD1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total_cases</a:t>
                      </a:r>
                      <a:endParaRPr b="1" sz="8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21900" marB="121900" marR="121900" marL="121900" anchor="ctr">
                    <a:solidFill>
                      <a:srgbClr val="5AD1E5"/>
                    </a:solidFill>
                  </a:tcPr>
                </a:tc>
              </a:tr>
              <a:tr h="853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United_States_of_America</a:t>
                      </a:r>
                      <a:endParaRPr sz="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21900" marB="121900" marR="121900" marL="1219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3055004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21900" marB="121900" marR="121900" marL="121900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/>
        </p:nvSpPr>
        <p:spPr>
          <a:xfrm>
            <a:off x="0" y="2397475"/>
            <a:ext cx="529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ontserrat SemiBold"/>
                <a:ea typeface="Montserrat SemiBold"/>
                <a:cs typeface="Montserrat SemiBold"/>
                <a:sym typeface="Montserrat SemiBold"/>
              </a:rPr>
              <a:t>14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aphicFrame>
        <p:nvGraphicFramePr>
          <p:cNvPr id="116" name="Google Shape;116;p22"/>
          <p:cNvGraphicFramePr/>
          <p:nvPr/>
        </p:nvGraphicFramePr>
        <p:xfrm>
          <a:off x="6041750" y="-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{42C2A314-6DC1-4C5C-9775-D8E5337D213E}</a:tableStyleId>
              </a:tblPr>
              <a:tblGrid>
                <a:gridCol w="971325"/>
                <a:gridCol w="971325"/>
              </a:tblGrid>
              <a:tr h="857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 b="1" sz="800" u="none" cap="none" strike="noStrike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21900" marB="121900" marR="121900" marL="121900" anchor="ctr">
                    <a:solidFill>
                      <a:srgbClr val="5AD1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total_cases</a:t>
                      </a:r>
                      <a:endParaRPr b="1" sz="8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21900" marB="121900" marR="121900" marL="121900" anchor="ctr">
                    <a:solidFill>
                      <a:srgbClr val="5AD1E5"/>
                    </a:solidFill>
                  </a:tcPr>
                </a:tc>
              </a:tr>
              <a:tr h="857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America</a:t>
                      </a:r>
                      <a:endParaRPr sz="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21900" marB="121900" marR="121900" marL="12190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6270694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21900" marB="121900" marR="121900" marL="121900" anchor="ctr">
                    <a:solidFill>
                      <a:srgbClr val="EFEFEF"/>
                    </a:solidFill>
                  </a:tcPr>
                </a:tc>
              </a:tr>
              <a:tr h="857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Asia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21900" marB="121900" marR="121900" marL="1219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2686831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21900" marB="121900" marR="121900" marL="121900" anchor="ctr">
                    <a:solidFill>
                      <a:srgbClr val="FFFFFF"/>
                    </a:solidFill>
                  </a:tcPr>
                </a:tc>
              </a:tr>
              <a:tr h="857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Europe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21900" marB="121900" marR="121900" marL="12190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2560563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21900" marB="121900" marR="121900" marL="121900" anchor="ctr">
                    <a:solidFill>
                      <a:srgbClr val="EFEFEF"/>
                    </a:solidFill>
                  </a:tcPr>
                </a:tc>
              </a:tr>
              <a:tr h="857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Africa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21900" marB="121900" marR="121900" marL="1219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523871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21900" marB="121900" marR="121900" marL="121900" anchor="ctr">
                    <a:solidFill>
                      <a:srgbClr val="FFFFFF"/>
                    </a:solidFill>
                  </a:tcPr>
                </a:tc>
              </a:tr>
              <a:tr h="857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Oceania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21900" marB="121900" marR="121900" marL="12190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10531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21900" marB="121900" marR="121900" marL="121900" anchor="ctr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117" name="Google Shape;117;p22"/>
          <p:cNvSpPr txBox="1"/>
          <p:nvPr/>
        </p:nvSpPr>
        <p:spPr>
          <a:xfrm>
            <a:off x="827075" y="1514400"/>
            <a:ext cx="4969500" cy="21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5AD1E5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12. </a:t>
            </a:r>
            <a:r>
              <a:rPr lang="en" sz="3200">
                <a:solidFill>
                  <a:srgbClr val="5AD1E5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Find the total number of cases per continent in descending order.</a:t>
            </a:r>
            <a:endParaRPr sz="3200">
              <a:solidFill>
                <a:srgbClr val="5AD1E5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/>
        </p:nvSpPr>
        <p:spPr>
          <a:xfrm>
            <a:off x="0" y="2397475"/>
            <a:ext cx="529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ontserrat SemiBold"/>
                <a:ea typeface="Montserrat SemiBold"/>
                <a:cs typeface="Montserrat SemiBold"/>
                <a:sym typeface="Montserrat SemiBold"/>
              </a:rPr>
              <a:t>15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aphicFrame>
        <p:nvGraphicFramePr>
          <p:cNvPr id="123" name="Google Shape;123;p23"/>
          <p:cNvGraphicFramePr/>
          <p:nvPr/>
        </p:nvGraphicFramePr>
        <p:xfrm>
          <a:off x="6300500" y="17187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{42C2A314-6DC1-4C5C-9775-D8E5337D213E}</a:tableStyleId>
              </a:tblPr>
              <a:tblGrid>
                <a:gridCol w="1426300"/>
                <a:gridCol w="1188600"/>
              </a:tblGrid>
              <a:tr h="853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 b="1" sz="800" u="none" cap="none" strike="noStrike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21900" marB="121900" marR="121900" marL="121900" anchor="ctr">
                    <a:solidFill>
                      <a:srgbClr val="5AD1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total_cases_june</a:t>
                      </a:r>
                      <a:endParaRPr b="1" sz="8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21900" marB="121900" marR="121900" marL="121900" anchor="ctr">
                    <a:solidFill>
                      <a:srgbClr val="5AD1E5"/>
                    </a:solidFill>
                  </a:tcPr>
                </a:tc>
              </a:tr>
              <a:tr h="853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Saint_Kitts_and_Nevis</a:t>
                      </a:r>
                      <a:endParaRPr sz="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21900" marB="121900" marR="121900" marL="1219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21900" marB="121900" marR="121900" marL="121900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24" name="Google Shape;124;p23"/>
          <p:cNvSpPr txBox="1"/>
          <p:nvPr/>
        </p:nvSpPr>
        <p:spPr>
          <a:xfrm>
            <a:off x="833350" y="1396650"/>
            <a:ext cx="5239500" cy="23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5AD1E5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13. </a:t>
            </a:r>
            <a:r>
              <a:rPr lang="en" sz="3200">
                <a:solidFill>
                  <a:srgbClr val="5AD1E5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Find the country with the lowest number of cases in June.</a:t>
            </a:r>
            <a:endParaRPr sz="3200">
              <a:solidFill>
                <a:srgbClr val="5AD1E5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25" name="Google Shape;125;p23"/>
          <p:cNvSpPr txBox="1"/>
          <p:nvPr/>
        </p:nvSpPr>
        <p:spPr>
          <a:xfrm>
            <a:off x="852175" y="3007863"/>
            <a:ext cx="4003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E2D3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Note</a:t>
            </a:r>
            <a:r>
              <a:rPr lang="en" sz="1200">
                <a:solidFill>
                  <a:srgbClr val="1E2D3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: </a:t>
            </a:r>
            <a:r>
              <a:rPr lang="en" sz="1200">
                <a:solidFill>
                  <a:srgbClr val="1E2D3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you might get more than one with the same number, for example there might be more countries with 0 cases</a:t>
            </a:r>
            <a:endParaRPr sz="1200">
              <a:solidFill>
                <a:srgbClr val="1E2D3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/>
        </p:nvSpPr>
        <p:spPr>
          <a:xfrm>
            <a:off x="0" y="2397475"/>
            <a:ext cx="529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ontserrat SemiBold"/>
                <a:ea typeface="Montserrat SemiBold"/>
                <a:cs typeface="Montserrat SemiBold"/>
                <a:sym typeface="Montserrat SemiBold"/>
              </a:rPr>
              <a:t>16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aphicFrame>
        <p:nvGraphicFramePr>
          <p:cNvPr id="131" name="Google Shape;131;p24"/>
          <p:cNvGraphicFramePr/>
          <p:nvPr/>
        </p:nvGraphicFramePr>
        <p:xfrm>
          <a:off x="5755775" y="17187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{42C2A314-6DC1-4C5C-9775-D8E5337D213E}</a:tableStyleId>
              </a:tblPr>
              <a:tblGrid>
                <a:gridCol w="1061775"/>
                <a:gridCol w="1010825"/>
                <a:gridCol w="1010825"/>
              </a:tblGrid>
              <a:tr h="853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country_code</a:t>
                      </a:r>
                      <a:endParaRPr b="1" sz="800" u="none" cap="none" strike="noStrike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21900" marB="121900" marR="121900" marL="121900" anchor="ctr">
                    <a:solidFill>
                      <a:srgbClr val="5AD1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date</a:t>
                      </a:r>
                      <a:endParaRPr b="1" sz="8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21900" marB="121900" marR="121900" marL="121900" anchor="ctr">
                    <a:solidFill>
                      <a:srgbClr val="5AD1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cases</a:t>
                      </a:r>
                      <a:endParaRPr b="1" sz="8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21900" marB="121900" marR="121900" marL="121900" anchor="ctr">
                    <a:solidFill>
                      <a:srgbClr val="5AD1E5"/>
                    </a:solidFill>
                  </a:tcPr>
                </a:tc>
              </a:tr>
              <a:tr h="853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MKD</a:t>
                      </a:r>
                      <a:endParaRPr sz="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21900" marB="121900" marR="121900" marL="1219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2020-07-05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21900" marB="121900" marR="121900" marL="1219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289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21900" marB="121900" marR="121900" marL="121900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32" name="Google Shape;132;p24"/>
          <p:cNvSpPr txBox="1"/>
          <p:nvPr/>
        </p:nvSpPr>
        <p:spPr>
          <a:xfrm>
            <a:off x="833350" y="1396650"/>
            <a:ext cx="4454700" cy="23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5AD1E5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14. </a:t>
            </a:r>
            <a:r>
              <a:rPr lang="en" sz="3200">
                <a:solidFill>
                  <a:srgbClr val="5AD1E5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Find the date on which there were the most cases in Macedonia.</a:t>
            </a:r>
            <a:endParaRPr sz="3200">
              <a:solidFill>
                <a:srgbClr val="5AD1E5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/>
        </p:nvSpPr>
        <p:spPr>
          <a:xfrm>
            <a:off x="0" y="2397475"/>
            <a:ext cx="529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ontserrat SemiBold"/>
                <a:ea typeface="Montserrat SemiBold"/>
                <a:cs typeface="Montserrat SemiBold"/>
                <a:sym typeface="Montserrat SemiBold"/>
              </a:rPr>
              <a:t>17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8" name="Google Shape;138;p25"/>
          <p:cNvSpPr txBox="1"/>
          <p:nvPr/>
        </p:nvSpPr>
        <p:spPr>
          <a:xfrm>
            <a:off x="845900" y="1718700"/>
            <a:ext cx="4840800" cy="17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5AD1E5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15. </a:t>
            </a:r>
            <a:r>
              <a:rPr lang="en" sz="3200">
                <a:solidFill>
                  <a:srgbClr val="5AD1E5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Find the date on which there were the most cases globally.</a:t>
            </a:r>
            <a:endParaRPr sz="3200">
              <a:solidFill>
                <a:srgbClr val="5AD1E5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aphicFrame>
        <p:nvGraphicFramePr>
          <p:cNvPr id="139" name="Google Shape;139;p25"/>
          <p:cNvGraphicFramePr/>
          <p:nvPr/>
        </p:nvGraphicFramePr>
        <p:xfrm>
          <a:off x="5755775" y="17187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{42C2A314-6DC1-4C5C-9775-D8E5337D213E}</a:tableStyleId>
              </a:tblPr>
              <a:tblGrid>
                <a:gridCol w="1598450"/>
                <a:gridCol w="1484975"/>
              </a:tblGrid>
              <a:tr h="853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date</a:t>
                      </a:r>
                      <a:endParaRPr b="1" sz="800" u="none" cap="none" strike="noStrike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21900" marB="121900" marR="121900" marL="121900" anchor="ctr">
                    <a:solidFill>
                      <a:srgbClr val="5AD1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total_cases</a:t>
                      </a:r>
                      <a:endParaRPr b="1" sz="8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21900" marB="121900" marR="121900" marL="121900" anchor="ctr">
                    <a:solidFill>
                      <a:srgbClr val="5AD1E5"/>
                    </a:solidFill>
                  </a:tcPr>
                </a:tc>
              </a:tr>
              <a:tr h="853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2020-07-09</a:t>
                      </a:r>
                      <a:endParaRPr sz="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21900" marB="121900" marR="121900" marL="1219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214930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21900" marB="121900" marR="121900" marL="121900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/>
        </p:nvSpPr>
        <p:spPr>
          <a:xfrm>
            <a:off x="0" y="2397475"/>
            <a:ext cx="529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ontserrat SemiBold"/>
                <a:ea typeface="Montserrat SemiBold"/>
                <a:cs typeface="Montserrat SemiBold"/>
                <a:sym typeface="Montserrat SemiBold"/>
              </a:rPr>
              <a:t>18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845900" y="1718700"/>
            <a:ext cx="4774800" cy="17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5AD1E5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16. </a:t>
            </a:r>
            <a:r>
              <a:rPr lang="en" sz="3200">
                <a:solidFill>
                  <a:srgbClr val="5AD1E5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Find the continent with the lowest death rate.</a:t>
            </a:r>
            <a:endParaRPr sz="3200">
              <a:solidFill>
                <a:srgbClr val="5AD1E5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aphicFrame>
        <p:nvGraphicFramePr>
          <p:cNvPr id="146" name="Google Shape;146;p26"/>
          <p:cNvGraphicFramePr/>
          <p:nvPr/>
        </p:nvGraphicFramePr>
        <p:xfrm>
          <a:off x="5755775" y="17187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{42C2A314-6DC1-4C5C-9775-D8E5337D213E}</a:tableStyleId>
              </a:tblPr>
              <a:tblGrid>
                <a:gridCol w="1598450"/>
                <a:gridCol w="1484975"/>
              </a:tblGrid>
              <a:tr h="853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 b="1" sz="800" u="none" cap="none" strike="noStrike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21900" marB="121900" marR="121900" marL="121900" anchor="ctr">
                    <a:solidFill>
                      <a:srgbClr val="5AD1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total_deaths</a:t>
                      </a:r>
                      <a:endParaRPr b="1" sz="8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21900" marB="121900" marR="121900" marL="121900" anchor="ctr">
                    <a:solidFill>
                      <a:srgbClr val="5AD1E5"/>
                    </a:solidFill>
                  </a:tcPr>
                </a:tc>
              </a:tr>
              <a:tr h="853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Oceania</a:t>
                      </a:r>
                      <a:endParaRPr sz="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21900" marB="121900" marR="121900" marL="1219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135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21900" marB="121900" marR="121900" marL="121900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/>
        </p:nvSpPr>
        <p:spPr>
          <a:xfrm>
            <a:off x="0" y="2397475"/>
            <a:ext cx="529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ontserrat SemiBold"/>
                <a:ea typeface="Montserrat SemiBold"/>
                <a:cs typeface="Montserrat SemiBold"/>
                <a:sym typeface="Montserrat SemiBold"/>
              </a:rPr>
              <a:t>19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52" name="Google Shape;152;p27"/>
          <p:cNvSpPr txBox="1"/>
          <p:nvPr/>
        </p:nvSpPr>
        <p:spPr>
          <a:xfrm>
            <a:off x="845900" y="1013825"/>
            <a:ext cx="5438400" cy="31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5AD1E5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17. Find the total number of days for which there is information about infected citizens per country. </a:t>
            </a:r>
            <a:endParaRPr sz="3200">
              <a:solidFill>
                <a:srgbClr val="5AD1E5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5AD1E5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5AD1E5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53" name="Google Shape;153;p27"/>
          <p:cNvSpPr txBox="1"/>
          <p:nvPr/>
        </p:nvSpPr>
        <p:spPr>
          <a:xfrm>
            <a:off x="845900" y="3575550"/>
            <a:ext cx="4003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E2D3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i.e. </a:t>
            </a:r>
            <a:r>
              <a:rPr lang="en" sz="1200">
                <a:solidFill>
                  <a:srgbClr val="1E2D3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Macedonia might have 182 days, Avganistan might have 183 days etc.</a:t>
            </a:r>
            <a:endParaRPr sz="1200">
              <a:solidFill>
                <a:srgbClr val="1E2D3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aphicFrame>
        <p:nvGraphicFramePr>
          <p:cNvPr id="154" name="Google Shape;154;p27"/>
          <p:cNvGraphicFramePr/>
          <p:nvPr/>
        </p:nvGraphicFramePr>
        <p:xfrm>
          <a:off x="6400500" y="4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{42C2A314-6DC1-4C5C-9775-D8E5337D213E}</a:tableStyleId>
              </a:tblPr>
              <a:tblGrid>
                <a:gridCol w="1371750"/>
                <a:gridCol w="1371750"/>
              </a:tblGrid>
              <a:tr h="301775"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 b="1" sz="800" u="none" cap="none" strike="noStrike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0" marL="0" anchor="ctr">
                    <a:solidFill>
                      <a:srgbClr val="5AD1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total_days_reported</a:t>
                      </a:r>
                      <a:endParaRPr b="1" sz="8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0" marL="0" anchor="ctr">
                    <a:solidFill>
                      <a:srgbClr val="5AD1E5"/>
                    </a:solidFill>
                  </a:tcPr>
                </a:tc>
              </a:tr>
              <a:tr h="301775"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Afghanistan</a:t>
                      </a:r>
                      <a:endParaRPr sz="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0" marL="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182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0" marL="0" anchor="ctr">
                    <a:solidFill>
                      <a:srgbClr val="EFEFEF"/>
                    </a:solidFill>
                  </a:tcPr>
                </a:tc>
              </a:tr>
              <a:tr h="301775"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Albania</a:t>
                      </a:r>
                      <a:endParaRPr sz="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123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0" marL="0" anchor="ctr">
                    <a:solidFill>
                      <a:srgbClr val="FFFFFF"/>
                    </a:solidFill>
                  </a:tcPr>
                </a:tc>
              </a:tr>
              <a:tr h="301775"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Algeria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0" marL="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187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0" marL="0" anchor="ctr">
                    <a:solidFill>
                      <a:srgbClr val="EFEFEF"/>
                    </a:solidFill>
                  </a:tcPr>
                </a:tc>
              </a:tr>
              <a:tr h="301775"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Andorra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118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0" marL="0" anchor="ctr">
                    <a:solidFill>
                      <a:srgbClr val="FFFFFF"/>
                    </a:solidFill>
                  </a:tcPr>
                </a:tc>
              </a:tr>
              <a:tr h="301775"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Angola</a:t>
                      </a:r>
                      <a:endParaRPr sz="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0" marL="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110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0" marL="0" anchor="ctr">
                    <a:solidFill>
                      <a:srgbClr val="EFEFEF"/>
                    </a:solidFill>
                  </a:tcPr>
                </a:tc>
              </a:tr>
              <a:tr h="301775"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Anguilla</a:t>
                      </a:r>
                      <a:endParaRPr sz="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105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0" marL="0" anchor="ctr">
                    <a:solidFill>
                      <a:srgbClr val="FFFFFF"/>
                    </a:solidFill>
                  </a:tcPr>
                </a:tc>
              </a:tr>
              <a:tr h="303100"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Antigua_and_Barbuda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0" marL="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112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0" marL="0" anchor="ctr">
                    <a:solidFill>
                      <a:srgbClr val="EFEFEF"/>
                    </a:solidFill>
                  </a:tcPr>
                </a:tc>
              </a:tr>
              <a:tr h="303100"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Argentina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125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0" marL="0" anchor="ctr">
                    <a:solidFill>
                      <a:srgbClr val="FFFFFF"/>
                    </a:solidFill>
                  </a:tcPr>
                </a:tc>
              </a:tr>
              <a:tr h="303100"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Armenia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0" marL="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183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0" marL="0" anchor="ctr">
                    <a:solidFill>
                      <a:srgbClr val="EFEFEF"/>
                    </a:solidFill>
                  </a:tcPr>
                </a:tc>
              </a:tr>
              <a:tr h="303100"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Aruba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109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0" marL="0" anchor="ctr">
                    <a:solidFill>
                      <a:srgbClr val="FFFFFF"/>
                    </a:solidFill>
                  </a:tcPr>
                </a:tc>
              </a:tr>
              <a:tr h="303100"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Australia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0" marL="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192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0" marL="0" anchor="ctr">
                    <a:solidFill>
                      <a:srgbClr val="EFEFEF"/>
                    </a:solidFill>
                  </a:tcPr>
                </a:tc>
              </a:tr>
              <a:tr h="303100"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Austria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192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0" marL="0" anchor="ctr">
                    <a:solidFill>
                      <a:srgbClr val="FFFFFF"/>
                    </a:solidFill>
                  </a:tcPr>
                </a:tc>
              </a:tr>
              <a:tr h="303100"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Azerbaijan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0" marL="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9144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185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0" marL="0" anchor="ctr">
                    <a:solidFill>
                      <a:srgbClr val="EFEFEF"/>
                    </a:solidFill>
                  </a:tcPr>
                </a:tc>
              </a:tr>
              <a:tr h="303100"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Bahamas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114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0" marL="0" anchor="ctr">
                    <a:solidFill>
                      <a:srgbClr val="FFFFFF"/>
                    </a:solidFill>
                  </a:tcPr>
                </a:tc>
              </a:tr>
              <a:tr h="303100"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Bahrain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0" marL="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191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0" marL="0" anchor="ctr">
                    <a:solidFill>
                      <a:srgbClr val="EFEFEF"/>
                    </a:solidFill>
                  </a:tcPr>
                </a:tc>
              </a:tr>
              <a:tr h="303100"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...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0" marL="0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...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0" marL="0" anchor="ctr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 txBox="1"/>
          <p:nvPr/>
        </p:nvSpPr>
        <p:spPr>
          <a:xfrm>
            <a:off x="1318950" y="1088550"/>
            <a:ext cx="6959400" cy="19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5AD1E5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Use the starter .sql file to create the tables and to populate them with data</a:t>
            </a:r>
            <a:endParaRPr sz="3200">
              <a:solidFill>
                <a:srgbClr val="5AD1E5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0" name="Google Shape;30;p10"/>
          <p:cNvSpPr txBox="1"/>
          <p:nvPr/>
        </p:nvSpPr>
        <p:spPr>
          <a:xfrm>
            <a:off x="0" y="2397475"/>
            <a:ext cx="529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ontserrat SemiBold"/>
                <a:ea typeface="Montserrat SemiBold"/>
                <a:cs typeface="Montserrat SemiBold"/>
                <a:sym typeface="Montserrat SemiBold"/>
              </a:rPr>
              <a:t>2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/>
        </p:nvSpPr>
        <p:spPr>
          <a:xfrm>
            <a:off x="0" y="2397475"/>
            <a:ext cx="529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ontserrat SemiBold"/>
                <a:ea typeface="Montserrat SemiBold"/>
                <a:cs typeface="Montserrat SemiBold"/>
                <a:sym typeface="Montserrat SemiBold"/>
              </a:rPr>
              <a:t>20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0" name="Google Shape;160;p28"/>
          <p:cNvSpPr txBox="1"/>
          <p:nvPr/>
        </p:nvSpPr>
        <p:spPr>
          <a:xfrm>
            <a:off x="839625" y="1719300"/>
            <a:ext cx="3481200" cy="17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5AD1E5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18. Find all the countries with 0 cases in June.</a:t>
            </a:r>
            <a:endParaRPr sz="3200">
              <a:solidFill>
                <a:srgbClr val="5AD1E5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aphicFrame>
        <p:nvGraphicFramePr>
          <p:cNvPr id="161" name="Google Shape;161;p28"/>
          <p:cNvGraphicFramePr/>
          <p:nvPr/>
        </p:nvGraphicFramePr>
        <p:xfrm>
          <a:off x="5722200" y="4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{42C2A314-6DC1-4C5C-9775-D8E5337D213E}</a:tableStyleId>
              </a:tblPr>
              <a:tblGrid>
                <a:gridCol w="2012350"/>
                <a:gridCol w="1409450"/>
              </a:tblGrid>
              <a:tr h="244225"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 b="1" sz="800" u="none" cap="none" strike="noStrike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0" marL="0" anchor="ctr">
                    <a:solidFill>
                      <a:srgbClr val="5AD1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total_days_reported</a:t>
                      </a:r>
                      <a:endParaRPr b="1" sz="8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0" marL="0" anchor="ctr">
                    <a:solidFill>
                      <a:srgbClr val="5AD1E5"/>
                    </a:solidFill>
                  </a:tcPr>
                </a:tc>
              </a:tr>
              <a:tr h="244225"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United_Republic_of_Tanzania</a:t>
                      </a:r>
                      <a:endParaRPr sz="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0" marL="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0" marL="0" anchor="ctr">
                    <a:solidFill>
                      <a:srgbClr val="EFEFEF"/>
                    </a:solidFill>
                  </a:tcPr>
                </a:tc>
              </a:tr>
              <a:tr h="244225"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Isle_of_Man</a:t>
                      </a:r>
                      <a:endParaRPr sz="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0" marL="0" anchor="ctr">
                    <a:solidFill>
                      <a:srgbClr val="FFFFFF"/>
                    </a:solidFill>
                  </a:tcPr>
                </a:tc>
              </a:tr>
              <a:tr h="244225"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Saint_Kitts_and_Nevis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0" marL="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0" marL="0" anchor="ctr">
                    <a:solidFill>
                      <a:srgbClr val="EFEFEF"/>
                    </a:solidFill>
                  </a:tcPr>
                </a:tc>
              </a:tr>
              <a:tr h="244225"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Falkland_Islands_(Malvinas)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0" marL="0" anchor="ctr">
                    <a:solidFill>
                      <a:srgbClr val="FFFFFF"/>
                    </a:solidFill>
                  </a:tcPr>
                </a:tc>
              </a:tr>
              <a:tr h="244225"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Greenland</a:t>
                      </a:r>
                      <a:endParaRPr sz="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0" marL="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0" marL="0" anchor="ctr">
                    <a:solidFill>
                      <a:srgbClr val="EFEFEF"/>
                    </a:solidFill>
                  </a:tcPr>
                </a:tc>
              </a:tr>
              <a:tr h="244225"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Seychelles</a:t>
                      </a:r>
                      <a:endParaRPr sz="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0" marL="0" anchor="ctr">
                    <a:solidFill>
                      <a:srgbClr val="FFFFFF"/>
                    </a:solidFill>
                  </a:tcPr>
                </a:tc>
              </a:tr>
              <a:tr h="245275"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Faroe_Islands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0" marL="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0" marL="0" anchor="ctr">
                    <a:solidFill>
                      <a:srgbClr val="EFEFEF"/>
                    </a:solidFill>
                  </a:tcPr>
                </a:tc>
              </a:tr>
              <a:tr h="245275"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Montserrat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0" marL="0" anchor="ctr">
                    <a:solidFill>
                      <a:srgbClr val="FFFFFF"/>
                    </a:solidFill>
                  </a:tcPr>
                </a:tc>
              </a:tr>
              <a:tr h="245275">
                <a:tc>
                  <a:txBody>
                    <a:bodyPr/>
                    <a:lstStyle/>
                    <a:p>
                      <a:pPr indent="0" lvl="0" marL="91440" marR="9144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Grenada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0" marL="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0" marL="0" anchor="ctr">
                    <a:solidFill>
                      <a:srgbClr val="EFEFEF"/>
                    </a:solidFill>
                  </a:tcPr>
                </a:tc>
              </a:tr>
              <a:tr h="245275"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Timor_Leste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0" marL="0" anchor="ctr">
                    <a:solidFill>
                      <a:srgbClr val="FFFFFF"/>
                    </a:solidFill>
                  </a:tcPr>
                </a:tc>
              </a:tr>
              <a:tr h="245275"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British_Virgin_Islands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0" marL="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0" marL="0" anchor="ctr">
                    <a:solidFill>
                      <a:srgbClr val="EFEFEF"/>
                    </a:solidFill>
                  </a:tcPr>
                </a:tc>
              </a:tr>
              <a:tr h="245275"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Fiji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0" marL="0" anchor="ctr">
                    <a:solidFill>
                      <a:srgbClr val="FFFFFF"/>
                    </a:solidFill>
                  </a:tcPr>
                </a:tc>
              </a:tr>
              <a:tr h="245275"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Brunei_Darussalam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0" marL="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0" marL="0" anchor="ctr">
                    <a:solidFill>
                      <a:srgbClr val="EFEFEF"/>
                    </a:solidFill>
                  </a:tcPr>
                </a:tc>
              </a:tr>
              <a:tr h="245275"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Holy_See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0" marL="0" anchor="ctr">
                    <a:solidFill>
                      <a:srgbClr val="FFFFFF"/>
                    </a:solidFill>
                  </a:tcPr>
                </a:tc>
              </a:tr>
              <a:tr h="245275"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Sint_Maarten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0" marL="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0" marL="0" anchor="ctr">
                    <a:solidFill>
                      <a:srgbClr val="EFEFEF"/>
                    </a:solidFill>
                  </a:tcPr>
                </a:tc>
              </a:tr>
              <a:tr h="245275"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Bonaire, Saint Eustatius and Saba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0" marL="0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0" marL="0" anchor="ctr">
                    <a:solidFill>
                      <a:srgbClr val="FFFFFF"/>
                    </a:solidFill>
                  </a:tcPr>
                </a:tc>
              </a:tr>
              <a:tr h="245275"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Anguilla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0" marL="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0" marL="0" anchor="ctr">
                    <a:solidFill>
                      <a:srgbClr val="EFEFEF"/>
                    </a:solidFill>
                  </a:tcPr>
                </a:tc>
              </a:tr>
              <a:tr h="245275"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Guernsey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0" marL="0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0" marL="0" anchor="ctr">
                    <a:solidFill>
                      <a:srgbClr val="FFFFFF"/>
                    </a:solidFill>
                  </a:tcPr>
                </a:tc>
              </a:tr>
              <a:tr h="245275"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Liechtenstein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0" marL="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0" marL="0" anchor="ctr">
                    <a:solidFill>
                      <a:srgbClr val="EFEFEF"/>
                    </a:solidFill>
                  </a:tcPr>
                </a:tc>
              </a:tr>
              <a:tr h="245275"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Laos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0" marL="0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0" marL="0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/>
          <p:nvPr/>
        </p:nvSpPr>
        <p:spPr>
          <a:xfrm>
            <a:off x="0" y="2397475"/>
            <a:ext cx="529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ontserrat SemiBold"/>
                <a:ea typeface="Montserrat SemiBold"/>
                <a:cs typeface="Montserrat SemiBold"/>
                <a:sym typeface="Montserrat SemiBold"/>
              </a:rPr>
              <a:t>3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aphicFrame>
        <p:nvGraphicFramePr>
          <p:cNvPr id="36" name="Google Shape;36;p11"/>
          <p:cNvGraphicFramePr/>
          <p:nvPr/>
        </p:nvGraphicFramePr>
        <p:xfrm>
          <a:off x="6060575" y="17187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{42C2A314-6DC1-4C5C-9775-D8E5337D213E}</a:tableStyleId>
              </a:tblPr>
              <a:tblGrid>
                <a:gridCol w="971325"/>
                <a:gridCol w="971325"/>
              </a:tblGrid>
              <a:tr h="853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country_code</a:t>
                      </a:r>
                      <a:endParaRPr b="1" sz="800" u="none" cap="none" strike="noStrike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21900" marB="121900" marR="121900" marL="121900" anchor="ctr">
                    <a:solidFill>
                      <a:srgbClr val="5AD1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average</a:t>
                      </a:r>
                      <a:endParaRPr b="1" sz="8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21900" marB="121900" marR="121900" marL="121900" anchor="ctr">
                    <a:solidFill>
                      <a:srgbClr val="5AD1E5"/>
                    </a:solidFill>
                  </a:tcPr>
                </a:tc>
              </a:tr>
              <a:tr h="853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MKD</a:t>
                      </a:r>
                      <a:endParaRPr sz="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21900" marB="121900" marR="121900" marL="1219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40.4426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21900" marB="121900" marR="121900" marL="121900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7" name="Google Shape;37;p11"/>
          <p:cNvSpPr txBox="1"/>
          <p:nvPr/>
        </p:nvSpPr>
        <p:spPr>
          <a:xfrm>
            <a:off x="845900" y="1738950"/>
            <a:ext cx="4840800" cy="16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5AD1E5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</a:t>
            </a:r>
            <a:r>
              <a:rPr lang="en" sz="3200">
                <a:solidFill>
                  <a:srgbClr val="5AD1E5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. Find the average number of daily covid cases in Macedonia.</a:t>
            </a:r>
            <a:endParaRPr sz="3200">
              <a:solidFill>
                <a:srgbClr val="5AD1E5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/>
          <p:nvPr/>
        </p:nvSpPr>
        <p:spPr>
          <a:xfrm>
            <a:off x="0" y="2397475"/>
            <a:ext cx="529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ontserrat SemiBold"/>
                <a:ea typeface="Montserrat SemiBold"/>
                <a:cs typeface="Montserrat SemiBold"/>
                <a:sym typeface="Montserrat SemiBold"/>
              </a:rPr>
              <a:t>4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aphicFrame>
        <p:nvGraphicFramePr>
          <p:cNvPr id="43" name="Google Shape;43;p12"/>
          <p:cNvGraphicFramePr/>
          <p:nvPr/>
        </p:nvGraphicFramePr>
        <p:xfrm>
          <a:off x="6060575" y="17187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{42C2A314-6DC1-4C5C-9775-D8E5337D213E}</a:tableStyleId>
              </a:tblPr>
              <a:tblGrid>
                <a:gridCol w="971325"/>
                <a:gridCol w="971325"/>
              </a:tblGrid>
              <a:tr h="853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 b="1" sz="800" u="none" cap="none" strike="noStrike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21900" marB="121900" marR="121900" marL="121900" anchor="ctr">
                    <a:solidFill>
                      <a:srgbClr val="5AD1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average</a:t>
                      </a:r>
                      <a:endParaRPr b="1" sz="8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21900" marB="121900" marR="121900" marL="121900" anchor="ctr">
                    <a:solidFill>
                      <a:srgbClr val="5AD1E5"/>
                    </a:solidFill>
                  </a:tcPr>
                </a:tc>
              </a:tr>
              <a:tr h="853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Europe</a:t>
                      </a:r>
                      <a:endParaRPr sz="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21900" marB="121900" marR="121900" marL="1219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299.4110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21900" marB="121900" marR="121900" marL="121900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4" name="Google Shape;44;p12"/>
          <p:cNvSpPr txBox="1"/>
          <p:nvPr/>
        </p:nvSpPr>
        <p:spPr>
          <a:xfrm>
            <a:off x="845900" y="1738950"/>
            <a:ext cx="4840800" cy="16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5AD1E5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2</a:t>
            </a:r>
            <a:r>
              <a:rPr lang="en" sz="3200">
                <a:solidFill>
                  <a:srgbClr val="5AD1E5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. Find the average number of daily covid cases in Europe.</a:t>
            </a:r>
            <a:endParaRPr sz="3200">
              <a:solidFill>
                <a:srgbClr val="5AD1E5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/>
        </p:nvSpPr>
        <p:spPr>
          <a:xfrm>
            <a:off x="0" y="2397475"/>
            <a:ext cx="529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ontserrat SemiBold"/>
                <a:ea typeface="Montserrat SemiBold"/>
                <a:cs typeface="Montserrat SemiBold"/>
                <a:sym typeface="Montserrat SemiBold"/>
              </a:rPr>
              <a:t>5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aphicFrame>
        <p:nvGraphicFramePr>
          <p:cNvPr id="50" name="Google Shape;50;p13"/>
          <p:cNvGraphicFramePr/>
          <p:nvPr/>
        </p:nvGraphicFramePr>
        <p:xfrm>
          <a:off x="6041750" y="-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{42C2A314-6DC1-4C5C-9775-D8E5337D213E}</a:tableStyleId>
              </a:tblPr>
              <a:tblGrid>
                <a:gridCol w="971325"/>
                <a:gridCol w="971325"/>
              </a:tblGrid>
              <a:tr h="857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 b="1" sz="800" u="none" cap="none" strike="noStrike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21900" marB="121900" marR="121900" marL="121900" anchor="ctr">
                    <a:solidFill>
                      <a:srgbClr val="5AD1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average</a:t>
                      </a:r>
                      <a:endParaRPr b="1" sz="8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21900" marB="121900" marR="121900" marL="121900" anchor="ctr">
                    <a:solidFill>
                      <a:srgbClr val="5AD1E5"/>
                    </a:solidFill>
                  </a:tcPr>
                </a:tc>
              </a:tr>
              <a:tr h="857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Asia</a:t>
                      </a:r>
                      <a:endParaRPr sz="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21900" marB="121900" marR="121900" marL="12190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99.7666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21900" marB="121900" marR="121900" marL="121900" anchor="ctr">
                    <a:solidFill>
                      <a:srgbClr val="EFEFEF"/>
                    </a:solidFill>
                  </a:tcPr>
                </a:tc>
              </a:tr>
              <a:tr h="857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Africa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21900" marB="121900" marR="121900" marL="1219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83.3128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21900" marB="121900" marR="121900" marL="121900" anchor="ctr">
                    <a:solidFill>
                      <a:srgbClr val="FFFFFF"/>
                    </a:solidFill>
                  </a:tcPr>
                </a:tc>
              </a:tr>
              <a:tr h="857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America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21900" marB="121900" marR="121900" marL="12190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1047.0352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21900" marB="121900" marR="121900" marL="121900" anchor="ctr">
                    <a:solidFill>
                      <a:srgbClr val="EFEFEF"/>
                    </a:solidFill>
                  </a:tcPr>
                </a:tc>
              </a:tr>
              <a:tr h="857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Europa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21900" marB="121900" marR="121900" marL="1219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299.4110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21900" marB="121900" marR="121900" marL="121900" anchor="ctr">
                    <a:solidFill>
                      <a:srgbClr val="FFFFFF"/>
                    </a:solidFill>
                  </a:tcPr>
                </a:tc>
              </a:tr>
              <a:tr h="857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Oceania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21900" marB="121900" marR="121900" marL="12190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10.1651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21900" marB="121900" marR="121900" marL="121900" anchor="ctr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51" name="Google Shape;51;p13"/>
          <p:cNvSpPr txBox="1"/>
          <p:nvPr/>
        </p:nvSpPr>
        <p:spPr>
          <a:xfrm>
            <a:off x="845900" y="1738950"/>
            <a:ext cx="4840800" cy="16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5AD1E5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3</a:t>
            </a:r>
            <a:r>
              <a:rPr lang="en" sz="3200">
                <a:solidFill>
                  <a:srgbClr val="5AD1E5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. Find the average number of daily covid cases by continent.</a:t>
            </a:r>
            <a:endParaRPr sz="3200">
              <a:solidFill>
                <a:srgbClr val="5AD1E5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/>
        </p:nvSpPr>
        <p:spPr>
          <a:xfrm>
            <a:off x="0" y="2397475"/>
            <a:ext cx="529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ontserrat SemiBold"/>
                <a:ea typeface="Montserrat SemiBold"/>
                <a:cs typeface="Montserrat SemiBold"/>
                <a:sym typeface="Montserrat SemiBold"/>
              </a:rPr>
              <a:t>6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aphicFrame>
        <p:nvGraphicFramePr>
          <p:cNvPr id="57" name="Google Shape;57;p14"/>
          <p:cNvGraphicFramePr/>
          <p:nvPr/>
        </p:nvGraphicFramePr>
        <p:xfrm>
          <a:off x="6066850" y="17187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{42C2A314-6DC1-4C5C-9775-D8E5337D213E}</a:tableStyleId>
              </a:tblPr>
              <a:tblGrid>
                <a:gridCol w="1942625"/>
              </a:tblGrid>
              <a:tr h="853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total</a:t>
                      </a:r>
                      <a:endParaRPr b="1" sz="800" u="none" cap="none" strike="noStrike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21900" marB="121900" marR="121900" marL="121900" anchor="ctr">
                    <a:solidFill>
                      <a:srgbClr val="5AD1E5"/>
                    </a:solidFill>
                  </a:tcPr>
                </a:tc>
              </a:tr>
              <a:tr h="853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492826</a:t>
                      </a:r>
                      <a:endParaRPr sz="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21900" marB="121900" marR="121900" marL="121900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8" name="Google Shape;58;p14"/>
          <p:cNvSpPr txBox="1"/>
          <p:nvPr/>
        </p:nvSpPr>
        <p:spPr>
          <a:xfrm>
            <a:off x="845900" y="1738950"/>
            <a:ext cx="4840800" cy="16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5AD1E5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4</a:t>
            </a:r>
            <a:r>
              <a:rPr lang="en" sz="3200">
                <a:solidFill>
                  <a:srgbClr val="5AD1E5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. Find the total number of cases in Europe in June.</a:t>
            </a:r>
            <a:endParaRPr sz="3200">
              <a:solidFill>
                <a:srgbClr val="5AD1E5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/>
        </p:nvSpPr>
        <p:spPr>
          <a:xfrm>
            <a:off x="0" y="2397475"/>
            <a:ext cx="529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ontserrat SemiBold"/>
                <a:ea typeface="Montserrat SemiBold"/>
                <a:cs typeface="Montserrat SemiBold"/>
                <a:sym typeface="Montserrat SemiBold"/>
              </a:rPr>
              <a:t>7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aphicFrame>
        <p:nvGraphicFramePr>
          <p:cNvPr id="64" name="Google Shape;64;p15"/>
          <p:cNvGraphicFramePr/>
          <p:nvPr/>
        </p:nvGraphicFramePr>
        <p:xfrm>
          <a:off x="6066850" y="17187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{42C2A314-6DC1-4C5C-9775-D8E5337D213E}</a:tableStyleId>
              </a:tblPr>
              <a:tblGrid>
                <a:gridCol w="1942625"/>
              </a:tblGrid>
              <a:tr h="853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total</a:t>
                      </a:r>
                      <a:endParaRPr b="1" sz="800" u="none" cap="none" strike="noStrike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21900" marB="121900" marR="121900" marL="121900" anchor="ctr">
                    <a:solidFill>
                      <a:srgbClr val="5AD1E5"/>
                    </a:solidFill>
                  </a:tcPr>
                </a:tc>
              </a:tr>
              <a:tr h="853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3344</a:t>
                      </a:r>
                      <a:endParaRPr sz="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21900" marB="121900" marR="121900" marL="121900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5" name="Google Shape;65;p15"/>
          <p:cNvSpPr txBox="1"/>
          <p:nvPr/>
        </p:nvSpPr>
        <p:spPr>
          <a:xfrm>
            <a:off x="852175" y="1255650"/>
            <a:ext cx="4840800" cy="26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5AD1E5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5</a:t>
            </a:r>
            <a:r>
              <a:rPr lang="en" sz="3200">
                <a:solidFill>
                  <a:srgbClr val="5AD1E5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. Find the total number of cases in Macedonia for the period between 15th June and 15th July.</a:t>
            </a:r>
            <a:endParaRPr sz="3200">
              <a:solidFill>
                <a:srgbClr val="5AD1E5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/>
        </p:nvSpPr>
        <p:spPr>
          <a:xfrm>
            <a:off x="0" y="2397475"/>
            <a:ext cx="529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ontserrat SemiBold"/>
                <a:ea typeface="Montserrat SemiBold"/>
                <a:cs typeface="Montserrat SemiBold"/>
                <a:sym typeface="Montserrat SemiBold"/>
              </a:rPr>
              <a:t>8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aphicFrame>
        <p:nvGraphicFramePr>
          <p:cNvPr id="71" name="Google Shape;71;p16"/>
          <p:cNvGraphicFramePr/>
          <p:nvPr/>
        </p:nvGraphicFramePr>
        <p:xfrm>
          <a:off x="6066850" y="17187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{42C2A314-6DC1-4C5C-9775-D8E5337D213E}</a:tableStyleId>
              </a:tblPr>
              <a:tblGrid>
                <a:gridCol w="1942625"/>
              </a:tblGrid>
              <a:tr h="853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infected_per_1M</a:t>
                      </a:r>
                      <a:endParaRPr b="1" sz="800" u="none" cap="none" strike="noStrike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21900" marB="121900" marR="121900" marL="121900" anchor="ctr">
                    <a:solidFill>
                      <a:srgbClr val="5AD1E5"/>
                    </a:solidFill>
                  </a:tcPr>
                </a:tc>
              </a:tr>
              <a:tr h="853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3563.1409</a:t>
                      </a:r>
                      <a:endParaRPr sz="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21900" marB="121900" marR="121900" marL="121900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2" name="Google Shape;72;p16"/>
          <p:cNvSpPr txBox="1"/>
          <p:nvPr/>
        </p:nvSpPr>
        <p:spPr>
          <a:xfrm>
            <a:off x="852175" y="1268188"/>
            <a:ext cx="4840800" cy="26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5AD1E5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6</a:t>
            </a:r>
            <a:r>
              <a:rPr lang="en" sz="3200">
                <a:solidFill>
                  <a:srgbClr val="5AD1E5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. Find the n</a:t>
            </a:r>
            <a:r>
              <a:rPr lang="en" sz="3200">
                <a:solidFill>
                  <a:srgbClr val="5AD1E5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umber of covid cases in Macedonia per 1.000.000 citizens.</a:t>
            </a:r>
            <a:endParaRPr sz="3200">
              <a:solidFill>
                <a:srgbClr val="5AD1E5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5AD1E5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5AD1E5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5AD1E5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852175" y="3321213"/>
            <a:ext cx="4003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E2D3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Hint: t</a:t>
            </a:r>
            <a:r>
              <a:rPr lang="en" sz="1200">
                <a:solidFill>
                  <a:srgbClr val="1E2D3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he number of citizens can be found in the ‘population’ </a:t>
            </a:r>
            <a:r>
              <a:rPr lang="en" sz="12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table</a:t>
            </a:r>
            <a:endParaRPr sz="1200">
              <a:solidFill>
                <a:srgbClr val="1E2D3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0" y="2397475"/>
            <a:ext cx="529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ontserrat SemiBold"/>
                <a:ea typeface="Montserrat SemiBold"/>
                <a:cs typeface="Montserrat SemiBold"/>
                <a:sym typeface="Montserrat SemiBold"/>
              </a:rPr>
              <a:t>9</a:t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6284300" y="4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{42C2A314-6DC1-4C5C-9775-D8E5337D213E}</a:tableStyleId>
              </a:tblPr>
              <a:tblGrid>
                <a:gridCol w="1429850"/>
                <a:gridCol w="1429850"/>
              </a:tblGrid>
              <a:tr h="301775"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 b="1" sz="800" u="none" cap="none" strike="noStrike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0" marL="0" anchor="ctr">
                    <a:solidFill>
                      <a:srgbClr val="5AD1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infected_per_1M</a:t>
                      </a:r>
                      <a:endParaRPr b="1" sz="8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0" marL="0" anchor="ctr">
                    <a:solidFill>
                      <a:srgbClr val="5AD1E5"/>
                    </a:solidFill>
                  </a:tcPr>
                </a:tc>
              </a:tr>
              <a:tr h="301775"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Afghanistan</a:t>
                      </a:r>
                      <a:endParaRPr sz="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0" marL="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884.6322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0" marL="0" anchor="ctr">
                    <a:solidFill>
                      <a:srgbClr val="EFEFEF"/>
                    </a:solidFill>
                  </a:tcPr>
                </a:tc>
              </a:tr>
              <a:tr h="301775"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Albania</a:t>
                      </a:r>
                      <a:endParaRPr sz="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1085.1034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0" marL="0" anchor="ctr">
                    <a:solidFill>
                      <a:srgbClr val="FFFFFF"/>
                    </a:solidFill>
                  </a:tcPr>
                </a:tc>
              </a:tr>
              <a:tr h="301775"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Algeria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0" marL="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402.9443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0" marL="0" anchor="ctr">
                    <a:solidFill>
                      <a:srgbClr val="EFEFEF"/>
                    </a:solidFill>
                  </a:tcPr>
                </a:tc>
              </a:tr>
              <a:tr h="301775"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Andorra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11220.4724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0" marL="0" anchor="ctr">
                    <a:solidFill>
                      <a:srgbClr val="FFFFFF"/>
                    </a:solidFill>
                  </a:tcPr>
                </a:tc>
              </a:tr>
              <a:tr h="301775"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Angola</a:t>
                      </a:r>
                      <a:endParaRPr sz="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0" marL="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12.1287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0" marL="0" anchor="ctr">
                    <a:solidFill>
                      <a:srgbClr val="EFEFEF"/>
                    </a:solidFill>
                  </a:tcPr>
                </a:tc>
              </a:tr>
              <a:tr h="301775"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Anguilla</a:t>
                      </a:r>
                      <a:endParaRPr sz="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201.4323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0" marL="0" anchor="ctr">
                    <a:solidFill>
                      <a:srgbClr val="FFFFFF"/>
                    </a:solidFill>
                  </a:tcPr>
                </a:tc>
              </a:tr>
              <a:tr h="303100"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Antigua_and_Barbuda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0" marL="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751.8023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0" marL="0" anchor="ctr">
                    <a:solidFill>
                      <a:srgbClr val="EFEFEF"/>
                    </a:solidFill>
                  </a:tcPr>
                </a:tc>
              </a:tr>
              <a:tr h="303100"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Argentina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1862.6998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0" marL="0" anchor="ctr">
                    <a:solidFill>
                      <a:srgbClr val="FFFFFF"/>
                    </a:solidFill>
                  </a:tcPr>
                </a:tc>
              </a:tr>
              <a:tr h="303100"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Armenia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0" marL="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10082.1584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0" marL="0" anchor="ctr">
                    <a:solidFill>
                      <a:srgbClr val="EFEFEF"/>
                    </a:solidFill>
                  </a:tcPr>
                </a:tc>
              </a:tr>
              <a:tr h="303100"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Aruba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987.7705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0" marL="0" anchor="ctr">
                    <a:solidFill>
                      <a:srgbClr val="FFFFFF"/>
                    </a:solidFill>
                  </a:tcPr>
                </a:tc>
              </a:tr>
              <a:tr h="303100"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Australia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0" marL="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352.5743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0" marL="0" anchor="ctr">
                    <a:solidFill>
                      <a:srgbClr val="EFEFEF"/>
                    </a:solidFill>
                  </a:tcPr>
                </a:tc>
              </a:tr>
              <a:tr h="303100"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Austria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2090.1251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0" marL="0" anchor="ctr">
                    <a:solidFill>
                      <a:srgbClr val="FFFFFF"/>
                    </a:solidFill>
                  </a:tcPr>
                </a:tc>
              </a:tr>
              <a:tr h="303100"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Azerbaijan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0" marL="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9144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2181.1957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0" marL="0" anchor="ctr">
                    <a:solidFill>
                      <a:srgbClr val="EFEFEF"/>
                    </a:solidFill>
                  </a:tcPr>
                </a:tc>
              </a:tr>
              <a:tr h="303100"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Bahamas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0" marL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272.1438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0" marL="0" anchor="ctr">
                    <a:solidFill>
                      <a:srgbClr val="FFFFFF"/>
                    </a:solidFill>
                  </a:tcPr>
                </a:tc>
              </a:tr>
              <a:tr h="303100"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Bahrain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0" marL="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18846.5757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0" marL="0" anchor="ctr">
                    <a:solidFill>
                      <a:srgbClr val="EFEFEF"/>
                    </a:solidFill>
                  </a:tcPr>
                </a:tc>
              </a:tr>
              <a:tr h="303100"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...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0" marL="0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9144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...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0" marL="0" anchor="ctr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sp>
        <p:nvSpPr>
          <p:cNvPr id="80" name="Google Shape;80;p17"/>
          <p:cNvSpPr txBox="1"/>
          <p:nvPr/>
        </p:nvSpPr>
        <p:spPr>
          <a:xfrm>
            <a:off x="852175" y="1525948"/>
            <a:ext cx="4840800" cy="20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5AD1E5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7</a:t>
            </a:r>
            <a:r>
              <a:rPr lang="en" sz="3200">
                <a:solidFill>
                  <a:srgbClr val="5AD1E5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. Find the number of covid cases for each country per 1.000.000 citizens.</a:t>
            </a:r>
            <a:endParaRPr sz="3200">
              <a:solidFill>
                <a:srgbClr val="5AD1E5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5AD1E5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5AD1E5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5AD1E5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rainster Coding template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