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 SemiBold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font" Target="fonts/MontserratSemiBold-bold.fntdata"/><Relationship Id="rId10" Type="http://schemas.openxmlformats.org/officeDocument/2006/relationships/font" Target="fonts/MontserratSemiBold-regular.fntdata"/><Relationship Id="rId21" Type="http://schemas.openxmlformats.org/officeDocument/2006/relationships/font" Target="fonts/Montserrat-boldItalic.fntdata"/><Relationship Id="rId13" Type="http://schemas.openxmlformats.org/officeDocument/2006/relationships/font" Target="fonts/MontserratSemiBold-boldItalic.fntdata"/><Relationship Id="rId12" Type="http://schemas.openxmlformats.org/officeDocument/2006/relationships/font" Target="fonts/Montserrat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799dbc03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799dbc03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99dbc03d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799dbc03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be80f697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be80f697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/ Checkpoint Slide">
  <p:cSld name="TITLE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Slid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0" y="2374950"/>
            <a:ext cx="529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TITLE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0" y="2374950"/>
            <a:ext cx="529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sion 1 vs 2 Slide">
  <p:cSld name="TITLE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0" y="2374950"/>
            <a:ext cx="529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lide">
  <p:cSld name="TITLE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0" y="2374950"/>
            <a:ext cx="529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 Fact Slide">
  <p:cSld name="TITLE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0" y="2374950"/>
            <a:ext cx="529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0" y="2374950"/>
            <a:ext cx="52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/>
        </p:nvSpPr>
        <p:spPr>
          <a:xfrm>
            <a:off x="1319400" y="1492950"/>
            <a:ext cx="6269700" cy="1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Workshop 20:</a:t>
            </a:r>
            <a:endParaRPr b="1" sz="3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PHP - OOP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Google Shape;24;p9"/>
          <p:cNvSpPr txBox="1"/>
          <p:nvPr/>
        </p:nvSpPr>
        <p:spPr>
          <a:xfrm>
            <a:off x="1319400" y="3021025"/>
            <a:ext cx="48408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Brainster Web Development Academy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/>
        </p:nvSpPr>
        <p:spPr>
          <a:xfrm>
            <a:off x="663975" y="183100"/>
            <a:ext cx="48408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Exercise 1</a:t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" name="Google Shape;30;p10"/>
          <p:cNvSpPr txBox="1"/>
          <p:nvPr/>
        </p:nvSpPr>
        <p:spPr>
          <a:xfrm>
            <a:off x="663975" y="748000"/>
            <a:ext cx="8200500" cy="4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Create a </a:t>
            </a:r>
            <a:r>
              <a:rPr lang="en" sz="1200">
                <a:solidFill>
                  <a:srgbClr val="195CB3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Calculator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It has 1 private property: </a:t>
            </a: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$operations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(that is set to an empty array [ ] by default)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Create four methods for calculator operations (+, -, *, /) which will accept two numbers. Make sure that the user cannot insert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anything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but integers. These methods will perform the calculation between the two numbers and return the result.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Create a new method 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log()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log()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method will push strings to the </a:t>
            </a: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$operations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array.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String format: </a:t>
            </a:r>
            <a:r>
              <a:rPr lang="en" sz="1200">
                <a:solidFill>
                  <a:srgbClr val="CB9606"/>
                </a:solidFill>
                <a:latin typeface="Montserrat"/>
                <a:ea typeface="Montserrat"/>
                <a:cs typeface="Montserrat"/>
                <a:sym typeface="Montserrat"/>
              </a:rPr>
              <a:t>"{Name of operation} </a:t>
            </a: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$number1</a:t>
            </a:r>
            <a:r>
              <a:rPr lang="en" sz="1200">
                <a:solidFill>
                  <a:srgbClr val="CB9606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$number2.</a:t>
            </a:r>
            <a:r>
              <a:rPr lang="en" sz="1200">
                <a:solidFill>
                  <a:srgbClr val="CB9606"/>
                </a:solidFill>
                <a:latin typeface="Montserrat"/>
                <a:ea typeface="Montserrat"/>
                <a:cs typeface="Montserrat"/>
                <a:sym typeface="Montserrat"/>
              </a:rPr>
              <a:t> Result: </a:t>
            </a: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$result</a:t>
            </a:r>
            <a:r>
              <a:rPr lang="en" sz="1200">
                <a:solidFill>
                  <a:srgbClr val="CB9606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Call this method inside each of the operation methods so that you log the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result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Write method 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printAllLogs()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which will print all operations that were run so far.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Write method clearLogs() that will delete the logs for all the operations that we run so far.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Create an object of this class and run all the methods. Usage example: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$calculator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195CB3"/>
                </a:solidFill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Calculator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();</a:t>
            </a:r>
            <a:endParaRPr sz="1200">
              <a:solidFill>
                <a:srgbClr val="9CA63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$calculator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-&gt;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add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); </a:t>
            </a:r>
            <a:r>
              <a:rPr lang="en" sz="1200">
                <a:solidFill>
                  <a:srgbClr val="D81B60"/>
                </a:solidFill>
                <a:latin typeface="Montserrat"/>
                <a:ea typeface="Montserrat"/>
                <a:cs typeface="Montserrat"/>
                <a:sym typeface="Montserrat"/>
              </a:rPr>
              <a:t>//7</a:t>
            </a:r>
            <a:endParaRPr sz="1200">
              <a:solidFill>
                <a:srgbClr val="9CA63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$calculator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-&gt;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printAllLogs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();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D81B60"/>
                </a:solidFill>
                <a:latin typeface="Montserrat"/>
                <a:ea typeface="Montserrat"/>
                <a:cs typeface="Montserrat"/>
                <a:sym typeface="Montserrat"/>
              </a:rPr>
              <a:t>//Adding 2 and 5. Result: 7.</a:t>
            </a:r>
            <a:endParaRPr sz="1200">
              <a:solidFill>
                <a:srgbClr val="D81B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10"/>
          <p:cNvSpPr txBox="1"/>
          <p:nvPr/>
        </p:nvSpPr>
        <p:spPr>
          <a:xfrm>
            <a:off x="0" y="2397475"/>
            <a:ext cx="52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/>
        </p:nvSpPr>
        <p:spPr>
          <a:xfrm>
            <a:off x="663975" y="183100"/>
            <a:ext cx="48408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" name="Google Shape;37;p11"/>
          <p:cNvSpPr txBox="1"/>
          <p:nvPr/>
        </p:nvSpPr>
        <p:spPr>
          <a:xfrm>
            <a:off x="663975" y="748000"/>
            <a:ext cx="8200500" cy="41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Create </a:t>
            </a:r>
            <a:r>
              <a:rPr lang="en" sz="1200">
                <a:solidFill>
                  <a:srgbClr val="195CB3"/>
                </a:solidFill>
                <a:latin typeface="Montserrat"/>
                <a:ea typeface="Montserrat"/>
                <a:cs typeface="Montserrat"/>
                <a:sym typeface="Montserrat"/>
              </a:rPr>
              <a:t>abstract class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Transport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and place it inside </a:t>
            </a:r>
            <a:r>
              <a:rPr lang="en" sz="1200">
                <a:solidFill>
                  <a:srgbClr val="195CB3"/>
                </a:solidFill>
                <a:latin typeface="Montserrat"/>
                <a:ea typeface="Montserrat"/>
                <a:cs typeface="Montserrat"/>
                <a:sym typeface="Montserrat"/>
              </a:rPr>
              <a:t>namespace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 Transport.</a:t>
            </a:r>
            <a:endParaRPr sz="1200">
              <a:solidFill>
                <a:srgbClr val="9CA63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It has two 2 properties - </a:t>
            </a: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$width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 $height.</a:t>
            </a:r>
            <a:endParaRPr sz="1200">
              <a:solidFill>
                <a:srgbClr val="1F86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Write the constructor where you will set values for these 2 properties.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Add an abstract method 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price()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rgbClr val="9CA63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CA63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Create </a:t>
            </a:r>
            <a:r>
              <a:rPr lang="en" sz="1200">
                <a:solidFill>
                  <a:srgbClr val="195CB3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that extends </a:t>
            </a:r>
            <a:r>
              <a:rPr lang="en" sz="1200">
                <a:solidFill>
                  <a:srgbClr val="195CB3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Transport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and place it inside </a:t>
            </a:r>
            <a:r>
              <a:rPr lang="en" sz="1200">
                <a:solidFill>
                  <a:srgbClr val="195CB3"/>
                </a:solidFill>
                <a:latin typeface="Montserrat"/>
                <a:ea typeface="Montserrat"/>
                <a:cs typeface="Montserrat"/>
                <a:sym typeface="Montserrat"/>
              </a:rPr>
              <a:t>namespace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 Land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It has 2 properties - </a:t>
            </a: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$electricity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 $electricityPrice</a:t>
            </a:r>
            <a:endParaRPr sz="1200">
              <a:solidFill>
                <a:srgbClr val="1F86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Write the constructor where you will set values for these 2 properties.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Implement the  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price()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method. It should return </a:t>
            </a: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$width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 $electricity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 $electricityPrice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rgbClr val="1F86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86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Create </a:t>
            </a:r>
            <a:r>
              <a:rPr lang="en" sz="1200">
                <a:solidFill>
                  <a:srgbClr val="195CB3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Ship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that extends </a:t>
            </a:r>
            <a:r>
              <a:rPr lang="en" sz="1200">
                <a:solidFill>
                  <a:srgbClr val="195CB3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Transport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and place it inside </a:t>
            </a:r>
            <a:r>
              <a:rPr lang="en" sz="1200">
                <a:solidFill>
                  <a:srgbClr val="195CB3"/>
                </a:solidFill>
                <a:latin typeface="Montserrat"/>
                <a:ea typeface="Montserrat"/>
                <a:cs typeface="Montserrat"/>
                <a:sym typeface="Montserrat"/>
              </a:rPr>
              <a:t>namespace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 Water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It has 2 properties </a:t>
            </a: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$fuel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 $fuelPrice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rgbClr val="1F86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Write the constructor where you will set values for these 2 properties.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Implement the 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price()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method. It should return (((</a:t>
            </a: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$width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/ 100) * </a:t>
            </a: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$fuel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) * </a:t>
            </a: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$fuelPrice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Create an index.php file where you will create 4 objects from </a:t>
            </a:r>
            <a:r>
              <a:rPr lang="en" sz="1200">
                <a:solidFill>
                  <a:srgbClr val="195CB3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" sz="1200">
                <a:solidFill>
                  <a:srgbClr val="195CB3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Ship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Then create a new function which should calculate and print the lowest price from these 4 objects.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38;p11"/>
          <p:cNvSpPr txBox="1"/>
          <p:nvPr/>
        </p:nvSpPr>
        <p:spPr>
          <a:xfrm>
            <a:off x="0" y="2397475"/>
            <a:ext cx="52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" name="Google Shape;39;p11"/>
          <p:cNvSpPr txBox="1"/>
          <p:nvPr/>
        </p:nvSpPr>
        <p:spPr>
          <a:xfrm>
            <a:off x="663975" y="183100"/>
            <a:ext cx="48408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Exercise 2</a:t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/>
        </p:nvSpPr>
        <p:spPr>
          <a:xfrm>
            <a:off x="663975" y="183100"/>
            <a:ext cx="48408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Exercise 3</a:t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5" name="Google Shape;45;p12"/>
          <p:cNvSpPr txBox="1"/>
          <p:nvPr/>
        </p:nvSpPr>
        <p:spPr>
          <a:xfrm>
            <a:off x="617500" y="748000"/>
            <a:ext cx="8416800" cy="42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Create a file named config.php containing 3 arrays as follows: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$browsers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en" sz="1200">
                <a:solidFill>
                  <a:srgbClr val="CB9606"/>
                </a:solidFill>
                <a:latin typeface="Montserrat"/>
                <a:ea typeface="Montserrat"/>
                <a:cs typeface="Montserrat"/>
                <a:sym typeface="Montserrat"/>
              </a:rPr>
              <a:t>"None"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CB9606"/>
                </a:solidFill>
                <a:latin typeface="Montserrat"/>
                <a:ea typeface="Montserrat"/>
                <a:cs typeface="Montserrat"/>
                <a:sym typeface="Montserrat"/>
              </a:rPr>
              <a:t>"Firefox"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CB9606"/>
                </a:solidFill>
                <a:latin typeface="Montserrat"/>
                <a:ea typeface="Montserrat"/>
                <a:cs typeface="Montserrat"/>
                <a:sym typeface="Montserrat"/>
              </a:rPr>
              <a:t>"Chrome"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CB9606"/>
                </a:solidFill>
                <a:latin typeface="Montserrat"/>
                <a:ea typeface="Montserrat"/>
                <a:cs typeface="Montserrat"/>
                <a:sym typeface="Montserrat"/>
              </a:rPr>
              <a:t>"Edge"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CB9606"/>
                </a:solidFill>
                <a:latin typeface="Montserrat"/>
                <a:ea typeface="Montserrat"/>
                <a:cs typeface="Montserrat"/>
                <a:sym typeface="Montserrat"/>
              </a:rPr>
              <a:t>"Safari"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CB9606"/>
                </a:solidFill>
                <a:latin typeface="Montserrat"/>
                <a:ea typeface="Montserrat"/>
                <a:cs typeface="Montserrat"/>
                <a:sym typeface="Montserrat"/>
              </a:rPr>
              <a:t>"Other"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];</a:t>
            </a:r>
            <a:endParaRPr sz="1200">
              <a:solidFill>
                <a:srgbClr val="1F86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$speeds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en" sz="1200">
                <a:solidFill>
                  <a:srgbClr val="CB9606"/>
                </a:solidFill>
                <a:latin typeface="Montserrat"/>
                <a:ea typeface="Montserrat"/>
                <a:cs typeface="Montserrat"/>
                <a:sym typeface="Montserrat"/>
              </a:rPr>
              <a:t>"Unknown"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1200">
                <a:solidFill>
                  <a:srgbClr val="CB9606"/>
                </a:solidFill>
                <a:latin typeface="Montserrat"/>
                <a:ea typeface="Montserrat"/>
                <a:cs typeface="Montserrat"/>
                <a:sym typeface="Montserrat"/>
              </a:rPr>
              <a:t>"Fiber"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CB9606"/>
                </a:solidFill>
                <a:latin typeface="Montserrat"/>
                <a:ea typeface="Montserrat"/>
                <a:cs typeface="Montserrat"/>
                <a:sym typeface="Montserrat"/>
              </a:rPr>
              <a:t>"DSL"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CB9606"/>
                </a:solidFill>
                <a:latin typeface="Montserrat"/>
                <a:ea typeface="Montserrat"/>
                <a:cs typeface="Montserrat"/>
                <a:sym typeface="Montserrat"/>
              </a:rPr>
              <a:t>"Cable"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CB9606"/>
                </a:solidFill>
                <a:latin typeface="Montserrat"/>
                <a:ea typeface="Montserrat"/>
                <a:cs typeface="Montserrat"/>
                <a:sym typeface="Montserrat"/>
              </a:rPr>
              <a:t>"Dialup"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CB9606"/>
                </a:solidFill>
                <a:latin typeface="Montserrat"/>
                <a:ea typeface="Montserrat"/>
                <a:cs typeface="Montserrat"/>
                <a:sym typeface="Montserrat"/>
              </a:rPr>
              <a:t>"Other"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];</a:t>
            </a:r>
            <a:endParaRPr sz="1200">
              <a:solidFill>
                <a:srgbClr val="1F86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$operatingSystems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en" sz="1200">
                <a:solidFill>
                  <a:srgbClr val="CB9606"/>
                </a:solidFill>
                <a:latin typeface="Montserrat"/>
                <a:ea typeface="Montserrat"/>
                <a:cs typeface="Montserrat"/>
                <a:sym typeface="Montserrat"/>
              </a:rPr>
              <a:t>"Windows"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CB9606"/>
                </a:solidFill>
                <a:latin typeface="Montserrat"/>
                <a:ea typeface="Montserrat"/>
                <a:cs typeface="Montserrat"/>
                <a:sym typeface="Montserrat"/>
              </a:rPr>
              <a:t>"Linux"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CB9606"/>
                </a:solidFill>
                <a:latin typeface="Montserrat"/>
                <a:ea typeface="Montserrat"/>
                <a:cs typeface="Montserrat"/>
                <a:sym typeface="Montserrat"/>
              </a:rPr>
              <a:t>"Mac"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CB9606"/>
                </a:solidFill>
                <a:latin typeface="Montserrat"/>
                <a:ea typeface="Montserrat"/>
                <a:cs typeface="Montserrat"/>
                <a:sym typeface="Montserrat"/>
              </a:rPr>
              <a:t>"Other"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];</a:t>
            </a:r>
            <a:endParaRPr sz="1200">
              <a:solidFill>
                <a:srgbClr val="3747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Create a </a:t>
            </a:r>
            <a:r>
              <a:rPr lang="en" sz="1200">
                <a:solidFill>
                  <a:srgbClr val="195CB3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It has 2 private properties: </a:t>
            </a: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$name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$values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(an array);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Write the constructor to set the value of the property </a:t>
            </a: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$name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rgbClr val="1F86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Create the following methods in the class: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getName()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– returns </a:t>
            </a:r>
            <a:r>
              <a:rPr lang="en" sz="1200">
                <a:solidFill>
                  <a:srgbClr val="CB9606"/>
                </a:solidFill>
                <a:latin typeface="Montserrat"/>
                <a:ea typeface="Montserrat"/>
                <a:cs typeface="Montserrat"/>
                <a:sym typeface="Montserrat"/>
              </a:rPr>
              <a:t>$this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-&gt;</a:t>
            </a: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200">
              <a:solidFill>
                <a:srgbClr val="1F86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setValues()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- must accept only array as parameter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makeOptions()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– For each element in </a:t>
            </a:r>
            <a:r>
              <a:rPr lang="en" sz="1200">
                <a:solidFill>
                  <a:srgbClr val="CB9606"/>
                </a:solidFill>
                <a:latin typeface="Montserrat"/>
                <a:ea typeface="Montserrat"/>
                <a:cs typeface="Montserrat"/>
                <a:sym typeface="Montserrat"/>
              </a:rPr>
              <a:t>$this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-&gt;</a:t>
            </a: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values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, prints </a:t>
            </a:r>
            <a:r>
              <a:rPr lang="en" sz="1200">
                <a:solidFill>
                  <a:srgbClr val="CB9606"/>
                </a:solidFill>
                <a:latin typeface="Montserrat"/>
                <a:ea typeface="Montserrat"/>
                <a:cs typeface="Montserrat"/>
                <a:sym typeface="Montserrat"/>
              </a:rPr>
              <a:t>"&lt;option value='{</a:t>
            </a: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$value</a:t>
            </a:r>
            <a:r>
              <a:rPr lang="en" sz="1200">
                <a:solidFill>
                  <a:srgbClr val="CB9606"/>
                </a:solidFill>
                <a:latin typeface="Montserrat"/>
                <a:ea typeface="Montserrat"/>
                <a:cs typeface="Montserrat"/>
                <a:sym typeface="Montserrat"/>
              </a:rPr>
              <a:t>}'&gt;{</a:t>
            </a: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$value</a:t>
            </a:r>
            <a:r>
              <a:rPr lang="en" sz="1200">
                <a:solidFill>
                  <a:srgbClr val="CB9606"/>
                </a:solidFill>
                <a:latin typeface="Montserrat"/>
                <a:ea typeface="Montserrat"/>
                <a:cs typeface="Montserrat"/>
                <a:sym typeface="Montserrat"/>
              </a:rPr>
              <a:t>}&lt;/option&gt;"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200">
              <a:solidFill>
                <a:srgbClr val="CB96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makeSelect()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– creates </a:t>
            </a:r>
            <a:r>
              <a:rPr lang="en" sz="1200">
                <a:solidFill>
                  <a:srgbClr val="CB9606"/>
                </a:solidFill>
                <a:latin typeface="Montserrat"/>
                <a:ea typeface="Montserrat"/>
                <a:cs typeface="Montserrat"/>
                <a:sym typeface="Montserrat"/>
              </a:rPr>
              <a:t>&lt;select&gt;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tag and calls 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makeOptions()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Create a file containing the form where the dropdowns will be created using the </a:t>
            </a:r>
            <a:r>
              <a:rPr lang="en" sz="12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class’ methods.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When the form is submitted print out the values of each of the form’s element values. Usage example: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$workBrowserSelect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195CB3"/>
                </a:solidFill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200">
                <a:solidFill>
                  <a:srgbClr val="CB9606"/>
                </a:solidFill>
                <a:latin typeface="Montserrat"/>
                <a:ea typeface="Montserrat"/>
                <a:cs typeface="Montserrat"/>
                <a:sym typeface="Montserrat"/>
              </a:rPr>
              <a:t>'workAccessBrowser'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1200">
              <a:solidFill>
                <a:srgbClr val="9CA63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$workBrowserSelect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-&gt;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setValues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$browsers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1200">
              <a:solidFill>
                <a:srgbClr val="9CA63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8698"/>
                </a:solidFill>
                <a:latin typeface="Montserrat"/>
                <a:ea typeface="Montserrat"/>
                <a:cs typeface="Montserrat"/>
                <a:sym typeface="Montserrat"/>
              </a:rPr>
              <a:t>$workBrowserSelect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-&gt;</a:t>
            </a:r>
            <a:r>
              <a:rPr lang="en" sz="1200">
                <a:solidFill>
                  <a:srgbClr val="9CA630"/>
                </a:solidFill>
                <a:latin typeface="Montserrat"/>
                <a:ea typeface="Montserrat"/>
                <a:cs typeface="Montserrat"/>
                <a:sym typeface="Montserrat"/>
              </a:rPr>
              <a:t>makeSelect</a:t>
            </a:r>
            <a:r>
              <a:rPr lang="en" sz="12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();</a:t>
            </a:r>
            <a:endParaRPr sz="1200">
              <a:solidFill>
                <a:srgbClr val="3747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" name="Google Shape;46;p12"/>
          <p:cNvSpPr txBox="1"/>
          <p:nvPr/>
        </p:nvSpPr>
        <p:spPr>
          <a:xfrm>
            <a:off x="0" y="2397475"/>
            <a:ext cx="52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47" name="Google Shape;4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376" y="259301"/>
            <a:ext cx="2662125" cy="28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ainster Coding template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