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71" r:id="rId3"/>
    <p:sldId id="275" r:id="rId4"/>
    <p:sldId id="276" r:id="rId5"/>
    <p:sldId id="277" r:id="rId6"/>
    <p:sldId id="278" r:id="rId7"/>
    <p:sldId id="279" r:id="rId8"/>
    <p:sldId id="274"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99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205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927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014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275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2561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742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830394" y="1191277"/>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 name="Google Shape;70;p16"/>
          <p:cNvGrpSpPr/>
          <p:nvPr/>
        </p:nvGrpSpPr>
        <p:grpSpPr>
          <a:xfrm>
            <a:off x="830394" y="1191277"/>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7"/>
          <p:cNvGrpSpPr/>
          <p:nvPr/>
        </p:nvGrpSpPr>
        <p:grpSpPr>
          <a:xfrm>
            <a:off x="830394" y="1191277"/>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87;p18"/>
          <p:cNvGrpSpPr/>
          <p:nvPr/>
        </p:nvGrpSpPr>
        <p:grpSpPr>
          <a:xfrm>
            <a:off x="830394" y="1191277"/>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9"/>
          <p:cNvGrpSpPr/>
          <p:nvPr/>
        </p:nvGrpSpPr>
        <p:grpSpPr>
          <a:xfrm>
            <a:off x="830394" y="1191277"/>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4" y="4169151"/>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08;p21"/>
          <p:cNvGrpSpPr/>
          <p:nvPr/>
        </p:nvGrpSpPr>
        <p:grpSpPr>
          <a:xfrm>
            <a:off x="830394" y="1191277"/>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4" y="4169151"/>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0"/>
              </a:spcBef>
              <a:spcAft>
                <a:spcPts val="0"/>
              </a:spcAft>
              <a:buClr>
                <a:schemeClr val="lt1"/>
              </a:buClr>
              <a:buSzPts val="1100"/>
              <a:buChar char="○"/>
              <a:defRPr>
                <a:solidFill>
                  <a:schemeClr val="lt1"/>
                </a:solidFill>
              </a:defRPr>
            </a:lvl2pPr>
            <a:lvl3pPr marL="1371600" lvl="2" indent="-298450" algn="l" rtl="0">
              <a:lnSpc>
                <a:spcPct val="115000"/>
              </a:lnSpc>
              <a:spcBef>
                <a:spcPts val="0"/>
              </a:spcBef>
              <a:spcAft>
                <a:spcPts val="0"/>
              </a:spcAft>
              <a:buClr>
                <a:schemeClr val="lt1"/>
              </a:buClr>
              <a:buSzPts val="1100"/>
              <a:buChar char="■"/>
              <a:defRPr>
                <a:solidFill>
                  <a:schemeClr val="lt1"/>
                </a:solidFill>
              </a:defRPr>
            </a:lvl3pPr>
            <a:lvl4pPr marL="1828800" lvl="3" indent="-298450" algn="l" rtl="0">
              <a:lnSpc>
                <a:spcPct val="115000"/>
              </a:lnSpc>
              <a:spcBef>
                <a:spcPts val="0"/>
              </a:spcBef>
              <a:spcAft>
                <a:spcPts val="0"/>
              </a:spcAft>
              <a:buClr>
                <a:schemeClr val="lt1"/>
              </a:buClr>
              <a:buSzPts val="1100"/>
              <a:buChar char="●"/>
              <a:defRPr>
                <a:solidFill>
                  <a:schemeClr val="lt1"/>
                </a:solidFill>
              </a:defRPr>
            </a:lvl4pPr>
            <a:lvl5pPr marL="2286000" lvl="4" indent="-298450" algn="l" rtl="0">
              <a:lnSpc>
                <a:spcPct val="115000"/>
              </a:lnSpc>
              <a:spcBef>
                <a:spcPts val="0"/>
              </a:spcBef>
              <a:spcAft>
                <a:spcPts val="0"/>
              </a:spcAft>
              <a:buClr>
                <a:schemeClr val="lt1"/>
              </a:buClr>
              <a:buSzPts val="1100"/>
              <a:buChar char="○"/>
              <a:defRPr>
                <a:solidFill>
                  <a:schemeClr val="lt1"/>
                </a:solidFill>
              </a:defRPr>
            </a:lvl5pPr>
            <a:lvl6pPr marL="2743200" lvl="5" indent="-298450" algn="l" rtl="0">
              <a:lnSpc>
                <a:spcPct val="115000"/>
              </a:lnSpc>
              <a:spcBef>
                <a:spcPts val="0"/>
              </a:spcBef>
              <a:spcAft>
                <a:spcPts val="0"/>
              </a:spcAft>
              <a:buClr>
                <a:schemeClr val="lt1"/>
              </a:buClr>
              <a:buSzPts val="1100"/>
              <a:buChar char="■"/>
              <a:defRPr>
                <a:solidFill>
                  <a:schemeClr val="lt1"/>
                </a:solidFill>
              </a:defRPr>
            </a:lvl6pPr>
            <a:lvl7pPr marL="3200400" lvl="6" indent="-298450" algn="l" rtl="0">
              <a:lnSpc>
                <a:spcPct val="115000"/>
              </a:lnSpc>
              <a:spcBef>
                <a:spcPts val="0"/>
              </a:spcBef>
              <a:spcAft>
                <a:spcPts val="0"/>
              </a:spcAft>
              <a:buClr>
                <a:schemeClr val="lt1"/>
              </a:buClr>
              <a:buSzPts val="1100"/>
              <a:buChar char="●"/>
              <a:defRPr>
                <a:solidFill>
                  <a:schemeClr val="lt1"/>
                </a:solidFill>
              </a:defRPr>
            </a:lvl7pPr>
            <a:lvl8pPr marL="3657600" lvl="7" indent="-298450" algn="l" rtl="0">
              <a:lnSpc>
                <a:spcPct val="115000"/>
              </a:lnSpc>
              <a:spcBef>
                <a:spcPts val="0"/>
              </a:spcBef>
              <a:spcAft>
                <a:spcPts val="0"/>
              </a:spcAft>
              <a:buClr>
                <a:schemeClr val="lt1"/>
              </a:buClr>
              <a:buSzPts val="1100"/>
              <a:buChar char="○"/>
              <a:defRPr>
                <a:solidFill>
                  <a:schemeClr val="lt1"/>
                </a:solidFill>
              </a:defRPr>
            </a:lvl8pPr>
            <a:lvl9pPr marL="4114800" lvl="8" indent="-298450" algn="l"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reactrouter.com/en/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What is Routing and why should we use it?</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1815882"/>
          </a:xfrm>
          <a:prstGeom prst="rect">
            <a:avLst/>
          </a:prstGeom>
          <a:noFill/>
        </p:spPr>
        <p:txBody>
          <a:bodyPr wrap="square" rtlCol="0">
            <a:spAutoFit/>
          </a:bodyPr>
          <a:lstStyle/>
          <a:p>
            <a:pPr marL="285750" indent="-285750">
              <a:buFont typeface="System Font Regular"/>
              <a:buChar char="-"/>
            </a:pPr>
            <a:r>
              <a:rPr lang="en-US" dirty="0"/>
              <a:t>Until now, all of the features that we have built have the same path (“/”)</a:t>
            </a:r>
          </a:p>
          <a:p>
            <a:pPr marL="285750" indent="-285750">
              <a:buFont typeface="System Font Regular"/>
              <a:buChar char="-"/>
            </a:pPr>
            <a:r>
              <a:rPr lang="en-US" dirty="0"/>
              <a:t>In order to be more flexible with our application, we can implement different paths (URLs) for different features</a:t>
            </a:r>
          </a:p>
          <a:p>
            <a:pPr marL="285750" indent="-285750">
              <a:buFont typeface="System Font Regular"/>
              <a:buChar char="-"/>
            </a:pPr>
            <a:r>
              <a:rPr lang="en-US" dirty="0"/>
              <a:t>When working with a regular Multi-Page Application implemented with HTML, we would have different .html files for each page, and therefore the URL for each page would be different, because the names of the files are different</a:t>
            </a:r>
          </a:p>
          <a:p>
            <a:pPr marL="285750" indent="-285750">
              <a:buFont typeface="System Font Regular"/>
              <a:buChar char="-"/>
            </a:pPr>
            <a:r>
              <a:rPr lang="en-US" dirty="0"/>
              <a:t>We don’t need this behavior in our SPAs, because if we request a different .html file from the server then we would lose all of our information that we have in the frontend (state, context, etc.)</a:t>
            </a:r>
          </a:p>
        </p:txBody>
      </p:sp>
    </p:spTree>
    <p:extLst>
      <p:ext uri="{BB962C8B-B14F-4D97-AF65-F5344CB8AC3E}">
        <p14:creationId xmlns:p14="http://schemas.microsoft.com/office/powerpoint/2010/main" val="58523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React Router</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1384995"/>
          </a:xfrm>
          <a:prstGeom prst="rect">
            <a:avLst/>
          </a:prstGeom>
          <a:noFill/>
        </p:spPr>
        <p:txBody>
          <a:bodyPr wrap="square" rtlCol="0">
            <a:spAutoFit/>
          </a:bodyPr>
          <a:lstStyle/>
          <a:p>
            <a:pPr marL="285750" indent="-285750">
              <a:buFont typeface="System Font Regular"/>
              <a:buChar char="-"/>
            </a:pPr>
            <a:r>
              <a:rPr lang="en-US" dirty="0"/>
              <a:t>React Router is a package that helps us create multi-page client applications</a:t>
            </a:r>
          </a:p>
          <a:p>
            <a:pPr marL="285750" indent="-285750">
              <a:buFont typeface="System Font Regular"/>
              <a:buChar char="-"/>
            </a:pPr>
            <a:r>
              <a:rPr lang="en-US" dirty="0"/>
              <a:t>It provides us the routing functionality</a:t>
            </a:r>
          </a:p>
          <a:p>
            <a:pPr marL="285750" indent="-285750">
              <a:buFont typeface="System Font Regular"/>
              <a:buChar char="-"/>
            </a:pPr>
            <a:r>
              <a:rPr lang="en-US" dirty="0"/>
              <a:t>It is installed with “</a:t>
            </a:r>
            <a:r>
              <a:rPr lang="en-US" dirty="0" err="1"/>
              <a:t>npm</a:t>
            </a:r>
            <a:r>
              <a:rPr lang="en-US" dirty="0"/>
              <a:t> install react-router-</a:t>
            </a:r>
            <a:r>
              <a:rPr lang="en-US" dirty="0" err="1"/>
              <a:t>dom</a:t>
            </a:r>
            <a:r>
              <a:rPr lang="en-US" dirty="0"/>
              <a:t>”</a:t>
            </a:r>
          </a:p>
          <a:p>
            <a:pPr marL="285750" indent="-285750">
              <a:buFont typeface="System Font Regular"/>
              <a:buChar char="-"/>
            </a:pPr>
            <a:r>
              <a:rPr lang="en-US" dirty="0"/>
              <a:t>In order to use routing in our application we need to import “Route” from “react-router-</a:t>
            </a:r>
            <a:r>
              <a:rPr lang="en-US" dirty="0" err="1"/>
              <a:t>dom</a:t>
            </a:r>
            <a:r>
              <a:rPr lang="en-US" dirty="0"/>
              <a:t>”</a:t>
            </a:r>
          </a:p>
          <a:p>
            <a:pPr marL="285750" indent="-285750">
              <a:buFont typeface="System Font Regular"/>
              <a:buChar char="-"/>
            </a:pPr>
            <a:r>
              <a:rPr lang="en-US" dirty="0"/>
              <a:t>And in order for React to register our new Routing logic, we also need to import “</a:t>
            </a:r>
            <a:r>
              <a:rPr lang="en-US" dirty="0" err="1"/>
              <a:t>BrowserRouter</a:t>
            </a:r>
            <a:r>
              <a:rPr lang="en-US" dirty="0"/>
              <a:t>” and wrap our whole App (in our case “App.js”) with it.</a:t>
            </a:r>
          </a:p>
        </p:txBody>
      </p:sp>
      <p:sp>
        <p:nvSpPr>
          <p:cNvPr id="2" name="Rectangle: Rounded Corners 1">
            <a:extLst>
              <a:ext uri="{FF2B5EF4-FFF2-40B4-BE49-F238E27FC236}">
                <a16:creationId xmlns:a16="http://schemas.microsoft.com/office/drawing/2014/main" id="{D73EBF2A-EC06-45B7-8932-D429D21AD9FC}"/>
              </a:ext>
            </a:extLst>
          </p:cNvPr>
          <p:cNvSpPr/>
          <p:nvPr/>
        </p:nvSpPr>
        <p:spPr>
          <a:xfrm>
            <a:off x="1651253" y="3453009"/>
            <a:ext cx="2289289" cy="11841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root.render</a:t>
            </a:r>
            <a:r>
              <a:rPr lang="en-US" dirty="0"/>
              <a:t>(</a:t>
            </a:r>
          </a:p>
          <a:p>
            <a:r>
              <a:rPr lang="en-US" dirty="0"/>
              <a:t>    &lt;</a:t>
            </a:r>
            <a:r>
              <a:rPr lang="en-US" dirty="0" err="1">
                <a:solidFill>
                  <a:srgbClr val="7030A0"/>
                </a:solidFill>
              </a:rPr>
              <a:t>BrowserRouter</a:t>
            </a:r>
            <a:r>
              <a:rPr lang="en-US" dirty="0"/>
              <a:t>&gt;</a:t>
            </a:r>
          </a:p>
          <a:p>
            <a:r>
              <a:rPr lang="en-US" dirty="0"/>
              <a:t>        &lt;</a:t>
            </a:r>
            <a:r>
              <a:rPr lang="en-US" dirty="0">
                <a:solidFill>
                  <a:srgbClr val="FFC000"/>
                </a:solidFill>
              </a:rPr>
              <a:t>App</a:t>
            </a:r>
            <a:r>
              <a:rPr lang="en-US" dirty="0"/>
              <a:t>/&gt;</a:t>
            </a:r>
          </a:p>
          <a:p>
            <a:r>
              <a:rPr lang="en-US" dirty="0"/>
              <a:t>    &lt;/</a:t>
            </a:r>
            <a:r>
              <a:rPr lang="en-US" dirty="0" err="1">
                <a:solidFill>
                  <a:srgbClr val="7030A0"/>
                </a:solidFill>
              </a:rPr>
              <a:t>BrowserRouter</a:t>
            </a:r>
            <a:r>
              <a:rPr lang="en-US" dirty="0"/>
              <a:t>&gt;</a:t>
            </a:r>
          </a:p>
          <a:p>
            <a:r>
              <a:rPr lang="en-US" dirty="0"/>
              <a:t>);</a:t>
            </a:r>
            <a:endParaRPr lang="mk-MK" dirty="0"/>
          </a:p>
        </p:txBody>
      </p:sp>
      <p:sp>
        <p:nvSpPr>
          <p:cNvPr id="6" name="Rectangle: Rounded Corners 5">
            <a:extLst>
              <a:ext uri="{FF2B5EF4-FFF2-40B4-BE49-F238E27FC236}">
                <a16:creationId xmlns:a16="http://schemas.microsoft.com/office/drawing/2014/main" id="{5FB51A9E-BC5B-493E-92B1-F9426D03422E}"/>
              </a:ext>
            </a:extLst>
          </p:cNvPr>
          <p:cNvSpPr/>
          <p:nvPr/>
        </p:nvSpPr>
        <p:spPr>
          <a:xfrm>
            <a:off x="5203459" y="3453009"/>
            <a:ext cx="2289289" cy="11841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a:t>
            </a:r>
            <a:r>
              <a:rPr lang="en-US" dirty="0">
                <a:solidFill>
                  <a:srgbClr val="7030A0"/>
                </a:solidFill>
              </a:rPr>
              <a:t>Route</a:t>
            </a:r>
            <a:r>
              <a:rPr lang="en-US" dirty="0"/>
              <a:t> </a:t>
            </a:r>
            <a:r>
              <a:rPr lang="en-US" dirty="0">
                <a:solidFill>
                  <a:srgbClr val="0070C0"/>
                </a:solidFill>
              </a:rPr>
              <a:t>path=“/info”</a:t>
            </a:r>
            <a:r>
              <a:rPr lang="en-US" dirty="0"/>
              <a:t>&gt;</a:t>
            </a:r>
          </a:p>
          <a:p>
            <a:r>
              <a:rPr lang="en-US" dirty="0"/>
              <a:t>    </a:t>
            </a:r>
            <a:r>
              <a:rPr lang="en-US" dirty="0">
                <a:solidFill>
                  <a:srgbClr val="FFC000"/>
                </a:solidFill>
              </a:rPr>
              <a:t>&lt;Info/&gt;</a:t>
            </a:r>
          </a:p>
          <a:p>
            <a:r>
              <a:rPr lang="en-US" dirty="0"/>
              <a:t>&lt;/</a:t>
            </a:r>
            <a:r>
              <a:rPr lang="en-US" dirty="0">
                <a:solidFill>
                  <a:srgbClr val="7030A0"/>
                </a:solidFill>
              </a:rPr>
              <a:t>Route</a:t>
            </a:r>
            <a:r>
              <a:rPr lang="en-US" dirty="0"/>
              <a:t>&gt;</a:t>
            </a:r>
            <a:endParaRPr lang="mk-MK" dirty="0"/>
          </a:p>
        </p:txBody>
      </p:sp>
      <p:sp>
        <p:nvSpPr>
          <p:cNvPr id="3" name="TextBox 2">
            <a:extLst>
              <a:ext uri="{FF2B5EF4-FFF2-40B4-BE49-F238E27FC236}">
                <a16:creationId xmlns:a16="http://schemas.microsoft.com/office/drawing/2014/main" id="{F61ED08A-C525-45F1-995C-FB55C6A5A25F}"/>
              </a:ext>
            </a:extLst>
          </p:cNvPr>
          <p:cNvSpPr txBox="1"/>
          <p:nvPr/>
        </p:nvSpPr>
        <p:spPr>
          <a:xfrm>
            <a:off x="2414350" y="3159769"/>
            <a:ext cx="1526192" cy="307777"/>
          </a:xfrm>
          <a:prstGeom prst="rect">
            <a:avLst/>
          </a:prstGeom>
          <a:noFill/>
        </p:spPr>
        <p:txBody>
          <a:bodyPr wrap="square" rtlCol="0">
            <a:spAutoFit/>
          </a:bodyPr>
          <a:lstStyle/>
          <a:p>
            <a:r>
              <a:rPr lang="en-US" dirty="0"/>
              <a:t>index.js</a:t>
            </a:r>
            <a:endParaRPr lang="mk-MK" dirty="0"/>
          </a:p>
        </p:txBody>
      </p:sp>
      <p:sp>
        <p:nvSpPr>
          <p:cNvPr id="4" name="TextBox 3">
            <a:extLst>
              <a:ext uri="{FF2B5EF4-FFF2-40B4-BE49-F238E27FC236}">
                <a16:creationId xmlns:a16="http://schemas.microsoft.com/office/drawing/2014/main" id="{F03077DA-88D3-4193-AD36-D9EFDA480C3B}"/>
              </a:ext>
            </a:extLst>
          </p:cNvPr>
          <p:cNvSpPr txBox="1"/>
          <p:nvPr/>
        </p:nvSpPr>
        <p:spPr>
          <a:xfrm>
            <a:off x="6196870" y="3159769"/>
            <a:ext cx="1907741" cy="307777"/>
          </a:xfrm>
          <a:prstGeom prst="rect">
            <a:avLst/>
          </a:prstGeom>
          <a:noFill/>
        </p:spPr>
        <p:txBody>
          <a:bodyPr wrap="square" rtlCol="0">
            <a:spAutoFit/>
          </a:bodyPr>
          <a:lstStyle/>
          <a:p>
            <a:r>
              <a:rPr lang="en-US" dirty="0"/>
              <a:t>App.js</a:t>
            </a:r>
            <a:endParaRPr lang="mk-MK" dirty="0"/>
          </a:p>
        </p:txBody>
      </p:sp>
    </p:spTree>
    <p:extLst>
      <p:ext uri="{BB962C8B-B14F-4D97-AF65-F5344CB8AC3E}">
        <p14:creationId xmlns:p14="http://schemas.microsoft.com/office/powerpoint/2010/main" val="301877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React Router</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1600438"/>
          </a:xfrm>
          <a:prstGeom prst="rect">
            <a:avLst/>
          </a:prstGeom>
          <a:noFill/>
        </p:spPr>
        <p:txBody>
          <a:bodyPr wrap="square" rtlCol="0">
            <a:spAutoFit/>
          </a:bodyPr>
          <a:lstStyle/>
          <a:p>
            <a:pPr marL="285750" indent="-285750">
              <a:buFont typeface="System Font Regular"/>
              <a:buChar char="-"/>
            </a:pPr>
            <a:r>
              <a:rPr lang="en-US" dirty="0"/>
              <a:t>A realistic </a:t>
            </a:r>
            <a:r>
              <a:rPr lang="en-US" dirty="0" err="1"/>
              <a:t>usecase</a:t>
            </a:r>
            <a:r>
              <a:rPr lang="en-US" dirty="0"/>
              <a:t> for navigating our routes would be to have some links, and when we click on a link, we would be redirected to the concrete page</a:t>
            </a:r>
          </a:p>
          <a:p>
            <a:pPr marL="285750" indent="-285750">
              <a:buFont typeface="System Font Regular"/>
              <a:buChar char="-"/>
            </a:pPr>
            <a:r>
              <a:rPr lang="en-US" dirty="0"/>
              <a:t>In order to implement some links, without using the anchor tag (&lt;a&gt;&lt;/a&gt;) since this would trigger a re-render, we can use the “Link” from “react-router-</a:t>
            </a:r>
            <a:r>
              <a:rPr lang="en-US" dirty="0" err="1"/>
              <a:t>dom</a:t>
            </a:r>
            <a:r>
              <a:rPr lang="en-US" dirty="0"/>
              <a:t>”</a:t>
            </a:r>
          </a:p>
          <a:p>
            <a:pPr marL="285750" indent="-285750">
              <a:buFont typeface="System Font Regular"/>
              <a:buChar char="-"/>
            </a:pPr>
            <a:r>
              <a:rPr lang="en-US" dirty="0"/>
              <a:t>If we want to be a bit more flexible and implement some custom styling, we can use the “</a:t>
            </a:r>
            <a:r>
              <a:rPr lang="en-US" dirty="0" err="1"/>
              <a:t>NavLink</a:t>
            </a:r>
            <a:r>
              <a:rPr lang="en-US" dirty="0"/>
              <a:t>” component with the prop “</a:t>
            </a:r>
            <a:r>
              <a:rPr lang="en-US" dirty="0" err="1"/>
              <a:t>activeClassName</a:t>
            </a:r>
            <a:r>
              <a:rPr lang="en-US" dirty="0"/>
              <a:t>” where we can provide a CSS class that will be applied once this Link has been clicked</a:t>
            </a:r>
          </a:p>
        </p:txBody>
      </p:sp>
    </p:spTree>
    <p:extLst>
      <p:ext uri="{BB962C8B-B14F-4D97-AF65-F5344CB8AC3E}">
        <p14:creationId xmlns:p14="http://schemas.microsoft.com/office/powerpoint/2010/main" val="44915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Dynamic Routes</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1600438"/>
          </a:xfrm>
          <a:prstGeom prst="rect">
            <a:avLst/>
          </a:prstGeom>
          <a:noFill/>
        </p:spPr>
        <p:txBody>
          <a:bodyPr wrap="square" rtlCol="0">
            <a:spAutoFit/>
          </a:bodyPr>
          <a:lstStyle/>
          <a:p>
            <a:pPr marL="285750" indent="-285750">
              <a:buFont typeface="System Font Regular"/>
              <a:buChar char="-"/>
            </a:pPr>
            <a:r>
              <a:rPr lang="en-US" dirty="0"/>
              <a:t>Dynamic links can also be implemented by providing a parameter in the “path” prop of our Route components</a:t>
            </a:r>
          </a:p>
          <a:p>
            <a:pPr marL="285750" indent="-285750">
              <a:buFont typeface="System Font Regular"/>
              <a:buChar char="-"/>
            </a:pPr>
            <a:r>
              <a:rPr lang="en-US" dirty="0"/>
              <a:t> We can provide variables to be used as parameters by adding “:” before the variable name in the route name</a:t>
            </a:r>
          </a:p>
          <a:p>
            <a:pPr marL="285750" indent="-285750">
              <a:buFont typeface="System Font Regular"/>
              <a:buChar char="-"/>
            </a:pPr>
            <a:r>
              <a:rPr lang="en-US" dirty="0"/>
              <a:t>After providing the parameter, we can access it by calling the “</a:t>
            </a:r>
            <a:r>
              <a:rPr lang="en-US" dirty="0" err="1"/>
              <a:t>useParams</a:t>
            </a:r>
            <a:r>
              <a:rPr lang="en-US" dirty="0"/>
              <a:t>()” hook coming from the “react-router-</a:t>
            </a:r>
            <a:r>
              <a:rPr lang="en-US" dirty="0" err="1"/>
              <a:t>dom</a:t>
            </a:r>
            <a:r>
              <a:rPr lang="en-US" dirty="0"/>
              <a:t>” package</a:t>
            </a:r>
          </a:p>
          <a:p>
            <a:pPr marL="285750" indent="-285750">
              <a:buFont typeface="System Font Regular"/>
              <a:buChar char="-"/>
            </a:pPr>
            <a:r>
              <a:rPr lang="en-US" dirty="0"/>
              <a:t>This hook gives us a key-value pair of the name of the parameter and its value</a:t>
            </a:r>
          </a:p>
        </p:txBody>
      </p:sp>
      <p:sp>
        <p:nvSpPr>
          <p:cNvPr id="6" name="Rectangle: Rounded Corners 5">
            <a:extLst>
              <a:ext uri="{FF2B5EF4-FFF2-40B4-BE49-F238E27FC236}">
                <a16:creationId xmlns:a16="http://schemas.microsoft.com/office/drawing/2014/main" id="{079F8358-DB56-42ED-8664-F40D278A0E19}"/>
              </a:ext>
            </a:extLst>
          </p:cNvPr>
          <p:cNvSpPr/>
          <p:nvPr/>
        </p:nvSpPr>
        <p:spPr>
          <a:xfrm>
            <a:off x="5203460" y="3453008"/>
            <a:ext cx="3072189" cy="11841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const </a:t>
            </a:r>
            <a:r>
              <a:rPr lang="en-US" dirty="0">
                <a:solidFill>
                  <a:srgbClr val="FFC000"/>
                </a:solidFill>
              </a:rPr>
              <a:t>params</a:t>
            </a:r>
            <a:r>
              <a:rPr lang="en-US" dirty="0"/>
              <a:t> = </a:t>
            </a:r>
            <a:r>
              <a:rPr lang="en-US" dirty="0" err="1">
                <a:solidFill>
                  <a:srgbClr val="7030A0"/>
                </a:solidFill>
              </a:rPr>
              <a:t>useParams</a:t>
            </a:r>
            <a:r>
              <a:rPr lang="en-US" dirty="0"/>
              <a:t>();</a:t>
            </a:r>
          </a:p>
          <a:p>
            <a:r>
              <a:rPr lang="en-US" dirty="0"/>
              <a:t>consle.log(</a:t>
            </a:r>
            <a:r>
              <a:rPr lang="en-US" dirty="0" err="1">
                <a:solidFill>
                  <a:srgbClr val="FFC000"/>
                </a:solidFill>
              </a:rPr>
              <a:t>params</a:t>
            </a:r>
            <a:r>
              <a:rPr lang="en-US" dirty="0" err="1"/>
              <a:t>.</a:t>
            </a:r>
            <a:r>
              <a:rPr lang="en-US" dirty="0" err="1">
                <a:solidFill>
                  <a:srgbClr val="0070C0"/>
                </a:solidFill>
              </a:rPr>
              <a:t>infoParameter</a:t>
            </a:r>
            <a:r>
              <a:rPr lang="en-US" dirty="0"/>
              <a:t>);</a:t>
            </a:r>
            <a:endParaRPr lang="mk-MK" dirty="0"/>
          </a:p>
        </p:txBody>
      </p:sp>
      <p:sp>
        <p:nvSpPr>
          <p:cNvPr id="7" name="Rectangle: Rounded Corners 6">
            <a:extLst>
              <a:ext uri="{FF2B5EF4-FFF2-40B4-BE49-F238E27FC236}">
                <a16:creationId xmlns:a16="http://schemas.microsoft.com/office/drawing/2014/main" id="{3FB1B302-397C-4DFD-BCD6-B3C456291A54}"/>
              </a:ext>
            </a:extLst>
          </p:cNvPr>
          <p:cNvSpPr/>
          <p:nvPr/>
        </p:nvSpPr>
        <p:spPr>
          <a:xfrm>
            <a:off x="1236811" y="3453008"/>
            <a:ext cx="3335189" cy="11841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a:t>
            </a:r>
            <a:r>
              <a:rPr lang="en-US" dirty="0">
                <a:solidFill>
                  <a:srgbClr val="7030A0"/>
                </a:solidFill>
              </a:rPr>
              <a:t>Route</a:t>
            </a:r>
            <a:r>
              <a:rPr lang="en-US" dirty="0"/>
              <a:t> </a:t>
            </a:r>
            <a:r>
              <a:rPr lang="en-US" dirty="0">
                <a:solidFill>
                  <a:srgbClr val="0070C0"/>
                </a:solidFill>
              </a:rPr>
              <a:t>path=“/info/:</a:t>
            </a:r>
            <a:r>
              <a:rPr lang="en-US" dirty="0" err="1">
                <a:solidFill>
                  <a:srgbClr val="0070C0"/>
                </a:solidFill>
              </a:rPr>
              <a:t>infoParameter</a:t>
            </a:r>
            <a:r>
              <a:rPr lang="en-US" dirty="0">
                <a:solidFill>
                  <a:srgbClr val="0070C0"/>
                </a:solidFill>
              </a:rPr>
              <a:t>”</a:t>
            </a:r>
            <a:r>
              <a:rPr lang="en-US" dirty="0"/>
              <a:t>&gt;</a:t>
            </a:r>
          </a:p>
          <a:p>
            <a:r>
              <a:rPr lang="en-US" dirty="0"/>
              <a:t>    </a:t>
            </a:r>
            <a:r>
              <a:rPr lang="en-US" dirty="0">
                <a:solidFill>
                  <a:srgbClr val="FFC000"/>
                </a:solidFill>
              </a:rPr>
              <a:t>&lt;Info/&gt;</a:t>
            </a:r>
          </a:p>
          <a:p>
            <a:r>
              <a:rPr lang="en-US" dirty="0"/>
              <a:t>&lt;/</a:t>
            </a:r>
            <a:r>
              <a:rPr lang="en-US" dirty="0">
                <a:solidFill>
                  <a:srgbClr val="7030A0"/>
                </a:solidFill>
              </a:rPr>
              <a:t>Route</a:t>
            </a:r>
            <a:r>
              <a:rPr lang="en-US" dirty="0"/>
              <a:t>&gt;</a:t>
            </a:r>
            <a:endParaRPr lang="mk-MK" dirty="0"/>
          </a:p>
        </p:txBody>
      </p:sp>
      <p:sp>
        <p:nvSpPr>
          <p:cNvPr id="2" name="TextBox 1">
            <a:extLst>
              <a:ext uri="{FF2B5EF4-FFF2-40B4-BE49-F238E27FC236}">
                <a16:creationId xmlns:a16="http://schemas.microsoft.com/office/drawing/2014/main" id="{5B60D032-222E-4CE8-9E1D-03040AED8D14}"/>
              </a:ext>
            </a:extLst>
          </p:cNvPr>
          <p:cNvSpPr txBox="1"/>
          <p:nvPr/>
        </p:nvSpPr>
        <p:spPr>
          <a:xfrm>
            <a:off x="2719674" y="3111967"/>
            <a:ext cx="683200" cy="307777"/>
          </a:xfrm>
          <a:prstGeom prst="rect">
            <a:avLst/>
          </a:prstGeom>
          <a:noFill/>
        </p:spPr>
        <p:txBody>
          <a:bodyPr wrap="none" rtlCol="0">
            <a:spAutoFit/>
          </a:bodyPr>
          <a:lstStyle/>
          <a:p>
            <a:r>
              <a:rPr lang="en-US" dirty="0"/>
              <a:t>App.js</a:t>
            </a:r>
            <a:endParaRPr lang="mk-MK" dirty="0"/>
          </a:p>
        </p:txBody>
      </p:sp>
      <p:sp>
        <p:nvSpPr>
          <p:cNvPr id="9" name="TextBox 8">
            <a:extLst>
              <a:ext uri="{FF2B5EF4-FFF2-40B4-BE49-F238E27FC236}">
                <a16:creationId xmlns:a16="http://schemas.microsoft.com/office/drawing/2014/main" id="{484D347F-EA65-45EA-9CCD-C0DF4E8834B9}"/>
              </a:ext>
            </a:extLst>
          </p:cNvPr>
          <p:cNvSpPr txBox="1"/>
          <p:nvPr/>
        </p:nvSpPr>
        <p:spPr>
          <a:xfrm>
            <a:off x="6006504" y="3111967"/>
            <a:ext cx="662361" cy="307777"/>
          </a:xfrm>
          <a:prstGeom prst="rect">
            <a:avLst/>
          </a:prstGeom>
          <a:noFill/>
        </p:spPr>
        <p:txBody>
          <a:bodyPr wrap="none" rtlCol="0">
            <a:spAutoFit/>
          </a:bodyPr>
          <a:lstStyle/>
          <a:p>
            <a:r>
              <a:rPr lang="en-US" dirty="0"/>
              <a:t>Info.js</a:t>
            </a:r>
            <a:endParaRPr lang="mk-MK" dirty="0"/>
          </a:p>
        </p:txBody>
      </p:sp>
    </p:spTree>
    <p:extLst>
      <p:ext uri="{BB962C8B-B14F-4D97-AF65-F5344CB8AC3E}">
        <p14:creationId xmlns:p14="http://schemas.microsoft.com/office/powerpoint/2010/main" val="16263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Switch</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2031325"/>
          </a:xfrm>
          <a:prstGeom prst="rect">
            <a:avLst/>
          </a:prstGeom>
          <a:noFill/>
        </p:spPr>
        <p:txBody>
          <a:bodyPr wrap="square" rtlCol="0">
            <a:spAutoFit/>
          </a:bodyPr>
          <a:lstStyle/>
          <a:p>
            <a:pPr marL="285750" indent="-285750">
              <a:buFont typeface="System Font Regular"/>
              <a:buChar char="-"/>
            </a:pPr>
            <a:r>
              <a:rPr lang="en-US" dirty="0"/>
              <a:t>By default, React will render all of the components which match the path</a:t>
            </a:r>
          </a:p>
          <a:p>
            <a:pPr marL="285750" indent="-285750">
              <a:buFont typeface="System Font Regular"/>
              <a:buChar char="-"/>
            </a:pPr>
            <a:r>
              <a:rPr lang="en-US" dirty="0"/>
              <a:t>The matching is applied for the beginning of the URL, so if we have two paths, one “products” and another one “products/id”, and if we visit the “products/id”, we would have both the “products” and the “products/id” components rendered</a:t>
            </a:r>
          </a:p>
          <a:p>
            <a:pPr marL="285750" indent="-285750">
              <a:buFont typeface="System Font Regular"/>
              <a:buChar char="-"/>
            </a:pPr>
            <a:r>
              <a:rPr lang="en-US" dirty="0"/>
              <a:t>This happens because as we said, the matching is applied for the beginning of the string, and both of those URLs have the same beginning (which is “products”)</a:t>
            </a:r>
          </a:p>
          <a:p>
            <a:pPr marL="285750" indent="-285750">
              <a:buFont typeface="System Font Regular"/>
              <a:buChar char="-"/>
            </a:pPr>
            <a:r>
              <a:rPr lang="en-US" dirty="0"/>
              <a:t>If we want to render just one specific component instead, we can use the “Switch” component from “react-router-</a:t>
            </a:r>
            <a:r>
              <a:rPr lang="en-US" dirty="0" err="1"/>
              <a:t>dom</a:t>
            </a:r>
            <a:r>
              <a:rPr lang="en-US" dirty="0"/>
              <a:t>” </a:t>
            </a:r>
          </a:p>
          <a:p>
            <a:pPr marL="285750" indent="-285750">
              <a:buFont typeface="System Font Regular"/>
              <a:buChar char="-"/>
            </a:pPr>
            <a:r>
              <a:rPr lang="en-US" dirty="0"/>
              <a:t>We wrap all of our routes with this component</a:t>
            </a:r>
          </a:p>
        </p:txBody>
      </p:sp>
    </p:spTree>
    <p:extLst>
      <p:ext uri="{BB962C8B-B14F-4D97-AF65-F5344CB8AC3E}">
        <p14:creationId xmlns:p14="http://schemas.microsoft.com/office/powerpoint/2010/main" val="91807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Redirect</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1600438"/>
          </a:xfrm>
          <a:prstGeom prst="rect">
            <a:avLst/>
          </a:prstGeom>
          <a:noFill/>
        </p:spPr>
        <p:txBody>
          <a:bodyPr wrap="square" rtlCol="0">
            <a:spAutoFit/>
          </a:bodyPr>
          <a:lstStyle/>
          <a:p>
            <a:pPr marL="285750" indent="-285750">
              <a:buFont typeface="System Font Regular"/>
              <a:buChar char="-"/>
            </a:pPr>
            <a:r>
              <a:rPr lang="en-US" dirty="0"/>
              <a:t>Redirects can be useful if we want to re-direct the user from one path to a certain other path</a:t>
            </a:r>
          </a:p>
          <a:p>
            <a:pPr marL="285750" indent="-285750">
              <a:buFont typeface="System Font Regular"/>
              <a:buChar char="-"/>
            </a:pPr>
            <a:r>
              <a:rPr lang="en-US" dirty="0"/>
              <a:t>For example, if we don’t have any component mapped at our root location (“/”), then we can use the redirect to “move” the user to another route and render that component</a:t>
            </a:r>
          </a:p>
          <a:p>
            <a:pPr marL="285750" indent="-285750">
              <a:buFont typeface="System Font Regular"/>
              <a:buChar char="-"/>
            </a:pPr>
            <a:r>
              <a:rPr lang="en-US" dirty="0"/>
              <a:t>Redirects are handled by importing the “Redirect” component from “react-router-</a:t>
            </a:r>
            <a:r>
              <a:rPr lang="en-US" dirty="0" err="1"/>
              <a:t>dom</a:t>
            </a:r>
            <a:r>
              <a:rPr lang="en-US" dirty="0"/>
              <a:t>”</a:t>
            </a:r>
          </a:p>
          <a:p>
            <a:pPr marL="285750" indent="-285750">
              <a:buFont typeface="System Font Regular"/>
              <a:buChar char="-"/>
            </a:pPr>
            <a:r>
              <a:rPr lang="en-US" dirty="0"/>
              <a:t>We create a Route that we want to be handled by the Redirect</a:t>
            </a:r>
          </a:p>
          <a:p>
            <a:pPr marL="285750" indent="-285750">
              <a:buFont typeface="System Font Regular"/>
              <a:buChar char="-"/>
            </a:pPr>
            <a:r>
              <a:rPr lang="en-US" dirty="0"/>
              <a:t>We call the Redirect component inside that Route component, and we give it the prop “to” which accepts an URL as a string where we want to redirect the user</a:t>
            </a:r>
          </a:p>
        </p:txBody>
      </p:sp>
      <p:sp>
        <p:nvSpPr>
          <p:cNvPr id="5" name="Rectangle: Rounded Corners 4">
            <a:extLst>
              <a:ext uri="{FF2B5EF4-FFF2-40B4-BE49-F238E27FC236}">
                <a16:creationId xmlns:a16="http://schemas.microsoft.com/office/drawing/2014/main" id="{60C005B0-4B78-4BE4-931A-3721204FCCC4}"/>
              </a:ext>
            </a:extLst>
          </p:cNvPr>
          <p:cNvSpPr/>
          <p:nvPr/>
        </p:nvSpPr>
        <p:spPr>
          <a:xfrm>
            <a:off x="2904405" y="3453010"/>
            <a:ext cx="3335189" cy="11841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a:t>
            </a:r>
            <a:r>
              <a:rPr lang="en-US" dirty="0">
                <a:solidFill>
                  <a:srgbClr val="7030A0"/>
                </a:solidFill>
              </a:rPr>
              <a:t>Route</a:t>
            </a:r>
            <a:r>
              <a:rPr lang="en-US" dirty="0"/>
              <a:t> </a:t>
            </a:r>
            <a:r>
              <a:rPr lang="en-US" dirty="0">
                <a:solidFill>
                  <a:srgbClr val="0070C0"/>
                </a:solidFill>
              </a:rPr>
              <a:t>path=“/”</a:t>
            </a:r>
            <a:r>
              <a:rPr lang="en-US" dirty="0"/>
              <a:t>&gt;</a:t>
            </a:r>
          </a:p>
          <a:p>
            <a:r>
              <a:rPr lang="en-US" dirty="0"/>
              <a:t>    </a:t>
            </a:r>
            <a:r>
              <a:rPr lang="en-US" dirty="0">
                <a:solidFill>
                  <a:srgbClr val="FFC000"/>
                </a:solidFill>
              </a:rPr>
              <a:t>&lt;Redirect to=“/welcome” /&gt;</a:t>
            </a:r>
          </a:p>
          <a:p>
            <a:r>
              <a:rPr lang="en-US" dirty="0"/>
              <a:t>&lt;/</a:t>
            </a:r>
            <a:r>
              <a:rPr lang="en-US" dirty="0">
                <a:solidFill>
                  <a:srgbClr val="7030A0"/>
                </a:solidFill>
              </a:rPr>
              <a:t>Route</a:t>
            </a:r>
            <a:r>
              <a:rPr lang="en-US" dirty="0"/>
              <a:t>&gt;</a:t>
            </a:r>
            <a:endParaRPr lang="mk-MK" dirty="0"/>
          </a:p>
        </p:txBody>
      </p:sp>
    </p:spTree>
    <p:extLst>
      <p:ext uri="{BB962C8B-B14F-4D97-AF65-F5344CB8AC3E}">
        <p14:creationId xmlns:p14="http://schemas.microsoft.com/office/powerpoint/2010/main" val="75806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Documentation</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86427" y="1439186"/>
            <a:ext cx="8054671" cy="307777"/>
          </a:xfrm>
          <a:prstGeom prst="rect">
            <a:avLst/>
          </a:prstGeom>
          <a:noFill/>
        </p:spPr>
        <p:txBody>
          <a:bodyPr wrap="square" rtlCol="0">
            <a:spAutoFit/>
          </a:bodyPr>
          <a:lstStyle/>
          <a:p>
            <a:pPr marL="285750" indent="-285750">
              <a:buFont typeface="System Font Regular"/>
              <a:buChar char="-"/>
            </a:pPr>
            <a:r>
              <a:rPr lang="en-US" dirty="0">
                <a:hlinkClick r:id="rId4"/>
              </a:rPr>
              <a:t>React Router</a:t>
            </a:r>
            <a:endParaRPr lang="en-US" dirty="0"/>
          </a:p>
        </p:txBody>
      </p:sp>
    </p:spTree>
    <p:extLst>
      <p:ext uri="{BB962C8B-B14F-4D97-AF65-F5344CB8AC3E}">
        <p14:creationId xmlns:p14="http://schemas.microsoft.com/office/powerpoint/2010/main" val="26016521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2465</TotalTime>
  <Words>749</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Raleway</vt:lpstr>
      <vt:lpstr>Arial</vt:lpstr>
      <vt:lpstr>System Font Regular</vt:lpstr>
      <vt:lpstr>Lato</vt:lpstr>
      <vt:lpstr>Simple Light</vt:lpstr>
      <vt:lpstr>Streamline</vt:lpstr>
      <vt:lpstr>What is Routing and why should we use it?</vt:lpstr>
      <vt:lpstr>React Router</vt:lpstr>
      <vt:lpstr>React Router</vt:lpstr>
      <vt:lpstr>Dynamic Routes</vt:lpstr>
      <vt:lpstr>Switch</vt:lpstr>
      <vt:lpstr>Redirect</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const, () =&gt; {}</dc:title>
  <cp:lastModifiedBy>Viktor Zdravkovski</cp:lastModifiedBy>
  <cp:revision>84</cp:revision>
  <dcterms:modified xsi:type="dcterms:W3CDTF">2023-01-11T19:11:00Z</dcterms:modified>
</cp:coreProperties>
</file>