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7" r:id="rId7"/>
    <p:sldId id="262" r:id="rId8"/>
    <p:sldId id="268" r:id="rId9"/>
    <p:sldId id="269" r:id="rId10"/>
    <p:sldId id="265" r:id="rId11"/>
    <p:sldId id="270" r:id="rId12"/>
    <p:sldId id="271" r:id="rId13"/>
    <p:sldId id="272" r:id="rId14"/>
    <p:sldId id="273" r:id="rId15"/>
    <p:sldId id="274" r:id="rId16"/>
    <p:sldId id="275" r:id="rId17"/>
    <p:sldId id="277"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p:scale>
          <a:sx n="60" d="100"/>
          <a:sy n="60" d="100"/>
        </p:scale>
        <p:origin x="1140" y="34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31-03-2019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31-03-2019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31-03-2019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31-03-2019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31-03-2019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GRAMENER CASE STUDY </a:t>
            </a:r>
            <a:br>
              <a:rPr lang="en-IN" sz="2800" dirty="0"/>
            </a:br>
            <a:br>
              <a:rPr lang="en-IN" sz="2800" dirty="0"/>
            </a:br>
            <a:r>
              <a:rPr lang="en-IN" sz="2800" dirty="0"/>
              <a:t>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a:t> </a:t>
            </a:r>
            <a:r>
              <a:rPr lang="en-IN" sz="1800" dirty="0"/>
              <a:t>Group Name: </a:t>
            </a:r>
            <a:r>
              <a:rPr lang="en-IN" sz="1800" dirty="0" err="1"/>
              <a:t>Abraca</a:t>
            </a:r>
            <a:r>
              <a:rPr lang="en-IN" sz="1800" dirty="0"/>
              <a:t>-Data</a:t>
            </a:r>
          </a:p>
          <a:p>
            <a:pPr marL="457200" indent="-457200" algn="l">
              <a:buFont typeface="+mj-lt"/>
              <a:buAutoNum type="arabicPeriod"/>
            </a:pPr>
            <a:r>
              <a:rPr lang="en-IN" sz="1800" dirty="0"/>
              <a:t> VIKUL AGGARWAL</a:t>
            </a:r>
          </a:p>
          <a:p>
            <a:pPr marL="457200" indent="-457200" algn="l">
              <a:buFont typeface="+mj-lt"/>
              <a:buAutoNum type="arabicPeriod"/>
            </a:pPr>
            <a:r>
              <a:rPr lang="en-IN" sz="1800" dirty="0"/>
              <a:t> VENKITACHALAM RAMASWAMY </a:t>
            </a:r>
          </a:p>
          <a:p>
            <a:pPr marL="457200" indent="-457200" algn="l">
              <a:buFont typeface="+mj-lt"/>
              <a:buAutoNum type="arabicPeriod"/>
            </a:pPr>
            <a:r>
              <a:rPr lang="en-IN" sz="1800" dirty="0"/>
              <a:t> ANKIT SAHU</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595" y="1475136"/>
            <a:ext cx="7614041" cy="3619686"/>
          </a:xfrm>
        </p:spPr>
      </p:pic>
      <p:sp>
        <p:nvSpPr>
          <p:cNvPr id="5" name="Title 1"/>
          <p:cNvSpPr>
            <a:spLocks noGrp="1"/>
          </p:cNvSpPr>
          <p:nvPr>
            <p:ph type="title"/>
          </p:nvPr>
        </p:nvSpPr>
        <p:spPr>
          <a:xfrm>
            <a:off x="1176225" y="172003"/>
            <a:ext cx="9313817" cy="856138"/>
          </a:xfrm>
        </p:spPr>
        <p:txBody>
          <a:bodyPr>
            <a:noAutofit/>
          </a:bodyPr>
          <a:lstStyle/>
          <a:p>
            <a:pPr algn="ctr"/>
            <a:r>
              <a:rPr lang="en-US" sz="2800" b="1" dirty="0"/>
              <a:t>Analysis for Customer Demographic variables:</a:t>
            </a:r>
            <a:br>
              <a:rPr lang="en-US" sz="2800" b="1" dirty="0"/>
            </a:br>
            <a:r>
              <a:rPr lang="en-US" sz="2800" b="1" dirty="0"/>
              <a:t>Income Category</a:t>
            </a:r>
            <a:endParaRPr lang="en-IN" sz="2800" dirty="0"/>
          </a:p>
        </p:txBody>
      </p:sp>
      <p:sp>
        <p:nvSpPr>
          <p:cNvPr id="4" name="TextBox 3"/>
          <p:cNvSpPr txBox="1"/>
          <p:nvPr/>
        </p:nvSpPr>
        <p:spPr>
          <a:xfrm>
            <a:off x="8564461" y="2407816"/>
            <a:ext cx="3103419" cy="1754326"/>
          </a:xfrm>
          <a:prstGeom prst="rect">
            <a:avLst/>
          </a:prstGeom>
          <a:noFill/>
        </p:spPr>
        <p:txBody>
          <a:bodyPr wrap="square" rtlCol="0">
            <a:spAutoFit/>
          </a:bodyPr>
          <a:lstStyle/>
          <a:p>
            <a:r>
              <a:rPr lang="en-US" dirty="0"/>
              <a:t>We can see that that Small Business has the highest default rate followed by Debt Consolidation in all income categories.</a:t>
            </a:r>
          </a:p>
          <a:p>
            <a:endParaRPr lang="en-US" dirty="0"/>
          </a:p>
        </p:txBody>
      </p:sp>
      <p:sp>
        <p:nvSpPr>
          <p:cNvPr id="6" name="TextBox 5"/>
          <p:cNvSpPr txBox="1"/>
          <p:nvPr/>
        </p:nvSpPr>
        <p:spPr>
          <a:xfrm>
            <a:off x="929595" y="5541817"/>
            <a:ext cx="10686473" cy="646331"/>
          </a:xfrm>
          <a:prstGeom prst="rect">
            <a:avLst/>
          </a:prstGeom>
          <a:noFill/>
        </p:spPr>
        <p:txBody>
          <a:bodyPr wrap="square" rtlCol="0">
            <a:spAutoFit/>
          </a:bodyPr>
          <a:lstStyle/>
          <a:p>
            <a:r>
              <a:rPr lang="en-US" dirty="0"/>
              <a:t>It can be seen that the trend is similar for all customer demographics. Debt Consolidation and Credit Card are the most popular loans. Small Business and Debt Consolidation have the highest default rate.</a:t>
            </a:r>
          </a:p>
        </p:txBody>
      </p:sp>
    </p:spTree>
    <p:extLst>
      <p:ext uri="{BB962C8B-B14F-4D97-AF65-F5344CB8AC3E}">
        <p14:creationId xmlns:p14="http://schemas.microsoft.com/office/powerpoint/2010/main" val="139970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8" y="79518"/>
            <a:ext cx="9313817" cy="929336"/>
          </a:xfrm>
        </p:spPr>
        <p:txBody>
          <a:bodyPr>
            <a:noAutofit/>
          </a:bodyPr>
          <a:lstStyle/>
          <a:p>
            <a:pPr algn="ctr"/>
            <a:br>
              <a:rPr lang="en-US" sz="2800" b="1" dirty="0"/>
            </a:br>
            <a:r>
              <a:rPr lang="en-US" sz="2800" b="1" dirty="0"/>
              <a:t>Analysis for Loan Characteristics:  </a:t>
            </a:r>
            <a:br>
              <a:rPr lang="en-US" sz="2800" b="1" dirty="0"/>
            </a:br>
            <a:r>
              <a:rPr lang="en-US" sz="2800" b="1" dirty="0"/>
              <a:t>Interest Rate</a:t>
            </a:r>
            <a:br>
              <a:rPr lang="en-US" sz="2800" b="1" dirty="0"/>
            </a:b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468" y="1339985"/>
            <a:ext cx="4184994" cy="2326139"/>
          </a:xfrm>
        </p:spPr>
      </p:pic>
      <p:sp>
        <p:nvSpPr>
          <p:cNvPr id="5" name="TextBox 4"/>
          <p:cNvSpPr txBox="1"/>
          <p:nvPr/>
        </p:nvSpPr>
        <p:spPr>
          <a:xfrm>
            <a:off x="7777017" y="1727199"/>
            <a:ext cx="3943927" cy="1200329"/>
          </a:xfrm>
          <a:prstGeom prst="rect">
            <a:avLst/>
          </a:prstGeom>
          <a:noFill/>
        </p:spPr>
        <p:txBody>
          <a:bodyPr wrap="square" rtlCol="0">
            <a:spAutoFit/>
          </a:bodyPr>
          <a:lstStyle/>
          <a:p>
            <a:r>
              <a:rPr lang="en-US" dirty="0"/>
              <a:t>It can be seen that loans which default tend who have higher interest rate than loans that don't.</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462" y="3919755"/>
            <a:ext cx="6687127" cy="2938245"/>
          </a:xfrm>
          <a:prstGeom prst="rect">
            <a:avLst/>
          </a:prstGeom>
        </p:spPr>
      </p:pic>
      <p:sp>
        <p:nvSpPr>
          <p:cNvPr id="7" name="TextBox 6"/>
          <p:cNvSpPr txBox="1"/>
          <p:nvPr/>
        </p:nvSpPr>
        <p:spPr>
          <a:xfrm>
            <a:off x="1136468" y="4650213"/>
            <a:ext cx="3537527" cy="1477328"/>
          </a:xfrm>
          <a:prstGeom prst="rect">
            <a:avLst/>
          </a:prstGeom>
          <a:noFill/>
        </p:spPr>
        <p:txBody>
          <a:bodyPr wrap="square" rtlCol="0">
            <a:spAutoFit/>
          </a:bodyPr>
          <a:lstStyle/>
          <a:p>
            <a:r>
              <a:rPr lang="en-US" dirty="0"/>
              <a:t>We can see that above observation holds true across purposes, that loans that default tend to have higher interest rates than those that don't.</a:t>
            </a:r>
          </a:p>
        </p:txBody>
      </p:sp>
      <p:sp>
        <p:nvSpPr>
          <p:cNvPr id="9" name="Right Arrow 8"/>
          <p:cNvSpPr/>
          <p:nvPr/>
        </p:nvSpPr>
        <p:spPr>
          <a:xfrm>
            <a:off x="6253676" y="2211909"/>
            <a:ext cx="591127" cy="230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4776516" y="5268804"/>
            <a:ext cx="544946" cy="240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38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091" y="61385"/>
            <a:ext cx="9313817" cy="856138"/>
          </a:xfrm>
        </p:spPr>
        <p:txBody>
          <a:bodyPr>
            <a:noAutofit/>
          </a:bodyPr>
          <a:lstStyle/>
          <a:p>
            <a:pPr algn="ctr"/>
            <a:br>
              <a:rPr lang="en-US" sz="2800" b="1" dirty="0"/>
            </a:br>
            <a:r>
              <a:rPr lang="en-US" sz="2800" b="1" dirty="0"/>
              <a:t>Analysis for Loan Characteristics:  </a:t>
            </a:r>
            <a:br>
              <a:rPr lang="en-US" sz="2800" b="1" dirty="0"/>
            </a:br>
            <a:r>
              <a:rPr lang="en-US" sz="2800" b="1" dirty="0"/>
              <a:t>Loan Amount</a:t>
            </a:r>
            <a:br>
              <a:rPr lang="en-US" sz="2800" b="1" dirty="0"/>
            </a:br>
            <a:endParaRPr lang="en-US"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09" y="1206870"/>
            <a:ext cx="5185036" cy="2290691"/>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8330" y="3786909"/>
            <a:ext cx="7150467" cy="3071091"/>
          </a:xfrm>
          <a:prstGeom prst="rect">
            <a:avLst/>
          </a:prstGeom>
        </p:spPr>
      </p:pic>
      <p:sp>
        <p:nvSpPr>
          <p:cNvPr id="8" name="Right Arrow 7"/>
          <p:cNvSpPr/>
          <p:nvPr/>
        </p:nvSpPr>
        <p:spPr>
          <a:xfrm>
            <a:off x="6322670" y="1934865"/>
            <a:ext cx="84051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64106" y="1625600"/>
            <a:ext cx="3934691" cy="923330"/>
          </a:xfrm>
          <a:prstGeom prst="rect">
            <a:avLst/>
          </a:prstGeom>
          <a:noFill/>
        </p:spPr>
        <p:txBody>
          <a:bodyPr wrap="square" rtlCol="0">
            <a:spAutoFit/>
          </a:bodyPr>
          <a:lstStyle/>
          <a:p>
            <a:r>
              <a:rPr lang="en-US" dirty="0"/>
              <a:t>We can see that as the loan amount goes up, the changes of default increases.</a:t>
            </a:r>
          </a:p>
        </p:txBody>
      </p:sp>
      <p:sp>
        <p:nvSpPr>
          <p:cNvPr id="10" name="TextBox 9"/>
          <p:cNvSpPr txBox="1"/>
          <p:nvPr/>
        </p:nvSpPr>
        <p:spPr>
          <a:xfrm>
            <a:off x="236709" y="4281054"/>
            <a:ext cx="3195782" cy="2031325"/>
          </a:xfrm>
          <a:prstGeom prst="rect">
            <a:avLst/>
          </a:prstGeom>
          <a:noFill/>
        </p:spPr>
        <p:txBody>
          <a:bodyPr wrap="square" rtlCol="0">
            <a:spAutoFit/>
          </a:bodyPr>
          <a:lstStyle/>
          <a:p>
            <a:r>
              <a:rPr lang="en-US" dirty="0"/>
              <a:t>Here we can see that for the purposes which have a higher default rate (Small business, debt consolidation and credit card), the median borrowed amount is higher in case of the defaulted loans. </a:t>
            </a:r>
          </a:p>
        </p:txBody>
      </p:sp>
      <p:sp>
        <p:nvSpPr>
          <p:cNvPr id="11" name="Left Arrow 10"/>
          <p:cNvSpPr/>
          <p:nvPr/>
        </p:nvSpPr>
        <p:spPr>
          <a:xfrm>
            <a:off x="3770956" y="5073072"/>
            <a:ext cx="738909" cy="2493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93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582" y="-5562"/>
            <a:ext cx="9313817" cy="856138"/>
          </a:xfrm>
        </p:spPr>
        <p:txBody>
          <a:bodyPr>
            <a:noAutofit/>
          </a:bodyPr>
          <a:lstStyle/>
          <a:p>
            <a:pPr algn="ctr"/>
            <a:br>
              <a:rPr lang="en-US" sz="2800" b="1" dirty="0"/>
            </a:br>
            <a:r>
              <a:rPr lang="en-US" sz="2800" b="1" dirty="0"/>
              <a:t>Analysis for Loan Characteristics:  </a:t>
            </a:r>
            <a:br>
              <a:rPr lang="en-US" sz="2800" b="1" dirty="0"/>
            </a:br>
            <a:r>
              <a:rPr lang="en-US" sz="2800" b="1" dirty="0"/>
              <a:t>Loan Term</a:t>
            </a:r>
            <a:br>
              <a:rPr lang="en-US" sz="2800" b="1" dirty="0"/>
            </a:br>
            <a:endParaRPr lang="en-US"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830" y="971168"/>
            <a:ext cx="4387788" cy="2484655"/>
          </a:xfrm>
        </p:spPr>
      </p:pic>
      <p:sp>
        <p:nvSpPr>
          <p:cNvPr id="6" name="TextBox 5"/>
          <p:cNvSpPr txBox="1"/>
          <p:nvPr/>
        </p:nvSpPr>
        <p:spPr>
          <a:xfrm>
            <a:off x="6381122" y="1336332"/>
            <a:ext cx="4858327" cy="1754326"/>
          </a:xfrm>
          <a:prstGeom prst="rect">
            <a:avLst/>
          </a:prstGeom>
          <a:noFill/>
        </p:spPr>
        <p:txBody>
          <a:bodyPr wrap="square" rtlCol="0">
            <a:spAutoFit/>
          </a:bodyPr>
          <a:lstStyle/>
          <a:p>
            <a:r>
              <a:rPr lang="en-US" dirty="0"/>
              <a:t>We can see that the number of defaulters is almost the same for both the term periods. However there's a noticeable difference when it comes to fully paid loans.</a:t>
            </a:r>
          </a:p>
          <a:p>
            <a:r>
              <a:rPr lang="en-US" dirty="0"/>
              <a:t>This indicates a higher likelihood of default on loans with the longer term period of 60 months.</a:t>
            </a:r>
          </a:p>
        </p:txBody>
      </p:sp>
      <p:sp>
        <p:nvSpPr>
          <p:cNvPr id="7" name="Right Arrow 6"/>
          <p:cNvSpPr/>
          <p:nvPr/>
        </p:nvSpPr>
        <p:spPr>
          <a:xfrm>
            <a:off x="5273361" y="2107277"/>
            <a:ext cx="665018" cy="212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494" y="3907676"/>
            <a:ext cx="6445581" cy="2641736"/>
          </a:xfrm>
          <a:prstGeom prst="rect">
            <a:avLst/>
          </a:prstGeom>
        </p:spPr>
      </p:pic>
      <p:sp>
        <p:nvSpPr>
          <p:cNvPr id="9" name="TextBox 8"/>
          <p:cNvSpPr txBox="1"/>
          <p:nvPr/>
        </p:nvSpPr>
        <p:spPr>
          <a:xfrm>
            <a:off x="886437" y="4628378"/>
            <a:ext cx="2881746" cy="1200329"/>
          </a:xfrm>
          <a:prstGeom prst="rect">
            <a:avLst/>
          </a:prstGeom>
          <a:noFill/>
        </p:spPr>
        <p:txBody>
          <a:bodyPr wrap="square" rtlCol="0">
            <a:spAutoFit/>
          </a:bodyPr>
          <a:lstStyle/>
          <a:p>
            <a:r>
              <a:rPr lang="en-US" dirty="0"/>
              <a:t>The observation made is consistent across purposes, the default rate is high for loans with a higher term.</a:t>
            </a:r>
          </a:p>
        </p:txBody>
      </p:sp>
      <p:sp>
        <p:nvSpPr>
          <p:cNvPr id="10" name="Left Arrow 9"/>
          <p:cNvSpPr/>
          <p:nvPr/>
        </p:nvSpPr>
        <p:spPr>
          <a:xfrm>
            <a:off x="4317620" y="5113087"/>
            <a:ext cx="720436" cy="2309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6595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721" y="0"/>
            <a:ext cx="9313817" cy="856138"/>
          </a:xfrm>
        </p:spPr>
        <p:txBody>
          <a:bodyPr>
            <a:noAutofit/>
          </a:bodyPr>
          <a:lstStyle/>
          <a:p>
            <a:pPr algn="ctr"/>
            <a:br>
              <a:rPr lang="en-US" sz="2800" b="1" dirty="0"/>
            </a:br>
            <a:r>
              <a:rPr lang="en-US" sz="2800" b="1" dirty="0"/>
              <a:t>Analysis for Loan Characteristics:  </a:t>
            </a:r>
            <a:br>
              <a:rPr lang="en-US" sz="2800" b="1" dirty="0"/>
            </a:br>
            <a:r>
              <a:rPr lang="en-US" sz="2800" b="1" dirty="0"/>
              <a:t>Verification Status across Income Categories</a:t>
            </a:r>
            <a:br>
              <a:rPr lang="en-US" sz="2800" b="1" dirty="0"/>
            </a:b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190" y="2142836"/>
            <a:ext cx="7474334" cy="3537132"/>
          </a:xfrm>
        </p:spPr>
      </p:pic>
      <p:sp>
        <p:nvSpPr>
          <p:cNvPr id="5" name="TextBox 4"/>
          <p:cNvSpPr txBox="1"/>
          <p:nvPr/>
        </p:nvSpPr>
        <p:spPr>
          <a:xfrm>
            <a:off x="8283814" y="2341741"/>
            <a:ext cx="3592946" cy="3139321"/>
          </a:xfrm>
          <a:prstGeom prst="rect">
            <a:avLst/>
          </a:prstGeom>
          <a:noFill/>
        </p:spPr>
        <p:txBody>
          <a:bodyPr wrap="square" rtlCol="0">
            <a:spAutoFit/>
          </a:bodyPr>
          <a:lstStyle/>
          <a:p>
            <a:r>
              <a:rPr lang="en-US" dirty="0"/>
              <a:t>This is a striking observation that for all verification statuses, lower income groups have a higher default rate than higher income groups.</a:t>
            </a:r>
          </a:p>
          <a:p>
            <a:endParaRPr lang="en-US" dirty="0"/>
          </a:p>
          <a:p>
            <a:r>
              <a:rPr lang="en-US" dirty="0"/>
              <a:t>Also, borrowers who're not verified have a larger contribution to the business and maintain a lower default rate as compared to verified and source-verified customers.</a:t>
            </a:r>
          </a:p>
          <a:p>
            <a:endParaRPr lang="en-US" dirty="0"/>
          </a:p>
        </p:txBody>
      </p:sp>
    </p:spTree>
    <p:extLst>
      <p:ext uri="{BB962C8B-B14F-4D97-AF65-F5344CB8AC3E}">
        <p14:creationId xmlns:p14="http://schemas.microsoft.com/office/powerpoint/2010/main" val="269193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973" y="0"/>
            <a:ext cx="9313817" cy="856138"/>
          </a:xfrm>
        </p:spPr>
        <p:txBody>
          <a:bodyPr>
            <a:noAutofit/>
          </a:bodyPr>
          <a:lstStyle/>
          <a:p>
            <a:pPr algn="ctr"/>
            <a:r>
              <a:rPr lang="en-US" sz="2800" b="1" dirty="0"/>
              <a:t>Analysis for Loan Characteristics:  </a:t>
            </a:r>
            <a:br>
              <a:rPr lang="en-US" sz="2800" b="1" dirty="0"/>
            </a:br>
            <a:r>
              <a:rPr lang="en-US" sz="2800" b="1" dirty="0"/>
              <a:t>Grades</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530" y="1927187"/>
            <a:ext cx="6585288" cy="3626036"/>
          </a:xfrm>
        </p:spPr>
      </p:pic>
      <p:sp>
        <p:nvSpPr>
          <p:cNvPr id="5" name="TextBox 4"/>
          <p:cNvSpPr txBox="1"/>
          <p:nvPr/>
        </p:nvSpPr>
        <p:spPr>
          <a:xfrm>
            <a:off x="7573818" y="2170544"/>
            <a:ext cx="4304146" cy="3139321"/>
          </a:xfrm>
          <a:prstGeom prst="rect">
            <a:avLst/>
          </a:prstGeom>
          <a:noFill/>
        </p:spPr>
        <p:txBody>
          <a:bodyPr wrap="square" rtlCol="0">
            <a:spAutoFit/>
          </a:bodyPr>
          <a:lstStyle/>
          <a:p>
            <a:r>
              <a:rPr lang="en-US" dirty="0"/>
              <a:t>We can see here that the although the default rate for grade A is low (less than 5%), default rate for B(~12%), C(~17%) and D(~21%) is high. </a:t>
            </a:r>
          </a:p>
          <a:p>
            <a:endParaRPr lang="en-US" dirty="0"/>
          </a:p>
          <a:p>
            <a:r>
              <a:rPr lang="en-US" dirty="0"/>
              <a:t>A, B, C &amp; D account for ~80% of the business.</a:t>
            </a:r>
          </a:p>
          <a:p>
            <a:endParaRPr lang="en-US" dirty="0"/>
          </a:p>
          <a:p>
            <a:r>
              <a:rPr lang="en-US" dirty="0"/>
              <a:t>A small improvement in grades A, B, C and D w.r.t. default rate can significantly decrease the credit loss.</a:t>
            </a:r>
          </a:p>
        </p:txBody>
      </p:sp>
    </p:spTree>
    <p:extLst>
      <p:ext uri="{BB962C8B-B14F-4D97-AF65-F5344CB8AC3E}">
        <p14:creationId xmlns:p14="http://schemas.microsoft.com/office/powerpoint/2010/main" val="62811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0"/>
            <a:ext cx="9313817" cy="856138"/>
          </a:xfrm>
        </p:spPr>
        <p:txBody>
          <a:bodyPr>
            <a:noAutofit/>
          </a:bodyPr>
          <a:lstStyle/>
          <a:p>
            <a:pPr algn="ctr"/>
            <a:r>
              <a:rPr lang="en-US" sz="2800" b="1" dirty="0"/>
              <a:t>Analysis for Loan Characteristics:  </a:t>
            </a:r>
            <a:br>
              <a:rPr lang="en-US" sz="2800" b="1" dirty="0"/>
            </a:br>
            <a:r>
              <a:rPr lang="en-US" sz="2800" b="1" dirty="0"/>
              <a:t>Sub-Grades</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891" y="1884496"/>
            <a:ext cx="6540836" cy="3803845"/>
          </a:xfrm>
        </p:spPr>
      </p:pic>
      <p:sp>
        <p:nvSpPr>
          <p:cNvPr id="5" name="TextBox 4"/>
          <p:cNvSpPr txBox="1"/>
          <p:nvPr/>
        </p:nvSpPr>
        <p:spPr>
          <a:xfrm>
            <a:off x="8215544" y="3047754"/>
            <a:ext cx="2807855" cy="1477328"/>
          </a:xfrm>
          <a:prstGeom prst="rect">
            <a:avLst/>
          </a:prstGeom>
          <a:noFill/>
        </p:spPr>
        <p:txBody>
          <a:bodyPr wrap="square" rtlCol="0">
            <a:spAutoFit/>
          </a:bodyPr>
          <a:lstStyle/>
          <a:p>
            <a:r>
              <a:rPr lang="en-US" dirty="0"/>
              <a:t>We can see here that the default rates for the sub-grades are in line with order of the default rate for the grades.</a:t>
            </a:r>
          </a:p>
        </p:txBody>
      </p:sp>
    </p:spTree>
    <p:extLst>
      <p:ext uri="{BB962C8B-B14F-4D97-AF65-F5344CB8AC3E}">
        <p14:creationId xmlns:p14="http://schemas.microsoft.com/office/powerpoint/2010/main" val="331387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8" y="0"/>
            <a:ext cx="9313817" cy="856138"/>
          </a:xfrm>
        </p:spPr>
        <p:txBody>
          <a:bodyPr>
            <a:noAutofit/>
          </a:bodyPr>
          <a:lstStyle/>
          <a:p>
            <a:pPr algn="ctr"/>
            <a:br>
              <a:rPr lang="en-US" sz="2800" b="1" dirty="0"/>
            </a:br>
            <a:r>
              <a:rPr lang="en-US" sz="2800" b="1" dirty="0"/>
              <a:t>Correlation Study</a:t>
            </a:r>
            <a:endParaRPr lang="en-US" sz="2800" dirty="0"/>
          </a:p>
        </p:txBody>
      </p:sp>
      <p:sp>
        <p:nvSpPr>
          <p:cNvPr id="5" name="TextBox 4"/>
          <p:cNvSpPr txBox="1"/>
          <p:nvPr/>
        </p:nvSpPr>
        <p:spPr>
          <a:xfrm>
            <a:off x="5793376" y="1420551"/>
            <a:ext cx="6236042" cy="4524315"/>
          </a:xfrm>
          <a:prstGeom prst="rect">
            <a:avLst/>
          </a:prstGeom>
          <a:noFill/>
        </p:spPr>
        <p:txBody>
          <a:bodyPr wrap="square" rtlCol="0">
            <a:spAutoFit/>
          </a:bodyPr>
          <a:lstStyle/>
          <a:p>
            <a:r>
              <a:rPr lang="en-US" dirty="0"/>
              <a:t>The correlation heat-map tells the following about defaulters:</a:t>
            </a:r>
          </a:p>
          <a:p>
            <a:r>
              <a:rPr lang="en-US" dirty="0"/>
              <a:t>1. Longer term period most likely comes with a higher interest rate. It also suggests higher loan amount and installment. These factors show a higher likelihood of defaulting.</a:t>
            </a:r>
          </a:p>
          <a:p>
            <a:endParaRPr lang="en-US" dirty="0"/>
          </a:p>
          <a:p>
            <a:r>
              <a:rPr lang="en-US" dirty="0"/>
              <a:t>2. Income is negatively correlated, although the value is small. This is in-line with lower default rates observed in high income groups and vice versa. </a:t>
            </a:r>
          </a:p>
          <a:p>
            <a:endParaRPr lang="en-US" dirty="0"/>
          </a:p>
          <a:p>
            <a:r>
              <a:rPr lang="en-US" dirty="0"/>
              <a:t>3. Larger installment is not very strongly correlated with defaulting. However when coupled with high interest rate and loan amount it becomes significant. </a:t>
            </a:r>
          </a:p>
          <a:p>
            <a:endParaRPr lang="en-US" dirty="0"/>
          </a:p>
          <a:p>
            <a:r>
              <a:rPr lang="en-US" dirty="0"/>
              <a:t>4. It also shows that high income borrowers taking small low interest loans are less likely to default.</a:t>
            </a:r>
          </a:p>
          <a:p>
            <a:r>
              <a:rPr lang="en-US" dirty="0"/>
              <a:t> </a:t>
            </a:r>
          </a:p>
        </p:txBody>
      </p:sp>
      <p:sp>
        <p:nvSpPr>
          <p:cNvPr id="6" name="Content Placeholder 5">
            <a:extLst>
              <a:ext uri="{FF2B5EF4-FFF2-40B4-BE49-F238E27FC236}">
                <a16:creationId xmlns:a16="http://schemas.microsoft.com/office/drawing/2014/main" id="{4F6DCCB9-177D-4BB4-A646-62C68E6555F5}"/>
              </a:ext>
            </a:extLst>
          </p:cNvPr>
          <p:cNvSpPr>
            <a:spLocks noGrp="1"/>
          </p:cNvSpPr>
          <p:nvPr>
            <p:ph idx="1"/>
          </p:nvPr>
        </p:nvSpPr>
        <p:spPr>
          <a:xfrm>
            <a:off x="404949" y="1854926"/>
            <a:ext cx="5822856" cy="4344261"/>
          </a:xfrm>
        </p:spPr>
        <p:txBody>
          <a:bodyPr/>
          <a:lstStyle/>
          <a:p>
            <a:pPr marL="0" indent="0">
              <a:buNone/>
            </a:pPr>
            <a:r>
              <a:rPr lang="en-IN" dirty="0"/>
              <a:t> </a:t>
            </a:r>
          </a:p>
        </p:txBody>
      </p:sp>
      <p:pic>
        <p:nvPicPr>
          <p:cNvPr id="3" name="Picture 2"/>
          <p:cNvPicPr>
            <a:picLocks noChangeAspect="1"/>
          </p:cNvPicPr>
          <p:nvPr/>
        </p:nvPicPr>
        <p:blipFill>
          <a:blip r:embed="rId2"/>
          <a:stretch>
            <a:fillRect/>
          </a:stretch>
        </p:blipFill>
        <p:spPr>
          <a:xfrm>
            <a:off x="404949" y="1854926"/>
            <a:ext cx="5217372" cy="4089940"/>
          </a:xfrm>
          <a:prstGeom prst="rect">
            <a:avLst/>
          </a:prstGeom>
        </p:spPr>
      </p:pic>
    </p:spTree>
    <p:extLst>
      <p:ext uri="{BB962C8B-B14F-4D97-AF65-F5344CB8AC3E}">
        <p14:creationId xmlns:p14="http://schemas.microsoft.com/office/powerpoint/2010/main" val="720743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0"/>
            <a:ext cx="9313817" cy="856138"/>
          </a:xfrm>
        </p:spPr>
        <p:txBody>
          <a:bodyPr>
            <a:normAutofit/>
          </a:bodyPr>
          <a:lstStyle/>
          <a:p>
            <a:pPr algn="ctr"/>
            <a:r>
              <a:rPr lang="en-US" sz="2800" b="1" dirty="0"/>
              <a:t>Inferences</a:t>
            </a:r>
            <a:endParaRPr lang="en-US" sz="2800" dirty="0"/>
          </a:p>
        </p:txBody>
      </p:sp>
      <p:sp>
        <p:nvSpPr>
          <p:cNvPr id="6" name="Content Placeholder 5">
            <a:extLst>
              <a:ext uri="{FF2B5EF4-FFF2-40B4-BE49-F238E27FC236}">
                <a16:creationId xmlns:a16="http://schemas.microsoft.com/office/drawing/2014/main" id="{1DFC2947-1905-455C-BDB5-FE6DB7BD324A}"/>
              </a:ext>
            </a:extLst>
          </p:cNvPr>
          <p:cNvSpPr>
            <a:spLocks noGrp="1"/>
          </p:cNvSpPr>
          <p:nvPr>
            <p:ph idx="1"/>
          </p:nvPr>
        </p:nvSpPr>
        <p:spPr>
          <a:xfrm>
            <a:off x="404949" y="993914"/>
            <a:ext cx="11416348" cy="5205274"/>
          </a:xfrm>
        </p:spPr>
        <p:txBody>
          <a:bodyPr>
            <a:normAutofit/>
          </a:bodyPr>
          <a:lstStyle/>
          <a:p>
            <a:pPr marL="0" indent="0">
              <a:buNone/>
            </a:pPr>
            <a:endParaRPr lang="en-US" sz="1800" dirty="0"/>
          </a:p>
          <a:p>
            <a:pPr marL="0" indent="0">
              <a:buNone/>
            </a:pPr>
            <a:r>
              <a:rPr lang="en-US" sz="1800" dirty="0"/>
              <a:t>Strong areas of focus to predict the risk of default</a:t>
            </a:r>
          </a:p>
          <a:p>
            <a:pPr marL="0" indent="0">
              <a:buNone/>
            </a:pPr>
            <a:endParaRPr lang="en-US" sz="1800" dirty="0"/>
          </a:p>
          <a:p>
            <a:r>
              <a:rPr lang="en-US" sz="1800" b="1" dirty="0"/>
              <a:t>Purpose</a:t>
            </a:r>
            <a:r>
              <a:rPr lang="en-US" sz="1800" dirty="0"/>
              <a:t> - Debt Consolidation and credit card loans account for more than 65% of the business and have high default rates.</a:t>
            </a:r>
          </a:p>
          <a:p>
            <a:r>
              <a:rPr lang="en-US" sz="1800" b="1" dirty="0"/>
              <a:t>Income Group</a:t>
            </a:r>
            <a:r>
              <a:rPr lang="en-US" sz="1800" dirty="0"/>
              <a:t> - Low income groups have high default rate for Debt Consolidation and Home Improv loans. Small Business loans have high default rate across all income categories.</a:t>
            </a:r>
          </a:p>
          <a:p>
            <a:r>
              <a:rPr lang="en-US" sz="1800" b="1" dirty="0"/>
              <a:t>Interest Rate</a:t>
            </a:r>
            <a:r>
              <a:rPr lang="en-US" sz="1800" dirty="0"/>
              <a:t> - Loans with high interest default more as compared to low interest rate across all identified loan purposes.</a:t>
            </a:r>
          </a:p>
          <a:p>
            <a:r>
              <a:rPr lang="en-US" sz="1800" b="1" dirty="0"/>
              <a:t>Loan Term</a:t>
            </a:r>
            <a:r>
              <a:rPr lang="en-US" sz="1800" dirty="0"/>
              <a:t> - Loans with higher term tend to default more across all identified loan purposes.</a:t>
            </a:r>
          </a:p>
          <a:p>
            <a:r>
              <a:rPr lang="en-US" sz="1800" b="1" dirty="0"/>
              <a:t>Verification Status</a:t>
            </a:r>
            <a:r>
              <a:rPr lang="en-US" sz="1800" dirty="0"/>
              <a:t> - One strange observation made is that Verified loans tend to default more than Not-Verified loans.</a:t>
            </a:r>
          </a:p>
          <a:p>
            <a:r>
              <a:rPr lang="en-US" sz="1800" b="1" dirty="0"/>
              <a:t>Grade</a:t>
            </a:r>
            <a:r>
              <a:rPr lang="en-US" sz="1800" dirty="0"/>
              <a:t> - Grades A, B, C and D contribute the most to the revenue and have high default-rates.</a:t>
            </a:r>
          </a:p>
          <a:p>
            <a:endParaRPr lang="en-US" sz="1800" dirty="0"/>
          </a:p>
          <a:p>
            <a:endParaRPr lang="en-IN" sz="1800" dirty="0"/>
          </a:p>
        </p:txBody>
      </p:sp>
    </p:spTree>
    <p:extLst>
      <p:ext uri="{BB962C8B-B14F-4D97-AF65-F5344CB8AC3E}">
        <p14:creationId xmlns:p14="http://schemas.microsoft.com/office/powerpoint/2010/main" val="376718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00000"/>
              </a:lnSpc>
              <a:buNone/>
            </a:pPr>
            <a:r>
              <a:rPr lang="en-IN" sz="2000" b="1" dirty="0"/>
              <a:t>Lending Club </a:t>
            </a:r>
            <a:r>
              <a:rPr lang="en-IN" sz="2000" dirty="0"/>
              <a:t>is one of the largest peer-to-peer  marketplace which aims to connect borrowers with lenders. The borrowers apply through an online platform where they are assigned a score internally. Based on the score the lenders decide 1.) whether to lend and 2.) the terms of loan like interest rate, tenure, monthly instalment, etc.</a:t>
            </a:r>
          </a:p>
          <a:p>
            <a:pPr marL="0" indent="0">
              <a:buNone/>
            </a:pPr>
            <a:r>
              <a:rPr lang="en-IN" sz="2000" b="1" dirty="0"/>
              <a:t>Popular products:</a:t>
            </a:r>
            <a:r>
              <a:rPr lang="en-IN" sz="2000" dirty="0"/>
              <a:t> Debt Consolidation loans</a:t>
            </a:r>
            <a:r>
              <a:rPr lang="en-IN" sz="2000" b="1" dirty="0"/>
              <a:t>, </a:t>
            </a:r>
            <a:r>
              <a:rPr lang="en-IN" sz="2000" dirty="0"/>
              <a:t>Credit card loans, House loans, Car Loans, etc. </a:t>
            </a:r>
          </a:p>
          <a:p>
            <a:pPr marL="0" indent="0">
              <a:buNone/>
            </a:pPr>
            <a:endParaRPr lang="en-IN" sz="2000" dirty="0"/>
          </a:p>
          <a:p>
            <a:pPr marL="0" indent="0">
              <a:buNone/>
            </a:pPr>
            <a:r>
              <a:rPr lang="en-IN" sz="2000" b="1" dirty="0"/>
              <a:t>Business Objective:</a:t>
            </a:r>
          </a:p>
          <a:p>
            <a:pPr marL="0" indent="0">
              <a:buNone/>
            </a:pPr>
            <a:r>
              <a:rPr lang="en-US" sz="2000" dirty="0"/>
              <a:t>To identify variables which are strong indicators of default and potentially use the insights in approval / rejection decision making.</a:t>
            </a:r>
            <a:endParaRPr lang="en-IN" sz="2000" b="1" dirty="0"/>
          </a:p>
          <a:p>
            <a:pPr marL="0" indent="0">
              <a:buNone/>
            </a:pPr>
            <a:endParaRPr lang="en-IN" sz="2000" b="1" dirty="0"/>
          </a:p>
        </p:txBody>
      </p:sp>
      <p:sp>
        <p:nvSpPr>
          <p:cNvPr id="5" name="Title 1"/>
          <p:cNvSpPr>
            <a:spLocks noGrp="1"/>
          </p:cNvSpPr>
          <p:nvPr>
            <p:ph type="title"/>
          </p:nvPr>
        </p:nvSpPr>
        <p:spPr>
          <a:xfrm>
            <a:off x="1136469" y="0"/>
            <a:ext cx="9313817" cy="856138"/>
          </a:xfrm>
        </p:spPr>
        <p:txBody>
          <a:bodyPr/>
          <a:lstStyle/>
          <a:p>
            <a:pPr algn="ctr"/>
            <a:r>
              <a:rPr lang="en-IN" b="1" dirty="0"/>
              <a:t> </a:t>
            </a:r>
            <a:r>
              <a:rPr lang="en-IN" sz="2800" b="1" dirty="0"/>
              <a:t>Background – Lending Club Case Study	</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697" y="1457361"/>
            <a:ext cx="11168742" cy="5039692"/>
          </a:xfrm>
        </p:spPr>
        <p:txBody>
          <a:bodyPr>
            <a:normAutofit/>
          </a:bodyPr>
          <a:lstStyle/>
          <a:p>
            <a:pPr marL="0" indent="0">
              <a:buNone/>
            </a:pPr>
            <a:r>
              <a:rPr lang="en-IN" sz="1800" b="1" u="sng" dirty="0"/>
              <a:t>Types of variables:</a:t>
            </a:r>
          </a:p>
          <a:p>
            <a:pPr marL="0" indent="0">
              <a:buNone/>
            </a:pPr>
            <a:endParaRPr lang="en-IN" sz="1800" dirty="0"/>
          </a:p>
          <a:p>
            <a:pPr>
              <a:buFont typeface="+mj-lt"/>
              <a:buAutoNum type="arabicPeriod"/>
            </a:pPr>
            <a:r>
              <a:rPr lang="en-US" sz="1800" dirty="0">
                <a:solidFill>
                  <a:srgbClr val="000000"/>
                </a:solidFill>
                <a:latin typeface="Helvetica Neue"/>
              </a:rPr>
              <a:t>Variables related to customer's demographics and application</a:t>
            </a:r>
          </a:p>
          <a:p>
            <a:pPr>
              <a:buFont typeface="+mj-lt"/>
              <a:buAutoNum type="arabicPeriod"/>
            </a:pPr>
            <a:r>
              <a:rPr lang="en-US" sz="1800" dirty="0">
                <a:solidFill>
                  <a:srgbClr val="000000"/>
                </a:solidFill>
                <a:latin typeface="Helvetica Neue"/>
              </a:rPr>
              <a:t>Variables related to the loan characteristics</a:t>
            </a:r>
          </a:p>
          <a:p>
            <a:pPr>
              <a:buFont typeface="+mj-lt"/>
              <a:buAutoNum type="arabicPeriod"/>
            </a:pPr>
            <a:r>
              <a:rPr lang="en-US" sz="1800" dirty="0">
                <a:solidFill>
                  <a:srgbClr val="000000"/>
                </a:solidFill>
                <a:latin typeface="Helvetica Neue"/>
              </a:rPr>
              <a:t>Variables related to the customer's behavioral characteristic (after they were granted a loan).</a:t>
            </a:r>
          </a:p>
          <a:p>
            <a:pPr marL="0" indent="0">
              <a:buNone/>
            </a:pPr>
            <a:endParaRPr lang="en-IN" sz="1800" dirty="0"/>
          </a:p>
          <a:p>
            <a:pPr marL="0" indent="0">
              <a:buNone/>
            </a:pPr>
            <a:endParaRPr lang="en-IN" sz="1800" dirty="0"/>
          </a:p>
        </p:txBody>
      </p:sp>
      <p:sp>
        <p:nvSpPr>
          <p:cNvPr id="5" name="Title 1"/>
          <p:cNvSpPr>
            <a:spLocks noGrp="1"/>
          </p:cNvSpPr>
          <p:nvPr>
            <p:ph type="title"/>
          </p:nvPr>
        </p:nvSpPr>
        <p:spPr>
          <a:xfrm>
            <a:off x="1123217" y="0"/>
            <a:ext cx="9313817" cy="856138"/>
          </a:xfrm>
        </p:spPr>
        <p:txBody>
          <a:bodyPr>
            <a:normAutofit/>
          </a:bodyPr>
          <a:lstStyle/>
          <a:p>
            <a:pPr algn="ctr"/>
            <a:r>
              <a:rPr lang="en-IN" sz="2800" b="1" dirty="0"/>
              <a:t>DATA UNDERSTANDING</a:t>
            </a:r>
            <a:endParaRPr lang="en-IN" sz="2800" dirty="0"/>
          </a:p>
        </p:txBody>
      </p:sp>
      <p:graphicFrame>
        <p:nvGraphicFramePr>
          <p:cNvPr id="4" name="Table 3"/>
          <p:cNvGraphicFramePr>
            <a:graphicFrameLocks noGrp="1"/>
          </p:cNvGraphicFramePr>
          <p:nvPr>
            <p:extLst>
              <p:ext uri="{D42A27DB-BD31-4B8C-83A1-F6EECF244321}">
                <p14:modId xmlns:p14="http://schemas.microsoft.com/office/powerpoint/2010/main" val="882446830"/>
              </p:ext>
            </p:extLst>
          </p:nvPr>
        </p:nvGraphicFramePr>
        <p:xfrm>
          <a:off x="1435653" y="3629491"/>
          <a:ext cx="8127999" cy="2494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04848565"/>
                    </a:ext>
                  </a:extLst>
                </a:gridCol>
                <a:gridCol w="2709333">
                  <a:extLst>
                    <a:ext uri="{9D8B030D-6E8A-4147-A177-3AD203B41FA5}">
                      <a16:colId xmlns:a16="http://schemas.microsoft.com/office/drawing/2014/main" val="996704213"/>
                    </a:ext>
                  </a:extLst>
                </a:gridCol>
                <a:gridCol w="2709333">
                  <a:extLst>
                    <a:ext uri="{9D8B030D-6E8A-4147-A177-3AD203B41FA5}">
                      <a16:colId xmlns:a16="http://schemas.microsoft.com/office/drawing/2014/main" val="2974913582"/>
                    </a:ext>
                  </a:extLst>
                </a:gridCol>
              </a:tblGrid>
              <a:tr h="370840">
                <a:tc>
                  <a:txBody>
                    <a:bodyPr/>
                    <a:lstStyle/>
                    <a:p>
                      <a:pPr algn="ctr"/>
                      <a:r>
                        <a:rPr lang="en-US" dirty="0"/>
                        <a:t>Customer Demographics &amp; Application Variables</a:t>
                      </a:r>
                    </a:p>
                  </a:txBody>
                  <a:tcPr/>
                </a:tc>
                <a:tc>
                  <a:txBody>
                    <a:bodyPr/>
                    <a:lstStyle/>
                    <a:p>
                      <a:pPr algn="ctr"/>
                      <a:r>
                        <a:rPr lang="en-US" dirty="0"/>
                        <a:t>Loan Characteristics</a:t>
                      </a:r>
                    </a:p>
                  </a:txBody>
                  <a:tcPr/>
                </a:tc>
                <a:tc>
                  <a:txBody>
                    <a:bodyPr/>
                    <a:lstStyle/>
                    <a:p>
                      <a:pPr algn="ctr"/>
                      <a:r>
                        <a:rPr lang="en-US" dirty="0"/>
                        <a:t>Behavioral Characteristics</a:t>
                      </a:r>
                    </a:p>
                  </a:txBody>
                  <a:tcPr/>
                </a:tc>
                <a:extLst>
                  <a:ext uri="{0D108BD9-81ED-4DB2-BD59-A6C34878D82A}">
                    <a16:rowId xmlns:a16="http://schemas.microsoft.com/office/drawing/2014/main" val="517498154"/>
                  </a:ext>
                </a:extLst>
              </a:tr>
              <a:tr h="370840">
                <a:tc>
                  <a:txBody>
                    <a:bodyPr/>
                    <a:lstStyle/>
                    <a:p>
                      <a:pPr algn="ctr"/>
                      <a:r>
                        <a:rPr lang="en-US" dirty="0"/>
                        <a:t>Employee Title</a:t>
                      </a:r>
                    </a:p>
                  </a:txBody>
                  <a:tcPr/>
                </a:tc>
                <a:tc>
                  <a:txBody>
                    <a:bodyPr/>
                    <a:lstStyle/>
                    <a:p>
                      <a:pPr algn="ctr"/>
                      <a:r>
                        <a:rPr lang="en-US" dirty="0"/>
                        <a:t>Loan amount</a:t>
                      </a:r>
                    </a:p>
                  </a:txBody>
                  <a:tcPr/>
                </a:tc>
                <a:tc>
                  <a:txBody>
                    <a:bodyPr/>
                    <a:lstStyle/>
                    <a:p>
                      <a:pPr algn="ctr"/>
                      <a:r>
                        <a:rPr lang="en-US" dirty="0"/>
                        <a:t>Earliest</a:t>
                      </a:r>
                      <a:r>
                        <a:rPr lang="en-US" baseline="0" dirty="0"/>
                        <a:t> Credit line</a:t>
                      </a:r>
                      <a:endParaRPr lang="en-US" dirty="0"/>
                    </a:p>
                  </a:txBody>
                  <a:tcPr/>
                </a:tc>
                <a:extLst>
                  <a:ext uri="{0D108BD9-81ED-4DB2-BD59-A6C34878D82A}">
                    <a16:rowId xmlns:a16="http://schemas.microsoft.com/office/drawing/2014/main" val="2290012728"/>
                  </a:ext>
                </a:extLst>
              </a:tr>
              <a:tr h="370840">
                <a:tc>
                  <a:txBody>
                    <a:bodyPr/>
                    <a:lstStyle/>
                    <a:p>
                      <a:pPr algn="ctr"/>
                      <a:r>
                        <a:rPr lang="en-US" dirty="0"/>
                        <a:t>Employee Length</a:t>
                      </a:r>
                    </a:p>
                  </a:txBody>
                  <a:tcPr/>
                </a:tc>
                <a:tc>
                  <a:txBody>
                    <a:bodyPr/>
                    <a:lstStyle/>
                    <a:p>
                      <a:pPr algn="ctr"/>
                      <a:r>
                        <a:rPr lang="en-US" dirty="0"/>
                        <a:t>Interest</a:t>
                      </a:r>
                      <a:r>
                        <a:rPr lang="en-US" baseline="0" dirty="0"/>
                        <a:t> Rate</a:t>
                      </a:r>
                      <a:endParaRPr lang="en-US" dirty="0"/>
                    </a:p>
                  </a:txBody>
                  <a:tcPr/>
                </a:tc>
                <a:tc>
                  <a:txBody>
                    <a:bodyPr/>
                    <a:lstStyle/>
                    <a:p>
                      <a:pPr algn="ctr"/>
                      <a:r>
                        <a:rPr lang="en-US" dirty="0"/>
                        <a:t>Recoveries</a:t>
                      </a:r>
                    </a:p>
                  </a:txBody>
                  <a:tcPr/>
                </a:tc>
                <a:extLst>
                  <a:ext uri="{0D108BD9-81ED-4DB2-BD59-A6C34878D82A}">
                    <a16:rowId xmlns:a16="http://schemas.microsoft.com/office/drawing/2014/main" val="624208710"/>
                  </a:ext>
                </a:extLst>
              </a:tr>
              <a:tr h="370840">
                <a:tc>
                  <a:txBody>
                    <a:bodyPr/>
                    <a:lstStyle/>
                    <a:p>
                      <a:pPr algn="ctr"/>
                      <a:r>
                        <a:rPr lang="en-US" dirty="0"/>
                        <a:t>Annual Income </a:t>
                      </a:r>
                    </a:p>
                  </a:txBody>
                  <a:tcPr/>
                </a:tc>
                <a:tc>
                  <a:txBody>
                    <a:bodyPr/>
                    <a:lstStyle/>
                    <a:p>
                      <a:pPr algn="ctr"/>
                      <a:r>
                        <a:rPr lang="en-US" dirty="0"/>
                        <a:t>Tenure of loan</a:t>
                      </a:r>
                    </a:p>
                  </a:txBody>
                  <a:tcPr/>
                </a:tc>
                <a:tc>
                  <a:txBody>
                    <a:bodyPr/>
                    <a:lstStyle/>
                    <a:p>
                      <a:pPr algn="ctr"/>
                      <a:r>
                        <a:rPr lang="en-US" dirty="0"/>
                        <a:t>Last Payment Date</a:t>
                      </a:r>
                    </a:p>
                  </a:txBody>
                  <a:tcPr/>
                </a:tc>
                <a:extLst>
                  <a:ext uri="{0D108BD9-81ED-4DB2-BD59-A6C34878D82A}">
                    <a16:rowId xmlns:a16="http://schemas.microsoft.com/office/drawing/2014/main" val="2479619922"/>
                  </a:ext>
                </a:extLst>
              </a:tr>
              <a:tr h="370840">
                <a:tc>
                  <a:txBody>
                    <a:bodyPr/>
                    <a:lstStyle/>
                    <a:p>
                      <a:pPr algn="ctr"/>
                      <a:r>
                        <a:rPr lang="en-US" dirty="0"/>
                        <a:t>Home Ownership</a:t>
                      </a:r>
                    </a:p>
                  </a:txBody>
                  <a:tcPr/>
                </a:tc>
                <a:tc>
                  <a:txBody>
                    <a:bodyPr/>
                    <a:lstStyle/>
                    <a:p>
                      <a:pPr algn="ctr"/>
                      <a:r>
                        <a:rPr lang="en-US" dirty="0"/>
                        <a:t>Monthly Installment</a:t>
                      </a:r>
                    </a:p>
                  </a:txBody>
                  <a:tcPr/>
                </a:tc>
                <a:tc>
                  <a:txBody>
                    <a:bodyPr/>
                    <a:lstStyle/>
                    <a:p>
                      <a:pPr algn="ctr"/>
                      <a:r>
                        <a:rPr lang="en-US" dirty="0"/>
                        <a:t>Revolving Balance</a:t>
                      </a:r>
                    </a:p>
                  </a:txBody>
                  <a:tcPr/>
                </a:tc>
                <a:extLst>
                  <a:ext uri="{0D108BD9-81ED-4DB2-BD59-A6C34878D82A}">
                    <a16:rowId xmlns:a16="http://schemas.microsoft.com/office/drawing/2014/main" val="1890241152"/>
                  </a:ext>
                </a:extLst>
              </a:tr>
              <a:tr h="370840">
                <a:tc>
                  <a:txBody>
                    <a:bodyPr/>
                    <a:lstStyle/>
                    <a:p>
                      <a:pPr algn="ctr"/>
                      <a:r>
                        <a:rPr lang="en-US" dirty="0"/>
                        <a:t>Purpose</a:t>
                      </a:r>
                    </a:p>
                  </a:txBody>
                  <a:tcPr/>
                </a:tc>
                <a:tc>
                  <a:txBody>
                    <a:bodyPr/>
                    <a:lstStyle/>
                    <a:p>
                      <a:pPr algn="ctr"/>
                      <a:r>
                        <a:rPr lang="en-US" dirty="0"/>
                        <a:t>Funded</a:t>
                      </a:r>
                      <a:r>
                        <a:rPr lang="en-US" baseline="0" dirty="0"/>
                        <a:t> amount</a:t>
                      </a:r>
                      <a:endParaRPr lang="en-US" dirty="0"/>
                    </a:p>
                  </a:txBody>
                  <a:tcPr/>
                </a:tc>
                <a:tc>
                  <a:txBody>
                    <a:bodyPr/>
                    <a:lstStyle/>
                    <a:p>
                      <a:pPr algn="ctr"/>
                      <a:r>
                        <a:rPr lang="en-US" dirty="0"/>
                        <a:t>Last Payment amount</a:t>
                      </a:r>
                    </a:p>
                  </a:txBody>
                  <a:tcPr/>
                </a:tc>
                <a:extLst>
                  <a:ext uri="{0D108BD9-81ED-4DB2-BD59-A6C34878D82A}">
                    <a16:rowId xmlns:a16="http://schemas.microsoft.com/office/drawing/2014/main" val="1354272092"/>
                  </a:ext>
                </a:extLst>
              </a:tr>
            </a:tbl>
          </a:graphicData>
        </a:graphic>
      </p:graphicFrame>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533226"/>
            <a:ext cx="9313817" cy="861391"/>
          </a:xfrm>
        </p:spPr>
        <p:txBody>
          <a:bodyPr>
            <a:normAutofit/>
          </a:bodyPr>
          <a:lstStyle/>
          <a:p>
            <a:pPr algn="ctr"/>
            <a:r>
              <a:rPr lang="en-IN" sz="2800" b="1" dirty="0"/>
              <a:t>Overall Default Rate</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469" y="1818687"/>
            <a:ext cx="5384800" cy="4516582"/>
          </a:xfrm>
        </p:spPr>
      </p:pic>
      <p:sp>
        <p:nvSpPr>
          <p:cNvPr id="3" name="TextBox 2"/>
          <p:cNvSpPr txBox="1"/>
          <p:nvPr/>
        </p:nvSpPr>
        <p:spPr>
          <a:xfrm>
            <a:off x="6521269" y="3707646"/>
            <a:ext cx="4398640" cy="369332"/>
          </a:xfrm>
          <a:prstGeom prst="rect">
            <a:avLst/>
          </a:prstGeom>
          <a:noFill/>
        </p:spPr>
        <p:txBody>
          <a:bodyPr wrap="none" rtlCol="0">
            <a:spAutoFit/>
          </a:bodyPr>
          <a:lstStyle/>
          <a:p>
            <a:r>
              <a:rPr lang="en-US" dirty="0"/>
              <a:t>The Overall default rate comes to be ~14.6%</a:t>
            </a:r>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217" y="0"/>
            <a:ext cx="9313817" cy="856138"/>
          </a:xfrm>
        </p:spPr>
        <p:txBody>
          <a:bodyPr>
            <a:normAutofit/>
          </a:bodyPr>
          <a:lstStyle/>
          <a:p>
            <a:pPr algn="ctr"/>
            <a:r>
              <a:rPr lang="en-IN" sz="2800" b="1" dirty="0"/>
              <a:t>Loan Distribution across Years and Months</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642" y="1496218"/>
            <a:ext cx="3371503" cy="28541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203" y="3945389"/>
            <a:ext cx="5778797" cy="2730640"/>
          </a:xfrm>
          <a:prstGeom prst="rect">
            <a:avLst/>
          </a:prstGeom>
        </p:spPr>
      </p:pic>
      <p:sp>
        <p:nvSpPr>
          <p:cNvPr id="6" name="TextBox 5"/>
          <p:cNvSpPr txBox="1"/>
          <p:nvPr/>
        </p:nvSpPr>
        <p:spPr>
          <a:xfrm>
            <a:off x="6413203" y="2022763"/>
            <a:ext cx="4442691" cy="646331"/>
          </a:xfrm>
          <a:prstGeom prst="rect">
            <a:avLst/>
          </a:prstGeom>
          <a:noFill/>
        </p:spPr>
        <p:txBody>
          <a:bodyPr wrap="square" rtlCol="0">
            <a:spAutoFit/>
          </a:bodyPr>
          <a:lstStyle/>
          <a:p>
            <a:r>
              <a:rPr lang="en-US" dirty="0"/>
              <a:t>We can see a phenomenal rise in the loan distribution from 2007 to 2011.</a:t>
            </a:r>
          </a:p>
        </p:txBody>
      </p:sp>
      <p:sp>
        <p:nvSpPr>
          <p:cNvPr id="7" name="TextBox 6"/>
          <p:cNvSpPr txBox="1"/>
          <p:nvPr/>
        </p:nvSpPr>
        <p:spPr>
          <a:xfrm>
            <a:off x="507768" y="5107716"/>
            <a:ext cx="4369031" cy="646331"/>
          </a:xfrm>
          <a:prstGeom prst="rect">
            <a:avLst/>
          </a:prstGeom>
          <a:noFill/>
        </p:spPr>
        <p:txBody>
          <a:bodyPr wrap="square" rtlCol="0">
            <a:spAutoFit/>
          </a:bodyPr>
          <a:lstStyle/>
          <a:p>
            <a:r>
              <a:rPr lang="en-US" dirty="0"/>
              <a:t>The number of loan applications are more in the second part of the year.</a:t>
            </a:r>
          </a:p>
        </p:txBody>
      </p:sp>
      <p:sp>
        <p:nvSpPr>
          <p:cNvPr id="3" name="Right Arrow 2"/>
          <p:cNvSpPr/>
          <p:nvPr/>
        </p:nvSpPr>
        <p:spPr>
          <a:xfrm>
            <a:off x="4876799" y="2216727"/>
            <a:ext cx="646545" cy="258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5615709" y="5310709"/>
            <a:ext cx="563418" cy="2403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0"/>
            <a:ext cx="9313817" cy="901148"/>
          </a:xfrm>
        </p:spPr>
        <p:txBody>
          <a:bodyPr>
            <a:normAutofit/>
          </a:bodyPr>
          <a:lstStyle/>
          <a:p>
            <a:pPr algn="ctr"/>
            <a:r>
              <a:rPr lang="en-IN" sz="2800" b="1" dirty="0"/>
              <a:t>Default Rates across Years and Months</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910" y="1207995"/>
            <a:ext cx="4700115" cy="30665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743" y="3967694"/>
            <a:ext cx="5480332" cy="2705239"/>
          </a:xfrm>
          <a:prstGeom prst="rect">
            <a:avLst/>
          </a:prstGeom>
        </p:spPr>
      </p:pic>
      <p:sp>
        <p:nvSpPr>
          <p:cNvPr id="6" name="TextBox 5"/>
          <p:cNvSpPr txBox="1"/>
          <p:nvPr/>
        </p:nvSpPr>
        <p:spPr>
          <a:xfrm>
            <a:off x="6634743" y="1625598"/>
            <a:ext cx="3815543" cy="646331"/>
          </a:xfrm>
          <a:prstGeom prst="rect">
            <a:avLst/>
          </a:prstGeom>
          <a:noFill/>
        </p:spPr>
        <p:txBody>
          <a:bodyPr wrap="square" rtlCol="0">
            <a:spAutoFit/>
          </a:bodyPr>
          <a:lstStyle/>
          <a:p>
            <a:r>
              <a:rPr lang="en-US" dirty="0"/>
              <a:t>There is a substantial increase in default rates in the year 2011.</a:t>
            </a:r>
          </a:p>
        </p:txBody>
      </p:sp>
      <p:sp>
        <p:nvSpPr>
          <p:cNvPr id="7" name="TextBox 6"/>
          <p:cNvSpPr txBox="1"/>
          <p:nvPr/>
        </p:nvSpPr>
        <p:spPr>
          <a:xfrm>
            <a:off x="1465944" y="4581389"/>
            <a:ext cx="2936767" cy="923330"/>
          </a:xfrm>
          <a:prstGeom prst="rect">
            <a:avLst/>
          </a:prstGeom>
          <a:noFill/>
        </p:spPr>
        <p:txBody>
          <a:bodyPr wrap="square" rtlCol="0">
            <a:spAutoFit/>
          </a:bodyPr>
          <a:lstStyle/>
          <a:p>
            <a:r>
              <a:rPr lang="en-US" dirty="0"/>
              <a:t>The default rates across the months are more or less the same.</a:t>
            </a:r>
          </a:p>
        </p:txBody>
      </p:sp>
      <p:sp>
        <p:nvSpPr>
          <p:cNvPr id="3" name="Right Arrow 2"/>
          <p:cNvSpPr/>
          <p:nvPr/>
        </p:nvSpPr>
        <p:spPr>
          <a:xfrm>
            <a:off x="5728120" y="1777999"/>
            <a:ext cx="489528" cy="341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5264727" y="4886036"/>
            <a:ext cx="508000" cy="3140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95564" y="0"/>
            <a:ext cx="9313817" cy="856138"/>
          </a:xfrm>
        </p:spPr>
        <p:txBody>
          <a:bodyPr>
            <a:normAutofit/>
          </a:bodyPr>
          <a:lstStyle/>
          <a:p>
            <a:pPr algn="ctr"/>
            <a:r>
              <a:rPr lang="en-IN" sz="2800" b="1" dirty="0"/>
              <a:t>Loan Distribution by Purpose</a:t>
            </a:r>
            <a:endParaRPr lang="en-IN" sz="2800" dirty="0"/>
          </a:p>
        </p:txBody>
      </p:sp>
      <p:pic>
        <p:nvPicPr>
          <p:cNvPr id="5" name="Picture 4"/>
          <p:cNvPicPr>
            <a:picLocks noChangeAspect="1"/>
          </p:cNvPicPr>
          <p:nvPr/>
        </p:nvPicPr>
        <p:blipFill>
          <a:blip r:embed="rId2"/>
          <a:stretch>
            <a:fillRect/>
          </a:stretch>
        </p:blipFill>
        <p:spPr>
          <a:xfrm>
            <a:off x="103253" y="1200694"/>
            <a:ext cx="11298437" cy="3343068"/>
          </a:xfrm>
          <a:prstGeom prst="rect">
            <a:avLst/>
          </a:prstGeom>
        </p:spPr>
      </p:pic>
      <p:sp>
        <p:nvSpPr>
          <p:cNvPr id="7" name="TextBox 6"/>
          <p:cNvSpPr txBox="1"/>
          <p:nvPr/>
        </p:nvSpPr>
        <p:spPr>
          <a:xfrm>
            <a:off x="1431234" y="4543762"/>
            <a:ext cx="8836778" cy="1200329"/>
          </a:xfrm>
          <a:prstGeom prst="rect">
            <a:avLst/>
          </a:prstGeom>
          <a:noFill/>
        </p:spPr>
        <p:txBody>
          <a:bodyPr wrap="none" rtlCol="0">
            <a:spAutoFit/>
          </a:bodyPr>
          <a:lstStyle/>
          <a:p>
            <a:r>
              <a:rPr lang="en-US" dirty="0"/>
              <a:t>The top 5 contributors to revenue are Debt Consolidation, Credit Card, Home Improvement, </a:t>
            </a:r>
          </a:p>
          <a:p>
            <a:r>
              <a:rPr lang="en-US" dirty="0"/>
              <a:t>Small Business and Major Purchase (Combined ~84%).*</a:t>
            </a:r>
          </a:p>
          <a:p>
            <a:endParaRPr lang="en-US" dirty="0"/>
          </a:p>
          <a:p>
            <a:r>
              <a:rPr lang="en-US" dirty="0"/>
              <a:t>* Not considering Other</a:t>
            </a:r>
          </a:p>
        </p:txBody>
      </p:sp>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597" y="1939636"/>
            <a:ext cx="7499735" cy="3753043"/>
          </a:xfrm>
        </p:spPr>
      </p:pic>
      <p:sp>
        <p:nvSpPr>
          <p:cNvPr id="6" name="Title 1"/>
          <p:cNvSpPr>
            <a:spLocks noGrp="1"/>
          </p:cNvSpPr>
          <p:nvPr>
            <p:ph type="title"/>
          </p:nvPr>
        </p:nvSpPr>
        <p:spPr>
          <a:xfrm>
            <a:off x="1136469" y="0"/>
            <a:ext cx="9313817" cy="1089891"/>
          </a:xfrm>
        </p:spPr>
        <p:txBody>
          <a:bodyPr>
            <a:normAutofit/>
          </a:bodyPr>
          <a:lstStyle/>
          <a:p>
            <a:pPr algn="ctr"/>
            <a:r>
              <a:rPr lang="en-US" sz="2800" b="1" dirty="0"/>
              <a:t>Analysis for Customer Demographic variables: </a:t>
            </a:r>
            <a:br>
              <a:rPr lang="en-US" sz="2800" b="1" dirty="0"/>
            </a:br>
            <a:r>
              <a:rPr lang="en-US" sz="2800" b="1" dirty="0"/>
              <a:t>Home Ownership</a:t>
            </a:r>
            <a:endParaRPr lang="en-IN" sz="2800" dirty="0"/>
          </a:p>
        </p:txBody>
      </p:sp>
      <p:sp>
        <p:nvSpPr>
          <p:cNvPr id="4" name="TextBox 3"/>
          <p:cNvSpPr txBox="1"/>
          <p:nvPr/>
        </p:nvSpPr>
        <p:spPr>
          <a:xfrm>
            <a:off x="8222332" y="3215992"/>
            <a:ext cx="3463636" cy="1200329"/>
          </a:xfrm>
          <a:prstGeom prst="rect">
            <a:avLst/>
          </a:prstGeom>
          <a:noFill/>
        </p:spPr>
        <p:txBody>
          <a:bodyPr wrap="square" rtlCol="0">
            <a:spAutoFit/>
          </a:bodyPr>
          <a:lstStyle/>
          <a:p>
            <a:r>
              <a:rPr lang="en-US" dirty="0"/>
              <a:t>Small Business loans default the most, followed by Debt Consolidation in most of the home ownership segments</a:t>
            </a:r>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916" y="2105890"/>
            <a:ext cx="7531487" cy="3759393"/>
          </a:xfrm>
        </p:spPr>
      </p:pic>
      <p:sp>
        <p:nvSpPr>
          <p:cNvPr id="6" name="Title 1"/>
          <p:cNvSpPr>
            <a:spLocks noGrp="1"/>
          </p:cNvSpPr>
          <p:nvPr>
            <p:ph type="title"/>
          </p:nvPr>
        </p:nvSpPr>
        <p:spPr>
          <a:xfrm>
            <a:off x="1162974" y="82939"/>
            <a:ext cx="9313817" cy="993913"/>
          </a:xfrm>
        </p:spPr>
        <p:txBody>
          <a:bodyPr>
            <a:noAutofit/>
          </a:bodyPr>
          <a:lstStyle/>
          <a:p>
            <a:pPr algn="ctr"/>
            <a:r>
              <a:rPr lang="en-US" sz="2800" b="1" dirty="0"/>
              <a:t>Analysis for Customer Demographic variables : Employment Length</a:t>
            </a:r>
            <a:endParaRPr lang="en-IN" sz="2800" dirty="0"/>
          </a:p>
        </p:txBody>
      </p:sp>
      <p:sp>
        <p:nvSpPr>
          <p:cNvPr id="4" name="TextBox 3"/>
          <p:cNvSpPr txBox="1"/>
          <p:nvPr/>
        </p:nvSpPr>
        <p:spPr>
          <a:xfrm>
            <a:off x="8179403" y="3108423"/>
            <a:ext cx="3731490" cy="1754326"/>
          </a:xfrm>
          <a:prstGeom prst="rect">
            <a:avLst/>
          </a:prstGeom>
          <a:noFill/>
        </p:spPr>
        <p:txBody>
          <a:bodyPr wrap="square" rtlCol="0">
            <a:spAutoFit/>
          </a:bodyPr>
          <a:lstStyle/>
          <a:p>
            <a:r>
              <a:rPr lang="en-US" dirty="0"/>
              <a:t>We can see here that Small Business loans have the most default rate followed by Debt Consolidation except freshers, where Home Improvement loans have the second most default rate</a:t>
            </a:r>
          </a:p>
        </p:txBody>
      </p:sp>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724</TotalTime>
  <Words>1039</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Helvetica Neue</vt:lpstr>
      <vt:lpstr>Times New Roman</vt:lpstr>
      <vt:lpstr>Office Theme</vt:lpstr>
      <vt:lpstr>GRAMENER CASE STUDY    </vt:lpstr>
      <vt:lpstr> Background – Lending Club Case Study </vt:lpstr>
      <vt:lpstr>DATA UNDERSTANDING</vt:lpstr>
      <vt:lpstr>Overall Default Rate</vt:lpstr>
      <vt:lpstr>Loan Distribution across Years and Months</vt:lpstr>
      <vt:lpstr>Default Rates across Years and Months</vt:lpstr>
      <vt:lpstr>Loan Distribution by Purpose</vt:lpstr>
      <vt:lpstr>Analysis for Customer Demographic variables:  Home Ownership</vt:lpstr>
      <vt:lpstr>Analysis for Customer Demographic variables : Employment Length</vt:lpstr>
      <vt:lpstr>Analysis for Customer Demographic variables: Income Category</vt:lpstr>
      <vt:lpstr> Analysis for Loan Characteristics:   Interest Rate </vt:lpstr>
      <vt:lpstr> Analysis for Loan Characteristics:   Loan Amount </vt:lpstr>
      <vt:lpstr> Analysis for Loan Characteristics:   Loan Term </vt:lpstr>
      <vt:lpstr> Analysis for Loan Characteristics:   Verification Status across Income Categories </vt:lpstr>
      <vt:lpstr>Analysis for Loan Characteristics:   Grades</vt:lpstr>
      <vt:lpstr>Analysis for Loan Characteristics:   Sub-Grades</vt:lpstr>
      <vt:lpstr> Correlation Study</vt:lpstr>
      <vt:lpstr>Inferences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Aggarwal, Vikul</cp:lastModifiedBy>
  <cp:revision>64</cp:revision>
  <dcterms:created xsi:type="dcterms:W3CDTF">2016-06-09T08:16:28Z</dcterms:created>
  <dcterms:modified xsi:type="dcterms:W3CDTF">2019-03-31T17:55:49Z</dcterms:modified>
</cp:coreProperties>
</file>