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8" r:id="rId4"/>
    <p:sldId id="269" r:id="rId5"/>
    <p:sldId id="258" r:id="rId6"/>
    <p:sldId id="259" r:id="rId7"/>
    <p:sldId id="260" r:id="rId8"/>
    <p:sldId id="267"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6"/>
            <a:ext cx="9144000" cy="3257481"/>
          </a:xfrm>
        </p:spPr>
        <p:txBody>
          <a:bodyPr>
            <a:normAutofit/>
          </a:bodyPr>
          <a:lstStyle/>
          <a:p>
            <a:r>
              <a:rPr lang="en-IN" sz="2800" dirty="0"/>
              <a:t>Uber Demand-Supply Analysis </a:t>
            </a:r>
            <a:br>
              <a:rPr lang="en-IN" sz="2800" dirty="0"/>
            </a:br>
            <a:endParaRPr lang="en-IN" sz="28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139687"/>
            <a:ext cx="11168742" cy="5059500"/>
          </a:xfrm>
        </p:spPr>
        <p:txBody>
          <a:bodyPr>
            <a:normAutofit/>
          </a:bodyPr>
          <a:lstStyle/>
          <a:p>
            <a:pPr marL="0" indent="0">
              <a:buNone/>
            </a:pPr>
            <a:endParaRPr lang="en-IN" sz="1400" dirty="0"/>
          </a:p>
          <a:p>
            <a:pPr marL="0" indent="0">
              <a:buNone/>
            </a:pPr>
            <a:endParaRPr lang="en-IN" sz="1400" dirty="0"/>
          </a:p>
          <a:p>
            <a:pPr marL="0" indent="0">
              <a:buNone/>
            </a:pPr>
            <a:endParaRPr lang="en-IN" sz="2000" dirty="0"/>
          </a:p>
          <a:p>
            <a:pPr marL="0" indent="0">
              <a:buNone/>
            </a:pPr>
            <a:r>
              <a:rPr lang="en-IN" sz="2000" dirty="0">
                <a:latin typeface="+mn-lt"/>
              </a:rPr>
              <a:t>Find out the pain points for Uber in terms of Demand-Supply gap by identifying the problematic time-slots and problematic type of requests.</a:t>
            </a:r>
          </a:p>
          <a:p>
            <a:pPr marL="0" indent="0">
              <a:buNone/>
            </a:pPr>
            <a:endParaRPr lang="en-IN" sz="2000" dirty="0">
              <a:latin typeface="+mn-lt"/>
            </a:endParaRPr>
          </a:p>
          <a:p>
            <a:pPr marL="0" indent="0">
              <a:buNone/>
            </a:pPr>
            <a:r>
              <a:rPr lang="en-IN" sz="2000" dirty="0">
                <a:latin typeface="+mn-lt"/>
              </a:rPr>
              <a:t>Suggest ways to improve the situation and deal with the identified pain points.</a:t>
            </a:r>
          </a:p>
        </p:txBody>
      </p:sp>
      <p:sp>
        <p:nvSpPr>
          <p:cNvPr id="5" name="Title 1"/>
          <p:cNvSpPr>
            <a:spLocks noGrp="1"/>
          </p:cNvSpPr>
          <p:nvPr>
            <p:ph type="title"/>
          </p:nvPr>
        </p:nvSpPr>
        <p:spPr>
          <a:xfrm>
            <a:off x="1149722" y="283549"/>
            <a:ext cx="9313817" cy="856138"/>
          </a:xfrm>
        </p:spPr>
        <p:txBody>
          <a:bodyPr/>
          <a:lstStyle/>
          <a:p>
            <a:pPr algn="ctr"/>
            <a:r>
              <a:rPr lang="en-IN" b="1" dirty="0"/>
              <a:t>Problem Statement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69020"/>
            <a:ext cx="9313817" cy="856138"/>
          </a:xfrm>
        </p:spPr>
        <p:txBody>
          <a:bodyPr/>
          <a:lstStyle/>
          <a:p>
            <a:pPr algn="ctr"/>
            <a:r>
              <a:rPr lang="en-US" b="1" dirty="0"/>
              <a:t>Data Exploration</a:t>
            </a:r>
          </a:p>
        </p:txBody>
      </p:sp>
      <p:sp>
        <p:nvSpPr>
          <p:cNvPr id="3" name="Content Placeholder 2"/>
          <p:cNvSpPr>
            <a:spLocks noGrp="1"/>
          </p:cNvSpPr>
          <p:nvPr>
            <p:ph idx="1"/>
          </p:nvPr>
        </p:nvSpPr>
        <p:spPr>
          <a:xfrm>
            <a:off x="378445" y="1351343"/>
            <a:ext cx="11168742" cy="4956692"/>
          </a:xfrm>
        </p:spPr>
        <p:txBody>
          <a:bodyPr>
            <a:normAutofit/>
          </a:bodyPr>
          <a:lstStyle/>
          <a:p>
            <a:pPr marL="0" indent="0">
              <a:buNone/>
            </a:pPr>
            <a:r>
              <a:rPr lang="en-US" sz="1800" dirty="0">
                <a:latin typeface="+mn-lt"/>
              </a:rPr>
              <a:t>Dataset contains 6 columns</a:t>
            </a:r>
          </a:p>
          <a:p>
            <a:pPr marL="514350" indent="-514350">
              <a:buFont typeface="+mj-lt"/>
              <a:buAutoNum type="arabicPeriod"/>
            </a:pPr>
            <a:r>
              <a:rPr lang="en-US" sz="1800" dirty="0">
                <a:latin typeface="+mn-lt"/>
              </a:rPr>
              <a:t>Request ID</a:t>
            </a:r>
          </a:p>
          <a:p>
            <a:pPr marL="514350" indent="-514350">
              <a:buFont typeface="+mj-lt"/>
              <a:buAutoNum type="arabicPeriod"/>
            </a:pPr>
            <a:r>
              <a:rPr lang="en-US" sz="1800" dirty="0">
                <a:latin typeface="+mn-lt"/>
              </a:rPr>
              <a:t>Pickup Point</a:t>
            </a:r>
          </a:p>
          <a:p>
            <a:pPr marL="514350" indent="-514350">
              <a:buFont typeface="+mj-lt"/>
              <a:buAutoNum type="arabicPeriod"/>
            </a:pPr>
            <a:r>
              <a:rPr lang="en-US" sz="1800" dirty="0">
                <a:latin typeface="+mn-lt"/>
              </a:rPr>
              <a:t>Driver ID</a:t>
            </a:r>
          </a:p>
          <a:p>
            <a:pPr marL="514350" indent="-514350">
              <a:buFont typeface="+mj-lt"/>
              <a:buAutoNum type="arabicPeriod"/>
            </a:pPr>
            <a:r>
              <a:rPr lang="en-US" sz="1800" dirty="0">
                <a:latin typeface="+mn-lt"/>
              </a:rPr>
              <a:t>Status</a:t>
            </a:r>
          </a:p>
          <a:p>
            <a:pPr marL="514350" indent="-514350">
              <a:buFont typeface="+mj-lt"/>
              <a:buAutoNum type="arabicPeriod"/>
            </a:pPr>
            <a:r>
              <a:rPr lang="en-US" sz="1800" dirty="0">
                <a:latin typeface="+mn-lt"/>
              </a:rPr>
              <a:t>Request Timestamp</a:t>
            </a:r>
          </a:p>
          <a:p>
            <a:pPr marL="514350" indent="-514350">
              <a:buFont typeface="+mj-lt"/>
              <a:buAutoNum type="arabicPeriod"/>
            </a:pPr>
            <a:r>
              <a:rPr lang="en-US" sz="1800" dirty="0">
                <a:latin typeface="+mn-lt"/>
              </a:rPr>
              <a:t>Drop Timestamp</a:t>
            </a:r>
          </a:p>
          <a:p>
            <a:pPr marL="0" indent="0">
              <a:buNone/>
            </a:pPr>
            <a:endParaRPr lang="en-US" sz="1800" dirty="0">
              <a:latin typeface="+mn-lt"/>
            </a:endParaRPr>
          </a:p>
          <a:p>
            <a:pPr marL="0" indent="0">
              <a:buNone/>
            </a:pPr>
            <a:r>
              <a:rPr lang="en-US" sz="1800" dirty="0">
                <a:latin typeface="+mn-lt"/>
              </a:rPr>
              <a:t>As per the problem statement, the columns of interest are pickup point, status and request timestamp.</a:t>
            </a:r>
          </a:p>
          <a:p>
            <a:pPr marL="0" indent="0">
              <a:buNone/>
            </a:pPr>
            <a:endParaRPr lang="en-US" sz="1800" dirty="0"/>
          </a:p>
        </p:txBody>
      </p:sp>
    </p:spTree>
    <p:extLst>
      <p:ext uri="{BB962C8B-B14F-4D97-AF65-F5344CB8AC3E}">
        <p14:creationId xmlns:p14="http://schemas.microsoft.com/office/powerpoint/2010/main" val="273884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721" y="282271"/>
            <a:ext cx="9313817" cy="856138"/>
          </a:xfrm>
        </p:spPr>
        <p:txBody>
          <a:bodyPr/>
          <a:lstStyle/>
          <a:p>
            <a:pPr algn="ctr"/>
            <a:r>
              <a:rPr lang="en-US" b="1" dirty="0"/>
              <a:t>Data Cleaning and Preparation</a:t>
            </a:r>
            <a:endParaRPr lang="en-US" b="1" dirty="0"/>
          </a:p>
        </p:txBody>
      </p:sp>
      <p:sp>
        <p:nvSpPr>
          <p:cNvPr id="3" name="Content Placeholder 2"/>
          <p:cNvSpPr>
            <a:spLocks noGrp="1"/>
          </p:cNvSpPr>
          <p:nvPr>
            <p:ph idx="1"/>
          </p:nvPr>
        </p:nvSpPr>
        <p:spPr>
          <a:xfrm>
            <a:off x="404949" y="1311966"/>
            <a:ext cx="11168742" cy="4887222"/>
          </a:xfrm>
        </p:spPr>
        <p:txBody>
          <a:bodyPr>
            <a:normAutofit/>
          </a:bodyPr>
          <a:lstStyle/>
          <a:p>
            <a:pPr marL="0" indent="0">
              <a:buNone/>
            </a:pPr>
            <a:r>
              <a:rPr lang="en-US" sz="1800" dirty="0">
                <a:latin typeface="+mn-lt"/>
              </a:rPr>
              <a:t>Possible issues in the data-set</a:t>
            </a:r>
          </a:p>
          <a:p>
            <a:r>
              <a:rPr lang="en-US" sz="1800" dirty="0">
                <a:latin typeface="+mn-lt"/>
              </a:rPr>
              <a:t>Duplicate values of request ID</a:t>
            </a:r>
          </a:p>
          <a:p>
            <a:r>
              <a:rPr lang="en-US" sz="1800" dirty="0">
                <a:latin typeface="+mn-lt"/>
              </a:rPr>
              <a:t>Missing values in the columns of interest</a:t>
            </a:r>
          </a:p>
          <a:p>
            <a:r>
              <a:rPr lang="en-US" sz="1800" dirty="0">
                <a:latin typeface="+mn-lt"/>
              </a:rPr>
              <a:t>Request timestamp is not in date time format. It needs to be converted.</a:t>
            </a:r>
          </a:p>
          <a:p>
            <a:r>
              <a:rPr lang="en-US" sz="1800" dirty="0">
                <a:latin typeface="+mn-lt"/>
              </a:rPr>
              <a:t>Date separator is not consistent (“/” and “-” have been used). It has to be made consistent.</a:t>
            </a:r>
            <a:endParaRPr lang="en-US" sz="1800" dirty="0"/>
          </a:p>
        </p:txBody>
      </p:sp>
    </p:spTree>
    <p:extLst>
      <p:ext uri="{BB962C8B-B14F-4D97-AF65-F5344CB8AC3E}">
        <p14:creationId xmlns:p14="http://schemas.microsoft.com/office/powerpoint/2010/main" val="216632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358133" y="1125156"/>
            <a:ext cx="6829349" cy="5553940"/>
          </a:xfrm>
          <a:prstGeom prst="rect">
            <a:avLst/>
          </a:prstGeom>
        </p:spPr>
      </p:pic>
      <p:sp>
        <p:nvSpPr>
          <p:cNvPr id="5" name="Title 1"/>
          <p:cNvSpPr>
            <a:spLocks noGrp="1"/>
          </p:cNvSpPr>
          <p:nvPr>
            <p:ph type="title"/>
          </p:nvPr>
        </p:nvSpPr>
        <p:spPr>
          <a:xfrm>
            <a:off x="1162973" y="269018"/>
            <a:ext cx="9313817" cy="856138"/>
          </a:xfrm>
        </p:spPr>
        <p:txBody>
          <a:bodyPr>
            <a:normAutofit/>
          </a:bodyPr>
          <a:lstStyle/>
          <a:p>
            <a:pPr algn="ctr"/>
            <a:r>
              <a:rPr lang="en-IN" b="1" dirty="0"/>
              <a:t> Request Analysis by Status</a:t>
            </a:r>
          </a:p>
        </p:txBody>
      </p:sp>
      <p:sp>
        <p:nvSpPr>
          <p:cNvPr id="4" name="TextBox 3"/>
          <p:cNvSpPr txBox="1"/>
          <p:nvPr/>
        </p:nvSpPr>
        <p:spPr>
          <a:xfrm rot="16200000">
            <a:off x="4560639" y="3748237"/>
            <a:ext cx="1287212" cy="307777"/>
          </a:xfrm>
          <a:prstGeom prst="rect">
            <a:avLst/>
          </a:prstGeom>
          <a:noFill/>
        </p:spPr>
        <p:txBody>
          <a:bodyPr wrap="none" rtlCol="0">
            <a:spAutoFit/>
          </a:bodyPr>
          <a:lstStyle/>
          <a:p>
            <a:r>
              <a:rPr lang="en-US" sz="1400" dirty="0">
                <a:solidFill>
                  <a:schemeClr val="bg1">
                    <a:lumMod val="50000"/>
                  </a:schemeClr>
                </a:solidFill>
              </a:rPr>
              <a:t>No of Requests</a:t>
            </a:r>
          </a:p>
        </p:txBody>
      </p:sp>
      <p:sp>
        <p:nvSpPr>
          <p:cNvPr id="6" name="TextBox 5"/>
          <p:cNvSpPr txBox="1"/>
          <p:nvPr/>
        </p:nvSpPr>
        <p:spPr>
          <a:xfrm>
            <a:off x="172279" y="1325218"/>
            <a:ext cx="4878077" cy="2585323"/>
          </a:xfrm>
          <a:prstGeom prst="rect">
            <a:avLst/>
          </a:prstGeom>
          <a:noFill/>
        </p:spPr>
        <p:txBody>
          <a:bodyPr wrap="square" rtlCol="0">
            <a:spAutoFit/>
          </a:bodyPr>
          <a:lstStyle/>
          <a:p>
            <a:r>
              <a:rPr lang="en-US" dirty="0"/>
              <a:t>The trend pattern of requests is common across</a:t>
            </a:r>
          </a:p>
          <a:p>
            <a:r>
              <a:rPr lang="en-US" dirty="0"/>
              <a:t>all 5 days.</a:t>
            </a:r>
          </a:p>
          <a:p>
            <a:endParaRPr lang="en-US" dirty="0"/>
          </a:p>
          <a:p>
            <a:r>
              <a:rPr lang="en-US" dirty="0"/>
              <a:t>Requests get “Cancelled” more in the  morning hours than other hours during the day.</a:t>
            </a:r>
          </a:p>
          <a:p>
            <a:endParaRPr lang="en-US" dirty="0"/>
          </a:p>
          <a:p>
            <a:r>
              <a:rPr lang="en-US" dirty="0"/>
              <a:t>Requests aren’t fulfilled due to “No Cars Available” more in the evening hours than other hours during the day.</a:t>
            </a:r>
          </a:p>
        </p:txBody>
      </p:sp>
    </p:spTree>
    <p:extLst>
      <p:ext uri="{BB962C8B-B14F-4D97-AF65-F5344CB8AC3E}">
        <p14:creationId xmlns:p14="http://schemas.microsoft.com/office/powerpoint/2010/main" val="211859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74" y="295524"/>
            <a:ext cx="9313817" cy="856138"/>
          </a:xfrm>
        </p:spPr>
        <p:txBody>
          <a:bodyPr/>
          <a:lstStyle/>
          <a:p>
            <a:pPr algn="ctr"/>
            <a:r>
              <a:rPr lang="en-IN" b="1" dirty="0"/>
              <a:t> Request Analysis by Pickup Point</a:t>
            </a:r>
          </a:p>
        </p:txBody>
      </p:sp>
      <p:pic>
        <p:nvPicPr>
          <p:cNvPr id="4" name="Content Placeholder 3"/>
          <p:cNvPicPr>
            <a:picLocks noGrp="1" noChangeAspect="1"/>
          </p:cNvPicPr>
          <p:nvPr>
            <p:ph idx="1"/>
          </p:nvPr>
        </p:nvPicPr>
        <p:blipFill>
          <a:blip r:embed="rId2"/>
          <a:stretch>
            <a:fillRect/>
          </a:stretch>
        </p:blipFill>
        <p:spPr>
          <a:xfrm>
            <a:off x="5312961" y="1151662"/>
            <a:ext cx="6879039" cy="5594350"/>
          </a:xfrm>
          <a:prstGeom prst="rect">
            <a:avLst/>
          </a:prstGeom>
        </p:spPr>
      </p:pic>
      <p:sp>
        <p:nvSpPr>
          <p:cNvPr id="5" name="TextBox 4"/>
          <p:cNvSpPr txBox="1"/>
          <p:nvPr/>
        </p:nvSpPr>
        <p:spPr>
          <a:xfrm rot="16200000">
            <a:off x="4515467" y="3794948"/>
            <a:ext cx="1287212" cy="307777"/>
          </a:xfrm>
          <a:prstGeom prst="rect">
            <a:avLst/>
          </a:prstGeom>
          <a:noFill/>
        </p:spPr>
        <p:txBody>
          <a:bodyPr wrap="none" rtlCol="0">
            <a:spAutoFit/>
          </a:bodyPr>
          <a:lstStyle/>
          <a:p>
            <a:r>
              <a:rPr lang="en-US" sz="1400" dirty="0">
                <a:solidFill>
                  <a:schemeClr val="bg1">
                    <a:lumMod val="50000"/>
                  </a:schemeClr>
                </a:solidFill>
              </a:rPr>
              <a:t>No of Requests</a:t>
            </a:r>
          </a:p>
        </p:txBody>
      </p:sp>
      <p:sp>
        <p:nvSpPr>
          <p:cNvPr id="6" name="TextBox 5"/>
          <p:cNvSpPr txBox="1"/>
          <p:nvPr/>
        </p:nvSpPr>
        <p:spPr>
          <a:xfrm>
            <a:off x="172279" y="1325218"/>
            <a:ext cx="4832905" cy="2308324"/>
          </a:xfrm>
          <a:prstGeom prst="rect">
            <a:avLst/>
          </a:prstGeom>
          <a:noFill/>
        </p:spPr>
        <p:txBody>
          <a:bodyPr wrap="square" rtlCol="0">
            <a:spAutoFit/>
          </a:bodyPr>
          <a:lstStyle/>
          <a:p>
            <a:r>
              <a:rPr lang="en-US" dirty="0"/>
              <a:t>The trend pattern of requests is common across</a:t>
            </a:r>
          </a:p>
          <a:p>
            <a:r>
              <a:rPr lang="en-US" dirty="0"/>
              <a:t>all 5 days.</a:t>
            </a:r>
          </a:p>
          <a:p>
            <a:endParaRPr lang="en-US" dirty="0"/>
          </a:p>
          <a:p>
            <a:r>
              <a:rPr lang="en-US" dirty="0"/>
              <a:t>More City to Airport requests come during the morning hours than other hours during the day.</a:t>
            </a:r>
          </a:p>
          <a:p>
            <a:endParaRPr lang="en-US" dirty="0"/>
          </a:p>
          <a:p>
            <a:r>
              <a:rPr lang="en-US" dirty="0"/>
              <a:t>More Airport to City request come during the evening hours than other hours during the day.</a:t>
            </a:r>
          </a:p>
        </p:txBody>
      </p:sp>
    </p:spTree>
    <p:extLst>
      <p:ext uri="{BB962C8B-B14F-4D97-AF65-F5344CB8AC3E}">
        <p14:creationId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722" y="269019"/>
            <a:ext cx="9313817" cy="856138"/>
          </a:xfrm>
        </p:spPr>
        <p:txBody>
          <a:bodyPr>
            <a:normAutofit/>
          </a:bodyPr>
          <a:lstStyle/>
          <a:p>
            <a:pPr algn="ctr"/>
            <a:r>
              <a:rPr lang="en-IN" b="1" dirty="0"/>
              <a:t>Request Analysis by Time-Slot</a:t>
            </a:r>
          </a:p>
        </p:txBody>
      </p:sp>
      <p:pic>
        <p:nvPicPr>
          <p:cNvPr id="4" name="Content Placeholder 3"/>
          <p:cNvPicPr>
            <a:picLocks noGrp="1" noChangeAspect="1"/>
          </p:cNvPicPr>
          <p:nvPr>
            <p:ph idx="1"/>
          </p:nvPr>
        </p:nvPicPr>
        <p:blipFill>
          <a:blip r:embed="rId2"/>
          <a:stretch>
            <a:fillRect/>
          </a:stretch>
        </p:blipFill>
        <p:spPr>
          <a:xfrm>
            <a:off x="5441491" y="1125157"/>
            <a:ext cx="6582694" cy="485842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91064640"/>
              </p:ext>
            </p:extLst>
          </p:nvPr>
        </p:nvGraphicFramePr>
        <p:xfrm>
          <a:off x="282713" y="1969632"/>
          <a:ext cx="4064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09269172"/>
                    </a:ext>
                  </a:extLst>
                </a:gridCol>
                <a:gridCol w="2032000">
                  <a:extLst>
                    <a:ext uri="{9D8B030D-6E8A-4147-A177-3AD203B41FA5}">
                      <a16:colId xmlns:a16="http://schemas.microsoft.com/office/drawing/2014/main" val="3307446792"/>
                    </a:ext>
                  </a:extLst>
                </a:gridCol>
              </a:tblGrid>
              <a:tr h="370840">
                <a:tc>
                  <a:txBody>
                    <a:bodyPr/>
                    <a:lstStyle/>
                    <a:p>
                      <a:pPr algn="ctr"/>
                      <a:r>
                        <a:rPr lang="en-US" dirty="0"/>
                        <a:t>Hours</a:t>
                      </a:r>
                    </a:p>
                  </a:txBody>
                  <a:tcPr/>
                </a:tc>
                <a:tc>
                  <a:txBody>
                    <a:bodyPr/>
                    <a:lstStyle/>
                    <a:p>
                      <a:pPr algn="ctr"/>
                      <a:r>
                        <a:rPr lang="en-US" dirty="0"/>
                        <a:t>Time Slot</a:t>
                      </a:r>
                    </a:p>
                  </a:txBody>
                  <a:tcPr/>
                </a:tc>
                <a:extLst>
                  <a:ext uri="{0D108BD9-81ED-4DB2-BD59-A6C34878D82A}">
                    <a16:rowId xmlns:a16="http://schemas.microsoft.com/office/drawing/2014/main" val="1258429455"/>
                  </a:ext>
                </a:extLst>
              </a:tr>
              <a:tr h="370840">
                <a:tc>
                  <a:txBody>
                    <a:bodyPr/>
                    <a:lstStyle/>
                    <a:p>
                      <a:pPr algn="ctr"/>
                      <a:r>
                        <a:rPr lang="en-US" dirty="0"/>
                        <a:t>12 AM –</a:t>
                      </a:r>
                      <a:r>
                        <a:rPr lang="en-US" baseline="0" dirty="0"/>
                        <a:t> 5 AM</a:t>
                      </a:r>
                      <a:endParaRPr lang="en-US" dirty="0"/>
                    </a:p>
                  </a:txBody>
                  <a:tcPr/>
                </a:tc>
                <a:tc>
                  <a:txBody>
                    <a:bodyPr/>
                    <a:lstStyle/>
                    <a:p>
                      <a:pPr algn="ctr"/>
                      <a:r>
                        <a:rPr lang="en-US" dirty="0"/>
                        <a:t>Pre-Morning</a:t>
                      </a:r>
                    </a:p>
                  </a:txBody>
                  <a:tcPr/>
                </a:tc>
                <a:extLst>
                  <a:ext uri="{0D108BD9-81ED-4DB2-BD59-A6C34878D82A}">
                    <a16:rowId xmlns:a16="http://schemas.microsoft.com/office/drawing/2014/main" val="4091008853"/>
                  </a:ext>
                </a:extLst>
              </a:tr>
              <a:tr h="370840">
                <a:tc>
                  <a:txBody>
                    <a:bodyPr/>
                    <a:lstStyle/>
                    <a:p>
                      <a:pPr algn="ctr"/>
                      <a:r>
                        <a:rPr lang="en-US" dirty="0"/>
                        <a:t>5 AM</a:t>
                      </a:r>
                      <a:r>
                        <a:rPr lang="en-US" baseline="0" dirty="0"/>
                        <a:t> – 10 AM</a:t>
                      </a:r>
                      <a:endParaRPr lang="en-US" dirty="0"/>
                    </a:p>
                  </a:txBody>
                  <a:tcPr/>
                </a:tc>
                <a:tc>
                  <a:txBody>
                    <a:bodyPr/>
                    <a:lstStyle/>
                    <a:p>
                      <a:pPr algn="ctr"/>
                      <a:r>
                        <a:rPr lang="en-US" dirty="0"/>
                        <a:t>Morning-Rush</a:t>
                      </a:r>
                    </a:p>
                  </a:txBody>
                  <a:tcPr/>
                </a:tc>
                <a:extLst>
                  <a:ext uri="{0D108BD9-81ED-4DB2-BD59-A6C34878D82A}">
                    <a16:rowId xmlns:a16="http://schemas.microsoft.com/office/drawing/2014/main" val="176627247"/>
                  </a:ext>
                </a:extLst>
              </a:tr>
              <a:tr h="370840">
                <a:tc>
                  <a:txBody>
                    <a:bodyPr/>
                    <a:lstStyle/>
                    <a:p>
                      <a:pPr algn="ctr"/>
                      <a:r>
                        <a:rPr lang="en-US" dirty="0"/>
                        <a:t>10 AM – 5 PM</a:t>
                      </a:r>
                    </a:p>
                  </a:txBody>
                  <a:tcPr/>
                </a:tc>
                <a:tc>
                  <a:txBody>
                    <a:bodyPr/>
                    <a:lstStyle/>
                    <a:p>
                      <a:pPr algn="ctr"/>
                      <a:r>
                        <a:rPr lang="en-US" dirty="0"/>
                        <a:t>Day-Time</a:t>
                      </a:r>
                    </a:p>
                  </a:txBody>
                  <a:tcPr/>
                </a:tc>
                <a:extLst>
                  <a:ext uri="{0D108BD9-81ED-4DB2-BD59-A6C34878D82A}">
                    <a16:rowId xmlns:a16="http://schemas.microsoft.com/office/drawing/2014/main" val="1488395769"/>
                  </a:ext>
                </a:extLst>
              </a:tr>
              <a:tr h="370840">
                <a:tc>
                  <a:txBody>
                    <a:bodyPr/>
                    <a:lstStyle/>
                    <a:p>
                      <a:pPr algn="ctr"/>
                      <a:r>
                        <a:rPr lang="en-US" dirty="0"/>
                        <a:t>5 PM – 10 PM</a:t>
                      </a:r>
                    </a:p>
                  </a:txBody>
                  <a:tcPr/>
                </a:tc>
                <a:tc>
                  <a:txBody>
                    <a:bodyPr/>
                    <a:lstStyle/>
                    <a:p>
                      <a:pPr algn="ctr"/>
                      <a:r>
                        <a:rPr lang="en-US" dirty="0"/>
                        <a:t>Evening-Rush</a:t>
                      </a:r>
                    </a:p>
                  </a:txBody>
                  <a:tcPr/>
                </a:tc>
                <a:extLst>
                  <a:ext uri="{0D108BD9-81ED-4DB2-BD59-A6C34878D82A}">
                    <a16:rowId xmlns:a16="http://schemas.microsoft.com/office/drawing/2014/main" val="19248633"/>
                  </a:ext>
                </a:extLst>
              </a:tr>
              <a:tr h="370840">
                <a:tc>
                  <a:txBody>
                    <a:bodyPr/>
                    <a:lstStyle/>
                    <a:p>
                      <a:pPr algn="ctr"/>
                      <a:r>
                        <a:rPr lang="en-US" dirty="0"/>
                        <a:t>10 PM – 12 AM</a:t>
                      </a:r>
                    </a:p>
                  </a:txBody>
                  <a:tcPr/>
                </a:tc>
                <a:tc>
                  <a:txBody>
                    <a:bodyPr/>
                    <a:lstStyle/>
                    <a:p>
                      <a:pPr algn="ctr"/>
                      <a:r>
                        <a:rPr lang="en-US" dirty="0"/>
                        <a:t>Late-Night</a:t>
                      </a:r>
                    </a:p>
                  </a:txBody>
                  <a:tcPr/>
                </a:tc>
                <a:extLst>
                  <a:ext uri="{0D108BD9-81ED-4DB2-BD59-A6C34878D82A}">
                    <a16:rowId xmlns:a16="http://schemas.microsoft.com/office/drawing/2014/main" val="3373100906"/>
                  </a:ext>
                </a:extLst>
              </a:tr>
            </a:tbl>
          </a:graphicData>
        </a:graphic>
      </p:graphicFrame>
      <p:sp>
        <p:nvSpPr>
          <p:cNvPr id="8" name="TextBox 7"/>
          <p:cNvSpPr txBox="1"/>
          <p:nvPr/>
        </p:nvSpPr>
        <p:spPr>
          <a:xfrm>
            <a:off x="282713" y="5039147"/>
            <a:ext cx="4693401" cy="923330"/>
          </a:xfrm>
          <a:prstGeom prst="rect">
            <a:avLst/>
          </a:prstGeom>
          <a:noFill/>
        </p:spPr>
        <p:txBody>
          <a:bodyPr wrap="none" rtlCol="0">
            <a:spAutoFit/>
          </a:bodyPr>
          <a:lstStyle/>
          <a:p>
            <a:r>
              <a:rPr lang="en-US" dirty="0"/>
              <a:t>This plot reaffirms the two major problems:</a:t>
            </a:r>
          </a:p>
          <a:p>
            <a:pPr marL="285750" indent="-285750">
              <a:buFont typeface="Arial" panose="020B0604020202020204" pitchFamily="34" charset="0"/>
              <a:buChar char="•"/>
            </a:pPr>
            <a:r>
              <a:rPr lang="en-US" dirty="0"/>
              <a:t>Cancelled trips during the morning rush</a:t>
            </a:r>
          </a:p>
          <a:p>
            <a:pPr marL="285750" indent="-285750">
              <a:buFont typeface="Arial" panose="020B0604020202020204" pitchFamily="34" charset="0"/>
              <a:buChar char="•"/>
            </a:pPr>
            <a:r>
              <a:rPr lang="en-US" dirty="0"/>
              <a:t>Unavailability of cars during the evening rush</a:t>
            </a:r>
          </a:p>
        </p:txBody>
      </p:sp>
    </p:spTree>
    <p:extLst>
      <p:ext uri="{BB962C8B-B14F-4D97-AF65-F5344CB8AC3E}">
        <p14:creationId xmlns:p14="http://schemas.microsoft.com/office/powerpoint/2010/main" val="13029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69019"/>
            <a:ext cx="9313817" cy="856138"/>
          </a:xfrm>
        </p:spPr>
        <p:txBody>
          <a:bodyPr>
            <a:normAutofit fontScale="90000"/>
          </a:bodyPr>
          <a:lstStyle/>
          <a:p>
            <a:pPr algn="ctr"/>
            <a:r>
              <a:rPr lang="en-IN" b="1" dirty="0"/>
              <a:t>Problematic Time-Slots and Request Types</a:t>
            </a:r>
          </a:p>
        </p:txBody>
      </p:sp>
      <p:sp>
        <p:nvSpPr>
          <p:cNvPr id="5" name="TextBox 4"/>
          <p:cNvSpPr txBox="1"/>
          <p:nvPr/>
        </p:nvSpPr>
        <p:spPr>
          <a:xfrm>
            <a:off x="581535" y="1128983"/>
            <a:ext cx="4389535" cy="2031325"/>
          </a:xfrm>
          <a:prstGeom prst="rect">
            <a:avLst/>
          </a:prstGeom>
          <a:noFill/>
        </p:spPr>
        <p:txBody>
          <a:bodyPr wrap="none" rtlCol="0">
            <a:spAutoFit/>
          </a:bodyPr>
          <a:lstStyle/>
          <a:p>
            <a:r>
              <a:rPr lang="en-US" dirty="0"/>
              <a:t>City to Airport request during Morning-Rush:</a:t>
            </a:r>
          </a:p>
          <a:p>
            <a:endParaRPr lang="en-US" dirty="0"/>
          </a:p>
          <a:p>
            <a:r>
              <a:rPr lang="en-US" dirty="0"/>
              <a:t>Demand = 1677 (</a:t>
            </a:r>
            <a:r>
              <a:rPr lang="en-US" b="1" dirty="0"/>
              <a:t>820</a:t>
            </a:r>
            <a:r>
              <a:rPr lang="en-US" dirty="0"/>
              <a:t>+385+472)</a:t>
            </a:r>
          </a:p>
          <a:p>
            <a:r>
              <a:rPr lang="en-US" dirty="0"/>
              <a:t>Supply    =   472</a:t>
            </a:r>
          </a:p>
          <a:p>
            <a:endParaRPr lang="en-US" dirty="0"/>
          </a:p>
          <a:p>
            <a:r>
              <a:rPr lang="en-US" dirty="0"/>
              <a:t>Demand is ~3.5 times the supply</a:t>
            </a:r>
          </a:p>
          <a:p>
            <a:r>
              <a:rPr lang="en-US" dirty="0"/>
              <a:t>Also, ~50% requests get cancelled.</a:t>
            </a:r>
          </a:p>
        </p:txBody>
      </p:sp>
      <p:pic>
        <p:nvPicPr>
          <p:cNvPr id="14" name="Picture 13"/>
          <p:cNvPicPr>
            <a:picLocks noChangeAspect="1"/>
          </p:cNvPicPr>
          <p:nvPr/>
        </p:nvPicPr>
        <p:blipFill>
          <a:blip r:embed="rId2"/>
          <a:stretch>
            <a:fillRect/>
          </a:stretch>
        </p:blipFill>
        <p:spPr>
          <a:xfrm>
            <a:off x="7223884" y="1461565"/>
            <a:ext cx="4363059" cy="4505954"/>
          </a:xfrm>
          <a:prstGeom prst="rect">
            <a:avLst/>
          </a:prstGeom>
        </p:spPr>
      </p:pic>
      <p:sp>
        <p:nvSpPr>
          <p:cNvPr id="16" name="TextBox 15"/>
          <p:cNvSpPr txBox="1"/>
          <p:nvPr/>
        </p:nvSpPr>
        <p:spPr>
          <a:xfrm>
            <a:off x="581535" y="3714542"/>
            <a:ext cx="4788747" cy="2031325"/>
          </a:xfrm>
          <a:prstGeom prst="rect">
            <a:avLst/>
          </a:prstGeom>
          <a:noFill/>
        </p:spPr>
        <p:txBody>
          <a:bodyPr wrap="none" rtlCol="0">
            <a:spAutoFit/>
          </a:bodyPr>
          <a:lstStyle/>
          <a:p>
            <a:r>
              <a:rPr lang="en-US" dirty="0"/>
              <a:t>Airport to City requests during Evening-Rush:</a:t>
            </a:r>
          </a:p>
          <a:p>
            <a:endParaRPr lang="en-US" dirty="0"/>
          </a:p>
          <a:p>
            <a:r>
              <a:rPr lang="en-US" dirty="0"/>
              <a:t>Demand = 1800 (106+</a:t>
            </a:r>
            <a:r>
              <a:rPr lang="en-US" b="1" dirty="0"/>
              <a:t>1321</a:t>
            </a:r>
            <a:r>
              <a:rPr lang="en-US" dirty="0"/>
              <a:t>+373)</a:t>
            </a:r>
          </a:p>
          <a:p>
            <a:r>
              <a:rPr lang="en-US" dirty="0"/>
              <a:t>Supply    =   373</a:t>
            </a:r>
          </a:p>
          <a:p>
            <a:endParaRPr lang="en-US" dirty="0"/>
          </a:p>
          <a:p>
            <a:r>
              <a:rPr lang="en-US" dirty="0"/>
              <a:t>Demand is ~4.8 times the supply</a:t>
            </a:r>
          </a:p>
          <a:p>
            <a:r>
              <a:rPr lang="en-US" dirty="0"/>
              <a:t>Also, No car is available for ~70% of the requests.</a:t>
            </a:r>
          </a:p>
        </p:txBody>
      </p:sp>
      <p:sp>
        <p:nvSpPr>
          <p:cNvPr id="17" name="Content Placeholder 16"/>
          <p:cNvSpPr>
            <a:spLocks noGrp="1"/>
          </p:cNvSpPr>
          <p:nvPr>
            <p:ph idx="1"/>
          </p:nvPr>
        </p:nvSpPr>
        <p:spPr>
          <a:xfrm>
            <a:off x="581535" y="1125157"/>
            <a:ext cx="11005408" cy="5178770"/>
          </a:xfrm>
        </p:spPr>
        <p:txBody>
          <a:bodyPr/>
          <a:lstStyle/>
          <a:p>
            <a:pPr marL="0" indent="0">
              <a:buNone/>
            </a:pPr>
            <a:endParaRPr lang="en-US" dirty="0">
              <a:latin typeface="+mn-lt"/>
            </a:endParaRPr>
          </a:p>
        </p:txBody>
      </p:sp>
    </p:spTree>
    <p:extLst>
      <p:ext uri="{BB962C8B-B14F-4D97-AF65-F5344CB8AC3E}">
        <p14:creationId xmlns:p14="http://schemas.microsoft.com/office/powerpoint/2010/main" val="567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138410"/>
            <a:ext cx="11168742" cy="5060778"/>
          </a:xfrm>
        </p:spPr>
        <p:txBody>
          <a:bodyPr>
            <a:normAutofit lnSpcReduction="10000"/>
          </a:bodyPr>
          <a:lstStyle/>
          <a:p>
            <a:pPr marL="0" indent="0">
              <a:buNone/>
            </a:pPr>
            <a:endParaRPr lang="en-US" sz="1800" dirty="0">
              <a:latin typeface="+mn-lt"/>
            </a:endParaRPr>
          </a:p>
          <a:p>
            <a:pPr marL="0" indent="0">
              <a:buNone/>
            </a:pPr>
            <a:r>
              <a:rPr lang="en-US" sz="1800" dirty="0">
                <a:latin typeface="+mn-lt"/>
              </a:rPr>
              <a:t>To tackle the issue of morning-rush cancellations for City to Airport rides, drivers can be incentivized to make those trips by taking the following measures:</a:t>
            </a:r>
          </a:p>
          <a:p>
            <a:pPr marL="514350" indent="-514350">
              <a:buFont typeface="+mj-lt"/>
              <a:buAutoNum type="arabicPeriod"/>
            </a:pPr>
            <a:r>
              <a:rPr lang="en-US" sz="1800" dirty="0">
                <a:latin typeface="+mn-lt"/>
              </a:rPr>
              <a:t>They could be given a bonus for each city to airport trip they make during the morning-rush.</a:t>
            </a:r>
          </a:p>
          <a:p>
            <a:pPr marL="514350" indent="-514350">
              <a:buFont typeface="+mj-lt"/>
              <a:buAutoNum type="arabicPeriod"/>
            </a:pPr>
            <a:r>
              <a:rPr lang="en-US" sz="1800" dirty="0">
                <a:latin typeface="+mn-lt"/>
              </a:rPr>
              <a:t>Uber can pay a part of the gas expenses for the return trip to city in case the driver doesn’t get a return trip request.</a:t>
            </a:r>
          </a:p>
          <a:p>
            <a:pPr marL="514350" indent="-514350">
              <a:buFont typeface="+mj-lt"/>
              <a:buAutoNum type="arabicPeriod"/>
            </a:pPr>
            <a:r>
              <a:rPr lang="en-US" sz="1800" dirty="0">
                <a:latin typeface="+mn-lt"/>
              </a:rPr>
              <a:t>Uber can introduce offer for customers for airport to city rides to encourage them to book rides from airport which in turn will increase the demand at the airport and also reduce idle-time.</a:t>
            </a:r>
          </a:p>
          <a:p>
            <a:pPr marL="514350" indent="-514350">
              <a:buFont typeface="+mj-lt"/>
              <a:buAutoNum type="arabicPeriod"/>
            </a:pPr>
            <a:r>
              <a:rPr lang="en-US" sz="1800" dirty="0">
                <a:latin typeface="+mn-lt"/>
              </a:rPr>
              <a:t>Increased marketing can also help in increasing the demand at the airport.</a:t>
            </a:r>
          </a:p>
          <a:p>
            <a:pPr marL="0" indent="0">
              <a:buNone/>
            </a:pPr>
            <a:endParaRPr lang="en-US" sz="1800" dirty="0">
              <a:latin typeface="+mn-lt"/>
            </a:endParaRPr>
          </a:p>
          <a:p>
            <a:pPr marL="0" indent="0">
              <a:buNone/>
            </a:pPr>
            <a:r>
              <a:rPr lang="en-US" sz="1800" dirty="0">
                <a:latin typeface="+mn-lt"/>
              </a:rPr>
              <a:t>To tackle the issue of car unavailability (less number of drivers) during evening hours for the airport to city rides, following measures can be taken:</a:t>
            </a:r>
          </a:p>
          <a:p>
            <a:pPr marL="342900" indent="-342900">
              <a:buFont typeface="+mj-lt"/>
              <a:buAutoNum type="arabicPeriod"/>
            </a:pPr>
            <a:r>
              <a:rPr lang="en-US" sz="1800" dirty="0">
                <a:latin typeface="+mn-lt"/>
              </a:rPr>
              <a:t>Drivers can be given extra bonus for any airport to city request they take during evening. This will increase the supply at the airport since more drivers will take city to airport trips to earn the bonus during the return trip.</a:t>
            </a:r>
          </a:p>
          <a:p>
            <a:pPr marL="342900" indent="-342900">
              <a:buFont typeface="+mj-lt"/>
              <a:buAutoNum type="arabicPeriod"/>
            </a:pPr>
            <a:r>
              <a:rPr lang="en-US" sz="1800" dirty="0">
                <a:latin typeface="+mn-lt"/>
              </a:rPr>
              <a:t>Uber can introduce car-pooling from airport so that less number of cars can serve more customers.</a:t>
            </a:r>
          </a:p>
          <a:p>
            <a:pPr marL="342900" indent="-342900">
              <a:buFont typeface="+mj-lt"/>
              <a:buAutoNum type="arabicPeriod"/>
            </a:pPr>
            <a:r>
              <a:rPr lang="en-US" sz="1800" dirty="0">
                <a:latin typeface="+mn-lt"/>
              </a:rPr>
              <a:t>Uber can pay the drivers to come to the airport without a passenger to the airport.</a:t>
            </a:r>
          </a:p>
          <a:p>
            <a:pPr marL="342900" indent="-342900">
              <a:buFont typeface="+mj-lt"/>
              <a:buAutoNum type="arabicPeriod"/>
            </a:pPr>
            <a:endParaRPr lang="en-US" sz="1800" dirty="0">
              <a:latin typeface="+mn-lt"/>
            </a:endParaRPr>
          </a:p>
          <a:p>
            <a:pPr marL="0" indent="0">
              <a:buNone/>
            </a:pPr>
            <a:endParaRPr lang="en-US" dirty="0">
              <a:latin typeface="+mn-lt"/>
            </a:endParaRPr>
          </a:p>
          <a:p>
            <a:pPr marL="0" indent="0">
              <a:buNone/>
            </a:pPr>
            <a:endParaRPr lang="en-IN" sz="1800" dirty="0"/>
          </a:p>
        </p:txBody>
      </p:sp>
      <p:sp>
        <p:nvSpPr>
          <p:cNvPr id="6" name="Title 1"/>
          <p:cNvSpPr>
            <a:spLocks noGrp="1"/>
          </p:cNvSpPr>
          <p:nvPr>
            <p:ph type="title"/>
          </p:nvPr>
        </p:nvSpPr>
        <p:spPr>
          <a:xfrm>
            <a:off x="1123217" y="282271"/>
            <a:ext cx="9313817" cy="856138"/>
          </a:xfrm>
        </p:spPr>
        <p:txBody>
          <a:bodyPr>
            <a:normAutofit/>
          </a:bodyPr>
          <a:lstStyle/>
          <a:p>
            <a:pPr algn="ctr"/>
            <a:r>
              <a:rPr lang="en-IN" b="1" dirty="0"/>
              <a:t>Recommendations</a:t>
            </a:r>
          </a:p>
        </p:txBody>
      </p:sp>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TotalTime>
  <Words>604</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Uber Demand-Supply Analysis  </vt:lpstr>
      <vt:lpstr>Problem Statement</vt:lpstr>
      <vt:lpstr>Data Exploration</vt:lpstr>
      <vt:lpstr>Data Cleaning and Preparation</vt:lpstr>
      <vt:lpstr> Request Analysis by Status</vt:lpstr>
      <vt:lpstr> Request Analysis by Pickup Point</vt:lpstr>
      <vt:lpstr>Request Analysis by Time-Slot</vt:lpstr>
      <vt:lpstr>Problematic Time-Slots and Request Types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Aggarwal, Vikul</cp:lastModifiedBy>
  <cp:revision>42</cp:revision>
  <cp:lastPrinted>2019-03-03T18:01:56Z</cp:lastPrinted>
  <dcterms:created xsi:type="dcterms:W3CDTF">2016-06-09T08:16:28Z</dcterms:created>
  <dcterms:modified xsi:type="dcterms:W3CDTF">2019-03-03T18:01:59Z</dcterms:modified>
</cp:coreProperties>
</file>