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7" r:id="rId6"/>
    <p:sldId id="262" r:id="rId7"/>
    <p:sldId id="268" r:id="rId8"/>
    <p:sldId id="269" r:id="rId9"/>
    <p:sldId id="265" r:id="rId10"/>
    <p:sldId id="270" r:id="rId11"/>
    <p:sldId id="271" r:id="rId12"/>
    <p:sldId id="272" r:id="rId13"/>
    <p:sldId id="273"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03-06-2019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Help </a:t>
            </a:r>
            <a:r>
              <a:rPr lang="en-IN" sz="2800"/>
              <a:t>International Aid </a:t>
            </a:r>
            <a:r>
              <a:rPr lang="en-IN" sz="2800" dirty="0"/>
              <a:t>Allocation </a:t>
            </a:r>
            <a:br>
              <a:rPr lang="en-IN" sz="2800" dirty="0"/>
            </a:br>
            <a:br>
              <a:rPr lang="en-IN" sz="2800" dirty="0"/>
            </a:br>
            <a:r>
              <a:rPr lang="en-IN" sz="2800" dirty="0"/>
              <a:t> </a:t>
            </a:r>
          </a:p>
        </p:txBody>
      </p:sp>
      <p:sp>
        <p:nvSpPr>
          <p:cNvPr id="3" name="Subtitle 2"/>
          <p:cNvSpPr>
            <a:spLocks noGrp="1"/>
          </p:cNvSpPr>
          <p:nvPr>
            <p:ph type="subTitle" idx="1"/>
          </p:nvPr>
        </p:nvSpPr>
        <p:spPr>
          <a:xfrm>
            <a:off x="388442" y="4793845"/>
            <a:ext cx="6138856" cy="1531917"/>
          </a:xfrm>
        </p:spPr>
        <p:txBody>
          <a:bodyPr>
            <a:normAutofit/>
          </a:bodyPr>
          <a:lstStyle/>
          <a:p>
            <a:pPr algn="l"/>
            <a:endParaRPr lang="en-IN" sz="1800" dirty="0"/>
          </a:p>
          <a:p>
            <a:pPr algn="l"/>
            <a:endParaRPr lang="en-IN" sz="1800" dirty="0"/>
          </a:p>
          <a:p>
            <a:pPr algn="l"/>
            <a:endParaRPr lang="en-IN" sz="1800" dirty="0"/>
          </a:p>
          <a:p>
            <a:pPr algn="l"/>
            <a:r>
              <a:rPr lang="en-IN" sz="1800" dirty="0"/>
              <a:t>Name: VIKUL AGGARWAL</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8" y="79518"/>
            <a:ext cx="9313817" cy="929336"/>
          </a:xfrm>
        </p:spPr>
        <p:txBody>
          <a:bodyPr>
            <a:noAutofit/>
          </a:bodyPr>
          <a:lstStyle/>
          <a:p>
            <a:pPr algn="ctr"/>
            <a:br>
              <a:rPr lang="en-US" sz="2800" b="1" dirty="0"/>
            </a:br>
            <a:r>
              <a:rPr lang="en-US" sz="2800" b="1" dirty="0"/>
              <a:t>Cluster-wise mean values - Plots</a:t>
            </a:r>
            <a:br>
              <a:rPr lang="en-US" sz="2800" b="1" dirty="0"/>
            </a:br>
            <a:endParaRPr lang="en-US" sz="2800" dirty="0"/>
          </a:p>
        </p:txBody>
      </p:sp>
      <p:pic>
        <p:nvPicPr>
          <p:cNvPr id="8" name="Picture 7"/>
          <p:cNvPicPr>
            <a:picLocks noChangeAspect="1"/>
          </p:cNvPicPr>
          <p:nvPr/>
        </p:nvPicPr>
        <p:blipFill>
          <a:blip r:embed="rId2"/>
          <a:stretch>
            <a:fillRect/>
          </a:stretch>
        </p:blipFill>
        <p:spPr>
          <a:xfrm>
            <a:off x="1528762" y="1008854"/>
            <a:ext cx="8711765" cy="2834276"/>
          </a:xfrm>
          <a:prstGeom prst="rect">
            <a:avLst/>
          </a:prstGeom>
        </p:spPr>
      </p:pic>
      <p:pic>
        <p:nvPicPr>
          <p:cNvPr id="11" name="Picture 10"/>
          <p:cNvPicPr>
            <a:picLocks noChangeAspect="1"/>
          </p:cNvPicPr>
          <p:nvPr/>
        </p:nvPicPr>
        <p:blipFill>
          <a:blip r:embed="rId3"/>
          <a:stretch>
            <a:fillRect/>
          </a:stretch>
        </p:blipFill>
        <p:spPr>
          <a:xfrm>
            <a:off x="1192331" y="3843130"/>
            <a:ext cx="9257954" cy="2877346"/>
          </a:xfrm>
          <a:prstGeom prst="rect">
            <a:avLst/>
          </a:prstGeom>
        </p:spPr>
      </p:pic>
    </p:spTree>
    <p:extLst>
      <p:ext uri="{BB962C8B-B14F-4D97-AF65-F5344CB8AC3E}">
        <p14:creationId xmlns:p14="http://schemas.microsoft.com/office/powerpoint/2010/main" val="184438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091" y="61385"/>
            <a:ext cx="9313817" cy="856138"/>
          </a:xfrm>
        </p:spPr>
        <p:txBody>
          <a:bodyPr>
            <a:noAutofit/>
          </a:bodyPr>
          <a:lstStyle/>
          <a:p>
            <a:pPr algn="ctr"/>
            <a:br>
              <a:rPr lang="en-US" sz="2800" b="1" dirty="0"/>
            </a:br>
            <a:r>
              <a:rPr lang="en-US" sz="2800" b="1" dirty="0"/>
              <a:t>Cluster-wise mean values – Plots (Contd..)</a:t>
            </a:r>
            <a:br>
              <a:rPr lang="en-US" sz="2800" b="1" dirty="0"/>
            </a:br>
            <a:endParaRPr lang="en-US" sz="2800" dirty="0"/>
          </a:p>
        </p:txBody>
      </p:sp>
      <p:pic>
        <p:nvPicPr>
          <p:cNvPr id="4" name="Picture 3"/>
          <p:cNvPicPr>
            <a:picLocks noChangeAspect="1"/>
          </p:cNvPicPr>
          <p:nvPr/>
        </p:nvPicPr>
        <p:blipFill>
          <a:blip r:embed="rId2"/>
          <a:stretch>
            <a:fillRect/>
          </a:stretch>
        </p:blipFill>
        <p:spPr>
          <a:xfrm>
            <a:off x="1141411" y="917523"/>
            <a:ext cx="9401175" cy="3086100"/>
          </a:xfrm>
          <a:prstGeom prst="rect">
            <a:avLst/>
          </a:prstGeom>
        </p:spPr>
      </p:pic>
      <p:sp>
        <p:nvSpPr>
          <p:cNvPr id="12" name="TextBox 11"/>
          <p:cNvSpPr txBox="1"/>
          <p:nvPr/>
        </p:nvSpPr>
        <p:spPr>
          <a:xfrm>
            <a:off x="1185091" y="4005089"/>
            <a:ext cx="10686473" cy="646331"/>
          </a:xfrm>
          <a:prstGeom prst="rect">
            <a:avLst/>
          </a:prstGeom>
          <a:noFill/>
        </p:spPr>
        <p:txBody>
          <a:bodyPr wrap="square" rtlCol="0">
            <a:spAutoFit/>
          </a:bodyPr>
          <a:lstStyle/>
          <a:p>
            <a:r>
              <a:rPr lang="en-US" dirty="0"/>
              <a:t>Looking at the cluster-wise mean values, it is evident that </a:t>
            </a:r>
            <a:r>
              <a:rPr lang="en-US" b="1" dirty="0"/>
              <a:t>the countries in cluster with cluster ID 1 need to be analyzed to find out the countries in direst need of aid.</a:t>
            </a:r>
          </a:p>
        </p:txBody>
      </p:sp>
    </p:spTree>
    <p:extLst>
      <p:ext uri="{BB962C8B-B14F-4D97-AF65-F5344CB8AC3E}">
        <p14:creationId xmlns:p14="http://schemas.microsoft.com/office/powerpoint/2010/main" val="46393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582" y="-5562"/>
            <a:ext cx="9313817" cy="856138"/>
          </a:xfrm>
        </p:spPr>
        <p:txBody>
          <a:bodyPr>
            <a:noAutofit/>
          </a:bodyPr>
          <a:lstStyle/>
          <a:p>
            <a:pPr algn="ctr"/>
            <a:br>
              <a:rPr lang="en-US" sz="2800" b="1" dirty="0"/>
            </a:br>
            <a:r>
              <a:rPr lang="en-US" sz="2800" b="1" dirty="0"/>
              <a:t>Hierarchical Clustering – The </a:t>
            </a:r>
            <a:r>
              <a:rPr lang="en-US" sz="2800" b="1" dirty="0" err="1"/>
              <a:t>Dendogram</a:t>
            </a:r>
            <a:br>
              <a:rPr lang="en-US" sz="2800" b="1" dirty="0"/>
            </a:br>
            <a:endParaRPr lang="en-US" sz="2800" b="1" dirty="0"/>
          </a:p>
        </p:txBody>
      </p:sp>
      <p:pic>
        <p:nvPicPr>
          <p:cNvPr id="5" name="Picture 4"/>
          <p:cNvPicPr>
            <a:picLocks noChangeAspect="1"/>
          </p:cNvPicPr>
          <p:nvPr/>
        </p:nvPicPr>
        <p:blipFill>
          <a:blip r:embed="rId2"/>
          <a:stretch>
            <a:fillRect/>
          </a:stretch>
        </p:blipFill>
        <p:spPr>
          <a:xfrm>
            <a:off x="2131642" y="1357012"/>
            <a:ext cx="7263695" cy="4648765"/>
          </a:xfrm>
          <a:prstGeom prst="rect">
            <a:avLst/>
          </a:prstGeom>
        </p:spPr>
      </p:pic>
    </p:spTree>
    <p:extLst>
      <p:ext uri="{BB962C8B-B14F-4D97-AF65-F5344CB8AC3E}">
        <p14:creationId xmlns:p14="http://schemas.microsoft.com/office/powerpoint/2010/main" val="313659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217" y="198782"/>
            <a:ext cx="9313817" cy="856138"/>
          </a:xfrm>
        </p:spPr>
        <p:txBody>
          <a:bodyPr>
            <a:noAutofit/>
          </a:bodyPr>
          <a:lstStyle/>
          <a:p>
            <a:pPr algn="ctr"/>
            <a:br>
              <a:rPr lang="en-US" sz="2800" b="1" dirty="0"/>
            </a:br>
            <a:r>
              <a:rPr lang="en-US" sz="2800" b="1" dirty="0"/>
              <a:t>Cluster-wise mean values for features after Hierarchical Clustering </a:t>
            </a:r>
            <a:br>
              <a:rPr lang="en-US" sz="2800" b="1" dirty="0"/>
            </a:br>
            <a:endParaRPr lang="en-US" sz="2800" dirty="0"/>
          </a:p>
        </p:txBody>
      </p:sp>
      <p:pic>
        <p:nvPicPr>
          <p:cNvPr id="6" name="Picture 5"/>
          <p:cNvPicPr>
            <a:picLocks noChangeAspect="1"/>
          </p:cNvPicPr>
          <p:nvPr/>
        </p:nvPicPr>
        <p:blipFill>
          <a:blip r:embed="rId2"/>
          <a:stretch>
            <a:fillRect/>
          </a:stretch>
        </p:blipFill>
        <p:spPr>
          <a:xfrm>
            <a:off x="1123217" y="2221883"/>
            <a:ext cx="10525712" cy="2548011"/>
          </a:xfrm>
          <a:prstGeom prst="rect">
            <a:avLst/>
          </a:prstGeom>
        </p:spPr>
      </p:pic>
      <p:sp>
        <p:nvSpPr>
          <p:cNvPr id="7" name="TextBox 6"/>
          <p:cNvSpPr txBox="1"/>
          <p:nvPr/>
        </p:nvSpPr>
        <p:spPr>
          <a:xfrm>
            <a:off x="1123217" y="1586674"/>
            <a:ext cx="10686473" cy="369332"/>
          </a:xfrm>
          <a:prstGeom prst="rect">
            <a:avLst/>
          </a:prstGeom>
          <a:noFill/>
        </p:spPr>
        <p:txBody>
          <a:bodyPr wrap="square" rtlCol="0">
            <a:spAutoFit/>
          </a:bodyPr>
          <a:lstStyle/>
          <a:p>
            <a:r>
              <a:rPr lang="en-US" dirty="0"/>
              <a:t>Following are the cluster-wise mean values for the features after using </a:t>
            </a:r>
            <a:r>
              <a:rPr lang="en-US" dirty="0" err="1"/>
              <a:t>n_clusters</a:t>
            </a:r>
            <a:r>
              <a:rPr lang="en-US" dirty="0"/>
              <a:t> = 5:</a:t>
            </a:r>
          </a:p>
        </p:txBody>
      </p:sp>
      <p:sp>
        <p:nvSpPr>
          <p:cNvPr id="8" name="TextBox 7"/>
          <p:cNvSpPr txBox="1"/>
          <p:nvPr/>
        </p:nvSpPr>
        <p:spPr>
          <a:xfrm>
            <a:off x="1123217" y="5035771"/>
            <a:ext cx="10686473" cy="646331"/>
          </a:xfrm>
          <a:prstGeom prst="rect">
            <a:avLst/>
          </a:prstGeom>
          <a:noFill/>
        </p:spPr>
        <p:txBody>
          <a:bodyPr wrap="square" rtlCol="0">
            <a:spAutoFit/>
          </a:bodyPr>
          <a:lstStyle/>
          <a:p>
            <a:r>
              <a:rPr lang="en-US" dirty="0"/>
              <a:t>Looking at the cluster-wise mean values, it is evident that </a:t>
            </a:r>
            <a:r>
              <a:rPr lang="en-US" b="1" dirty="0"/>
              <a:t>the countries in cluster with cluster ID 0 and 4 need to be analyzed to find out the countries in direst need of aid.</a:t>
            </a:r>
          </a:p>
        </p:txBody>
      </p:sp>
    </p:spTree>
    <p:extLst>
      <p:ext uri="{BB962C8B-B14F-4D97-AF65-F5344CB8AC3E}">
        <p14:creationId xmlns:p14="http://schemas.microsoft.com/office/powerpoint/2010/main" val="2691936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0"/>
            <a:ext cx="9313817" cy="856138"/>
          </a:xfrm>
        </p:spPr>
        <p:txBody>
          <a:bodyPr>
            <a:normAutofit/>
          </a:bodyPr>
          <a:lstStyle/>
          <a:p>
            <a:pPr algn="ctr"/>
            <a:r>
              <a:rPr lang="en-US" sz="2800" b="1" dirty="0"/>
              <a:t>Countries in dire need of aid</a:t>
            </a:r>
            <a:endParaRPr lang="en-US" sz="2800" dirty="0"/>
          </a:p>
        </p:txBody>
      </p:sp>
      <p:pic>
        <p:nvPicPr>
          <p:cNvPr id="4" name="Picture 3"/>
          <p:cNvPicPr>
            <a:picLocks noChangeAspect="1"/>
          </p:cNvPicPr>
          <p:nvPr/>
        </p:nvPicPr>
        <p:blipFill>
          <a:blip r:embed="rId2"/>
          <a:stretch>
            <a:fillRect/>
          </a:stretch>
        </p:blipFill>
        <p:spPr>
          <a:xfrm>
            <a:off x="490985" y="2790139"/>
            <a:ext cx="11237938" cy="3715861"/>
          </a:xfrm>
          <a:prstGeom prst="rect">
            <a:avLst/>
          </a:prstGeom>
        </p:spPr>
      </p:pic>
      <p:sp>
        <p:nvSpPr>
          <p:cNvPr id="7" name="TextBox 6"/>
          <p:cNvSpPr txBox="1"/>
          <p:nvPr/>
        </p:nvSpPr>
        <p:spPr>
          <a:xfrm>
            <a:off x="490985" y="1361473"/>
            <a:ext cx="10686473" cy="923330"/>
          </a:xfrm>
          <a:prstGeom prst="rect">
            <a:avLst/>
          </a:prstGeom>
          <a:noFill/>
        </p:spPr>
        <p:txBody>
          <a:bodyPr wrap="square" rtlCol="0">
            <a:spAutoFit/>
          </a:bodyPr>
          <a:lstStyle/>
          <a:p>
            <a:r>
              <a:rPr lang="en-US" dirty="0"/>
              <a:t>Following are the countries in dire need of aid. Chosen clusters were analyzed and countries with child mortality more than the 95</a:t>
            </a:r>
            <a:r>
              <a:rPr lang="en-US" baseline="30000" dirty="0"/>
              <a:t>th</a:t>
            </a:r>
            <a:r>
              <a:rPr lang="en-US" dirty="0"/>
              <a:t> percentile, life expectancy less than the 5</a:t>
            </a:r>
            <a:r>
              <a:rPr lang="en-US" baseline="30000" dirty="0"/>
              <a:t>th</a:t>
            </a:r>
            <a:r>
              <a:rPr lang="en-US" dirty="0"/>
              <a:t> percentile, health spending less than the 5</a:t>
            </a:r>
            <a:r>
              <a:rPr lang="en-US" baseline="30000" dirty="0"/>
              <a:t>th</a:t>
            </a:r>
            <a:r>
              <a:rPr lang="en-US" dirty="0"/>
              <a:t> percentile and total fertility more than the 95</a:t>
            </a:r>
            <a:r>
              <a:rPr lang="en-US" baseline="30000" dirty="0"/>
              <a:t>th</a:t>
            </a:r>
            <a:r>
              <a:rPr lang="en-US" dirty="0"/>
              <a:t> percentile were picked.</a:t>
            </a:r>
          </a:p>
        </p:txBody>
      </p:sp>
    </p:spTree>
    <p:extLst>
      <p:ext uri="{BB962C8B-B14F-4D97-AF65-F5344CB8AC3E}">
        <p14:creationId xmlns:p14="http://schemas.microsoft.com/office/powerpoint/2010/main" val="376718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11168742" cy="4678396"/>
          </a:xfrm>
        </p:spPr>
        <p:txBody>
          <a:bodyPr>
            <a:normAutofit/>
          </a:bodyPr>
          <a:lstStyle/>
          <a:p>
            <a:pPr marL="0" indent="0">
              <a:lnSpc>
                <a:spcPct val="100000"/>
              </a:lnSpc>
              <a:buNone/>
            </a:pPr>
            <a:r>
              <a:rPr lang="en-IN" sz="2000" b="1" dirty="0"/>
              <a:t>Mission of Help International</a:t>
            </a:r>
            <a:r>
              <a:rPr lang="en-IN" sz="2000" dirty="0"/>
              <a:t>:</a:t>
            </a:r>
            <a:r>
              <a:rPr lang="en-IN" sz="2000" b="1" dirty="0"/>
              <a:t> </a:t>
            </a:r>
            <a:r>
              <a:rPr lang="en-US" sz="2000" dirty="0"/>
              <a:t>To fight poverty and provide the people of backward countries with basic amenities and relief during the time of disasters and natural calamities.</a:t>
            </a:r>
          </a:p>
          <a:p>
            <a:pPr marL="0" indent="0">
              <a:lnSpc>
                <a:spcPct val="100000"/>
              </a:lnSpc>
              <a:buNone/>
            </a:pPr>
            <a:endParaRPr lang="en-IN" sz="2000" dirty="0"/>
          </a:p>
          <a:p>
            <a:pPr marL="0" indent="0">
              <a:lnSpc>
                <a:spcPct val="100000"/>
              </a:lnSpc>
              <a:buNone/>
            </a:pPr>
            <a:r>
              <a:rPr lang="en-IN" sz="2000" b="1" dirty="0"/>
              <a:t>Task at hand</a:t>
            </a:r>
            <a:r>
              <a:rPr lang="en-IN" sz="2000" dirty="0"/>
              <a:t>: To </a:t>
            </a:r>
            <a:r>
              <a:rPr lang="en-US" sz="2000" dirty="0"/>
              <a:t>categorize the given countries using socio-economic and health factors that determine the overall development of the countries. This categorization is then to be used to suggest the countries which are in direst need of aid. These suggestions will be used for strategic and efficient spending of the around $10 Million that have been raised.</a:t>
            </a:r>
          </a:p>
          <a:p>
            <a:pPr marL="0" indent="0">
              <a:lnSpc>
                <a:spcPct val="100000"/>
              </a:lnSpc>
              <a:buNone/>
            </a:pPr>
            <a:endParaRPr lang="en-IN" sz="2000" dirty="0"/>
          </a:p>
          <a:p>
            <a:pPr marL="0" indent="0">
              <a:buNone/>
            </a:pPr>
            <a:r>
              <a:rPr lang="en-IN" sz="2000" b="1" dirty="0"/>
              <a:t>Business objective</a:t>
            </a:r>
            <a:r>
              <a:rPr lang="en-IN" sz="2000" dirty="0"/>
              <a:t>: </a:t>
            </a:r>
            <a:r>
              <a:rPr lang="en-US" sz="2000" dirty="0"/>
              <a:t>To identify the countries that are in the direst need of aid so that funds can be allocated for welfare.</a:t>
            </a:r>
            <a:endParaRPr lang="en-IN" sz="2000" b="1" dirty="0"/>
          </a:p>
          <a:p>
            <a:pPr marL="0" indent="0">
              <a:buNone/>
            </a:pPr>
            <a:endParaRPr lang="en-IN" sz="2000" b="1" dirty="0"/>
          </a:p>
          <a:p>
            <a:pPr marL="0" indent="0">
              <a:buNone/>
            </a:pPr>
            <a:r>
              <a:rPr lang="en-IN" sz="2000" b="1" dirty="0"/>
              <a:t>Process used for the problem statement</a:t>
            </a:r>
            <a:r>
              <a:rPr lang="en-IN" sz="2000" dirty="0"/>
              <a:t>: Principal Component Analysis and Clustering.</a:t>
            </a:r>
          </a:p>
        </p:txBody>
      </p:sp>
      <p:sp>
        <p:nvSpPr>
          <p:cNvPr id="5" name="Title 1"/>
          <p:cNvSpPr>
            <a:spLocks noGrp="1"/>
          </p:cNvSpPr>
          <p:nvPr>
            <p:ph type="title"/>
          </p:nvPr>
        </p:nvSpPr>
        <p:spPr>
          <a:xfrm>
            <a:off x="1136469" y="0"/>
            <a:ext cx="9313817" cy="856138"/>
          </a:xfrm>
        </p:spPr>
        <p:txBody>
          <a:bodyPr/>
          <a:lstStyle/>
          <a:p>
            <a:pPr algn="ctr"/>
            <a:r>
              <a:rPr lang="en-IN" b="1" dirty="0"/>
              <a:t> </a:t>
            </a:r>
            <a:r>
              <a:rPr lang="en-IN" sz="2800" b="1" dirty="0"/>
              <a:t>Background	</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697" y="1457361"/>
            <a:ext cx="11168742" cy="5039692"/>
          </a:xfrm>
        </p:spPr>
        <p:txBody>
          <a:bodyPr>
            <a:normAutofit/>
          </a:bodyPr>
          <a:lstStyle/>
          <a:p>
            <a:pPr marL="0" indent="0">
              <a:buNone/>
            </a:pPr>
            <a:r>
              <a:rPr lang="en-IN" sz="1800" b="1" u="sng" dirty="0"/>
              <a:t>Types of variables:</a:t>
            </a:r>
          </a:p>
          <a:p>
            <a:pPr marL="0" indent="0">
              <a:buNone/>
            </a:pPr>
            <a:endParaRPr lang="en-IN" sz="1800" dirty="0"/>
          </a:p>
          <a:p>
            <a:pPr>
              <a:buFont typeface="+mj-lt"/>
              <a:buAutoNum type="arabicPeriod"/>
            </a:pPr>
            <a:r>
              <a:rPr lang="en-US" sz="1800" dirty="0">
                <a:solidFill>
                  <a:srgbClr val="000000"/>
                </a:solidFill>
                <a:latin typeface="Helvetica Neue"/>
              </a:rPr>
              <a:t>Variables related to economic state of a country</a:t>
            </a:r>
          </a:p>
          <a:p>
            <a:pPr>
              <a:buFont typeface="+mj-lt"/>
              <a:buAutoNum type="arabicPeriod"/>
            </a:pPr>
            <a:r>
              <a:rPr lang="en-US" sz="1800" dirty="0">
                <a:solidFill>
                  <a:srgbClr val="000000"/>
                </a:solidFill>
                <a:latin typeface="Helvetica Neue"/>
              </a:rPr>
              <a:t>Variables related to health factors</a:t>
            </a:r>
            <a:endParaRPr lang="en-IN" sz="1800" dirty="0"/>
          </a:p>
          <a:p>
            <a:pPr marL="0" indent="0">
              <a:buNone/>
            </a:pPr>
            <a:endParaRPr lang="en-IN" sz="1800" dirty="0"/>
          </a:p>
        </p:txBody>
      </p:sp>
      <p:sp>
        <p:nvSpPr>
          <p:cNvPr id="5" name="Title 1"/>
          <p:cNvSpPr>
            <a:spLocks noGrp="1"/>
          </p:cNvSpPr>
          <p:nvPr>
            <p:ph type="title"/>
          </p:nvPr>
        </p:nvSpPr>
        <p:spPr>
          <a:xfrm>
            <a:off x="1123217" y="0"/>
            <a:ext cx="9313817" cy="856138"/>
          </a:xfrm>
        </p:spPr>
        <p:txBody>
          <a:bodyPr>
            <a:normAutofit/>
          </a:bodyPr>
          <a:lstStyle/>
          <a:p>
            <a:pPr algn="ctr"/>
            <a:r>
              <a:rPr lang="en-IN" sz="2800" b="1" dirty="0"/>
              <a:t>DATA UNDERSTANDING</a:t>
            </a:r>
            <a:endParaRPr lang="en-IN" sz="2800" dirty="0"/>
          </a:p>
        </p:txBody>
      </p:sp>
      <p:graphicFrame>
        <p:nvGraphicFramePr>
          <p:cNvPr id="4" name="Table 3"/>
          <p:cNvGraphicFramePr>
            <a:graphicFrameLocks noGrp="1"/>
          </p:cNvGraphicFramePr>
          <p:nvPr>
            <p:extLst>
              <p:ext uri="{D42A27DB-BD31-4B8C-83A1-F6EECF244321}">
                <p14:modId xmlns:p14="http://schemas.microsoft.com/office/powerpoint/2010/main" val="2270607191"/>
              </p:ext>
            </p:extLst>
          </p:nvPr>
        </p:nvGraphicFramePr>
        <p:xfrm>
          <a:off x="3070792" y="3576482"/>
          <a:ext cx="5418666"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04848565"/>
                    </a:ext>
                  </a:extLst>
                </a:gridCol>
                <a:gridCol w="2709333">
                  <a:extLst>
                    <a:ext uri="{9D8B030D-6E8A-4147-A177-3AD203B41FA5}">
                      <a16:colId xmlns:a16="http://schemas.microsoft.com/office/drawing/2014/main" val="996704213"/>
                    </a:ext>
                  </a:extLst>
                </a:gridCol>
              </a:tblGrid>
              <a:tr h="370840">
                <a:tc>
                  <a:txBody>
                    <a:bodyPr/>
                    <a:lstStyle/>
                    <a:p>
                      <a:pPr algn="ctr"/>
                      <a:r>
                        <a:rPr lang="en-US" dirty="0"/>
                        <a:t>Socio-Economic Indicators</a:t>
                      </a:r>
                    </a:p>
                  </a:txBody>
                  <a:tcPr/>
                </a:tc>
                <a:tc>
                  <a:txBody>
                    <a:bodyPr/>
                    <a:lstStyle/>
                    <a:p>
                      <a:pPr algn="ctr"/>
                      <a:r>
                        <a:rPr lang="en-US" dirty="0"/>
                        <a:t>Health</a:t>
                      </a:r>
                      <a:r>
                        <a:rPr lang="en-US" baseline="0" dirty="0"/>
                        <a:t> Factors</a:t>
                      </a:r>
                      <a:endParaRPr lang="en-US" dirty="0"/>
                    </a:p>
                  </a:txBody>
                  <a:tcPr/>
                </a:tc>
                <a:extLst>
                  <a:ext uri="{0D108BD9-81ED-4DB2-BD59-A6C34878D82A}">
                    <a16:rowId xmlns:a16="http://schemas.microsoft.com/office/drawing/2014/main" val="517498154"/>
                  </a:ext>
                </a:extLst>
              </a:tr>
              <a:tr h="370840">
                <a:tc>
                  <a:txBody>
                    <a:bodyPr/>
                    <a:lstStyle/>
                    <a:p>
                      <a:pPr algn="ctr"/>
                      <a:r>
                        <a:rPr lang="en-US" dirty="0"/>
                        <a:t>GDP per Capita</a:t>
                      </a:r>
                    </a:p>
                  </a:txBody>
                  <a:tcPr/>
                </a:tc>
                <a:tc>
                  <a:txBody>
                    <a:bodyPr/>
                    <a:lstStyle/>
                    <a:p>
                      <a:pPr algn="ctr"/>
                      <a:r>
                        <a:rPr lang="en-US" dirty="0"/>
                        <a:t>Child Mortality Rate</a:t>
                      </a:r>
                    </a:p>
                  </a:txBody>
                  <a:tcPr/>
                </a:tc>
                <a:extLst>
                  <a:ext uri="{0D108BD9-81ED-4DB2-BD59-A6C34878D82A}">
                    <a16:rowId xmlns:a16="http://schemas.microsoft.com/office/drawing/2014/main" val="2290012728"/>
                  </a:ext>
                </a:extLst>
              </a:tr>
              <a:tr h="370840">
                <a:tc>
                  <a:txBody>
                    <a:bodyPr/>
                    <a:lstStyle/>
                    <a:p>
                      <a:pPr algn="ctr"/>
                      <a:r>
                        <a:rPr lang="en-US" dirty="0"/>
                        <a:t>Income</a:t>
                      </a:r>
                    </a:p>
                  </a:txBody>
                  <a:tcPr/>
                </a:tc>
                <a:tc>
                  <a:txBody>
                    <a:bodyPr/>
                    <a:lstStyle/>
                    <a:p>
                      <a:pPr algn="ctr"/>
                      <a:r>
                        <a:rPr lang="en-US" dirty="0"/>
                        <a:t>Life Expectancy</a:t>
                      </a:r>
                    </a:p>
                  </a:txBody>
                  <a:tcPr/>
                </a:tc>
                <a:extLst>
                  <a:ext uri="{0D108BD9-81ED-4DB2-BD59-A6C34878D82A}">
                    <a16:rowId xmlns:a16="http://schemas.microsoft.com/office/drawing/2014/main" val="624208710"/>
                  </a:ext>
                </a:extLst>
              </a:tr>
              <a:tr h="370840">
                <a:tc>
                  <a:txBody>
                    <a:bodyPr/>
                    <a:lstStyle/>
                    <a:p>
                      <a:pPr algn="ctr"/>
                      <a:r>
                        <a:rPr lang="en-US" dirty="0"/>
                        <a:t>Inflation </a:t>
                      </a:r>
                    </a:p>
                  </a:txBody>
                  <a:tcPr/>
                </a:tc>
                <a:tc>
                  <a:txBody>
                    <a:bodyPr/>
                    <a:lstStyle/>
                    <a:p>
                      <a:pPr algn="ctr"/>
                      <a:r>
                        <a:rPr lang="en-US" dirty="0"/>
                        <a:t>Total Fertility</a:t>
                      </a:r>
                    </a:p>
                  </a:txBody>
                  <a:tcPr/>
                </a:tc>
                <a:extLst>
                  <a:ext uri="{0D108BD9-81ED-4DB2-BD59-A6C34878D82A}">
                    <a16:rowId xmlns:a16="http://schemas.microsoft.com/office/drawing/2014/main" val="2479619922"/>
                  </a:ext>
                </a:extLst>
              </a:tr>
              <a:tr h="370840">
                <a:tc>
                  <a:txBody>
                    <a:bodyPr/>
                    <a:lstStyle/>
                    <a:p>
                      <a:pPr algn="ctr"/>
                      <a:r>
                        <a:rPr lang="en-US" dirty="0"/>
                        <a:t>Exports</a:t>
                      </a:r>
                    </a:p>
                  </a:txBody>
                  <a:tcPr/>
                </a:tc>
                <a:tc>
                  <a:txBody>
                    <a:bodyPr/>
                    <a:lstStyle/>
                    <a:p>
                      <a:pPr algn="ctr"/>
                      <a:r>
                        <a:rPr lang="en-US" dirty="0"/>
                        <a:t>Health</a:t>
                      </a:r>
                      <a:r>
                        <a:rPr lang="en-US" baseline="0" dirty="0"/>
                        <a:t> Spending</a:t>
                      </a:r>
                      <a:endParaRPr lang="en-US" dirty="0"/>
                    </a:p>
                  </a:txBody>
                  <a:tcPr/>
                </a:tc>
                <a:extLst>
                  <a:ext uri="{0D108BD9-81ED-4DB2-BD59-A6C34878D82A}">
                    <a16:rowId xmlns:a16="http://schemas.microsoft.com/office/drawing/2014/main" val="1890241152"/>
                  </a:ext>
                </a:extLst>
              </a:tr>
              <a:tr h="370840">
                <a:tc>
                  <a:txBody>
                    <a:bodyPr/>
                    <a:lstStyle/>
                    <a:p>
                      <a:pPr algn="ctr"/>
                      <a:r>
                        <a:rPr lang="en-US" dirty="0"/>
                        <a:t>Imports</a:t>
                      </a:r>
                    </a:p>
                  </a:txBody>
                  <a:tcPr/>
                </a:tc>
                <a:tc>
                  <a:txBody>
                    <a:bodyPr/>
                    <a:lstStyle/>
                    <a:p>
                      <a:pPr algn="ctr"/>
                      <a:endParaRPr lang="en-US" dirty="0"/>
                    </a:p>
                  </a:txBody>
                  <a:tcPr/>
                </a:tc>
                <a:extLst>
                  <a:ext uri="{0D108BD9-81ED-4DB2-BD59-A6C34878D82A}">
                    <a16:rowId xmlns:a16="http://schemas.microsoft.com/office/drawing/2014/main" val="1354272092"/>
                  </a:ext>
                </a:extLst>
              </a:tr>
            </a:tbl>
          </a:graphicData>
        </a:graphic>
      </p:graphicFrame>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533226"/>
            <a:ext cx="9313817" cy="861391"/>
          </a:xfrm>
        </p:spPr>
        <p:txBody>
          <a:bodyPr>
            <a:normAutofit/>
          </a:bodyPr>
          <a:lstStyle/>
          <a:p>
            <a:pPr algn="ctr"/>
            <a:r>
              <a:rPr lang="en-IN" sz="2800" b="1" dirty="0"/>
              <a:t>Spread of the Data</a:t>
            </a:r>
            <a:endParaRPr lang="en-IN" sz="2800" dirty="0"/>
          </a:p>
        </p:txBody>
      </p:sp>
      <p:pic>
        <p:nvPicPr>
          <p:cNvPr id="6" name="Picture 5"/>
          <p:cNvPicPr>
            <a:picLocks noChangeAspect="1"/>
          </p:cNvPicPr>
          <p:nvPr/>
        </p:nvPicPr>
        <p:blipFill>
          <a:blip r:embed="rId2"/>
          <a:stretch>
            <a:fillRect/>
          </a:stretch>
        </p:blipFill>
        <p:spPr>
          <a:xfrm>
            <a:off x="1431654" y="2262847"/>
            <a:ext cx="8723446" cy="3167282"/>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0"/>
            <a:ext cx="9313817" cy="901148"/>
          </a:xfrm>
        </p:spPr>
        <p:txBody>
          <a:bodyPr>
            <a:normAutofit/>
          </a:bodyPr>
          <a:lstStyle/>
          <a:p>
            <a:pPr algn="ctr"/>
            <a:r>
              <a:rPr lang="en-IN" sz="2800" b="1" dirty="0"/>
              <a:t>Cumulative Explained Variation vs No of PCs</a:t>
            </a:r>
            <a:endParaRPr lang="en-IN" sz="2800" dirty="0"/>
          </a:p>
        </p:txBody>
      </p:sp>
      <p:sp>
        <p:nvSpPr>
          <p:cNvPr id="11" name="TextBox 10"/>
          <p:cNvSpPr txBox="1"/>
          <p:nvPr/>
        </p:nvSpPr>
        <p:spPr>
          <a:xfrm>
            <a:off x="8270694" y="2754058"/>
            <a:ext cx="3338210" cy="923330"/>
          </a:xfrm>
          <a:prstGeom prst="rect">
            <a:avLst/>
          </a:prstGeom>
          <a:noFill/>
        </p:spPr>
        <p:txBody>
          <a:bodyPr wrap="square" rtlCol="0">
            <a:spAutoFit/>
          </a:bodyPr>
          <a:lstStyle/>
          <a:p>
            <a:r>
              <a:rPr lang="en-US" dirty="0"/>
              <a:t>4 Principal Components are enough to explain ~95% of variance in the data.</a:t>
            </a:r>
          </a:p>
        </p:txBody>
      </p:sp>
      <p:pic>
        <p:nvPicPr>
          <p:cNvPr id="12" name="Picture 11"/>
          <p:cNvPicPr>
            <a:picLocks noChangeAspect="1"/>
          </p:cNvPicPr>
          <p:nvPr/>
        </p:nvPicPr>
        <p:blipFill>
          <a:blip r:embed="rId2"/>
          <a:stretch>
            <a:fillRect/>
          </a:stretch>
        </p:blipFill>
        <p:spPr>
          <a:xfrm>
            <a:off x="1136469" y="901148"/>
            <a:ext cx="7210425" cy="4600575"/>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95564" y="0"/>
            <a:ext cx="9313817" cy="856138"/>
          </a:xfrm>
        </p:spPr>
        <p:txBody>
          <a:bodyPr>
            <a:normAutofit/>
          </a:bodyPr>
          <a:lstStyle/>
          <a:p>
            <a:pPr algn="ctr"/>
            <a:r>
              <a:rPr lang="en-IN" sz="2800" b="1" dirty="0"/>
              <a:t>Hopkins Statistic</a:t>
            </a:r>
            <a:endParaRPr lang="en-IN" sz="2800" dirty="0"/>
          </a:p>
        </p:txBody>
      </p:sp>
      <p:sp>
        <p:nvSpPr>
          <p:cNvPr id="7" name="TextBox 6"/>
          <p:cNvSpPr txBox="1"/>
          <p:nvPr/>
        </p:nvSpPr>
        <p:spPr>
          <a:xfrm>
            <a:off x="1095564" y="3086022"/>
            <a:ext cx="10453824" cy="369332"/>
          </a:xfrm>
          <a:prstGeom prst="rect">
            <a:avLst/>
          </a:prstGeom>
          <a:noFill/>
        </p:spPr>
        <p:txBody>
          <a:bodyPr wrap="none" rtlCol="0">
            <a:spAutoFit/>
          </a:bodyPr>
          <a:lstStyle/>
          <a:p>
            <a:r>
              <a:rPr lang="en-US" dirty="0"/>
              <a:t>The Hopkin’s Statistic for PC Modified data was found to be more than </a:t>
            </a:r>
            <a:r>
              <a:rPr lang="en-US" b="1" dirty="0"/>
              <a:t>0.9</a:t>
            </a:r>
            <a:r>
              <a:rPr lang="en-US" dirty="0"/>
              <a:t> showing a high clustering tendency.</a:t>
            </a:r>
          </a:p>
        </p:txBody>
      </p:sp>
    </p:spTree>
    <p:extLst>
      <p:ext uri="{BB962C8B-B14F-4D97-AF65-F5344CB8AC3E}">
        <p14:creationId xmlns:p14="http://schemas.microsoft.com/office/powerpoint/2010/main" val="173985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0"/>
            <a:ext cx="9313817" cy="1089891"/>
          </a:xfrm>
        </p:spPr>
        <p:txBody>
          <a:bodyPr>
            <a:normAutofit/>
          </a:bodyPr>
          <a:lstStyle/>
          <a:p>
            <a:pPr algn="ctr"/>
            <a:r>
              <a:rPr lang="en-US" sz="2800" b="1" dirty="0"/>
              <a:t>Silhouette Analysis for K-Means Clustering</a:t>
            </a:r>
            <a:endParaRPr lang="en-IN" sz="2800" dirty="0"/>
          </a:p>
        </p:txBody>
      </p:sp>
      <p:sp>
        <p:nvSpPr>
          <p:cNvPr id="4" name="TextBox 3"/>
          <p:cNvSpPr txBox="1"/>
          <p:nvPr/>
        </p:nvSpPr>
        <p:spPr>
          <a:xfrm>
            <a:off x="8222332" y="3215992"/>
            <a:ext cx="3463636" cy="923330"/>
          </a:xfrm>
          <a:prstGeom prst="rect">
            <a:avLst/>
          </a:prstGeom>
          <a:noFill/>
        </p:spPr>
        <p:txBody>
          <a:bodyPr wrap="square" rtlCol="0">
            <a:spAutoFit/>
          </a:bodyPr>
          <a:lstStyle/>
          <a:p>
            <a:r>
              <a:rPr lang="en-US" dirty="0"/>
              <a:t>Silhouette score is high for k between 2 to 5, and then drops drastically beyond 5.</a:t>
            </a:r>
          </a:p>
        </p:txBody>
      </p:sp>
      <p:pic>
        <p:nvPicPr>
          <p:cNvPr id="5" name="Picture 4"/>
          <p:cNvPicPr>
            <a:picLocks noChangeAspect="1"/>
          </p:cNvPicPr>
          <p:nvPr/>
        </p:nvPicPr>
        <p:blipFill>
          <a:blip r:embed="rId2"/>
          <a:stretch>
            <a:fillRect/>
          </a:stretch>
        </p:blipFill>
        <p:spPr>
          <a:xfrm>
            <a:off x="916657" y="2006406"/>
            <a:ext cx="7305675" cy="3619500"/>
          </a:xfrm>
          <a:prstGeom prst="rect">
            <a:avLst/>
          </a:prstGeom>
        </p:spPr>
      </p:pic>
    </p:spTree>
    <p:extLst>
      <p:ext uri="{BB962C8B-B14F-4D97-AF65-F5344CB8AC3E}">
        <p14:creationId xmlns:p14="http://schemas.microsoft.com/office/powerpoint/2010/main" val="373355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62974" y="82939"/>
            <a:ext cx="9313817" cy="993913"/>
          </a:xfrm>
        </p:spPr>
        <p:txBody>
          <a:bodyPr>
            <a:noAutofit/>
          </a:bodyPr>
          <a:lstStyle/>
          <a:p>
            <a:pPr algn="ctr"/>
            <a:r>
              <a:rPr lang="en-US" sz="2800" b="1" dirty="0"/>
              <a:t>Elbow Curve Analysis</a:t>
            </a:r>
            <a:endParaRPr lang="en-IN" sz="2800" dirty="0"/>
          </a:p>
        </p:txBody>
      </p:sp>
      <p:sp>
        <p:nvSpPr>
          <p:cNvPr id="4" name="TextBox 3"/>
          <p:cNvSpPr txBox="1"/>
          <p:nvPr/>
        </p:nvSpPr>
        <p:spPr>
          <a:xfrm>
            <a:off x="7849772" y="2762251"/>
            <a:ext cx="3731490" cy="923330"/>
          </a:xfrm>
          <a:prstGeom prst="rect">
            <a:avLst/>
          </a:prstGeom>
          <a:noFill/>
        </p:spPr>
        <p:txBody>
          <a:bodyPr wrap="square" rtlCol="0">
            <a:spAutoFit/>
          </a:bodyPr>
          <a:lstStyle/>
          <a:p>
            <a:r>
              <a:rPr lang="en-US" dirty="0"/>
              <a:t>Points 2 to 5 look like the elbow of the curve, i.e. the appropriate number of clusters that can be taken.</a:t>
            </a:r>
          </a:p>
        </p:txBody>
      </p:sp>
      <p:pic>
        <p:nvPicPr>
          <p:cNvPr id="5" name="Picture 4"/>
          <p:cNvPicPr>
            <a:picLocks noChangeAspect="1"/>
          </p:cNvPicPr>
          <p:nvPr/>
        </p:nvPicPr>
        <p:blipFill>
          <a:blip r:embed="rId2"/>
          <a:stretch>
            <a:fillRect/>
          </a:stretch>
        </p:blipFill>
        <p:spPr>
          <a:xfrm>
            <a:off x="1162974" y="1076852"/>
            <a:ext cx="6686798" cy="4294129"/>
          </a:xfrm>
          <a:prstGeom prst="rect">
            <a:avLst/>
          </a:prstGeom>
        </p:spPr>
      </p:pic>
    </p:spTree>
    <p:extLst>
      <p:ext uri="{BB962C8B-B14F-4D97-AF65-F5344CB8AC3E}">
        <p14:creationId xmlns:p14="http://schemas.microsoft.com/office/powerpoint/2010/main" val="105781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76225" y="172003"/>
            <a:ext cx="9313817" cy="856138"/>
          </a:xfrm>
        </p:spPr>
        <p:txBody>
          <a:bodyPr>
            <a:noAutofit/>
          </a:bodyPr>
          <a:lstStyle/>
          <a:p>
            <a:pPr algn="ctr"/>
            <a:r>
              <a:rPr lang="en-US" sz="2800" b="1" dirty="0"/>
              <a:t>K-Means with K=3</a:t>
            </a:r>
            <a:endParaRPr lang="en-IN" sz="2800" dirty="0"/>
          </a:p>
        </p:txBody>
      </p:sp>
      <p:sp>
        <p:nvSpPr>
          <p:cNvPr id="4" name="TextBox 3"/>
          <p:cNvSpPr txBox="1"/>
          <p:nvPr/>
        </p:nvSpPr>
        <p:spPr>
          <a:xfrm>
            <a:off x="1176225" y="1028141"/>
            <a:ext cx="9160471" cy="1477328"/>
          </a:xfrm>
          <a:prstGeom prst="rect">
            <a:avLst/>
          </a:prstGeom>
          <a:noFill/>
        </p:spPr>
        <p:txBody>
          <a:bodyPr wrap="square" rtlCol="0">
            <a:spAutoFit/>
          </a:bodyPr>
          <a:lstStyle/>
          <a:p>
            <a:r>
              <a:rPr lang="en-US" dirty="0"/>
              <a:t>Following are the number of countries in each cluster when K-Means is performed with K=3:</a:t>
            </a:r>
          </a:p>
          <a:p>
            <a:pPr marL="285750" indent="-285750">
              <a:buFont typeface="Arial" panose="020B0604020202020204" pitchFamily="34" charset="0"/>
              <a:buChar char="•"/>
            </a:pPr>
            <a:r>
              <a:rPr lang="en-US" dirty="0"/>
              <a:t>Cluster 0 – 91</a:t>
            </a:r>
          </a:p>
          <a:p>
            <a:pPr marL="285750" indent="-285750">
              <a:buFont typeface="Arial" panose="020B0604020202020204" pitchFamily="34" charset="0"/>
              <a:buChar char="•"/>
            </a:pPr>
            <a:r>
              <a:rPr lang="en-US" dirty="0"/>
              <a:t>Cluster 1 – 48</a:t>
            </a:r>
          </a:p>
          <a:p>
            <a:pPr marL="285750" indent="-285750">
              <a:buFont typeface="Arial" panose="020B0604020202020204" pitchFamily="34" charset="0"/>
              <a:buChar char="•"/>
            </a:pPr>
            <a:r>
              <a:rPr lang="en-US" dirty="0"/>
              <a:t>Cluster 2 – 28</a:t>
            </a:r>
          </a:p>
          <a:p>
            <a:endParaRPr lang="en-US" dirty="0"/>
          </a:p>
        </p:txBody>
      </p:sp>
      <p:sp>
        <p:nvSpPr>
          <p:cNvPr id="6" name="TextBox 5"/>
          <p:cNvSpPr txBox="1"/>
          <p:nvPr/>
        </p:nvSpPr>
        <p:spPr>
          <a:xfrm>
            <a:off x="1176225" y="2505469"/>
            <a:ext cx="10686473" cy="369332"/>
          </a:xfrm>
          <a:prstGeom prst="rect">
            <a:avLst/>
          </a:prstGeom>
          <a:noFill/>
        </p:spPr>
        <p:txBody>
          <a:bodyPr wrap="square" rtlCol="0">
            <a:spAutoFit/>
          </a:bodyPr>
          <a:lstStyle/>
          <a:p>
            <a:r>
              <a:rPr lang="en-US" dirty="0"/>
              <a:t>Following are the cluster-wise mean values for the features:</a:t>
            </a:r>
          </a:p>
        </p:txBody>
      </p:sp>
      <p:pic>
        <p:nvPicPr>
          <p:cNvPr id="7" name="Picture 6"/>
          <p:cNvPicPr>
            <a:picLocks noChangeAspect="1"/>
          </p:cNvPicPr>
          <p:nvPr/>
        </p:nvPicPr>
        <p:blipFill>
          <a:blip r:embed="rId2"/>
          <a:stretch>
            <a:fillRect/>
          </a:stretch>
        </p:blipFill>
        <p:spPr>
          <a:xfrm>
            <a:off x="1176225" y="2874801"/>
            <a:ext cx="9160471" cy="1616554"/>
          </a:xfrm>
          <a:prstGeom prst="rect">
            <a:avLst/>
          </a:prstGeom>
        </p:spPr>
      </p:pic>
      <p:sp>
        <p:nvSpPr>
          <p:cNvPr id="8" name="TextBox 7"/>
          <p:cNvSpPr txBox="1"/>
          <p:nvPr/>
        </p:nvSpPr>
        <p:spPr>
          <a:xfrm>
            <a:off x="1176225" y="4729894"/>
            <a:ext cx="9313818" cy="1754326"/>
          </a:xfrm>
          <a:prstGeom prst="rect">
            <a:avLst/>
          </a:prstGeom>
          <a:noFill/>
        </p:spPr>
        <p:txBody>
          <a:bodyPr wrap="square" rtlCol="0">
            <a:spAutoFit/>
          </a:bodyPr>
          <a:lstStyle/>
          <a:p>
            <a:r>
              <a:rPr lang="en-US" dirty="0"/>
              <a:t>It is evident from the above values that the cluster representation is as follows:</a:t>
            </a:r>
          </a:p>
          <a:p>
            <a:r>
              <a:rPr lang="en-US" b="1" dirty="0"/>
              <a:t>Developed - Cluster 2</a:t>
            </a:r>
            <a:r>
              <a:rPr lang="en-US" dirty="0"/>
              <a:t> (High values for GDPP, Income, Life Expectancy; Very low values for child mortality etc. )</a:t>
            </a:r>
          </a:p>
          <a:p>
            <a:r>
              <a:rPr lang="en-US" b="1" dirty="0"/>
              <a:t>Developing - Cluster 0</a:t>
            </a:r>
            <a:r>
              <a:rPr lang="en-US" dirty="0"/>
              <a:t> (Moderate values for GDPP, Income, Life Expectancy, child mortality etc.)</a:t>
            </a:r>
          </a:p>
          <a:p>
            <a:r>
              <a:rPr lang="en-US" b="1" dirty="0"/>
              <a:t>Under-Developed - Cluster 1</a:t>
            </a:r>
            <a:r>
              <a:rPr lang="en-US" dirty="0"/>
              <a:t> (Low values for GDPP, Income, Life Expectancy; high values for child mortality etc.)</a:t>
            </a:r>
          </a:p>
        </p:txBody>
      </p:sp>
    </p:spTree>
    <p:extLst>
      <p:ext uri="{BB962C8B-B14F-4D97-AF65-F5344CB8AC3E}">
        <p14:creationId xmlns:p14="http://schemas.microsoft.com/office/powerpoint/2010/main" val="1399706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801</TotalTime>
  <Words>548</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Helvetica Neue</vt:lpstr>
      <vt:lpstr>Times New Roman</vt:lpstr>
      <vt:lpstr>Office Theme</vt:lpstr>
      <vt:lpstr>Help International Aid Allocation    </vt:lpstr>
      <vt:lpstr> Background </vt:lpstr>
      <vt:lpstr>DATA UNDERSTANDING</vt:lpstr>
      <vt:lpstr>Spread of the Data</vt:lpstr>
      <vt:lpstr>Cumulative Explained Variation vs No of PCs</vt:lpstr>
      <vt:lpstr>Hopkins Statistic</vt:lpstr>
      <vt:lpstr>Silhouette Analysis for K-Means Clustering</vt:lpstr>
      <vt:lpstr>Elbow Curve Analysis</vt:lpstr>
      <vt:lpstr>K-Means with K=3</vt:lpstr>
      <vt:lpstr> Cluster-wise mean values - Plots </vt:lpstr>
      <vt:lpstr> Cluster-wise mean values – Plots (Contd..) </vt:lpstr>
      <vt:lpstr> Hierarchical Clustering – The Dendogram </vt:lpstr>
      <vt:lpstr> Cluster-wise mean values for features after Hierarchical Clustering  </vt:lpstr>
      <vt:lpstr>Countries in dire need of aid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Aggarwal, Vikul</cp:lastModifiedBy>
  <cp:revision>81</cp:revision>
  <dcterms:created xsi:type="dcterms:W3CDTF">2016-06-09T08:16:28Z</dcterms:created>
  <dcterms:modified xsi:type="dcterms:W3CDTF">2019-06-03T17:03:13Z</dcterms:modified>
</cp:coreProperties>
</file>