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03-02-2019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 </a:t>
            </a:r>
            <a:r>
              <a:rPr lang="en-IN" sz="1800" dirty="0" err="1"/>
              <a:t>Abraca</a:t>
            </a:r>
            <a:r>
              <a:rPr lang="en-IN" sz="1800" dirty="0"/>
              <a:t>-Data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/>
              <a:t>Meenali</a:t>
            </a:r>
            <a:r>
              <a:rPr lang="en-IN" sz="1800" dirty="0"/>
              <a:t> Sharma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/>
              <a:t>Venkitachalam</a:t>
            </a:r>
            <a:r>
              <a:rPr lang="en-IN" sz="1800" dirty="0"/>
              <a:t> </a:t>
            </a:r>
            <a:r>
              <a:rPr lang="en-IN" sz="1800" dirty="0" err="1"/>
              <a:t>Ramaswamy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Ankit </a:t>
            </a:r>
            <a:r>
              <a:rPr lang="en-IN" sz="1800" dirty="0" err="1"/>
              <a:t>Sahu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Vikul Aggarwal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856138"/>
            <a:ext cx="11168742" cy="58712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i="1" dirty="0"/>
              <a:t> </a:t>
            </a:r>
            <a:r>
              <a:rPr lang="en-US" sz="1800" dirty="0"/>
              <a:t>Recommended Funding type: </a:t>
            </a:r>
            <a:r>
              <a:rPr lang="en-US" sz="1800" b="1" dirty="0"/>
              <a:t>Venture</a:t>
            </a: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Top 3 English-speaking, investment friendly countries: </a:t>
            </a:r>
            <a:r>
              <a:rPr lang="en-US" sz="1800" b="1" dirty="0"/>
              <a:t>Unite States, United Kingdom and India</a:t>
            </a:r>
          </a:p>
          <a:p>
            <a:pPr marL="0" indent="0" algn="ctr">
              <a:buNone/>
            </a:pPr>
            <a:r>
              <a:rPr lang="en-US" sz="1800" dirty="0"/>
              <a:t>The top 3 sectors to invest in each country</a:t>
            </a:r>
          </a:p>
          <a:p>
            <a:pPr marL="0" indent="0" algn="ctr">
              <a:buNone/>
            </a:pPr>
            <a:endParaRPr lang="en-US" sz="1800" i="1" dirty="0"/>
          </a:p>
          <a:p>
            <a:pPr marL="0" indent="0" algn="ctr">
              <a:buNone/>
            </a:pPr>
            <a:endParaRPr lang="en-US" sz="1800" i="1" dirty="0"/>
          </a:p>
          <a:p>
            <a:pPr marL="0" indent="0" algn="ctr">
              <a:buNone/>
            </a:pPr>
            <a:endParaRPr lang="en-US" sz="1800" i="1" dirty="0"/>
          </a:p>
          <a:p>
            <a:pPr marL="0" indent="0" algn="ctr">
              <a:buNone/>
            </a:pPr>
            <a:endParaRPr lang="en-US" sz="1800" i="1" dirty="0"/>
          </a:p>
          <a:p>
            <a:pPr marL="0" indent="0" algn="ctr">
              <a:buNone/>
            </a:pPr>
            <a:endParaRPr lang="en-US" sz="1800" i="1" dirty="0"/>
          </a:p>
          <a:p>
            <a:pPr marL="0" indent="0" algn="ctr">
              <a:buNone/>
            </a:pPr>
            <a:endParaRPr lang="en-US" sz="1800" i="1" dirty="0"/>
          </a:p>
          <a:p>
            <a:pPr marL="0" indent="0" algn="ctr">
              <a:buNone/>
            </a:pPr>
            <a:r>
              <a:rPr lang="en-US" sz="1800" dirty="0"/>
              <a:t>The top 2 companies with highest investment in the past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09054" y="166304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1800" b="1" dirty="0"/>
              <a:t> </a:t>
            </a:r>
            <a:r>
              <a:rPr lang="en-IN" sz="2800" b="1" dirty="0"/>
              <a:t>Conclusions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979820"/>
              </p:ext>
            </p:extLst>
          </p:nvPr>
        </p:nvGraphicFramePr>
        <p:xfrm>
          <a:off x="1673528" y="2177406"/>
          <a:ext cx="8384871" cy="1784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957">
                  <a:extLst>
                    <a:ext uri="{9D8B030D-6E8A-4147-A177-3AD203B41FA5}">
                      <a16:colId xmlns:a16="http://schemas.microsoft.com/office/drawing/2014/main" val="1123693782"/>
                    </a:ext>
                  </a:extLst>
                </a:gridCol>
                <a:gridCol w="2794957">
                  <a:extLst>
                    <a:ext uri="{9D8B030D-6E8A-4147-A177-3AD203B41FA5}">
                      <a16:colId xmlns:a16="http://schemas.microsoft.com/office/drawing/2014/main" val="2948922184"/>
                    </a:ext>
                  </a:extLst>
                </a:gridCol>
                <a:gridCol w="2794957">
                  <a:extLst>
                    <a:ext uri="{9D8B030D-6E8A-4147-A177-3AD203B41FA5}">
                      <a16:colId xmlns:a16="http://schemas.microsoft.com/office/drawing/2014/main" val="2913340025"/>
                    </a:ext>
                  </a:extLst>
                </a:gridCol>
              </a:tblGrid>
              <a:tr h="3962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767354"/>
                  </a:ext>
                </a:extLst>
              </a:tr>
              <a:tr h="3962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073339"/>
                  </a:ext>
                </a:extLst>
              </a:tr>
              <a:tr h="5963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Social, Finance, Analytics, Advertising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Social, Finance, Analytics, Advertising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Social, Finance, Analytics, Advertising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92676201"/>
                  </a:ext>
                </a:extLst>
              </a:tr>
              <a:tr h="39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Cleantech / Semiconductors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Cleantech / Semiconductors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News, Search and Messaging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3002645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775849"/>
              </p:ext>
            </p:extLst>
          </p:nvPr>
        </p:nvGraphicFramePr>
        <p:xfrm>
          <a:off x="1673525" y="4727408"/>
          <a:ext cx="8384876" cy="2000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19">
                  <a:extLst>
                    <a:ext uri="{9D8B030D-6E8A-4147-A177-3AD203B41FA5}">
                      <a16:colId xmlns:a16="http://schemas.microsoft.com/office/drawing/2014/main" val="4020590006"/>
                    </a:ext>
                  </a:extLst>
                </a:gridCol>
                <a:gridCol w="2096219">
                  <a:extLst>
                    <a:ext uri="{9D8B030D-6E8A-4147-A177-3AD203B41FA5}">
                      <a16:colId xmlns:a16="http://schemas.microsoft.com/office/drawing/2014/main" val="2687513579"/>
                    </a:ext>
                  </a:extLst>
                </a:gridCol>
                <a:gridCol w="2096219">
                  <a:extLst>
                    <a:ext uri="{9D8B030D-6E8A-4147-A177-3AD203B41FA5}">
                      <a16:colId xmlns:a16="http://schemas.microsoft.com/office/drawing/2014/main" val="4113566697"/>
                    </a:ext>
                  </a:extLst>
                </a:gridCol>
                <a:gridCol w="2096219">
                  <a:extLst>
                    <a:ext uri="{9D8B030D-6E8A-4147-A177-3AD203B41FA5}">
                      <a16:colId xmlns:a16="http://schemas.microsoft.com/office/drawing/2014/main" val="2661864807"/>
                    </a:ext>
                  </a:extLst>
                </a:gridCol>
              </a:tblGrid>
              <a:tr h="4056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Sector/Country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32345"/>
                  </a:ext>
                </a:extLst>
              </a:tr>
              <a:tr h="4056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Virtustream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Electric Cloud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FirstCry.com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887970326"/>
                  </a:ext>
                </a:extLst>
              </a:tr>
              <a:tr h="10608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Social, Finance, Analytics, Advertising</a:t>
                      </a:r>
                    </a:p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SST Inc. (Formerly ShotSpotter)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Celltick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Technologies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Manthan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Systems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4431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815" y="1073428"/>
            <a:ext cx="11168742" cy="5364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Spark Funds, an asset management company, wants to make investments in a few companies. Before investment decisions are made, there is a need to understand the global trends in investments.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The Strategy</a:t>
            </a:r>
          </a:p>
          <a:p>
            <a:pPr marL="0" indent="0">
              <a:buNone/>
            </a:pPr>
            <a:r>
              <a:rPr lang="en-US" sz="1800" dirty="0"/>
              <a:t>To invest where most other investors are investing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The business objective</a:t>
            </a:r>
          </a:p>
          <a:p>
            <a:pPr marL="0" indent="0">
              <a:buNone/>
            </a:pPr>
            <a:r>
              <a:rPr lang="en-US" sz="1800" dirty="0"/>
              <a:t>To identify the best sectors, countries, and a suitable investment type for making investments.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Goals of data analysis</a:t>
            </a:r>
          </a:p>
          <a:p>
            <a:pPr marL="0" indent="0">
              <a:buNone/>
            </a:pPr>
            <a:r>
              <a:rPr lang="en-US" sz="1800" b="1" dirty="0"/>
              <a:t>Investment type analysis</a:t>
            </a:r>
            <a:r>
              <a:rPr lang="en-US" sz="1800" i="1" dirty="0"/>
              <a:t> </a:t>
            </a:r>
            <a:r>
              <a:rPr lang="en-US" sz="1800" dirty="0"/>
              <a:t>–To identify the best investment type among venture, seed, angel, and private equity categories with an investment of 5 to 15 million USD per round.</a:t>
            </a:r>
          </a:p>
          <a:p>
            <a:pPr marL="0" indent="0">
              <a:buNone/>
            </a:pPr>
            <a:r>
              <a:rPr lang="en-US" sz="1800" b="1" dirty="0"/>
              <a:t>Country analysis</a:t>
            </a:r>
            <a:r>
              <a:rPr lang="en-US" sz="1800" dirty="0"/>
              <a:t>–To identify the countries with the maximum amount of investment.</a:t>
            </a:r>
          </a:p>
          <a:p>
            <a:pPr marL="0" indent="0">
              <a:buNone/>
            </a:pPr>
            <a:r>
              <a:rPr lang="en-US" sz="1800" b="1" dirty="0"/>
              <a:t>Sector analysis</a:t>
            </a:r>
            <a:r>
              <a:rPr lang="en-US" sz="1800" i="1" dirty="0"/>
              <a:t> </a:t>
            </a:r>
            <a:r>
              <a:rPr lang="en-US" sz="1800" dirty="0"/>
              <a:t>–To identify the sectors with the most number of investments.</a:t>
            </a: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8" y="217289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b="1" dirty="0"/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363" y="974146"/>
            <a:ext cx="11496789" cy="6012367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01299" y="145644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b="1" dirty="0"/>
              <a:t>Problem solving methodology</a:t>
            </a:r>
          </a:p>
        </p:txBody>
      </p:sp>
      <p:sp>
        <p:nvSpPr>
          <p:cNvPr id="2" name="Rectangle 1"/>
          <p:cNvSpPr/>
          <p:nvPr/>
        </p:nvSpPr>
        <p:spPr>
          <a:xfrm>
            <a:off x="818701" y="1112051"/>
            <a:ext cx="1855305" cy="589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Companies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818701" y="1919742"/>
            <a:ext cx="1855305" cy="8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Investment rounds Data</a:t>
            </a:r>
          </a:p>
        </p:txBody>
      </p:sp>
      <p:sp>
        <p:nvSpPr>
          <p:cNvPr id="10" name="Oval 9"/>
          <p:cNvSpPr/>
          <p:nvPr/>
        </p:nvSpPr>
        <p:spPr>
          <a:xfrm>
            <a:off x="3170960" y="1277966"/>
            <a:ext cx="1126435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70035" y="1478767"/>
            <a:ext cx="1288173" cy="51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Data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883" y="3026618"/>
            <a:ext cx="2199862" cy="462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Mapping Data</a:t>
            </a:r>
          </a:p>
        </p:txBody>
      </p:sp>
      <p:sp>
        <p:nvSpPr>
          <p:cNvPr id="21" name="Oval 20"/>
          <p:cNvSpPr/>
          <p:nvPr/>
        </p:nvSpPr>
        <p:spPr>
          <a:xfrm>
            <a:off x="3170960" y="2800720"/>
            <a:ext cx="1126435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</a:t>
            </a:r>
          </a:p>
        </p:txBody>
      </p:sp>
      <p:sp>
        <p:nvSpPr>
          <p:cNvPr id="44" name="Rectangle: Rounded Corners 43"/>
          <p:cNvSpPr/>
          <p:nvPr/>
        </p:nvSpPr>
        <p:spPr>
          <a:xfrm>
            <a:off x="7660007" y="1512553"/>
            <a:ext cx="1907974" cy="45057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Funding type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927652" y="5656820"/>
            <a:ext cx="1897093" cy="88716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companies</a:t>
            </a:r>
          </a:p>
        </p:txBody>
      </p:sp>
      <p:sp>
        <p:nvSpPr>
          <p:cNvPr id="46" name="Rectangle: Rounded Corners 45"/>
          <p:cNvSpPr/>
          <p:nvPr/>
        </p:nvSpPr>
        <p:spPr>
          <a:xfrm>
            <a:off x="9914848" y="5806121"/>
            <a:ext cx="1672709" cy="60175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3 countries for investment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80799" y="1394563"/>
            <a:ext cx="1456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Funding Type</a:t>
            </a:r>
            <a:br>
              <a:rPr lang="en-US" b="1" dirty="0"/>
            </a:br>
            <a:r>
              <a:rPr lang="en-US" b="1" dirty="0"/>
              <a:t>Analysis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633244" y="3059910"/>
            <a:ext cx="980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Country</a:t>
            </a:r>
          </a:p>
          <a:p>
            <a:pPr algn="ctr"/>
            <a:r>
              <a:rPr lang="en-US" b="1" dirty="0"/>
              <a:t>Analysis</a:t>
            </a:r>
          </a:p>
        </p:txBody>
      </p:sp>
      <p:sp>
        <p:nvSpPr>
          <p:cNvPr id="78" name="Rectangle: Rounded Corners 77"/>
          <p:cNvSpPr/>
          <p:nvPr/>
        </p:nvSpPr>
        <p:spPr>
          <a:xfrm>
            <a:off x="4208123" y="5614793"/>
            <a:ext cx="1548729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sector for investment</a:t>
            </a:r>
          </a:p>
        </p:txBody>
      </p:sp>
      <p:cxnSp>
        <p:nvCxnSpPr>
          <p:cNvPr id="116" name="Straight Arrow Connector 115"/>
          <p:cNvCxnSpPr>
            <a:stCxn id="10" idx="6"/>
            <a:endCxn id="11" idx="1"/>
          </p:cNvCxnSpPr>
          <p:nvPr/>
        </p:nvCxnSpPr>
        <p:spPr>
          <a:xfrm>
            <a:off x="4297395" y="1735166"/>
            <a:ext cx="372640" cy="2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9854189" y="2167071"/>
            <a:ext cx="1810981" cy="599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Funding Type Data</a:t>
            </a:r>
          </a:p>
        </p:txBody>
      </p:sp>
      <p:cxnSp>
        <p:nvCxnSpPr>
          <p:cNvPr id="122" name="Connector: Elbow 121"/>
          <p:cNvCxnSpPr>
            <a:stCxn id="4" idx="3"/>
            <a:endCxn id="10" idx="2"/>
          </p:cNvCxnSpPr>
          <p:nvPr/>
        </p:nvCxnSpPr>
        <p:spPr>
          <a:xfrm flipV="1">
            <a:off x="2674006" y="1735166"/>
            <a:ext cx="496954" cy="6080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/>
          <p:cNvCxnSpPr>
            <a:stCxn id="2" idx="3"/>
            <a:endCxn id="10" idx="2"/>
          </p:cNvCxnSpPr>
          <p:nvPr/>
        </p:nvCxnSpPr>
        <p:spPr>
          <a:xfrm>
            <a:off x="2674006" y="1406911"/>
            <a:ext cx="496954" cy="328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9909057" y="4077547"/>
            <a:ext cx="1701243" cy="781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9 Countries Data Frame</a:t>
            </a:r>
          </a:p>
        </p:txBody>
      </p:sp>
      <p:cxnSp>
        <p:nvCxnSpPr>
          <p:cNvPr id="142" name="Straight Arrow Connector 141"/>
          <p:cNvCxnSpPr>
            <a:stCxn id="11" idx="3"/>
            <a:endCxn id="44" idx="1"/>
          </p:cNvCxnSpPr>
          <p:nvPr/>
        </p:nvCxnSpPr>
        <p:spPr>
          <a:xfrm>
            <a:off x="5958208" y="1737710"/>
            <a:ext cx="1701799" cy="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/>
          <p:cNvCxnSpPr>
            <a:stCxn id="44" idx="3"/>
            <a:endCxn id="118" idx="0"/>
          </p:cNvCxnSpPr>
          <p:nvPr/>
        </p:nvCxnSpPr>
        <p:spPr>
          <a:xfrm>
            <a:off x="9567981" y="1737840"/>
            <a:ext cx="1191699" cy="4292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18" idx="2"/>
            <a:endCxn id="132" idx="0"/>
          </p:cNvCxnSpPr>
          <p:nvPr/>
        </p:nvCxnSpPr>
        <p:spPr>
          <a:xfrm flipH="1">
            <a:off x="10759679" y="2766614"/>
            <a:ext cx="1" cy="131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2" idx="2"/>
            <a:endCxn id="46" idx="0"/>
          </p:cNvCxnSpPr>
          <p:nvPr/>
        </p:nvCxnSpPr>
        <p:spPr>
          <a:xfrm flipH="1">
            <a:off x="10751203" y="4858556"/>
            <a:ext cx="8476" cy="94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20" idx="3"/>
            <a:endCxn id="21" idx="2"/>
          </p:cNvCxnSpPr>
          <p:nvPr/>
        </p:nvCxnSpPr>
        <p:spPr>
          <a:xfrm>
            <a:off x="2824745" y="3257920"/>
            <a:ext cx="346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/>
          <p:cNvCxnSpPr>
            <a:stCxn id="11" idx="2"/>
            <a:endCxn id="21" idx="0"/>
          </p:cNvCxnSpPr>
          <p:nvPr/>
        </p:nvCxnSpPr>
        <p:spPr>
          <a:xfrm rot="5400000">
            <a:off x="4122117" y="1608714"/>
            <a:ext cx="804067" cy="1579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341909" y="2875544"/>
            <a:ext cx="1630018" cy="788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Mapped Data Frame</a:t>
            </a:r>
          </a:p>
        </p:txBody>
      </p:sp>
      <p:cxnSp>
        <p:nvCxnSpPr>
          <p:cNvPr id="160" name="Straight Arrow Connector 159"/>
          <p:cNvCxnSpPr/>
          <p:nvPr/>
        </p:nvCxnSpPr>
        <p:spPr>
          <a:xfrm>
            <a:off x="4297395" y="3257920"/>
            <a:ext cx="1016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8016441" y="3583006"/>
            <a:ext cx="1126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Sector Analysis</a:t>
            </a:r>
          </a:p>
        </p:txBody>
      </p:sp>
      <p:cxnSp>
        <p:nvCxnSpPr>
          <p:cNvPr id="165" name="Connector: Elbow 164"/>
          <p:cNvCxnSpPr>
            <a:stCxn id="158" idx="3"/>
            <a:endCxn id="161" idx="1"/>
          </p:cNvCxnSpPr>
          <p:nvPr/>
        </p:nvCxnSpPr>
        <p:spPr>
          <a:xfrm>
            <a:off x="6971927" y="3269943"/>
            <a:ext cx="1044514" cy="6362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/>
          <p:cNvCxnSpPr>
            <a:stCxn id="46" idx="1"/>
            <a:endCxn id="161" idx="3"/>
          </p:cNvCxnSpPr>
          <p:nvPr/>
        </p:nvCxnSpPr>
        <p:spPr>
          <a:xfrm rot="10800000">
            <a:off x="9142876" y="3906173"/>
            <a:ext cx="771972" cy="2200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7140231" y="5648432"/>
            <a:ext cx="17524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3 countries’ Data Frame</a:t>
            </a:r>
          </a:p>
        </p:txBody>
      </p:sp>
      <p:cxnSp>
        <p:nvCxnSpPr>
          <p:cNvPr id="187" name="Connector: Elbow 186"/>
          <p:cNvCxnSpPr>
            <a:endCxn id="185" idx="0"/>
          </p:cNvCxnSpPr>
          <p:nvPr/>
        </p:nvCxnSpPr>
        <p:spPr>
          <a:xfrm rot="5400000">
            <a:off x="7607331" y="4676310"/>
            <a:ext cx="1381232" cy="5630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endCxn id="78" idx="3"/>
          </p:cNvCxnSpPr>
          <p:nvPr/>
        </p:nvCxnSpPr>
        <p:spPr>
          <a:xfrm flipH="1">
            <a:off x="5756852" y="6065876"/>
            <a:ext cx="1383379" cy="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endCxn id="45" idx="3"/>
          </p:cNvCxnSpPr>
          <p:nvPr/>
        </p:nvCxnSpPr>
        <p:spPr>
          <a:xfrm flipH="1">
            <a:off x="2824745" y="6065876"/>
            <a:ext cx="1383378" cy="3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161" idx="0"/>
          </p:cNvCxnSpPr>
          <p:nvPr/>
        </p:nvCxnSpPr>
        <p:spPr>
          <a:xfrm>
            <a:off x="8579453" y="1963127"/>
            <a:ext cx="206" cy="161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217" y="157788"/>
            <a:ext cx="9313817" cy="856138"/>
          </a:xfrm>
        </p:spPr>
        <p:txBody>
          <a:bodyPr/>
          <a:lstStyle/>
          <a:p>
            <a:pPr algn="ctr"/>
            <a:r>
              <a:rPr lang="en-IN" sz="2800" dirty="0"/>
              <a:t> </a:t>
            </a:r>
            <a:r>
              <a:rPr lang="en-IN" sz="2800" b="1" dirty="0"/>
              <a:t>Funding Type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120361"/>
            <a:ext cx="11168742" cy="51948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  <a:p>
            <a:pPr marL="0" indent="0" algn="ctr">
              <a:buNone/>
            </a:pPr>
            <a:endParaRPr lang="en-IN" sz="1800" dirty="0"/>
          </a:p>
          <a:p>
            <a:pPr marL="0" indent="0" algn="ctr">
              <a:buNone/>
            </a:pPr>
            <a:r>
              <a:rPr lang="en-IN" sz="1800" dirty="0"/>
              <a:t>The average investment amount in USD for each of the 4 funding types</a:t>
            </a:r>
          </a:p>
          <a:p>
            <a:pPr marL="0" indent="0" algn="ctr">
              <a:buNone/>
            </a:pPr>
            <a:endParaRPr lang="en-IN" sz="1800" dirty="0"/>
          </a:p>
          <a:p>
            <a:pPr marL="0" indent="0" algn="ctr">
              <a:buNone/>
            </a:pPr>
            <a:endParaRPr lang="en-IN" sz="1800" dirty="0"/>
          </a:p>
          <a:p>
            <a:pPr marL="0" indent="0" algn="ctr">
              <a:buNone/>
            </a:pPr>
            <a:endParaRPr lang="en-IN" sz="1800" dirty="0"/>
          </a:p>
          <a:p>
            <a:pPr marL="0" indent="0" algn="ctr">
              <a:buNone/>
            </a:pPr>
            <a:endParaRPr lang="en-IN" sz="1800" dirty="0"/>
          </a:p>
          <a:p>
            <a:pPr marL="0" indent="0" algn="ctr">
              <a:buNone/>
            </a:pPr>
            <a:endParaRPr lang="en-IN" sz="1800" dirty="0"/>
          </a:p>
          <a:p>
            <a:pPr marL="0" indent="0" algn="ctr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	</a:t>
            </a:r>
          </a:p>
          <a:p>
            <a:pPr marL="0" indent="0" algn="ctr">
              <a:buNone/>
            </a:pPr>
            <a:r>
              <a:rPr lang="en-IN" sz="1800" dirty="0"/>
              <a:t>	</a:t>
            </a:r>
          </a:p>
          <a:p>
            <a:pPr marL="0" indent="0" algn="ctr">
              <a:buNone/>
            </a:pPr>
            <a:r>
              <a:rPr lang="en-IN" sz="1800" dirty="0"/>
              <a:t>Since there is a constraint of raised amount to be between 5 to 15 million USD per investment round,</a:t>
            </a:r>
          </a:p>
          <a:p>
            <a:pPr marL="0" indent="0" algn="ctr">
              <a:buNone/>
            </a:pPr>
            <a:r>
              <a:rPr lang="en-IN" sz="1800" dirty="0"/>
              <a:t>the preferred type of investment is </a:t>
            </a:r>
            <a:r>
              <a:rPr lang="en-IN" sz="1800" b="1" dirty="0"/>
              <a:t>Venture</a:t>
            </a:r>
            <a:r>
              <a:rPr lang="en-IN" sz="1800" dirty="0"/>
              <a:t>.</a:t>
            </a:r>
          </a:p>
          <a:p>
            <a:pPr marL="0" indent="0" algn="ctr">
              <a:buNone/>
            </a:pPr>
            <a:endParaRPr lang="en-IN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855946"/>
              </p:ext>
            </p:extLst>
          </p:nvPr>
        </p:nvGraphicFramePr>
        <p:xfrm>
          <a:off x="1925320" y="2552147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9807529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4782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Investment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investment amount (million 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92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Venture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9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Angel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19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71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37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478" y="18036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/>
              <a:t>Country 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8" y="861391"/>
            <a:ext cx="11168742" cy="604047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The top 9 countries which have received the highest total funding across all sectors for ‘Venture’ investment type</a:t>
            </a:r>
          </a:p>
          <a:p>
            <a:pPr marL="0" indent="0" algn="ctr">
              <a:buNone/>
            </a:pPr>
            <a:endParaRPr lang="en-IN" sz="1800" dirty="0"/>
          </a:p>
          <a:p>
            <a:pPr marL="0" indent="0" algn="ctr">
              <a:buNone/>
            </a:pPr>
            <a:endParaRPr lang="en-IN" sz="1800" dirty="0"/>
          </a:p>
          <a:p>
            <a:pPr marL="0" indent="0" algn="ctr">
              <a:buNone/>
            </a:pPr>
            <a:endParaRPr lang="en-IN" sz="1800" dirty="0"/>
          </a:p>
          <a:p>
            <a:pPr marL="0" indent="0" algn="ctr">
              <a:buNone/>
            </a:pPr>
            <a:endParaRPr lang="en-IN" sz="1800" dirty="0"/>
          </a:p>
          <a:p>
            <a:pPr marL="0" indent="0" algn="ctr">
              <a:buNone/>
            </a:pPr>
            <a:endParaRPr lang="en-IN" sz="1800" dirty="0"/>
          </a:p>
          <a:p>
            <a:pPr marL="0" indent="0" algn="ctr">
              <a:buNone/>
            </a:pPr>
            <a:endParaRPr lang="en-IN" sz="1800" dirty="0"/>
          </a:p>
          <a:p>
            <a:pPr marL="0" indent="0" algn="ctr">
              <a:buNone/>
            </a:pPr>
            <a:endParaRPr lang="en-IN" sz="1800" dirty="0"/>
          </a:p>
          <a:p>
            <a:pPr marL="0" indent="0" algn="ctr">
              <a:buNone/>
            </a:pPr>
            <a:endParaRPr lang="en-IN" sz="1800" dirty="0"/>
          </a:p>
          <a:p>
            <a:pPr marL="0" indent="0" algn="ctr">
              <a:buNone/>
            </a:pPr>
            <a:endParaRPr lang="en-IN" sz="1800" dirty="0"/>
          </a:p>
          <a:p>
            <a:pPr marL="0" indent="0" algn="ctr">
              <a:buNone/>
            </a:pPr>
            <a:endParaRPr lang="en-IN" sz="1800" dirty="0"/>
          </a:p>
          <a:p>
            <a:pPr marL="0" indent="0" algn="ctr">
              <a:buNone/>
            </a:pPr>
            <a:endParaRPr lang="en-IN" sz="1800" dirty="0"/>
          </a:p>
          <a:p>
            <a:pPr marL="0" indent="0" algn="ctr">
              <a:buNone/>
            </a:pPr>
            <a:endParaRPr lang="en-IN" sz="1800" dirty="0"/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 algn="ctr">
              <a:buNone/>
            </a:pPr>
            <a:r>
              <a:rPr lang="en-US" sz="1800" dirty="0"/>
              <a:t>The top 3 most investment-friendly countries for ‘</a:t>
            </a:r>
            <a:r>
              <a:rPr lang="en-US" sz="1800" b="1" dirty="0"/>
              <a:t>Venture</a:t>
            </a:r>
            <a:r>
              <a:rPr lang="en-US" sz="1800" dirty="0"/>
              <a:t>’ investment are </a:t>
            </a:r>
          </a:p>
          <a:p>
            <a:pPr marL="0" indent="0" algn="ctr">
              <a:buNone/>
            </a:pPr>
            <a:r>
              <a:rPr lang="en-US" sz="1800" b="1" dirty="0"/>
              <a:t>United States</a:t>
            </a:r>
            <a:r>
              <a:rPr lang="en-US" sz="1800" dirty="0"/>
              <a:t>, </a:t>
            </a:r>
            <a:r>
              <a:rPr lang="en-US" sz="1800" b="1" dirty="0"/>
              <a:t>United Kingdom</a:t>
            </a:r>
            <a:r>
              <a:rPr lang="en-US" sz="1800" dirty="0"/>
              <a:t> and </a:t>
            </a:r>
            <a:r>
              <a:rPr lang="en-US" sz="1800" b="1" dirty="0"/>
              <a:t>India</a:t>
            </a:r>
            <a:endParaRPr lang="en-IN" sz="1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47796"/>
              </p:ext>
            </p:extLst>
          </p:nvPr>
        </p:nvGraphicFramePr>
        <p:xfrm>
          <a:off x="1925319" y="1717529"/>
          <a:ext cx="812799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600536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234649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835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Investment (million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 English an official</a:t>
                      </a:r>
                      <a:r>
                        <a:rPr lang="en-US" baseline="0" dirty="0"/>
                        <a:t> Language?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0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United States (USA)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422510.84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7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China (CHN)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39835.42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4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United Kingdom (GBR)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20245.63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68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India (IND)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14391.86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44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Canada (CAN)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9583.33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64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France (FRA)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7259.54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5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Israel (ISR)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6907.51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32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Germany (DEU)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6346.96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74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Japan (JPN)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3363.68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954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33" y="199646"/>
            <a:ext cx="9313817" cy="967409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/>
              <a:t> Sector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235832"/>
              </p:ext>
            </p:extLst>
          </p:nvPr>
        </p:nvGraphicFramePr>
        <p:xfrm>
          <a:off x="513349" y="1672402"/>
          <a:ext cx="11169652" cy="5092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413">
                  <a:extLst>
                    <a:ext uri="{9D8B030D-6E8A-4147-A177-3AD203B41FA5}">
                      <a16:colId xmlns:a16="http://schemas.microsoft.com/office/drawing/2014/main" val="2425488156"/>
                    </a:ext>
                  </a:extLst>
                </a:gridCol>
                <a:gridCol w="2792413">
                  <a:extLst>
                    <a:ext uri="{9D8B030D-6E8A-4147-A177-3AD203B41FA5}">
                      <a16:colId xmlns:a16="http://schemas.microsoft.com/office/drawing/2014/main" val="1410049113"/>
                    </a:ext>
                  </a:extLst>
                </a:gridCol>
                <a:gridCol w="2792413">
                  <a:extLst>
                    <a:ext uri="{9D8B030D-6E8A-4147-A177-3AD203B41FA5}">
                      <a16:colId xmlns:a16="http://schemas.microsoft.com/office/drawing/2014/main" val="2124041401"/>
                    </a:ext>
                  </a:extLst>
                </a:gridCol>
                <a:gridCol w="2792413">
                  <a:extLst>
                    <a:ext uri="{9D8B030D-6E8A-4147-A177-3AD203B41FA5}">
                      <a16:colId xmlns:a16="http://schemas.microsoft.com/office/drawing/2014/main" val="172056189"/>
                    </a:ext>
                  </a:extLst>
                </a:gridCol>
              </a:tblGrid>
              <a:tr h="3355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Main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Number of Investments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Amount Invested (million 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To*p</a:t>
                      </a:r>
                      <a:r>
                        <a:rPr lang="en-US" sz="1400" baseline="0" dirty="0"/>
                        <a:t> company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064192"/>
                  </a:ext>
                </a:extLst>
              </a:tr>
              <a:tr h="33557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United States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789200"/>
                  </a:ext>
                </a:extLst>
              </a:tr>
              <a:tr h="3355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2950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108531.35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Virtustream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251773"/>
                  </a:ext>
                </a:extLst>
              </a:tr>
              <a:tr h="484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Social, Finance, Analytics, 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2714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SST Inc. (Formerly ShotSpotter)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97985"/>
                  </a:ext>
                </a:extLst>
              </a:tr>
              <a:tr h="3355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Cleantech / Semiconductors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2350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Biodesix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030836"/>
                  </a:ext>
                </a:extLst>
              </a:tr>
              <a:tr h="33557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United</a:t>
                      </a:r>
                      <a:r>
                        <a:rPr lang="en-US" sz="1400" b="1" baseline="0" dirty="0"/>
                        <a:t> Kingdom</a:t>
                      </a:r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002063"/>
                  </a:ext>
                </a:extLst>
              </a:tr>
              <a:tr h="3355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147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5436.84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Electric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680741"/>
                  </a:ext>
                </a:extLst>
              </a:tr>
              <a:tr h="484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Social, Finance, Analytics, 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Celltick</a:t>
                      </a:r>
                      <a:r>
                        <a:rPr lang="en-US" sz="1400" dirty="0"/>
                        <a:t> Technologies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50666"/>
                  </a:ext>
                </a:extLst>
              </a:tr>
              <a:tr h="3355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Cleantech / Semiconductors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EUSA Pharma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063166"/>
                  </a:ext>
                </a:extLst>
              </a:tr>
              <a:tr h="33557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India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516435"/>
                  </a:ext>
                </a:extLst>
              </a:tr>
              <a:tr h="3355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2976.54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FirstCry.com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210305"/>
                  </a:ext>
                </a:extLst>
              </a:tr>
              <a:tr h="484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Social, Finance, Analytics, 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Manthan</a:t>
                      </a:r>
                      <a:r>
                        <a:rPr lang="en-US" sz="1400" dirty="0"/>
                        <a:t>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53202"/>
                  </a:ext>
                </a:extLst>
              </a:tr>
              <a:tr h="3355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News, Search and Messaging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GupShup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9869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5539" y="1188070"/>
            <a:ext cx="978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Sector-wise investment details for the top 3 investment friendly countries for </a:t>
            </a:r>
            <a:r>
              <a:rPr lang="en-US" b="1" dirty="0"/>
              <a:t>Venture</a:t>
            </a:r>
            <a:r>
              <a:rPr lang="en-US" dirty="0"/>
              <a:t> investment type</a:t>
            </a:r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66" y="1035843"/>
            <a:ext cx="11168742" cy="55902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58288" y="179705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dirty="0"/>
              <a:t>Funding Type Plot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836" y="1266663"/>
            <a:ext cx="8892208" cy="512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067744"/>
            <a:ext cx="11168742" cy="55848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32411" y="211606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b="1" dirty="0"/>
              <a:t>Country Analysis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60" y="1294445"/>
            <a:ext cx="7884900" cy="513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232452"/>
            <a:ext cx="11168742" cy="54996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29234" y="163001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b="1" dirty="0"/>
              <a:t>Sector Analysis Plot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490" y="1598854"/>
            <a:ext cx="8950344" cy="48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1843</TotalTime>
  <Words>566</Words>
  <Application>Microsoft Office PowerPoint</Application>
  <PresentationFormat>Widescreen</PresentationFormat>
  <Paragraphs>188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CASE STUDY   SUBMISSION </vt:lpstr>
      <vt:lpstr> Abstract</vt:lpstr>
      <vt:lpstr> Problem solving methodology</vt:lpstr>
      <vt:lpstr> Funding Type Analysis</vt:lpstr>
      <vt:lpstr>Country Analysis</vt:lpstr>
      <vt:lpstr> Sector Analysis</vt:lpstr>
      <vt:lpstr> Funding Type Plot</vt:lpstr>
      <vt:lpstr> Country Analysis Plot</vt:lpstr>
      <vt:lpstr> Sector Analysis Plot</vt:lpstr>
      <vt:lpstr>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Aggarwal, Vikul</cp:lastModifiedBy>
  <cp:revision>85</cp:revision>
  <cp:lastPrinted>2019-02-02T16:00:48Z</cp:lastPrinted>
  <dcterms:created xsi:type="dcterms:W3CDTF">2016-06-09T08:16:28Z</dcterms:created>
  <dcterms:modified xsi:type="dcterms:W3CDTF">2019-02-03T12:51:25Z</dcterms:modified>
</cp:coreProperties>
</file>