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p:cViewPr varScale="1">
        <p:scale>
          <a:sx n="72" d="100"/>
          <a:sy n="72" d="100"/>
        </p:scale>
        <p:origin x="63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5B9BD4"/>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5B9BD4"/>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50068" y="326136"/>
            <a:ext cx="1409661" cy="37947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78307"/>
            <a:ext cx="1267968" cy="813816"/>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21563" y="320040"/>
            <a:ext cx="11549380" cy="6217920"/>
          </a:xfrm>
          <a:custGeom>
            <a:avLst/>
            <a:gdLst/>
            <a:ahLst/>
            <a:cxnLst/>
            <a:rect l="l" t="t" r="r" b="b"/>
            <a:pathLst>
              <a:path w="11549380" h="6217920">
                <a:moveTo>
                  <a:pt x="0" y="6217920"/>
                </a:moveTo>
                <a:lnTo>
                  <a:pt x="11548872" y="6217920"/>
                </a:lnTo>
                <a:lnTo>
                  <a:pt x="11548872" y="0"/>
                </a:lnTo>
                <a:lnTo>
                  <a:pt x="0" y="0"/>
                </a:lnTo>
                <a:lnTo>
                  <a:pt x="0" y="6217920"/>
                </a:lnTo>
                <a:close/>
              </a:path>
            </a:pathLst>
          </a:custGeom>
          <a:solidFill>
            <a:srgbClr val="000000">
              <a:alpha val="7843"/>
            </a:srgbClr>
          </a:solidFill>
        </p:spPr>
        <p:txBody>
          <a:bodyPr wrap="square" lIns="0" tIns="0" rIns="0" bIns="0" rtlCol="0"/>
          <a:lstStyle/>
          <a:p>
            <a:endParaRPr/>
          </a:p>
        </p:txBody>
      </p:sp>
      <p:sp>
        <p:nvSpPr>
          <p:cNvPr id="19" name="bk object 19"/>
          <p:cNvSpPr/>
          <p:nvPr/>
        </p:nvSpPr>
        <p:spPr>
          <a:xfrm>
            <a:off x="4655058" y="2058161"/>
            <a:ext cx="0" cy="2743200"/>
          </a:xfrm>
          <a:custGeom>
            <a:avLst/>
            <a:gdLst/>
            <a:ahLst/>
            <a:cxnLst/>
            <a:rect l="l" t="t" r="r" b="b"/>
            <a:pathLst>
              <a:path h="2743200">
                <a:moveTo>
                  <a:pt x="0" y="0"/>
                </a:moveTo>
                <a:lnTo>
                  <a:pt x="0" y="2743200"/>
                </a:lnTo>
              </a:path>
            </a:pathLst>
          </a:custGeom>
          <a:ln w="19812">
            <a:solidFill>
              <a:srgbClr val="25252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5B9BD4"/>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450068" y="326136"/>
            <a:ext cx="1409661" cy="379476"/>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78307"/>
            <a:ext cx="1267968" cy="81381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42491" y="2775026"/>
            <a:ext cx="9907016" cy="1183639"/>
          </a:xfrm>
          <a:prstGeom prst="rect">
            <a:avLst/>
          </a:prstGeom>
        </p:spPr>
        <p:txBody>
          <a:bodyPr wrap="square" lIns="0" tIns="0" rIns="0" bIns="0">
            <a:spAutoFit/>
          </a:bodyPr>
          <a:lstStyle>
            <a:lvl1pPr>
              <a:defRPr sz="4000" b="0" i="0">
                <a:solidFill>
                  <a:srgbClr val="5B9BD4"/>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54454"/>
            <a:ext cx="10896600" cy="443070"/>
          </a:xfrm>
          <a:prstGeom prst="rect">
            <a:avLst/>
          </a:prstGeom>
        </p:spPr>
        <p:txBody>
          <a:bodyPr vert="horz" wrap="square" lIns="0" tIns="12065" rIns="0" bIns="0" rtlCol="0">
            <a:spAutoFit/>
          </a:bodyPr>
          <a:lstStyle/>
          <a:p>
            <a:pPr marL="12700">
              <a:lnSpc>
                <a:spcPct val="100000"/>
              </a:lnSpc>
              <a:spcBef>
                <a:spcPts val="95"/>
              </a:spcBef>
            </a:pPr>
            <a:r>
              <a:rPr lang="en-US" sz="2800" b="1" spc="-5" dirty="0">
                <a:solidFill>
                  <a:srgbClr val="000000"/>
                </a:solidFill>
                <a:latin typeface="Times New Roman"/>
                <a:cs typeface="Times New Roman"/>
              </a:rPr>
              <a:t> CAPSTONE PROJECT : ELECKART MODEL MIX MODELLING</a:t>
            </a:r>
            <a:endParaRPr sz="2800" b="1" dirty="0">
              <a:latin typeface="Times New Roman"/>
              <a:cs typeface="Times New Roman"/>
            </a:endParaRPr>
          </a:p>
        </p:txBody>
      </p:sp>
      <p:sp>
        <p:nvSpPr>
          <p:cNvPr id="3" name="object 3"/>
          <p:cNvSpPr txBox="1"/>
          <p:nvPr/>
        </p:nvSpPr>
        <p:spPr>
          <a:xfrm>
            <a:off x="3962400" y="3352800"/>
            <a:ext cx="5105400"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latin typeface="Times New Roman"/>
                <a:cs typeface="Times New Roman"/>
              </a:rPr>
              <a:t> MID –TERM </a:t>
            </a:r>
            <a:r>
              <a:rPr sz="2800" spc="-5" dirty="0">
                <a:latin typeface="Times New Roman"/>
                <a:cs typeface="Times New Roman"/>
              </a:rPr>
              <a:t>SUBMIS</a:t>
            </a:r>
            <a:r>
              <a:rPr sz="2800" dirty="0">
                <a:latin typeface="Times New Roman"/>
                <a:cs typeface="Times New Roman"/>
              </a:rPr>
              <a:t>S</a:t>
            </a:r>
            <a:r>
              <a:rPr sz="2800" spc="-5" dirty="0">
                <a:latin typeface="Times New Roman"/>
                <a:cs typeface="Times New Roman"/>
              </a:rPr>
              <a:t>ION</a:t>
            </a:r>
            <a:endParaRPr sz="2800" dirty="0">
              <a:latin typeface="Times New Roman"/>
              <a:cs typeface="Times New Roman"/>
            </a:endParaRPr>
          </a:p>
        </p:txBody>
      </p:sp>
      <p:sp>
        <p:nvSpPr>
          <p:cNvPr id="4" name="object 4"/>
          <p:cNvSpPr txBox="1"/>
          <p:nvPr/>
        </p:nvSpPr>
        <p:spPr>
          <a:xfrm>
            <a:off x="609600" y="4572000"/>
            <a:ext cx="2514600" cy="1168590"/>
          </a:xfrm>
          <a:prstGeom prst="rect">
            <a:avLst/>
          </a:prstGeom>
        </p:spPr>
        <p:txBody>
          <a:bodyPr vert="horz" wrap="square" lIns="0" tIns="12700" rIns="0" bIns="0" rtlCol="0">
            <a:spAutoFit/>
          </a:bodyPr>
          <a:lstStyle/>
          <a:p>
            <a:pPr marL="12700" marR="5080">
              <a:lnSpc>
                <a:spcPct val="136100"/>
              </a:lnSpc>
              <a:spcBef>
                <a:spcPts val="100"/>
              </a:spcBef>
            </a:pPr>
            <a:r>
              <a:rPr sz="1800" spc="-5" dirty="0">
                <a:latin typeface="Times New Roman"/>
                <a:cs typeface="Times New Roman"/>
              </a:rPr>
              <a:t>Submitted </a:t>
            </a:r>
            <a:r>
              <a:rPr sz="1800" spc="5" dirty="0">
                <a:latin typeface="Times New Roman"/>
                <a:cs typeface="Times New Roman"/>
              </a:rPr>
              <a:t>By:  </a:t>
            </a:r>
            <a:endParaRPr lang="en-US" sz="1800" spc="5" dirty="0">
              <a:latin typeface="Times New Roman"/>
              <a:cs typeface="Times New Roman"/>
            </a:endParaRPr>
          </a:p>
          <a:p>
            <a:pPr marL="12700" marR="5080">
              <a:lnSpc>
                <a:spcPct val="136100"/>
              </a:lnSpc>
              <a:spcBef>
                <a:spcPts val="100"/>
              </a:spcBef>
            </a:pPr>
            <a:r>
              <a:rPr lang="en-US" b="1" spc="-5" dirty="0">
                <a:latin typeface="Times New Roman"/>
                <a:cs typeface="Times New Roman"/>
              </a:rPr>
              <a:t>VIKUL AGGARWAL</a:t>
            </a:r>
            <a:endParaRPr lang="en-US" b="1" dirty="0">
              <a:latin typeface="Times New Roman"/>
              <a:cs typeface="Times New Roman"/>
            </a:endParaRPr>
          </a:p>
          <a:p>
            <a:pPr marL="12700" marR="5080">
              <a:lnSpc>
                <a:spcPct val="136100"/>
              </a:lnSpc>
              <a:spcBef>
                <a:spcPts val="100"/>
              </a:spcBef>
            </a:pPr>
            <a:r>
              <a:rPr sz="1800" b="1" spc="-5" dirty="0">
                <a:latin typeface="Times New Roman"/>
                <a:cs typeface="Times New Roman"/>
              </a:rPr>
              <a:t>A</a:t>
            </a:r>
            <a:r>
              <a:rPr lang="en-US" sz="1800" b="1" spc="-5" dirty="0">
                <a:latin typeface="Times New Roman"/>
                <a:cs typeface="Times New Roman"/>
              </a:rPr>
              <a:t>NKIT SAHU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35757" y="743962"/>
            <a:ext cx="6019800" cy="3643313"/>
          </a:xfrm>
          <a:prstGeom prst="rect">
            <a:avLst/>
          </a:prstGeom>
        </p:spPr>
      </p:pic>
      <p:pic>
        <p:nvPicPr>
          <p:cNvPr id="5" name="Picture 4"/>
          <p:cNvPicPr>
            <a:picLocks noChangeAspect="1"/>
          </p:cNvPicPr>
          <p:nvPr/>
        </p:nvPicPr>
        <p:blipFill>
          <a:blip r:embed="rId3"/>
          <a:stretch>
            <a:fillRect/>
          </a:stretch>
        </p:blipFill>
        <p:spPr>
          <a:xfrm>
            <a:off x="36443" y="3343275"/>
            <a:ext cx="6437745" cy="3514725"/>
          </a:xfrm>
          <a:prstGeom prst="rect">
            <a:avLst/>
          </a:prstGeom>
        </p:spPr>
      </p:pic>
      <p:sp>
        <p:nvSpPr>
          <p:cNvPr id="6" name="TextBox 5"/>
          <p:cNvSpPr txBox="1"/>
          <p:nvPr/>
        </p:nvSpPr>
        <p:spPr>
          <a:xfrm>
            <a:off x="1447800" y="1143000"/>
            <a:ext cx="3581400" cy="923330"/>
          </a:xfrm>
          <a:prstGeom prst="rect">
            <a:avLst/>
          </a:prstGeom>
          <a:noFill/>
        </p:spPr>
        <p:txBody>
          <a:bodyPr wrap="square" rtlCol="0">
            <a:spAutoFit/>
          </a:bodyPr>
          <a:lstStyle/>
          <a:p>
            <a:r>
              <a:rPr lang="en-US" dirty="0"/>
              <a:t>Number of Items sold per subcategory per month</a:t>
            </a:r>
          </a:p>
          <a:p>
            <a:endParaRPr lang="en-US" dirty="0"/>
          </a:p>
        </p:txBody>
      </p:sp>
      <p:sp>
        <p:nvSpPr>
          <p:cNvPr id="7" name="TextBox 6"/>
          <p:cNvSpPr txBox="1"/>
          <p:nvPr/>
        </p:nvSpPr>
        <p:spPr>
          <a:xfrm>
            <a:off x="7542394" y="4896534"/>
            <a:ext cx="3505200" cy="646331"/>
          </a:xfrm>
          <a:prstGeom prst="rect">
            <a:avLst/>
          </a:prstGeom>
          <a:noFill/>
        </p:spPr>
        <p:txBody>
          <a:bodyPr wrap="square" rtlCol="0">
            <a:spAutoFit/>
          </a:bodyPr>
          <a:lstStyle/>
          <a:p>
            <a:r>
              <a:rPr lang="en-US" dirty="0"/>
              <a:t>Number of Items sold per subcategory per Week</a:t>
            </a:r>
          </a:p>
        </p:txBody>
      </p:sp>
      <p:sp>
        <p:nvSpPr>
          <p:cNvPr id="8" name="Right Arrow 7"/>
          <p:cNvSpPr/>
          <p:nvPr/>
        </p:nvSpPr>
        <p:spPr>
          <a:xfrm>
            <a:off x="5029200" y="1371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6096000" y="5105399"/>
            <a:ext cx="5334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48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65236" y="2057400"/>
            <a:ext cx="8610600" cy="4572000"/>
          </a:xfrm>
          <a:prstGeom prst="rect">
            <a:avLst/>
          </a:prstGeom>
        </p:spPr>
      </p:pic>
      <p:sp>
        <p:nvSpPr>
          <p:cNvPr id="5" name="TextBox 4"/>
          <p:cNvSpPr txBox="1"/>
          <p:nvPr/>
        </p:nvSpPr>
        <p:spPr>
          <a:xfrm>
            <a:off x="533400" y="3276600"/>
            <a:ext cx="2286000" cy="1200329"/>
          </a:xfrm>
          <a:prstGeom prst="rect">
            <a:avLst/>
          </a:prstGeom>
          <a:noFill/>
        </p:spPr>
        <p:txBody>
          <a:bodyPr wrap="square" rtlCol="0">
            <a:spAutoFit/>
          </a:bodyPr>
          <a:lstStyle/>
          <a:p>
            <a:r>
              <a:rPr lang="en-US" dirty="0"/>
              <a:t>Variation of sales amount and revenue based on percentage of Discount</a:t>
            </a:r>
          </a:p>
        </p:txBody>
      </p:sp>
      <p:sp>
        <p:nvSpPr>
          <p:cNvPr id="6" name="Right Arrow 5"/>
          <p:cNvSpPr/>
          <p:nvPr/>
        </p:nvSpPr>
        <p:spPr>
          <a:xfrm>
            <a:off x="3124200" y="3733800"/>
            <a:ext cx="441036" cy="1429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632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32400" y="1219200"/>
            <a:ext cx="6934200" cy="5495925"/>
          </a:xfrm>
          <a:prstGeom prst="rect">
            <a:avLst/>
          </a:prstGeom>
        </p:spPr>
      </p:pic>
      <p:sp>
        <p:nvSpPr>
          <p:cNvPr id="6" name="TextBox 5"/>
          <p:cNvSpPr txBox="1"/>
          <p:nvPr/>
        </p:nvSpPr>
        <p:spPr>
          <a:xfrm>
            <a:off x="609600" y="2209800"/>
            <a:ext cx="3581400" cy="2862322"/>
          </a:xfrm>
          <a:prstGeom prst="rect">
            <a:avLst/>
          </a:prstGeom>
          <a:noFill/>
        </p:spPr>
        <p:txBody>
          <a:bodyPr wrap="square" rtlCol="0">
            <a:spAutoFit/>
          </a:bodyPr>
          <a:lstStyle/>
          <a:p>
            <a:r>
              <a:rPr lang="en-US" dirty="0"/>
              <a:t>Variation of sales amount and revenue based on Payment Types.</a:t>
            </a:r>
          </a:p>
          <a:p>
            <a:endParaRPr lang="en-US" dirty="0"/>
          </a:p>
          <a:p>
            <a:r>
              <a:rPr lang="en-US" dirty="0"/>
              <a:t>Analysis – Median revenue from prepaid accounts is more than from COD products for all categories except Home Audio. This is observed even after the number of products sold is way higher in case of COD for all the sub-categories.</a:t>
            </a:r>
          </a:p>
        </p:txBody>
      </p:sp>
    </p:spTree>
    <p:extLst>
      <p:ext uri="{BB962C8B-B14F-4D97-AF65-F5344CB8AC3E}">
        <p14:creationId xmlns:p14="http://schemas.microsoft.com/office/powerpoint/2010/main" val="28595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9800" y="1066800"/>
            <a:ext cx="5867400" cy="4857750"/>
          </a:xfrm>
          <a:prstGeom prst="rect">
            <a:avLst/>
          </a:prstGeom>
        </p:spPr>
      </p:pic>
      <p:sp>
        <p:nvSpPr>
          <p:cNvPr id="5" name="TextBox 4"/>
          <p:cNvSpPr txBox="1"/>
          <p:nvPr/>
        </p:nvSpPr>
        <p:spPr>
          <a:xfrm>
            <a:off x="838200" y="2514600"/>
            <a:ext cx="3581400" cy="1754326"/>
          </a:xfrm>
          <a:prstGeom prst="rect">
            <a:avLst/>
          </a:prstGeom>
          <a:noFill/>
        </p:spPr>
        <p:txBody>
          <a:bodyPr wrap="square" rtlCol="0">
            <a:spAutoFit/>
          </a:bodyPr>
          <a:lstStyle/>
          <a:p>
            <a:r>
              <a:rPr lang="en-US" dirty="0"/>
              <a:t>Number Of Items sold at different Discount Percentage.</a:t>
            </a:r>
          </a:p>
          <a:p>
            <a:endParaRPr lang="en-US" dirty="0"/>
          </a:p>
          <a:p>
            <a:r>
              <a:rPr lang="en-US" dirty="0"/>
              <a:t>Analysis – Most of the sale happens when the discount percentage is between 50-60 %.</a:t>
            </a:r>
          </a:p>
        </p:txBody>
      </p:sp>
    </p:spTree>
    <p:extLst>
      <p:ext uri="{BB962C8B-B14F-4D97-AF65-F5344CB8AC3E}">
        <p14:creationId xmlns:p14="http://schemas.microsoft.com/office/powerpoint/2010/main" val="17563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72400" y="838200"/>
            <a:ext cx="4267200" cy="4919663"/>
          </a:xfrm>
          <a:prstGeom prst="rect">
            <a:avLst/>
          </a:prstGeom>
        </p:spPr>
      </p:pic>
      <p:sp>
        <p:nvSpPr>
          <p:cNvPr id="5" name="TextBox 4"/>
          <p:cNvSpPr txBox="1"/>
          <p:nvPr/>
        </p:nvSpPr>
        <p:spPr>
          <a:xfrm>
            <a:off x="1295400" y="647123"/>
            <a:ext cx="3810000" cy="2308324"/>
          </a:xfrm>
          <a:prstGeom prst="rect">
            <a:avLst/>
          </a:prstGeom>
          <a:noFill/>
        </p:spPr>
        <p:txBody>
          <a:bodyPr wrap="square" rtlCol="0">
            <a:spAutoFit/>
          </a:bodyPr>
          <a:lstStyle/>
          <a:p>
            <a:r>
              <a:rPr lang="en-US" dirty="0"/>
              <a:t>Percentage of COD and Prepaid transaction type for all the sub categories. </a:t>
            </a:r>
          </a:p>
          <a:p>
            <a:endParaRPr lang="en-US" dirty="0"/>
          </a:p>
          <a:p>
            <a:r>
              <a:rPr lang="en-US" dirty="0"/>
              <a:t>Analysis – Percentage of prepaid payments under camera accessory was observed to be slightly higher when compared to other categories.</a:t>
            </a:r>
          </a:p>
        </p:txBody>
      </p:sp>
      <p:pic>
        <p:nvPicPr>
          <p:cNvPr id="6" name="Picture 5"/>
          <p:cNvPicPr>
            <a:picLocks noChangeAspect="1"/>
          </p:cNvPicPr>
          <p:nvPr/>
        </p:nvPicPr>
        <p:blipFill>
          <a:blip r:embed="rId3"/>
          <a:stretch>
            <a:fillRect/>
          </a:stretch>
        </p:blipFill>
        <p:spPr>
          <a:xfrm>
            <a:off x="152400" y="2955447"/>
            <a:ext cx="3886200" cy="3921026"/>
          </a:xfrm>
          <a:prstGeom prst="rect">
            <a:avLst/>
          </a:prstGeom>
        </p:spPr>
      </p:pic>
      <p:sp>
        <p:nvSpPr>
          <p:cNvPr id="7" name="Right Arrow 6"/>
          <p:cNvSpPr/>
          <p:nvPr/>
        </p:nvSpPr>
        <p:spPr>
          <a:xfrm>
            <a:off x="5867400" y="19050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724400" y="3810000"/>
            <a:ext cx="2819400" cy="2585323"/>
          </a:xfrm>
          <a:prstGeom prst="rect">
            <a:avLst/>
          </a:prstGeom>
          <a:noFill/>
        </p:spPr>
        <p:txBody>
          <a:bodyPr wrap="square" rtlCol="0">
            <a:spAutoFit/>
          </a:bodyPr>
          <a:lstStyle/>
          <a:p>
            <a:r>
              <a:rPr lang="en-US" dirty="0"/>
              <a:t>Percentage of Luxury and Mass market products for all the sub categories. </a:t>
            </a:r>
          </a:p>
          <a:p>
            <a:endParaRPr lang="en-US" dirty="0"/>
          </a:p>
          <a:p>
            <a:r>
              <a:rPr lang="en-US" dirty="0"/>
              <a:t>Analysis – Percentage of luxury product in home audio is comparatively higher when compared to others</a:t>
            </a:r>
          </a:p>
        </p:txBody>
      </p:sp>
      <p:sp>
        <p:nvSpPr>
          <p:cNvPr id="9" name="Left Arrow 8"/>
          <p:cNvSpPr/>
          <p:nvPr/>
        </p:nvSpPr>
        <p:spPr>
          <a:xfrm>
            <a:off x="3962400" y="4114800"/>
            <a:ext cx="533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15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304800"/>
            <a:ext cx="7848600" cy="523220"/>
          </a:xfrm>
          <a:prstGeom prst="rect">
            <a:avLst/>
          </a:prstGeom>
          <a:noFill/>
        </p:spPr>
        <p:txBody>
          <a:bodyPr wrap="square" rtlCol="0">
            <a:spAutoFit/>
          </a:bodyPr>
          <a:lstStyle/>
          <a:p>
            <a:pPr algn="ctr"/>
            <a:r>
              <a:rPr lang="en-US" sz="2800" dirty="0"/>
              <a:t>LINEAR REGRESSION MODEL – CAMERA ACCESSORY</a:t>
            </a:r>
          </a:p>
        </p:txBody>
      </p:sp>
      <p:sp>
        <p:nvSpPr>
          <p:cNvPr id="9" name="TextBox 8"/>
          <p:cNvSpPr txBox="1"/>
          <p:nvPr/>
        </p:nvSpPr>
        <p:spPr>
          <a:xfrm>
            <a:off x="1219200" y="1447800"/>
            <a:ext cx="9982200" cy="1200329"/>
          </a:xfrm>
          <a:prstGeom prst="rect">
            <a:avLst/>
          </a:prstGeom>
          <a:noFill/>
        </p:spPr>
        <p:txBody>
          <a:bodyPr wrap="square" rtlCol="0">
            <a:spAutoFit/>
          </a:bodyPr>
          <a:lstStyle/>
          <a:p>
            <a:r>
              <a:rPr lang="en-US" dirty="0"/>
              <a:t>R2 SCORE </a:t>
            </a:r>
            <a:r>
              <a:rPr lang="en-US" dirty="0">
                <a:sym typeface="Wingdings" panose="05000000000000000000" pitchFamily="2" charset="2"/>
              </a:rPr>
              <a:t> 0.83 </a:t>
            </a:r>
          </a:p>
          <a:p>
            <a:r>
              <a:rPr lang="en-US" dirty="0">
                <a:sym typeface="Wingdings" panose="05000000000000000000" pitchFamily="2" charset="2"/>
              </a:rPr>
              <a:t>MSE  0.17 </a:t>
            </a:r>
          </a:p>
          <a:p>
            <a:endParaRPr lang="en-US" dirty="0">
              <a:sym typeface="Wingdings" panose="05000000000000000000" pitchFamily="2" charset="2"/>
            </a:endParaRPr>
          </a:p>
          <a:p>
            <a:endParaRPr lang="en-US" dirty="0"/>
          </a:p>
        </p:txBody>
      </p:sp>
      <p:pic>
        <p:nvPicPr>
          <p:cNvPr id="10" name="Picture 9"/>
          <p:cNvPicPr>
            <a:picLocks noChangeAspect="1"/>
          </p:cNvPicPr>
          <p:nvPr/>
        </p:nvPicPr>
        <p:blipFill>
          <a:blip r:embed="rId2"/>
          <a:stretch>
            <a:fillRect/>
          </a:stretch>
        </p:blipFill>
        <p:spPr>
          <a:xfrm>
            <a:off x="7543800" y="4038600"/>
            <a:ext cx="4124325" cy="2562225"/>
          </a:xfrm>
          <a:prstGeom prst="rect">
            <a:avLst/>
          </a:prstGeom>
        </p:spPr>
      </p:pic>
      <p:sp>
        <p:nvSpPr>
          <p:cNvPr id="11" name="TextBox 10"/>
          <p:cNvSpPr txBox="1"/>
          <p:nvPr/>
        </p:nvSpPr>
        <p:spPr>
          <a:xfrm>
            <a:off x="457200" y="4419600"/>
            <a:ext cx="4267200" cy="646331"/>
          </a:xfrm>
          <a:prstGeom prst="rect">
            <a:avLst/>
          </a:prstGeom>
          <a:noFill/>
        </p:spPr>
        <p:txBody>
          <a:bodyPr wrap="square" rtlCol="0">
            <a:spAutoFit/>
          </a:bodyPr>
          <a:lstStyle/>
          <a:p>
            <a:r>
              <a:rPr lang="en-US" dirty="0"/>
              <a:t>FIVE MOST IMPORTANT VARIABLES AFFECTING GMV FOR CAMERA ACCESSORY</a:t>
            </a:r>
          </a:p>
        </p:txBody>
      </p:sp>
      <p:sp>
        <p:nvSpPr>
          <p:cNvPr id="12" name="Right Arrow 11"/>
          <p:cNvSpPr/>
          <p:nvPr/>
        </p:nvSpPr>
        <p:spPr>
          <a:xfrm>
            <a:off x="5753100" y="4742765"/>
            <a:ext cx="1028700"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6341051" y="762000"/>
            <a:ext cx="5334001" cy="2790825"/>
          </a:xfrm>
          <a:prstGeom prst="rect">
            <a:avLst/>
          </a:prstGeom>
        </p:spPr>
      </p:pic>
    </p:spTree>
    <p:extLst>
      <p:ext uri="{BB962C8B-B14F-4D97-AF65-F5344CB8AC3E}">
        <p14:creationId xmlns:p14="http://schemas.microsoft.com/office/powerpoint/2010/main" val="149455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304800"/>
            <a:ext cx="8305800" cy="954107"/>
          </a:xfrm>
          <a:prstGeom prst="rect">
            <a:avLst/>
          </a:prstGeom>
          <a:noFill/>
        </p:spPr>
        <p:txBody>
          <a:bodyPr wrap="square" rtlCol="0">
            <a:spAutoFit/>
          </a:bodyPr>
          <a:lstStyle/>
          <a:p>
            <a:pPr algn="ctr"/>
            <a:r>
              <a:rPr lang="en-US" sz="2800" dirty="0"/>
              <a:t>LINEAR REGRESSION MODEL – GAMING ACCESSORY</a:t>
            </a:r>
          </a:p>
          <a:p>
            <a:endParaRPr lang="en-US" sz="2800" dirty="0"/>
          </a:p>
        </p:txBody>
      </p:sp>
      <p:sp>
        <p:nvSpPr>
          <p:cNvPr id="8" name="TextBox 7"/>
          <p:cNvSpPr txBox="1"/>
          <p:nvPr/>
        </p:nvSpPr>
        <p:spPr>
          <a:xfrm>
            <a:off x="685800" y="1371600"/>
            <a:ext cx="3429000" cy="646331"/>
          </a:xfrm>
          <a:prstGeom prst="rect">
            <a:avLst/>
          </a:prstGeom>
          <a:noFill/>
        </p:spPr>
        <p:txBody>
          <a:bodyPr wrap="square" rtlCol="0">
            <a:spAutoFit/>
          </a:bodyPr>
          <a:lstStyle/>
          <a:p>
            <a:r>
              <a:rPr lang="en-US" dirty="0"/>
              <a:t>R2 SCORE </a:t>
            </a:r>
            <a:r>
              <a:rPr lang="en-US" dirty="0">
                <a:sym typeface="Wingdings" panose="05000000000000000000" pitchFamily="2" charset="2"/>
              </a:rPr>
              <a:t> 0.51</a:t>
            </a:r>
          </a:p>
          <a:p>
            <a:r>
              <a:rPr lang="en-US" dirty="0">
                <a:sym typeface="Wingdings" panose="05000000000000000000" pitchFamily="2" charset="2"/>
              </a:rPr>
              <a:t>MSE  0.49 </a:t>
            </a:r>
            <a:endParaRPr lang="en-US" dirty="0"/>
          </a:p>
        </p:txBody>
      </p:sp>
      <p:pic>
        <p:nvPicPr>
          <p:cNvPr id="9" name="Picture 8"/>
          <p:cNvPicPr>
            <a:picLocks noChangeAspect="1"/>
          </p:cNvPicPr>
          <p:nvPr/>
        </p:nvPicPr>
        <p:blipFill>
          <a:blip r:embed="rId2"/>
          <a:stretch>
            <a:fillRect/>
          </a:stretch>
        </p:blipFill>
        <p:spPr>
          <a:xfrm>
            <a:off x="6934200" y="4495800"/>
            <a:ext cx="4981575" cy="2171700"/>
          </a:xfrm>
          <a:prstGeom prst="rect">
            <a:avLst/>
          </a:prstGeom>
        </p:spPr>
      </p:pic>
      <p:sp>
        <p:nvSpPr>
          <p:cNvPr id="10" name="TextBox 9"/>
          <p:cNvSpPr txBox="1"/>
          <p:nvPr/>
        </p:nvSpPr>
        <p:spPr>
          <a:xfrm>
            <a:off x="1371600" y="5334000"/>
            <a:ext cx="3657600" cy="646331"/>
          </a:xfrm>
          <a:prstGeom prst="rect">
            <a:avLst/>
          </a:prstGeom>
          <a:noFill/>
        </p:spPr>
        <p:txBody>
          <a:bodyPr wrap="square" rtlCol="0">
            <a:spAutoFit/>
          </a:bodyPr>
          <a:lstStyle/>
          <a:p>
            <a:r>
              <a:rPr lang="en-US" dirty="0"/>
              <a:t>TOP 5 FEATURES AFFECTING THE REVENUE IN GAMING ACCESSORIES</a:t>
            </a:r>
          </a:p>
        </p:txBody>
      </p:sp>
      <p:sp>
        <p:nvSpPr>
          <p:cNvPr id="11" name="Right Arrow 10"/>
          <p:cNvSpPr/>
          <p:nvPr/>
        </p:nvSpPr>
        <p:spPr>
          <a:xfrm>
            <a:off x="5753100" y="5581650"/>
            <a:ext cx="64770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6368473" y="990600"/>
            <a:ext cx="5257800" cy="3071813"/>
          </a:xfrm>
          <a:prstGeom prst="rect">
            <a:avLst/>
          </a:prstGeom>
        </p:spPr>
      </p:pic>
    </p:spTree>
    <p:extLst>
      <p:ext uri="{BB962C8B-B14F-4D97-AF65-F5344CB8AC3E}">
        <p14:creationId xmlns:p14="http://schemas.microsoft.com/office/powerpoint/2010/main" val="347069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72325" y="4495800"/>
            <a:ext cx="5019675" cy="2143125"/>
          </a:xfrm>
          <a:prstGeom prst="rect">
            <a:avLst/>
          </a:prstGeom>
        </p:spPr>
      </p:pic>
      <p:pic>
        <p:nvPicPr>
          <p:cNvPr id="5" name="Picture 4"/>
          <p:cNvPicPr>
            <a:picLocks noChangeAspect="1"/>
          </p:cNvPicPr>
          <p:nvPr/>
        </p:nvPicPr>
        <p:blipFill>
          <a:blip r:embed="rId3"/>
          <a:stretch>
            <a:fillRect/>
          </a:stretch>
        </p:blipFill>
        <p:spPr>
          <a:xfrm>
            <a:off x="6172200" y="609600"/>
            <a:ext cx="5943600" cy="3281363"/>
          </a:xfrm>
          <a:prstGeom prst="rect">
            <a:avLst/>
          </a:prstGeom>
        </p:spPr>
      </p:pic>
      <p:sp>
        <p:nvSpPr>
          <p:cNvPr id="7" name="TextBox 6"/>
          <p:cNvSpPr txBox="1"/>
          <p:nvPr/>
        </p:nvSpPr>
        <p:spPr>
          <a:xfrm>
            <a:off x="1066800" y="1219200"/>
            <a:ext cx="3429000" cy="646331"/>
          </a:xfrm>
          <a:prstGeom prst="rect">
            <a:avLst/>
          </a:prstGeom>
          <a:noFill/>
        </p:spPr>
        <p:txBody>
          <a:bodyPr wrap="square" rtlCol="0">
            <a:spAutoFit/>
          </a:bodyPr>
          <a:lstStyle/>
          <a:p>
            <a:r>
              <a:rPr lang="en-US" dirty="0"/>
              <a:t>R2 Square </a:t>
            </a:r>
            <a:r>
              <a:rPr lang="en-US" dirty="0">
                <a:sym typeface="Wingdings" panose="05000000000000000000" pitchFamily="2" charset="2"/>
              </a:rPr>
              <a:t> 0.73</a:t>
            </a:r>
          </a:p>
          <a:p>
            <a:r>
              <a:rPr lang="en-US" dirty="0">
                <a:sym typeface="Wingdings" panose="05000000000000000000" pitchFamily="2" charset="2"/>
              </a:rPr>
              <a:t>MSE  0.27</a:t>
            </a:r>
            <a:endParaRPr lang="en-US" dirty="0"/>
          </a:p>
        </p:txBody>
      </p:sp>
      <p:sp>
        <p:nvSpPr>
          <p:cNvPr id="8" name="TextBox 7"/>
          <p:cNvSpPr txBox="1"/>
          <p:nvPr/>
        </p:nvSpPr>
        <p:spPr>
          <a:xfrm>
            <a:off x="1066800" y="4724400"/>
            <a:ext cx="3581400" cy="646331"/>
          </a:xfrm>
          <a:prstGeom prst="rect">
            <a:avLst/>
          </a:prstGeom>
          <a:noFill/>
        </p:spPr>
        <p:txBody>
          <a:bodyPr wrap="square" rtlCol="0">
            <a:spAutoFit/>
          </a:bodyPr>
          <a:lstStyle/>
          <a:p>
            <a:r>
              <a:rPr lang="en-US" dirty="0"/>
              <a:t>TOP 5 FEATURES FOR REVENUE GENERATION IN HOME AUDIO</a:t>
            </a:r>
          </a:p>
        </p:txBody>
      </p:sp>
      <p:sp>
        <p:nvSpPr>
          <p:cNvPr id="9" name="Right Arrow 8"/>
          <p:cNvSpPr/>
          <p:nvPr/>
        </p:nvSpPr>
        <p:spPr>
          <a:xfrm>
            <a:off x="5105400" y="4953000"/>
            <a:ext cx="914400" cy="41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47800" y="152400"/>
            <a:ext cx="7620000" cy="1508105"/>
          </a:xfrm>
          <a:prstGeom prst="rect">
            <a:avLst/>
          </a:prstGeom>
          <a:noFill/>
        </p:spPr>
        <p:txBody>
          <a:bodyPr wrap="square" rtlCol="0">
            <a:spAutoFit/>
          </a:bodyPr>
          <a:lstStyle/>
          <a:p>
            <a:pPr algn="ctr"/>
            <a:r>
              <a:rPr lang="en-US" sz="2800" dirty="0"/>
              <a:t>LINEAR REGRESSION MODEL – GAMING ACCESSORY</a:t>
            </a:r>
          </a:p>
          <a:p>
            <a:endParaRPr lang="en-US" dirty="0"/>
          </a:p>
          <a:p>
            <a:endParaRPr lang="en-US" dirty="0"/>
          </a:p>
        </p:txBody>
      </p:sp>
    </p:spTree>
    <p:extLst>
      <p:ext uri="{BB962C8B-B14F-4D97-AF65-F5344CB8AC3E}">
        <p14:creationId xmlns:p14="http://schemas.microsoft.com/office/powerpoint/2010/main" val="163066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838200"/>
            <a:ext cx="9757461"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solidFill>
                  <a:srgbClr val="000000"/>
                </a:solidFill>
                <a:latin typeface="Times New Roman"/>
                <a:cs typeface="Times New Roman"/>
              </a:rPr>
              <a:t>BUSINESS OBJECTIVE &amp; DATA UNDERSTANDING</a:t>
            </a:r>
            <a:endParaRPr sz="3200" spc="-5" dirty="0">
              <a:solidFill>
                <a:srgbClr val="000000"/>
              </a:solidFill>
              <a:latin typeface="Times New Roman"/>
              <a:cs typeface="Times New Roman"/>
            </a:endParaRPr>
          </a:p>
        </p:txBody>
      </p:sp>
      <p:sp>
        <p:nvSpPr>
          <p:cNvPr id="6" name="TextBox 5"/>
          <p:cNvSpPr txBox="1"/>
          <p:nvPr/>
        </p:nvSpPr>
        <p:spPr>
          <a:xfrm>
            <a:off x="838200" y="2057400"/>
            <a:ext cx="1082040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Eleckart, e-commerce company based out of Canada, needs insight to optimally reallocate the budget optimally across the marketing levers.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Analysis of Data from July 2015 to June 2016.</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Product categories – Camera Accessory, Game Accessory and Home Audio</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 – Goals:</a:t>
            </a:r>
          </a:p>
          <a:p>
            <a:pPr marL="800100" lvl="1" indent="-342900">
              <a:buFont typeface="Arial" panose="020B0604020202020204" pitchFamily="34" charset="0"/>
              <a:buChar char="•"/>
            </a:pPr>
            <a:r>
              <a:rPr lang="en-US" sz="2000" dirty="0"/>
              <a:t>Performance driven </a:t>
            </a:r>
          </a:p>
          <a:p>
            <a:pPr marL="800100" lvl="1" indent="-342900">
              <a:buFont typeface="Arial" panose="020B0604020202020204" pitchFamily="34" charset="0"/>
              <a:buChar char="•"/>
            </a:pPr>
            <a:r>
              <a:rPr lang="en-US" sz="2000" dirty="0"/>
              <a:t>ROI of marketing spend – Impact Analysis</a:t>
            </a:r>
          </a:p>
          <a:p>
            <a:pPr marL="800100" lvl="1" indent="-342900">
              <a:buFont typeface="Arial" panose="020B0604020202020204" pitchFamily="34" charset="0"/>
              <a:buChar char="•"/>
            </a:pPr>
            <a:r>
              <a:rPr lang="en-US" sz="2000" dirty="0"/>
              <a:t>Optimization of Marketing spend.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327175"/>
            <a:ext cx="7924800" cy="4985980"/>
          </a:xfrm>
        </p:spPr>
        <p:txBody>
          <a:bodyPr/>
          <a:lstStyle/>
          <a:p>
            <a:pPr marL="285750" indent="-285750">
              <a:buFont typeface="Arial" panose="020B0604020202020204" pitchFamily="34" charset="0"/>
              <a:buChar char="•"/>
            </a:pPr>
            <a:r>
              <a:rPr lang="en-US" dirty="0"/>
              <a:t>The methodology for analysis is in accordance with the CRISP DM Framework. </a:t>
            </a:r>
          </a:p>
          <a:p>
            <a:endParaRPr lang="en-US" dirty="0"/>
          </a:p>
          <a:p>
            <a:pPr marL="285750" indent="-285750">
              <a:buFont typeface="Arial" panose="020B0604020202020204" pitchFamily="34" charset="0"/>
              <a:buChar char="•"/>
            </a:pPr>
            <a:r>
              <a:rPr lang="en-US" dirty="0"/>
              <a:t>Business Understanding – Help the CFO decide the marketing budget on different levers.</a:t>
            </a:r>
          </a:p>
          <a:p>
            <a:endParaRPr lang="en-US" dirty="0"/>
          </a:p>
          <a:p>
            <a:pPr marL="285750" indent="-285750">
              <a:buFont typeface="Arial" panose="020B0604020202020204" pitchFamily="34" charset="0"/>
              <a:buChar char="•"/>
            </a:pPr>
            <a:r>
              <a:rPr lang="en-US" dirty="0"/>
              <a:t>Data Understanding – Understanding the monthly spend on advertisements, online campaigns, days of special sale, Stock Index of the company, Monthly NPS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Preparation – Remove discrepancies in data to build effective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Modeling – Build various Market Mix models with the help of data prepared. Find the best model on basis of factors like Adjusted R-Square, MSE,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Evaluation - Using the best model, evaluate the important variables that effect the ROI and make recommendations.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Deployment – Final Phase of the cycle. Use the model in real time for business.</a:t>
            </a:r>
          </a:p>
        </p:txBody>
      </p:sp>
      <p:sp>
        <p:nvSpPr>
          <p:cNvPr id="4" name="TextBox 3"/>
          <p:cNvSpPr txBox="1"/>
          <p:nvPr/>
        </p:nvSpPr>
        <p:spPr>
          <a:xfrm>
            <a:off x="1447800" y="304800"/>
            <a:ext cx="8915400" cy="584775"/>
          </a:xfrm>
          <a:prstGeom prst="rect">
            <a:avLst/>
          </a:prstGeom>
          <a:noFill/>
        </p:spPr>
        <p:txBody>
          <a:bodyPr wrap="square" rtlCol="0">
            <a:spAutoFit/>
          </a:bodyPr>
          <a:lstStyle/>
          <a:p>
            <a:pPr algn="ctr"/>
            <a:r>
              <a:rPr lang="en-US" sz="3200" dirty="0"/>
              <a:t>PROBLEM SOLVING METHODOLOGY</a:t>
            </a:r>
          </a:p>
        </p:txBody>
      </p:sp>
      <p:pic>
        <p:nvPicPr>
          <p:cNvPr id="1026" name="Picture 2" descr="Image result for crisp dm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405965"/>
            <a:ext cx="3505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9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599" y="1327175"/>
            <a:ext cx="10972800" cy="5262979"/>
          </a:xfrm>
        </p:spPr>
        <p:txBody>
          <a:bodyPr/>
          <a:lstStyle/>
          <a:p>
            <a:pPr marL="285750" indent="-285750">
              <a:buFont typeface="Arial" panose="020B0604020202020204" pitchFamily="34" charset="0"/>
              <a:buChar char="•"/>
            </a:pPr>
            <a:r>
              <a:rPr lang="en-US" dirty="0"/>
              <a:t>Found and treated </a:t>
            </a:r>
            <a:r>
              <a:rPr lang="en-US" b="1" dirty="0"/>
              <a:t>white spaces</a:t>
            </a:r>
            <a:r>
              <a:rPr lang="en-US" dirty="0"/>
              <a:t> in Orders data GMV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Handled </a:t>
            </a:r>
            <a:r>
              <a:rPr lang="en-US" b="1" dirty="0"/>
              <a:t>negative values</a:t>
            </a:r>
            <a:r>
              <a:rPr lang="en-US" dirty="0"/>
              <a:t> in columns like </a:t>
            </a:r>
            <a:r>
              <a:rPr lang="en-US" dirty="0" err="1"/>
              <a:t>product_procurement_sla</a:t>
            </a:r>
            <a:r>
              <a:rPr lang="en-US" dirty="0"/>
              <a:t>, </a:t>
            </a:r>
            <a:r>
              <a:rPr lang="en-US" dirty="0" err="1"/>
              <a:t>deliverybdays</a:t>
            </a:r>
            <a:r>
              <a:rPr lang="en-US" dirty="0"/>
              <a:t> and </a:t>
            </a:r>
            <a:r>
              <a:rPr lang="en-US" dirty="0" err="1"/>
              <a:t>deliverycdays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Handling </a:t>
            </a:r>
            <a:r>
              <a:rPr lang="en-US" b="1" dirty="0"/>
              <a:t>extreme large values</a:t>
            </a:r>
            <a:r>
              <a:rPr lang="en-US" dirty="0"/>
              <a:t> for </a:t>
            </a:r>
            <a:r>
              <a:rPr lang="en-US" dirty="0" err="1"/>
              <a:t>product_procurement_sla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 values</a:t>
            </a:r>
            <a:r>
              <a:rPr lang="en-US" dirty="0"/>
              <a:t> in </a:t>
            </a:r>
            <a:r>
              <a:rPr lang="en-US" dirty="0" err="1"/>
              <a:t>deliverybdays</a:t>
            </a:r>
            <a:r>
              <a:rPr lang="en-US" dirty="0"/>
              <a:t> and </a:t>
            </a:r>
            <a:r>
              <a:rPr lang="en-US" dirty="0" err="1"/>
              <a:t>deliverycdays</a:t>
            </a:r>
            <a:r>
              <a:rPr lang="en-US" dirty="0"/>
              <a:t> were imputed with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Incorrect GMV values (</a:t>
            </a:r>
            <a:r>
              <a:rPr lang="en-US" dirty="0" err="1"/>
              <a:t>gmv</a:t>
            </a:r>
            <a:r>
              <a:rPr lang="en-US" dirty="0"/>
              <a:t>&gt;</a:t>
            </a:r>
            <a:r>
              <a:rPr lang="en-US" dirty="0" err="1"/>
              <a:t>product_mrp</a:t>
            </a:r>
            <a:r>
              <a:rPr lang="en-US" dirty="0"/>
              <a:t>*units) have been treated by dropping the records.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Duplicate </a:t>
            </a:r>
            <a:r>
              <a:rPr lang="en-US" dirty="0"/>
              <a:t>records were dropped.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‘id’ columns which did not bring significance to the analysis were dropped.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Selected data of the time period </a:t>
            </a:r>
            <a:r>
              <a:rPr lang="en-US" b="1" dirty="0"/>
              <a:t>July 2015 – June 2016</a:t>
            </a:r>
            <a:r>
              <a:rPr lang="en-US" dirty="0"/>
              <a:t> to conform to the need of the problem statement.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Binary encoding</a:t>
            </a:r>
            <a:r>
              <a:rPr lang="en-US" dirty="0"/>
              <a:t> for categorical variables with two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One hot encoding</a:t>
            </a:r>
            <a:r>
              <a:rPr lang="en-US" dirty="0"/>
              <a:t> for categorical variables with more than 2 level. </a:t>
            </a:r>
          </a:p>
        </p:txBody>
      </p:sp>
      <p:sp>
        <p:nvSpPr>
          <p:cNvPr id="4" name="TextBox 3"/>
          <p:cNvSpPr txBox="1"/>
          <p:nvPr/>
        </p:nvSpPr>
        <p:spPr>
          <a:xfrm>
            <a:off x="1600200" y="337683"/>
            <a:ext cx="8534400" cy="584775"/>
          </a:xfrm>
          <a:prstGeom prst="rect">
            <a:avLst/>
          </a:prstGeom>
          <a:noFill/>
        </p:spPr>
        <p:txBody>
          <a:bodyPr wrap="square" rtlCol="0">
            <a:spAutoFit/>
          </a:bodyPr>
          <a:lstStyle/>
          <a:p>
            <a:pPr algn="ctr"/>
            <a:r>
              <a:rPr lang="en-US" sz="3200" dirty="0"/>
              <a:t>DATA PREPARATION</a:t>
            </a:r>
          </a:p>
        </p:txBody>
      </p:sp>
    </p:spTree>
    <p:extLst>
      <p:ext uri="{BB962C8B-B14F-4D97-AF65-F5344CB8AC3E}">
        <p14:creationId xmlns:p14="http://schemas.microsoft.com/office/powerpoint/2010/main" val="338757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09600" y="1600200"/>
            <a:ext cx="11201400" cy="3600986"/>
          </a:xfrm>
        </p:spPr>
        <p:txBody>
          <a:bodyPr/>
          <a:lstStyle/>
          <a:p>
            <a:pPr marL="285750" indent="-285750">
              <a:buFont typeface="Arial" panose="020B0604020202020204" pitchFamily="34" charset="0"/>
              <a:buChar char="•"/>
            </a:pPr>
            <a:r>
              <a:rPr lang="en-US" dirty="0"/>
              <a:t>Column with single unique value has been dropped.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Three separate </a:t>
            </a:r>
            <a:r>
              <a:rPr lang="en-US" dirty="0" err="1"/>
              <a:t>dataframes</a:t>
            </a:r>
            <a:r>
              <a:rPr lang="en-US" dirty="0"/>
              <a:t> for three product sub-categories : Camera Accessory, Home Audio and Gaming Accessory.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 daily order data to Weekly Level by aggregation of the numeric variable based on the week number of the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Merge of order dataset with other secondary </a:t>
            </a:r>
            <a:r>
              <a:rPr lang="en-US" dirty="0" err="1"/>
              <a:t>dataframes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Split of data into train and test for all the three product sub-categories.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p:cNvSpPr txBox="1"/>
          <p:nvPr/>
        </p:nvSpPr>
        <p:spPr>
          <a:xfrm>
            <a:off x="1676400" y="381000"/>
            <a:ext cx="8305800" cy="584775"/>
          </a:xfrm>
          <a:prstGeom prst="rect">
            <a:avLst/>
          </a:prstGeom>
          <a:noFill/>
        </p:spPr>
        <p:txBody>
          <a:bodyPr wrap="square" rtlCol="0">
            <a:spAutoFit/>
          </a:bodyPr>
          <a:lstStyle/>
          <a:p>
            <a:pPr algn="ctr"/>
            <a:r>
              <a:rPr lang="en-US" sz="3200" dirty="0"/>
              <a:t>DATA PREPARATION – CONTD.</a:t>
            </a:r>
          </a:p>
        </p:txBody>
      </p:sp>
    </p:spTree>
    <p:extLst>
      <p:ext uri="{BB962C8B-B14F-4D97-AF65-F5344CB8AC3E}">
        <p14:creationId xmlns:p14="http://schemas.microsoft.com/office/powerpoint/2010/main" val="279885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0200" y="228600"/>
            <a:ext cx="8458200" cy="584775"/>
          </a:xfrm>
          <a:prstGeom prst="rect">
            <a:avLst/>
          </a:prstGeom>
          <a:noFill/>
        </p:spPr>
        <p:txBody>
          <a:bodyPr wrap="square" rtlCol="0">
            <a:spAutoFit/>
          </a:bodyPr>
          <a:lstStyle/>
          <a:p>
            <a:pPr algn="ctr"/>
            <a:r>
              <a:rPr lang="en-US" sz="3200" dirty="0"/>
              <a:t>FEATURE ENGINEERING</a:t>
            </a:r>
          </a:p>
        </p:txBody>
      </p:sp>
      <p:sp>
        <p:nvSpPr>
          <p:cNvPr id="5" name="TextBox 4"/>
          <p:cNvSpPr txBox="1"/>
          <p:nvPr/>
        </p:nvSpPr>
        <p:spPr>
          <a:xfrm>
            <a:off x="304800" y="1066800"/>
            <a:ext cx="11430000" cy="6186309"/>
          </a:xfrm>
          <a:prstGeom prst="rect">
            <a:avLst/>
          </a:prstGeom>
          <a:noFill/>
        </p:spPr>
        <p:txBody>
          <a:bodyPr wrap="square" rtlCol="0">
            <a:spAutoFit/>
          </a:bodyPr>
          <a:lstStyle/>
          <a:p>
            <a:endParaRPr lang="en-US" dirty="0"/>
          </a:p>
          <a:p>
            <a:pPr marL="742950" lvl="1" indent="-285750">
              <a:buFont typeface="Arial" panose="020B0604020202020204" pitchFamily="34" charset="0"/>
              <a:buChar char="•"/>
            </a:pPr>
            <a:r>
              <a:rPr lang="en-US" dirty="0"/>
              <a:t>List Price </a:t>
            </a:r>
            <a:r>
              <a:rPr lang="en-US" dirty="0">
                <a:sym typeface="Wingdings" panose="05000000000000000000" pitchFamily="2" charset="2"/>
              </a:rPr>
              <a:t> GMV/Units (Gross Merchandise Value/Units)</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Discount  MRP - List Price</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Discount_Percentage</a:t>
            </a:r>
            <a:r>
              <a:rPr lang="en-US" dirty="0">
                <a:sym typeface="Wingdings" panose="05000000000000000000" pitchFamily="2" charset="2"/>
              </a:rPr>
              <a:t>  (Discount / List Price) * 100</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Mov. Average of List Price, Discount and MRP</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payDayWeek</a:t>
            </a:r>
            <a:r>
              <a:rPr lang="en-US" dirty="0">
                <a:sym typeface="Wingdings" panose="05000000000000000000" pitchFamily="2" charset="2"/>
              </a:rPr>
              <a:t> : If Payday falls in that week, </a:t>
            </a:r>
            <a:r>
              <a:rPr lang="en-US" dirty="0" err="1">
                <a:sym typeface="Wingdings" panose="05000000000000000000" pitchFamily="2" charset="2"/>
              </a:rPr>
              <a:t>payDayWeek</a:t>
            </a:r>
            <a:r>
              <a:rPr lang="en-US" dirty="0">
                <a:sym typeface="Wingdings" panose="05000000000000000000" pitchFamily="2" charset="2"/>
              </a:rPr>
              <a:t> = 1 else 0.</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holidayWeek</a:t>
            </a:r>
            <a:r>
              <a:rPr lang="en-US" dirty="0">
                <a:sym typeface="Wingdings" panose="05000000000000000000" pitchFamily="2" charset="2"/>
              </a:rPr>
              <a:t> : If any holiday in that week, </a:t>
            </a:r>
            <a:r>
              <a:rPr lang="en-US" dirty="0" err="1">
                <a:sym typeface="Wingdings" panose="05000000000000000000" pitchFamily="2" charset="2"/>
              </a:rPr>
              <a:t>holidayWeek</a:t>
            </a:r>
            <a:r>
              <a:rPr lang="en-US" dirty="0">
                <a:sym typeface="Wingdings" panose="05000000000000000000" pitchFamily="2" charset="2"/>
              </a:rPr>
              <a:t> = 1 else 0.</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ProductType</a:t>
            </a:r>
            <a:r>
              <a:rPr lang="en-US" dirty="0">
                <a:sym typeface="Wingdings" panose="05000000000000000000" pitchFamily="2" charset="2"/>
              </a:rPr>
              <a:t> – Luxury / Mass-market</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Exponential Moving Average for 8 weeks for Advertising Media Channels.</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AdStock</a:t>
            </a:r>
            <a:r>
              <a:rPr lang="en-US" dirty="0">
                <a:sym typeface="Wingdings" panose="05000000000000000000" pitchFamily="2" charset="2"/>
              </a:rPr>
              <a:t> values for all Advertising Media. </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paymentModeIndicator</a:t>
            </a:r>
            <a:r>
              <a:rPr lang="en-US" dirty="0">
                <a:sym typeface="Wingdings" panose="05000000000000000000" pitchFamily="2" charset="2"/>
              </a:rPr>
              <a:t> : Created from original feature for the algorithm to understand.</a:t>
            </a:r>
          </a:p>
          <a:p>
            <a:pPr marL="742950" lvl="1" indent="-285750">
              <a:buFont typeface="Arial" panose="020B0604020202020204" pitchFamily="34" charset="0"/>
              <a:buChar char="•"/>
            </a:pPr>
            <a:endParaRPr lang="en-US" dirty="0">
              <a:sym typeface="Wingdings" panose="05000000000000000000" pitchFamily="2" charset="2"/>
            </a:endParaRPr>
          </a:p>
          <a:p>
            <a:pPr lvl="1"/>
            <a:r>
              <a:rPr lang="en-US" dirty="0">
                <a:sym typeface="Wingdings" panose="05000000000000000000" pitchFamily="2" charset="2"/>
              </a:rPr>
              <a:t> </a:t>
            </a:r>
            <a:r>
              <a:rPr lang="en-US" dirty="0"/>
              <a:t>	</a:t>
            </a:r>
          </a:p>
        </p:txBody>
      </p:sp>
    </p:spTree>
    <p:extLst>
      <p:ext uri="{BB962C8B-B14F-4D97-AF65-F5344CB8AC3E}">
        <p14:creationId xmlns:p14="http://schemas.microsoft.com/office/powerpoint/2010/main" val="421377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43600" y="1143000"/>
            <a:ext cx="5638800" cy="2907081"/>
          </a:xfrm>
          <a:prstGeom prst="rect">
            <a:avLst/>
          </a:prstGeom>
        </p:spPr>
      </p:pic>
      <p:sp>
        <p:nvSpPr>
          <p:cNvPr id="5" name="TextBox 4"/>
          <p:cNvSpPr txBox="1"/>
          <p:nvPr/>
        </p:nvSpPr>
        <p:spPr>
          <a:xfrm>
            <a:off x="1397000" y="1295400"/>
            <a:ext cx="3276600" cy="1477328"/>
          </a:xfrm>
          <a:prstGeom prst="rect">
            <a:avLst/>
          </a:prstGeom>
          <a:noFill/>
        </p:spPr>
        <p:txBody>
          <a:bodyPr wrap="square" rtlCol="0">
            <a:spAutoFit/>
          </a:bodyPr>
          <a:lstStyle/>
          <a:p>
            <a:r>
              <a:rPr lang="en-US" dirty="0"/>
              <a:t>Fig 1. </a:t>
            </a:r>
            <a:r>
              <a:rPr lang="en-US" dirty="0">
                <a:sym typeface="Wingdings" panose="05000000000000000000" pitchFamily="2" charset="2"/>
              </a:rPr>
              <a:t> </a:t>
            </a:r>
            <a:r>
              <a:rPr lang="en-US" dirty="0"/>
              <a:t>Finding the number of transactions by each Category</a:t>
            </a:r>
          </a:p>
          <a:p>
            <a:endParaRPr lang="en-US" dirty="0"/>
          </a:p>
          <a:p>
            <a:r>
              <a:rPr lang="en-US" dirty="0"/>
              <a:t>Camera Accessory&gt;Gaming Accessory &gt; Home Audio </a:t>
            </a:r>
          </a:p>
        </p:txBody>
      </p:sp>
      <p:sp>
        <p:nvSpPr>
          <p:cNvPr id="6" name="TextBox 5"/>
          <p:cNvSpPr txBox="1"/>
          <p:nvPr/>
        </p:nvSpPr>
        <p:spPr>
          <a:xfrm>
            <a:off x="1752600" y="381000"/>
            <a:ext cx="7924800" cy="523220"/>
          </a:xfrm>
          <a:prstGeom prst="rect">
            <a:avLst/>
          </a:prstGeom>
          <a:noFill/>
        </p:spPr>
        <p:txBody>
          <a:bodyPr wrap="square" rtlCol="0">
            <a:spAutoFit/>
          </a:bodyPr>
          <a:lstStyle/>
          <a:p>
            <a:pPr algn="ctr"/>
            <a:r>
              <a:rPr lang="en-US" sz="2800" dirty="0"/>
              <a:t>EXPLORATORY DATA ANALYSIS</a:t>
            </a:r>
          </a:p>
        </p:txBody>
      </p:sp>
      <p:pic>
        <p:nvPicPr>
          <p:cNvPr id="7" name="Picture 6"/>
          <p:cNvPicPr>
            <a:picLocks noChangeAspect="1"/>
          </p:cNvPicPr>
          <p:nvPr/>
        </p:nvPicPr>
        <p:blipFill>
          <a:blip r:embed="rId3"/>
          <a:stretch>
            <a:fillRect/>
          </a:stretch>
        </p:blipFill>
        <p:spPr>
          <a:xfrm>
            <a:off x="304800" y="3487080"/>
            <a:ext cx="4343400" cy="3354756"/>
          </a:xfrm>
          <a:prstGeom prst="rect">
            <a:avLst/>
          </a:prstGeom>
        </p:spPr>
      </p:pic>
      <p:sp>
        <p:nvSpPr>
          <p:cNvPr id="8" name="Right Arrow 7"/>
          <p:cNvSpPr/>
          <p:nvPr/>
        </p:nvSpPr>
        <p:spPr>
          <a:xfrm>
            <a:off x="4800600" y="1828800"/>
            <a:ext cx="685800" cy="205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4200" y="4419600"/>
            <a:ext cx="3505200" cy="1477328"/>
          </a:xfrm>
          <a:prstGeom prst="rect">
            <a:avLst/>
          </a:prstGeom>
          <a:noFill/>
        </p:spPr>
        <p:txBody>
          <a:bodyPr wrap="square" rtlCol="0">
            <a:spAutoFit/>
          </a:bodyPr>
          <a:lstStyle/>
          <a:p>
            <a:r>
              <a:rPr lang="en-US" dirty="0"/>
              <a:t>FIG 2. Total GMV by Product subcategory.</a:t>
            </a:r>
          </a:p>
          <a:p>
            <a:r>
              <a:rPr lang="en-US" dirty="0"/>
              <a:t>Home Audio &gt; Camera Accessory &gt; Gaming Accessory</a:t>
            </a:r>
          </a:p>
          <a:p>
            <a:endParaRPr lang="en-US" dirty="0"/>
          </a:p>
        </p:txBody>
      </p:sp>
      <p:sp>
        <p:nvSpPr>
          <p:cNvPr id="11" name="Left Arrow 10"/>
          <p:cNvSpPr/>
          <p:nvPr/>
        </p:nvSpPr>
        <p:spPr>
          <a:xfrm>
            <a:off x="5257800" y="4953000"/>
            <a:ext cx="7620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88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457200"/>
            <a:ext cx="8229600" cy="523220"/>
          </a:xfrm>
          <a:prstGeom prst="rect">
            <a:avLst/>
          </a:prstGeom>
          <a:noFill/>
        </p:spPr>
        <p:txBody>
          <a:bodyPr wrap="square" rtlCol="0">
            <a:spAutoFit/>
          </a:bodyPr>
          <a:lstStyle/>
          <a:p>
            <a:pPr algn="ctr"/>
            <a:r>
              <a:rPr lang="en-US" sz="2800" dirty="0"/>
              <a:t>EDA CONTD.</a:t>
            </a:r>
          </a:p>
        </p:txBody>
      </p:sp>
      <p:pic>
        <p:nvPicPr>
          <p:cNvPr id="5" name="Picture 4"/>
          <p:cNvPicPr>
            <a:picLocks noChangeAspect="1"/>
          </p:cNvPicPr>
          <p:nvPr/>
        </p:nvPicPr>
        <p:blipFill>
          <a:blip r:embed="rId2"/>
          <a:stretch>
            <a:fillRect/>
          </a:stretch>
        </p:blipFill>
        <p:spPr>
          <a:xfrm>
            <a:off x="7162800" y="833110"/>
            <a:ext cx="4419600" cy="2677180"/>
          </a:xfrm>
          <a:prstGeom prst="rect">
            <a:avLst/>
          </a:prstGeom>
        </p:spPr>
      </p:pic>
      <p:sp>
        <p:nvSpPr>
          <p:cNvPr id="7" name="TextBox 6"/>
          <p:cNvSpPr txBox="1"/>
          <p:nvPr/>
        </p:nvSpPr>
        <p:spPr>
          <a:xfrm>
            <a:off x="609600" y="1295400"/>
            <a:ext cx="4876800" cy="1477328"/>
          </a:xfrm>
          <a:prstGeom prst="rect">
            <a:avLst/>
          </a:prstGeom>
          <a:noFill/>
        </p:spPr>
        <p:txBody>
          <a:bodyPr wrap="square" rtlCol="0">
            <a:spAutoFit/>
          </a:bodyPr>
          <a:lstStyle/>
          <a:p>
            <a:r>
              <a:rPr lang="en-US" dirty="0"/>
              <a:t>Total GMV vs Payment Type</a:t>
            </a:r>
          </a:p>
          <a:p>
            <a:endParaRPr lang="en-US" dirty="0"/>
          </a:p>
          <a:p>
            <a:r>
              <a:rPr lang="en-US" dirty="0"/>
              <a:t>For COD – Max revenue from Home Audio</a:t>
            </a:r>
          </a:p>
          <a:p>
            <a:r>
              <a:rPr lang="en-US" dirty="0"/>
              <a:t>For Prepaid - - Max revenue from Camera Accessory</a:t>
            </a:r>
          </a:p>
        </p:txBody>
      </p:sp>
      <p:sp>
        <p:nvSpPr>
          <p:cNvPr id="8" name="Right Arrow 7"/>
          <p:cNvSpPr/>
          <p:nvPr/>
        </p:nvSpPr>
        <p:spPr>
          <a:xfrm>
            <a:off x="5562600" y="1981200"/>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6172200" y="3517217"/>
            <a:ext cx="5638800" cy="3233083"/>
          </a:xfrm>
          <a:prstGeom prst="rect">
            <a:avLst/>
          </a:prstGeom>
        </p:spPr>
      </p:pic>
      <p:sp>
        <p:nvSpPr>
          <p:cNvPr id="10" name="TextBox 9"/>
          <p:cNvSpPr txBox="1"/>
          <p:nvPr/>
        </p:nvSpPr>
        <p:spPr>
          <a:xfrm>
            <a:off x="609600" y="3581400"/>
            <a:ext cx="4495800" cy="1477328"/>
          </a:xfrm>
          <a:prstGeom prst="rect">
            <a:avLst/>
          </a:prstGeom>
          <a:noFill/>
        </p:spPr>
        <p:txBody>
          <a:bodyPr wrap="square" rtlCol="0">
            <a:spAutoFit/>
          </a:bodyPr>
          <a:lstStyle/>
          <a:p>
            <a:r>
              <a:rPr lang="en-US" dirty="0"/>
              <a:t>Order Count v/s Payment Type</a:t>
            </a:r>
          </a:p>
          <a:p>
            <a:endParaRPr lang="en-US" dirty="0"/>
          </a:p>
          <a:p>
            <a:r>
              <a:rPr lang="en-US" dirty="0"/>
              <a:t>Max Orders are through COD mode for all the product subcategories.</a:t>
            </a:r>
          </a:p>
          <a:p>
            <a:endParaRPr lang="en-US" dirty="0"/>
          </a:p>
        </p:txBody>
      </p:sp>
      <p:sp>
        <p:nvSpPr>
          <p:cNvPr id="11" name="Right Arrow 10"/>
          <p:cNvSpPr/>
          <p:nvPr/>
        </p:nvSpPr>
        <p:spPr>
          <a:xfrm>
            <a:off x="5334000" y="4320064"/>
            <a:ext cx="990600" cy="328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00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29599" y="685800"/>
            <a:ext cx="3962401" cy="3048000"/>
          </a:xfrm>
          <a:prstGeom prst="rect">
            <a:avLst/>
          </a:prstGeom>
        </p:spPr>
      </p:pic>
      <p:sp>
        <p:nvSpPr>
          <p:cNvPr id="5" name="TextBox 4"/>
          <p:cNvSpPr txBox="1"/>
          <p:nvPr/>
        </p:nvSpPr>
        <p:spPr>
          <a:xfrm>
            <a:off x="1447800" y="1295400"/>
            <a:ext cx="4419600" cy="646331"/>
          </a:xfrm>
          <a:prstGeom prst="rect">
            <a:avLst/>
          </a:prstGeom>
          <a:noFill/>
        </p:spPr>
        <p:txBody>
          <a:bodyPr wrap="square" rtlCol="0">
            <a:spAutoFit/>
          </a:bodyPr>
          <a:lstStyle/>
          <a:p>
            <a:r>
              <a:rPr lang="en-US" dirty="0"/>
              <a:t>Average Revenue on Holidays/non holidays for three product subcategories</a:t>
            </a:r>
          </a:p>
        </p:txBody>
      </p:sp>
      <p:sp>
        <p:nvSpPr>
          <p:cNvPr id="6" name="Right Arrow 5"/>
          <p:cNvSpPr/>
          <p:nvPr/>
        </p:nvSpPr>
        <p:spPr>
          <a:xfrm>
            <a:off x="6477000" y="1524000"/>
            <a:ext cx="609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57200" y="3276600"/>
            <a:ext cx="5410200" cy="3352800"/>
          </a:xfrm>
          <a:prstGeom prst="rect">
            <a:avLst/>
          </a:prstGeom>
        </p:spPr>
      </p:pic>
      <p:sp>
        <p:nvSpPr>
          <p:cNvPr id="8" name="TextBox 7"/>
          <p:cNvSpPr txBox="1"/>
          <p:nvPr/>
        </p:nvSpPr>
        <p:spPr>
          <a:xfrm>
            <a:off x="7620000" y="4191000"/>
            <a:ext cx="3505200" cy="923330"/>
          </a:xfrm>
          <a:prstGeom prst="rect">
            <a:avLst/>
          </a:prstGeom>
          <a:noFill/>
        </p:spPr>
        <p:txBody>
          <a:bodyPr wrap="square" rtlCol="0">
            <a:spAutoFit/>
          </a:bodyPr>
          <a:lstStyle/>
          <a:p>
            <a:r>
              <a:rPr lang="en-US" dirty="0"/>
              <a:t>Number of Items(Luxury/Mass-market) sold per 3 product sub-categories</a:t>
            </a:r>
          </a:p>
        </p:txBody>
      </p:sp>
      <p:sp>
        <p:nvSpPr>
          <p:cNvPr id="9" name="Left Arrow 8"/>
          <p:cNvSpPr/>
          <p:nvPr/>
        </p:nvSpPr>
        <p:spPr>
          <a:xfrm>
            <a:off x="6096000" y="4648200"/>
            <a:ext cx="685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88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TotalTime>
  <Words>882</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vt:lpstr>
      <vt:lpstr>Office Theme</vt:lpstr>
      <vt:lpstr> CAPSTONE PROJECT : ELECKART MODEL MIX MODELLING</vt:lpstr>
      <vt:lpstr>BUSINESS OBJECTIVE &amp; 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   SUBMISSION</dc:title>
  <dc:creator>Abinash Panda</dc:creator>
  <cp:lastModifiedBy>Aggarwal, Vikul</cp:lastModifiedBy>
  <cp:revision>28</cp:revision>
  <dcterms:created xsi:type="dcterms:W3CDTF">2019-03-03T10:41:38Z</dcterms:created>
  <dcterms:modified xsi:type="dcterms:W3CDTF">2019-12-02T17:08:14Z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2017-10-08T00:00:00Z</vt:filetime>
  </property>
  <property fmtid="{D5CDD505-2E9C-101B-9397-08002B2CF9AE}" pid="3" name="Creator">
    <vt:lpwstr>Microsoft® PowerPoint® 2016</vt:lpwstr>
  </property>
  <property fmtid="{D5CDD505-2E9C-101B-9397-08002B2CF9AE}" pid="4" name="LastSaved">
    <vt:filetime>2019-03-03T00:00:00Z</vt:filetime>
  </property>
</Properties>
</file>