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04900" y="1736255"/>
            <a:ext cx="10001251" cy="4040188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04900" y="914409"/>
            <a:ext cx="10001251" cy="276225"/>
          </a:xfrm>
        </p:spPr>
        <p:txBody>
          <a:bodyPr/>
          <a:lstStyle>
            <a:lvl1pPr>
              <a:defRPr sz="2667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355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Case Study on Flight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9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97748" y="1736255"/>
            <a:ext cx="10308403" cy="4040188"/>
          </a:xfrm>
        </p:spPr>
        <p:txBody>
          <a:bodyPr/>
          <a:lstStyle/>
          <a:p>
            <a:pPr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Average arrival delay at particular airport</a:t>
            </a:r>
          </a:p>
          <a:p>
            <a:pPr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Average Destination delay at particular </a:t>
            </a:r>
            <a:r>
              <a:rPr lang="en-US" sz="1867" dirty="0"/>
              <a:t>airport</a:t>
            </a:r>
          </a:p>
          <a:p>
            <a:pPr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Delay at Airport</a:t>
            </a:r>
            <a:endParaRPr lang="en-US" sz="18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15733"/>
            <a:ext cx="3492029" cy="3206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87" y="3115733"/>
            <a:ext cx="3622463" cy="3206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249" y="3115734"/>
            <a:ext cx="3309171" cy="32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80990"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Minimum, Maximum and Average delay of Air Lines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822" y="1979318"/>
            <a:ext cx="5245100" cy="41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Creation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Among the mentioned feature </a:t>
            </a:r>
            <a:r>
              <a:rPr lang="en-US" sz="1867" dirty="0"/>
              <a:t>Pearson </a:t>
            </a:r>
            <a:r>
              <a:rPr lang="en-US" sz="1867" dirty="0"/>
              <a:t>correlation is </a:t>
            </a:r>
            <a:r>
              <a:rPr lang="en-US" sz="1867" dirty="0"/>
              <a:t>performed </a:t>
            </a:r>
            <a:r>
              <a:rPr lang="en-US" sz="1867" dirty="0"/>
              <a:t>to remove </a:t>
            </a:r>
            <a:r>
              <a:rPr lang="en-US" sz="1867" dirty="0"/>
              <a:t>correlated features.</a:t>
            </a:r>
          </a:p>
          <a:p>
            <a:pPr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As the dataset is found to be balanced between </a:t>
            </a:r>
            <a:r>
              <a:rPr lang="en-US" sz="1867" dirty="0" err="1"/>
              <a:t>On_time</a:t>
            </a:r>
            <a:r>
              <a:rPr lang="en-US" sz="1867" dirty="0"/>
              <a:t> and (Delayed/Cancelled), so the Evaluation metrics chosen is Accuracy.</a:t>
            </a:r>
          </a:p>
          <a:p>
            <a:pPr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Model </a:t>
            </a:r>
            <a:r>
              <a:rPr lang="en-US" sz="1867" dirty="0"/>
              <a:t>implemented are </a:t>
            </a:r>
            <a:r>
              <a:rPr lang="en-US" sz="1867" dirty="0" err="1"/>
              <a:t>LinearSVC</a:t>
            </a:r>
            <a:r>
              <a:rPr lang="en-US" sz="1867" dirty="0"/>
              <a:t>, </a:t>
            </a:r>
            <a:r>
              <a:rPr lang="en-US" sz="1867" dirty="0" err="1"/>
              <a:t>LogisticRegression</a:t>
            </a:r>
            <a:r>
              <a:rPr lang="en-US" sz="1867" dirty="0"/>
              <a:t> and </a:t>
            </a:r>
            <a:r>
              <a:rPr lang="en-US" sz="1867" dirty="0" err="1"/>
              <a:t>lightgbm</a:t>
            </a:r>
            <a:r>
              <a:rPr lang="en-US" sz="1867" dirty="0"/>
              <a:t> Ensemble model.</a:t>
            </a:r>
          </a:p>
          <a:p>
            <a:pPr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8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1" y="3456517"/>
            <a:ext cx="6819900" cy="26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49017" y="1572062"/>
            <a:ext cx="11087100" cy="4585809"/>
          </a:xfrm>
        </p:spPr>
        <p:txBody>
          <a:bodyPr/>
          <a:lstStyle/>
          <a:p>
            <a:pPr marL="380990"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Using correlation </a:t>
            </a:r>
            <a:r>
              <a:rPr lang="en-US" sz="1867" dirty="0"/>
              <a:t>metrics, Removed </a:t>
            </a:r>
            <a:r>
              <a:rPr lang="en-US" sz="1867" dirty="0"/>
              <a:t>the related </a:t>
            </a:r>
            <a:r>
              <a:rPr lang="en-US" sz="1867" dirty="0"/>
              <a:t>features using Pearson correlation</a:t>
            </a:r>
            <a:endParaRPr lang="en-US" sz="1867" dirty="0"/>
          </a:p>
          <a:p>
            <a:pPr marL="1138738" lvl="2" indent="-380990">
              <a:spcBef>
                <a:spcPts val="1133"/>
              </a:spcBef>
            </a:pPr>
            <a:r>
              <a:rPr lang="en-US" sz="1867" dirty="0" err="1"/>
              <a:t>flight_departure_scheduled</a:t>
            </a:r>
            <a:r>
              <a:rPr lang="en-US" sz="1867" dirty="0"/>
              <a:t> and </a:t>
            </a:r>
            <a:r>
              <a:rPr lang="en-US" sz="1867" dirty="0" err="1"/>
              <a:t>flight_arrival_scheduled</a:t>
            </a:r>
            <a:r>
              <a:rPr lang="en-US" sz="1867" dirty="0"/>
              <a:t> with .99 </a:t>
            </a:r>
            <a:r>
              <a:rPr lang="en-US" sz="1867" dirty="0" err="1"/>
              <a:t>correlaction</a:t>
            </a:r>
            <a:endParaRPr lang="en-US" sz="1867" dirty="0"/>
          </a:p>
          <a:p>
            <a:pPr marL="1138738" lvl="2" indent="-380990">
              <a:spcBef>
                <a:spcPts val="1133"/>
              </a:spcBef>
            </a:pPr>
            <a:r>
              <a:rPr lang="en-US" sz="1867" dirty="0" err="1"/>
              <a:t>flight_departure_real</a:t>
            </a:r>
            <a:r>
              <a:rPr lang="en-US" sz="1867" dirty="0"/>
              <a:t> and </a:t>
            </a:r>
            <a:r>
              <a:rPr lang="en-US" sz="1867" dirty="0" err="1"/>
              <a:t>flight_arrival_real</a:t>
            </a:r>
            <a:r>
              <a:rPr lang="en-US" sz="1867" dirty="0"/>
              <a:t> with .79</a:t>
            </a:r>
          </a:p>
          <a:p>
            <a:pPr marL="1138738" lvl="2" indent="-380990">
              <a:spcBef>
                <a:spcPts val="1133"/>
              </a:spcBef>
            </a:pPr>
            <a:r>
              <a:rPr lang="en-US" sz="1867" dirty="0" err="1"/>
              <a:t>Arrival_delay</a:t>
            </a:r>
            <a:r>
              <a:rPr lang="en-US" sz="1867" dirty="0"/>
              <a:t> and departure delay with .806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4839" y="616271"/>
            <a:ext cx="10001251" cy="5584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67" b="1" dirty="0">
                <a:latin typeface="+mj-lt"/>
                <a:ea typeface="+mj-ea"/>
                <a:cs typeface="+mj-cs"/>
              </a:rPr>
              <a:t>CORRELATION CHECK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39" y="3595934"/>
            <a:ext cx="110617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results: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77334" y="1736256"/>
            <a:ext cx="10428817" cy="4389849"/>
          </a:xfrm>
        </p:spPr>
        <p:txBody>
          <a:bodyPr/>
          <a:lstStyle/>
          <a:p>
            <a:pPr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Model which outperformed is Linear SVC and </a:t>
            </a:r>
            <a:r>
              <a:rPr lang="en-US" sz="1867" dirty="0" err="1"/>
              <a:t>lightgbm</a:t>
            </a:r>
            <a:r>
              <a:rPr lang="en-US" sz="1867" dirty="0"/>
              <a:t>  with an accuracy of 72.4%</a:t>
            </a:r>
          </a:p>
          <a:p>
            <a:pPr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Most important feature for classification is </a:t>
            </a:r>
            <a:r>
              <a:rPr lang="en-US" sz="1867" dirty="0" err="1"/>
              <a:t>Flight_origin_code_iata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5998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519"/>
            <a:ext cx="12554111" cy="618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15" y="360000"/>
            <a:ext cx="10001252" cy="561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62542" y="3017209"/>
            <a:ext cx="2966581" cy="810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67" dirty="0"/>
              <a:t>Thank You</a:t>
            </a:r>
            <a:endParaRPr lang="en-US" sz="4667" dirty="0"/>
          </a:p>
        </p:txBody>
      </p:sp>
    </p:spTree>
    <p:extLst>
      <p:ext uri="{BB962C8B-B14F-4D97-AF65-F5344CB8AC3E}">
        <p14:creationId xmlns:p14="http://schemas.microsoft.com/office/powerpoint/2010/main" val="108592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3153" y="450312"/>
            <a:ext cx="10001252" cy="561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OBJECTIVE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93153" y="1595497"/>
            <a:ext cx="11403172" cy="4726281"/>
          </a:xfrm>
        </p:spPr>
        <p:txBody>
          <a:bodyPr/>
          <a:lstStyle/>
          <a:p>
            <a:endParaRPr lang="en-US" dirty="0" smtClean="0"/>
          </a:p>
          <a:p>
            <a:pPr marL="380990"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We need to predict Whether flight will be delayed/Cancelled or is on time using given meta data.</a:t>
            </a:r>
          </a:p>
          <a:p>
            <a:pPr marL="380990"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The labels are missing, from dataset which </a:t>
            </a:r>
            <a:r>
              <a:rPr lang="en-US" sz="1867" dirty="0"/>
              <a:t>is created </a:t>
            </a:r>
            <a:r>
              <a:rPr lang="en-US" sz="1867" dirty="0"/>
              <a:t>using data </a:t>
            </a:r>
            <a:r>
              <a:rPr lang="en-US" sz="1867" dirty="0"/>
              <a:t>provided</a:t>
            </a:r>
            <a:r>
              <a:rPr lang="en-US" sz="1867" dirty="0"/>
              <a:t> </a:t>
            </a:r>
            <a:r>
              <a:rPr lang="en-US" sz="1867" dirty="0"/>
              <a:t>latter.</a:t>
            </a:r>
          </a:p>
          <a:p>
            <a:pPr marL="380990"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867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MATER.CSV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80990"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Converted the </a:t>
            </a:r>
            <a:r>
              <a:rPr lang="en-US" sz="1867" dirty="0" err="1"/>
              <a:t>datetime</a:t>
            </a:r>
            <a:r>
              <a:rPr lang="en-US" sz="1867" dirty="0"/>
              <a:t> format to UTC format</a:t>
            </a:r>
          </a:p>
          <a:p>
            <a:pPr marL="380990"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Extract the feature like Wind direction, Wind speed, Temperature, Dew point, Pressure, Visibility from METAR column using Regular expression(Regex)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05" y="2877650"/>
            <a:ext cx="10852385" cy="354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9529465" cy="919306"/>
          </a:xfrm>
        </p:spPr>
        <p:txBody>
          <a:bodyPr/>
          <a:lstStyle/>
          <a:p>
            <a:r>
              <a:rPr lang="en-US" dirty="0" smtClean="0"/>
              <a:t>Arrival and departure + MATER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1763" y="1736255"/>
            <a:ext cx="11454460" cy="4570471"/>
          </a:xfrm>
        </p:spPr>
        <p:txBody>
          <a:bodyPr/>
          <a:lstStyle/>
          <a:p>
            <a:pPr marL="380990"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Concatenation </a:t>
            </a:r>
            <a:r>
              <a:rPr lang="en-US" sz="1867" dirty="0"/>
              <a:t>is done for Arrival +Mater and Departure +Mater comparing </a:t>
            </a:r>
          </a:p>
          <a:p>
            <a:pPr marL="1714457" lvl="4" indent="-380990">
              <a:spcBef>
                <a:spcPts val="1133"/>
              </a:spcBef>
            </a:pPr>
            <a:r>
              <a:rPr lang="en-US" sz="1867" dirty="0" err="1"/>
              <a:t>flight_destination_code_icao</a:t>
            </a:r>
            <a:r>
              <a:rPr lang="en-US" sz="1867" dirty="0"/>
              <a:t> with AIRPORT_IATA</a:t>
            </a:r>
          </a:p>
          <a:p>
            <a:pPr marL="1714457" lvl="4" indent="-380990">
              <a:spcBef>
                <a:spcPts val="1133"/>
              </a:spcBef>
            </a:pPr>
            <a:r>
              <a:rPr lang="en-US" sz="1867" dirty="0"/>
              <a:t>And </a:t>
            </a:r>
            <a:r>
              <a:rPr lang="en-US" sz="1867" dirty="0" err="1"/>
              <a:t>flight_destination_code_iata</a:t>
            </a:r>
            <a:r>
              <a:rPr lang="en-US" sz="1867" dirty="0"/>
              <a:t> lying between UTC </a:t>
            </a:r>
            <a:r>
              <a:rPr lang="en-US" sz="1867" dirty="0"/>
              <a:t>and </a:t>
            </a:r>
            <a:r>
              <a:rPr lang="en-US" sz="1867" dirty="0"/>
              <a:t>UTC -1800</a:t>
            </a:r>
          </a:p>
          <a:p>
            <a:pPr marL="380990"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Thereby </a:t>
            </a:r>
            <a:r>
              <a:rPr lang="en-US" sz="1867" dirty="0"/>
              <a:t>adding extra feature that will be used for modelling</a:t>
            </a:r>
            <a:r>
              <a:rPr lang="en-US" sz="1867" dirty="0"/>
              <a:t>.</a:t>
            </a:r>
          </a:p>
          <a:p>
            <a:pPr marL="380990"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867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13" y="3472509"/>
            <a:ext cx="101219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19165"/>
          </a:xfrm>
        </p:spPr>
        <p:txBody>
          <a:bodyPr/>
          <a:lstStyle/>
          <a:p>
            <a:r>
              <a:rPr lang="en-US" dirty="0" smtClean="0"/>
              <a:t>Label Creation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59" y="2902479"/>
            <a:ext cx="8467936" cy="311826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3344" y="1574771"/>
            <a:ext cx="10001251" cy="4040188"/>
          </a:xfrm>
        </p:spPr>
        <p:txBody>
          <a:bodyPr/>
          <a:lstStyle/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sz="1867" dirty="0"/>
              <a:t>Based on the difference between, </a:t>
            </a:r>
            <a:r>
              <a:rPr lang="en-US" sz="1867" dirty="0" err="1"/>
              <a:t>flight_arrival_scheduled</a:t>
            </a:r>
            <a:r>
              <a:rPr lang="en-US" sz="1867" dirty="0"/>
              <a:t> and </a:t>
            </a:r>
            <a:r>
              <a:rPr lang="en-US" sz="1867" dirty="0" err="1"/>
              <a:t>flight_arrival_real</a:t>
            </a:r>
            <a:r>
              <a:rPr lang="en-US" sz="1867" dirty="0"/>
              <a:t>, labels are </a:t>
            </a:r>
            <a:r>
              <a:rPr lang="en-US" sz="1867" dirty="0"/>
              <a:t>decided, </a:t>
            </a:r>
            <a:r>
              <a:rPr lang="en-US" sz="1867" dirty="0"/>
              <a:t>one among the three(</a:t>
            </a:r>
            <a:r>
              <a:rPr lang="en-US" sz="1867" dirty="0" err="1"/>
              <a:t>On_time</a:t>
            </a:r>
            <a:r>
              <a:rPr lang="en-US" sz="1867" dirty="0"/>
              <a:t>, Delayed and Cancelled</a:t>
            </a:r>
            <a:r>
              <a:rPr lang="en-US" sz="1867" dirty="0"/>
              <a:t>).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sz="1867" dirty="0"/>
              <a:t>For cancelled flight, </a:t>
            </a:r>
            <a:r>
              <a:rPr lang="en-US" sz="1867" dirty="0" err="1"/>
              <a:t>flight_arrival_real</a:t>
            </a:r>
            <a:r>
              <a:rPr lang="en-US" sz="1867" dirty="0"/>
              <a:t> is missing.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4581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sz="1867" dirty="0"/>
              <a:t>Top 10 frequent Airline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76" y="2104731"/>
            <a:ext cx="7192785" cy="437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04900" y="1745042"/>
            <a:ext cx="10001251" cy="4040188"/>
          </a:xfrm>
        </p:spPr>
        <p:txBody>
          <a:bodyPr/>
          <a:lstStyle/>
          <a:p>
            <a:pPr marL="380990"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Frequent Flight with their delay and </a:t>
            </a:r>
            <a:r>
              <a:rPr lang="en-US" sz="1867" dirty="0"/>
              <a:t>timings</a:t>
            </a:r>
          </a:p>
          <a:p>
            <a:pPr marL="804313" lvl="1" indent="-380990">
              <a:spcBef>
                <a:spcPts val="1133"/>
              </a:spcBef>
            </a:pPr>
            <a:r>
              <a:rPr lang="en-US" sz="1867" dirty="0"/>
              <a:t>Lufthansa </a:t>
            </a:r>
            <a:r>
              <a:rPr lang="en-US" sz="1867" dirty="0"/>
              <a:t>and </a:t>
            </a:r>
            <a:r>
              <a:rPr lang="en-US" sz="1867" dirty="0"/>
              <a:t>EasyJet are most probable for cancellation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647901"/>
            <a:ext cx="9652000" cy="42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5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80990"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Airport with most </a:t>
            </a:r>
            <a:r>
              <a:rPr lang="en-US" sz="1867" dirty="0"/>
              <a:t>Flights</a:t>
            </a:r>
            <a:endParaRPr lang="en-US" sz="1867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59" y="2158838"/>
            <a:ext cx="7042855" cy="428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80990" indent="-380990">
              <a:spcBef>
                <a:spcPts val="1133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67" dirty="0"/>
              <a:t>Cancellation and delay at these busiest Airports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78" y="2157120"/>
            <a:ext cx="9197623" cy="41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</TotalTime>
  <Words>308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Rockwell</vt:lpstr>
      <vt:lpstr>Rockwell Condensed</vt:lpstr>
      <vt:lpstr>Wingdings</vt:lpstr>
      <vt:lpstr>Wood Type</vt:lpstr>
      <vt:lpstr>Case Study on Flight dataset</vt:lpstr>
      <vt:lpstr>OBJECTIVE</vt:lpstr>
      <vt:lpstr>MATER.CSV</vt:lpstr>
      <vt:lpstr>Arrival and departure + MATER </vt:lpstr>
      <vt:lpstr>Label Creation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Creation</vt:lpstr>
      <vt:lpstr>PowerPoint Presentation</vt:lpstr>
      <vt:lpstr>Modelling results: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Flight dataset</dc:title>
  <dc:creator>vivek</dc:creator>
  <cp:lastModifiedBy>vivek</cp:lastModifiedBy>
  <cp:revision>1</cp:revision>
  <dcterms:created xsi:type="dcterms:W3CDTF">2020-08-20T12:06:26Z</dcterms:created>
  <dcterms:modified xsi:type="dcterms:W3CDTF">2020-08-20T12:09:19Z</dcterms:modified>
</cp:coreProperties>
</file>