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58" r:id="rId7"/>
    <p:sldId id="265" r:id="rId8"/>
    <p:sldId id="266" r:id="rId9"/>
    <p:sldId id="264"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KPMG NLP Skill Assessment</a:t>
            </a:r>
            <a:r>
              <a:rPr lang="en-US" dirty="0"/>
              <a:t/>
            </a:r>
            <a:br>
              <a:rPr lang="en-US" dirty="0"/>
            </a:br>
            <a:endParaRPr lang="en-US" dirty="0"/>
          </a:p>
        </p:txBody>
      </p:sp>
    </p:spTree>
    <p:extLst>
      <p:ext uri="{BB962C8B-B14F-4D97-AF65-F5344CB8AC3E}">
        <p14:creationId xmlns:p14="http://schemas.microsoft.com/office/powerpoint/2010/main" val="2109177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625" y="624110"/>
            <a:ext cx="10011988" cy="774384"/>
          </a:xfrm>
        </p:spPr>
        <p:txBody>
          <a:bodyPr/>
          <a:lstStyle/>
          <a:p>
            <a:r>
              <a:rPr lang="en-US" dirty="0" smtClean="0"/>
              <a:t>Training and validation Loss</a:t>
            </a:r>
            <a:endParaRPr lang="en-US" dirty="0"/>
          </a:p>
        </p:txBody>
      </p:sp>
      <p:pic>
        <p:nvPicPr>
          <p:cNvPr id="5" name="Picture 4"/>
          <p:cNvPicPr>
            <a:picLocks noChangeAspect="1"/>
          </p:cNvPicPr>
          <p:nvPr/>
        </p:nvPicPr>
        <p:blipFill>
          <a:blip r:embed="rId2"/>
          <a:stretch>
            <a:fillRect/>
          </a:stretch>
        </p:blipFill>
        <p:spPr>
          <a:xfrm>
            <a:off x="1492625" y="1523719"/>
            <a:ext cx="8843766" cy="4661928"/>
          </a:xfrm>
          <a:prstGeom prst="rect">
            <a:avLst/>
          </a:prstGeom>
        </p:spPr>
      </p:pic>
    </p:spTree>
    <p:extLst>
      <p:ext uri="{BB962C8B-B14F-4D97-AF65-F5344CB8AC3E}">
        <p14:creationId xmlns:p14="http://schemas.microsoft.com/office/powerpoint/2010/main" val="1475541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289" y="529981"/>
            <a:ext cx="8911687" cy="639914"/>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1196788" y="1519517"/>
            <a:ext cx="10307824" cy="4840941"/>
          </a:xfrm>
        </p:spPr>
        <p:txBody>
          <a:bodyPr/>
          <a:lstStyle/>
          <a:p>
            <a:r>
              <a:rPr lang="en-US" dirty="0" smtClean="0"/>
              <a:t>The build model is used to predict entity from test data.</a:t>
            </a:r>
            <a:endParaRPr lang="en-US" dirty="0" smtClean="0"/>
          </a:p>
          <a:p>
            <a:r>
              <a:rPr lang="en-US" dirty="0" smtClean="0"/>
              <a:t>The </a:t>
            </a:r>
            <a:r>
              <a:rPr lang="en-US" dirty="0"/>
              <a:t>performance matrix used here is Confusion Matrix. We have computed accuracy, precision, Recall and F1 Score for all the NER category based on which we have used micro F1 score as our evaluation </a:t>
            </a:r>
            <a:r>
              <a:rPr lang="en-US" dirty="0" smtClean="0"/>
              <a:t>matrix.</a:t>
            </a:r>
          </a:p>
          <a:p>
            <a:r>
              <a:rPr lang="en-US" dirty="0"/>
              <a:t>For </a:t>
            </a:r>
            <a:r>
              <a:rPr lang="en-US" b="1" dirty="0" err="1"/>
              <a:t>Eng</a:t>
            </a:r>
            <a:r>
              <a:rPr lang="en-US" b="1" dirty="0"/>
              <a:t> </a:t>
            </a:r>
            <a:r>
              <a:rPr lang="en-US" b="1" dirty="0" smtClean="0"/>
              <a:t>Data</a:t>
            </a:r>
            <a:r>
              <a:rPr lang="en-US" dirty="0" smtClean="0"/>
              <a:t>:</a:t>
            </a:r>
          </a:p>
          <a:p>
            <a:endParaRPr lang="en-US" dirty="0"/>
          </a:p>
          <a:p>
            <a:endParaRPr lang="en-US" dirty="0" smtClean="0"/>
          </a:p>
          <a:p>
            <a:endParaRPr lang="en-US" dirty="0"/>
          </a:p>
          <a:p>
            <a:r>
              <a:rPr lang="en-US" dirty="0" smtClean="0"/>
              <a:t>For </a:t>
            </a:r>
            <a:r>
              <a:rPr lang="en-US" b="1" dirty="0"/>
              <a:t>trivial10k13 Data</a:t>
            </a:r>
            <a:endParaRPr lang="en-US" dirty="0"/>
          </a:p>
          <a:p>
            <a:endParaRPr lang="en-US" dirty="0"/>
          </a:p>
        </p:txBody>
      </p:sp>
      <p:pic>
        <p:nvPicPr>
          <p:cNvPr id="5" name="Picture 4"/>
          <p:cNvPicPr/>
          <p:nvPr/>
        </p:nvPicPr>
        <p:blipFill>
          <a:blip r:embed="rId2"/>
          <a:stretch>
            <a:fillRect/>
          </a:stretch>
        </p:blipFill>
        <p:spPr>
          <a:xfrm>
            <a:off x="2784942" y="4816546"/>
            <a:ext cx="6224588" cy="1142160"/>
          </a:xfrm>
          <a:prstGeom prst="rect">
            <a:avLst/>
          </a:prstGeom>
        </p:spPr>
      </p:pic>
      <p:pic>
        <p:nvPicPr>
          <p:cNvPr id="6" name="Picture 5"/>
          <p:cNvPicPr/>
          <p:nvPr/>
        </p:nvPicPr>
        <p:blipFill>
          <a:blip r:embed="rId3"/>
          <a:stretch>
            <a:fillRect/>
          </a:stretch>
        </p:blipFill>
        <p:spPr>
          <a:xfrm>
            <a:off x="2442323" y="3267636"/>
            <a:ext cx="6365501" cy="1143000"/>
          </a:xfrm>
          <a:prstGeom prst="rect">
            <a:avLst/>
          </a:prstGeom>
        </p:spPr>
      </p:pic>
    </p:spTree>
    <p:extLst>
      <p:ext uri="{BB962C8B-B14F-4D97-AF65-F5344CB8AC3E}">
        <p14:creationId xmlns:p14="http://schemas.microsoft.com/office/powerpoint/2010/main" val="1652287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96" y="556875"/>
            <a:ext cx="8911687" cy="720596"/>
          </a:xfrm>
        </p:spPr>
        <p:txBody>
          <a:bodyPr/>
          <a:lstStyle/>
          <a:p>
            <a:r>
              <a:rPr lang="en-US" dirty="0" smtClean="0"/>
              <a:t>Future Improvements</a:t>
            </a:r>
            <a:endParaRPr lang="en-US" dirty="0"/>
          </a:p>
        </p:txBody>
      </p:sp>
      <p:sp>
        <p:nvSpPr>
          <p:cNvPr id="3" name="Content Placeholder 2"/>
          <p:cNvSpPr>
            <a:spLocks noGrp="1"/>
          </p:cNvSpPr>
          <p:nvPr>
            <p:ph idx="1"/>
          </p:nvPr>
        </p:nvSpPr>
        <p:spPr>
          <a:xfrm>
            <a:off x="1580683" y="1649506"/>
            <a:ext cx="9943446" cy="4670612"/>
          </a:xfrm>
        </p:spPr>
        <p:txBody>
          <a:bodyPr/>
          <a:lstStyle/>
          <a:p>
            <a:r>
              <a:rPr lang="en-US" dirty="0" smtClean="0"/>
              <a:t>Instead of </a:t>
            </a:r>
            <a:r>
              <a:rPr lang="pt-BR" dirty="0"/>
              <a:t>BERTBASE </a:t>
            </a:r>
            <a:r>
              <a:rPr lang="pt-BR" dirty="0" smtClean="0"/>
              <a:t>model we can use BERTLARGE model, which would have helped in increasing the accuracy of model.</a:t>
            </a:r>
          </a:p>
          <a:p>
            <a:r>
              <a:rPr lang="pt-BR" dirty="0" smtClean="0"/>
              <a:t>We can look for other Language model as well like XLNet which overcome some drawback of BERT.</a:t>
            </a:r>
          </a:p>
          <a:p>
            <a:endParaRPr lang="en-US" dirty="0"/>
          </a:p>
        </p:txBody>
      </p:sp>
    </p:spTree>
    <p:extLst>
      <p:ext uri="{BB962C8B-B14F-4D97-AF65-F5344CB8AC3E}">
        <p14:creationId xmlns:p14="http://schemas.microsoft.com/office/powerpoint/2010/main" val="647752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73306" y="2133599"/>
            <a:ext cx="9931306" cy="3998259"/>
          </a:xfrm>
        </p:spPr>
        <p:txBody>
          <a:bodyPr/>
          <a:lstStyle/>
          <a:p>
            <a:r>
              <a:rPr lang="en-US" dirty="0" err="1"/>
              <a:t>Pretrained</a:t>
            </a:r>
            <a:r>
              <a:rPr lang="en-US" dirty="0"/>
              <a:t> </a:t>
            </a:r>
            <a:r>
              <a:rPr lang="en-US" dirty="0" smtClean="0"/>
              <a:t>Model-</a:t>
            </a:r>
            <a:endParaRPr lang="en-US" dirty="0"/>
          </a:p>
          <a:p>
            <a:r>
              <a:rPr lang="en-US" dirty="0"/>
              <a:t>A pre-trained model is a model that was trained on a large benchmark dataset to solve a problem similar to the </a:t>
            </a:r>
            <a:r>
              <a:rPr lang="en-US" dirty="0" smtClean="0"/>
              <a:t>one that </a:t>
            </a:r>
            <a:r>
              <a:rPr lang="en-US" dirty="0"/>
              <a:t>we want to </a:t>
            </a:r>
            <a:r>
              <a:rPr lang="en-US" dirty="0" smtClean="0"/>
              <a:t>solve. Like: </a:t>
            </a:r>
          </a:p>
          <a:p>
            <a:pPr lvl="1"/>
            <a:r>
              <a:rPr lang="en-US" b="1" dirty="0" smtClean="0"/>
              <a:t>VGG16 </a:t>
            </a:r>
            <a:r>
              <a:rPr lang="en-US" dirty="0" smtClean="0"/>
              <a:t>which is Trained </a:t>
            </a:r>
            <a:r>
              <a:rPr lang="en-US" dirty="0"/>
              <a:t>on 14 million images belonging to 1000 </a:t>
            </a:r>
            <a:r>
              <a:rPr lang="en-US" dirty="0" smtClean="0"/>
              <a:t>classes</a:t>
            </a:r>
          </a:p>
          <a:p>
            <a:pPr lvl="1"/>
            <a:r>
              <a:rPr lang="en-US" b="1" dirty="0" err="1" smtClean="0"/>
              <a:t>AlexNet</a:t>
            </a:r>
            <a:r>
              <a:rPr lang="en-US" dirty="0" smtClean="0"/>
              <a:t>: which is trained </a:t>
            </a:r>
            <a:r>
              <a:rPr lang="en-US" dirty="0"/>
              <a:t>over 15 million labeled high-resolution images in over 22,000 </a:t>
            </a:r>
            <a:r>
              <a:rPr lang="en-US" dirty="0" smtClean="0"/>
              <a:t>categories</a:t>
            </a:r>
            <a:endParaRPr lang="en-US" dirty="0"/>
          </a:p>
          <a:p>
            <a:pPr lvl="1"/>
            <a:r>
              <a:rPr lang="en-US" b="1" dirty="0" smtClean="0"/>
              <a:t>BERT</a:t>
            </a:r>
            <a:r>
              <a:rPr lang="en-US" dirty="0" smtClean="0"/>
              <a:t> model - </a:t>
            </a:r>
            <a:r>
              <a:rPr lang="en-US" dirty="0"/>
              <a:t>t</a:t>
            </a:r>
            <a:r>
              <a:rPr lang="en-US" dirty="0" smtClean="0"/>
              <a:t>rained over 800M words of </a:t>
            </a:r>
            <a:r>
              <a:rPr lang="en-US" dirty="0" err="1" smtClean="0"/>
              <a:t>BooksCorpus</a:t>
            </a:r>
            <a:r>
              <a:rPr lang="en-US" dirty="0" smtClean="0"/>
              <a:t> and 2,500M words</a:t>
            </a:r>
            <a:r>
              <a:rPr lang="en-US" dirty="0"/>
              <a:t> </a:t>
            </a:r>
            <a:r>
              <a:rPr lang="en-US" dirty="0" smtClean="0"/>
              <a:t>from </a:t>
            </a:r>
            <a:r>
              <a:rPr lang="en-US" dirty="0"/>
              <a:t>English Wikipedia </a:t>
            </a:r>
          </a:p>
        </p:txBody>
      </p:sp>
    </p:spTree>
    <p:extLst>
      <p:ext uri="{BB962C8B-B14F-4D97-AF65-F5344CB8AC3E}">
        <p14:creationId xmlns:p14="http://schemas.microsoft.com/office/powerpoint/2010/main" val="2640845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BERT Model</a:t>
            </a:r>
            <a:endParaRPr lang="en-US" dirty="0"/>
          </a:p>
        </p:txBody>
      </p:sp>
      <p:sp>
        <p:nvSpPr>
          <p:cNvPr id="3" name="Content Placeholder 2"/>
          <p:cNvSpPr>
            <a:spLocks noGrp="1"/>
          </p:cNvSpPr>
          <p:nvPr>
            <p:ph idx="1"/>
          </p:nvPr>
        </p:nvSpPr>
        <p:spPr>
          <a:xfrm>
            <a:off x="1855694" y="1586753"/>
            <a:ext cx="9648918" cy="5271247"/>
          </a:xfrm>
        </p:spPr>
        <p:txBody>
          <a:bodyPr>
            <a:normAutofit/>
          </a:bodyPr>
          <a:lstStyle/>
          <a:p>
            <a:r>
              <a:rPr lang="en-US" dirty="0"/>
              <a:t>Introduced by Google, BERT is a </a:t>
            </a:r>
            <a:r>
              <a:rPr lang="en-US" dirty="0" err="1"/>
              <a:t>PreTrained</a:t>
            </a:r>
            <a:r>
              <a:rPr lang="en-US" dirty="0"/>
              <a:t> Model that consists of </a:t>
            </a:r>
            <a:r>
              <a:rPr lang="en-US" dirty="0" smtClean="0"/>
              <a:t>layers of </a:t>
            </a:r>
            <a:r>
              <a:rPr lang="en-US" dirty="0"/>
              <a:t>Transformers and uses Attention Mechanism</a:t>
            </a:r>
            <a:endParaRPr lang="en-US" dirty="0" smtClean="0"/>
          </a:p>
          <a:p>
            <a:r>
              <a:rPr lang="en-US" dirty="0" smtClean="0"/>
              <a:t>BERT is </a:t>
            </a:r>
            <a:r>
              <a:rPr lang="en-US" dirty="0"/>
              <a:t>a bidirectional transformer </a:t>
            </a:r>
            <a:r>
              <a:rPr lang="en-US" dirty="0" err="1"/>
              <a:t>pretrained</a:t>
            </a:r>
            <a:r>
              <a:rPr lang="en-US" dirty="0"/>
              <a:t> using a combination of masked language modeling objective and next sentence prediction on a large corpus comprising the Toronto Book Corpus and Wikipedia.</a:t>
            </a:r>
          </a:p>
          <a:p>
            <a:r>
              <a:rPr lang="en-US" dirty="0"/>
              <a:t>BERT is designed to pre-train deep bidirectional representations from unlabeled text by jointly conditioning on both left and right context in all layers. As a result, the pre-trained BERT model can be fine-tuned with just one additional output layer to create state-of-the-art models for a wide range of tasks, such as question answering and language inference, without substantial task-specific architecture modifications</a:t>
            </a:r>
            <a:r>
              <a:rPr lang="en-US" dirty="0" smtClean="0"/>
              <a:t>.</a:t>
            </a:r>
          </a:p>
          <a:p>
            <a:r>
              <a:rPr lang="pt-BR" dirty="0"/>
              <a:t>BERTBASE (L=12, H=768, A=12, Total </a:t>
            </a:r>
            <a:r>
              <a:rPr lang="pt-BR" dirty="0" smtClean="0"/>
              <a:t>Parameters=110M)</a:t>
            </a:r>
          </a:p>
          <a:p>
            <a:pPr marL="914400" lvl="2" indent="0">
              <a:buNone/>
            </a:pPr>
            <a:r>
              <a:rPr lang="en-US" dirty="0" smtClean="0"/>
              <a:t>Where L=Number of Layers, H = Hidden Size and A = Number of Attention</a:t>
            </a:r>
          </a:p>
          <a:p>
            <a:endParaRPr lang="en-US" dirty="0"/>
          </a:p>
          <a:p>
            <a:endParaRPr lang="en-US" dirty="0" smtClean="0"/>
          </a:p>
          <a:p>
            <a:pPr marL="0" indent="0">
              <a:buNone/>
            </a:pPr>
            <a:r>
              <a:rPr lang="en-US" sz="1100" dirty="0"/>
              <a:t>*Source- https://huggingface.co/transformers/model_doc/bert.html</a:t>
            </a:r>
            <a:endParaRPr lang="en-US" sz="1100" dirty="0" smtClean="0"/>
          </a:p>
          <a:p>
            <a:endParaRPr lang="en-US" dirty="0"/>
          </a:p>
        </p:txBody>
      </p:sp>
    </p:spTree>
    <p:extLst>
      <p:ext uri="{BB962C8B-B14F-4D97-AF65-F5344CB8AC3E}">
        <p14:creationId xmlns:p14="http://schemas.microsoft.com/office/powerpoint/2010/main" val="290185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24110"/>
            <a:ext cx="9904413" cy="707149"/>
          </a:xfrm>
        </p:spPr>
        <p:txBody>
          <a:bodyPr/>
          <a:lstStyle/>
          <a:p>
            <a:r>
              <a:rPr lang="en-US" dirty="0" smtClean="0"/>
              <a:t>Other Benefit from BERT</a:t>
            </a:r>
            <a:endParaRPr lang="en-US" dirty="0"/>
          </a:p>
        </p:txBody>
      </p:sp>
      <p:sp>
        <p:nvSpPr>
          <p:cNvPr id="3" name="Content Placeholder 2"/>
          <p:cNvSpPr>
            <a:spLocks noGrp="1"/>
          </p:cNvSpPr>
          <p:nvPr>
            <p:ph idx="1"/>
          </p:nvPr>
        </p:nvSpPr>
        <p:spPr>
          <a:xfrm>
            <a:off x="1143001" y="1667434"/>
            <a:ext cx="6777317" cy="4625789"/>
          </a:xfrm>
        </p:spPr>
        <p:txBody>
          <a:bodyPr/>
          <a:lstStyle/>
          <a:p>
            <a:r>
              <a:rPr lang="en-US" dirty="0"/>
              <a:t>BERT model can be fine-tuned with just one additional </a:t>
            </a:r>
            <a:r>
              <a:rPr lang="en-US" dirty="0" smtClean="0"/>
              <a:t>output layer</a:t>
            </a:r>
          </a:p>
          <a:p>
            <a:r>
              <a:rPr lang="en-US" dirty="0" smtClean="0"/>
              <a:t>Problem of Vanishing gradient can be solved</a:t>
            </a:r>
          </a:p>
          <a:p>
            <a:r>
              <a:rPr lang="en-US" dirty="0"/>
              <a:t>Supports </a:t>
            </a:r>
            <a:r>
              <a:rPr lang="en-US" dirty="0" smtClean="0"/>
              <a:t>Parallel </a:t>
            </a:r>
            <a:r>
              <a:rPr lang="en-US" dirty="0"/>
              <a:t>computation</a:t>
            </a:r>
          </a:p>
        </p:txBody>
      </p:sp>
      <p:pic>
        <p:nvPicPr>
          <p:cNvPr id="4" name="Picture 3"/>
          <p:cNvPicPr>
            <a:picLocks noChangeAspect="1"/>
          </p:cNvPicPr>
          <p:nvPr/>
        </p:nvPicPr>
        <p:blipFill>
          <a:blip r:embed="rId2"/>
          <a:stretch>
            <a:fillRect/>
          </a:stretch>
        </p:blipFill>
        <p:spPr>
          <a:xfrm>
            <a:off x="8152160" y="624110"/>
            <a:ext cx="3899767" cy="5688946"/>
          </a:xfrm>
          <a:prstGeom prst="rect">
            <a:avLst/>
          </a:prstGeom>
        </p:spPr>
      </p:pic>
    </p:spTree>
    <p:extLst>
      <p:ext uri="{BB962C8B-B14F-4D97-AF65-F5344CB8AC3E}">
        <p14:creationId xmlns:p14="http://schemas.microsoft.com/office/powerpoint/2010/main" val="71685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442" y="556874"/>
            <a:ext cx="8911687" cy="680255"/>
          </a:xfrm>
        </p:spPr>
        <p:txBody>
          <a:bodyPr/>
          <a:lstStyle/>
          <a:p>
            <a:r>
              <a:rPr lang="en-US" dirty="0" err="1" smtClean="0"/>
              <a:t>DataSet</a:t>
            </a:r>
            <a:endParaRPr lang="en-US" dirty="0"/>
          </a:p>
        </p:txBody>
      </p:sp>
      <p:sp>
        <p:nvSpPr>
          <p:cNvPr id="3" name="Content Placeholder 2"/>
          <p:cNvSpPr>
            <a:spLocks noGrp="1"/>
          </p:cNvSpPr>
          <p:nvPr>
            <p:ph idx="1"/>
          </p:nvPr>
        </p:nvSpPr>
        <p:spPr>
          <a:xfrm>
            <a:off x="1627094" y="1438835"/>
            <a:ext cx="9877518" cy="4773706"/>
          </a:xfrm>
        </p:spPr>
        <p:txBody>
          <a:bodyPr>
            <a:normAutofit/>
          </a:bodyPr>
          <a:lstStyle/>
          <a:p>
            <a:r>
              <a:rPr lang="en-US" dirty="0"/>
              <a:t>MIT Movie </a:t>
            </a:r>
            <a:r>
              <a:rPr lang="en-US" dirty="0" err="1"/>
              <a:t>Eng</a:t>
            </a:r>
            <a:r>
              <a:rPr lang="en-US" dirty="0"/>
              <a:t> dataset</a:t>
            </a:r>
          </a:p>
          <a:p>
            <a:pPr lvl="2"/>
            <a:r>
              <a:rPr lang="en-US" dirty="0" err="1"/>
              <a:t>url_train</a:t>
            </a:r>
            <a:r>
              <a:rPr lang="en-US" dirty="0"/>
              <a:t>='https://groups.csail.mit.edu/</a:t>
            </a:r>
            <a:r>
              <a:rPr lang="en-US" dirty="0" err="1"/>
              <a:t>sls</a:t>
            </a:r>
            <a:r>
              <a:rPr lang="en-US" dirty="0"/>
              <a:t>/downloads/movie/</a:t>
            </a:r>
            <a:r>
              <a:rPr lang="en-US" dirty="0" err="1"/>
              <a:t>engtrain.bio</a:t>
            </a:r>
            <a:r>
              <a:rPr lang="en-US" dirty="0"/>
              <a:t>’</a:t>
            </a:r>
          </a:p>
          <a:p>
            <a:pPr lvl="2"/>
            <a:r>
              <a:rPr lang="en-US" dirty="0" err="1"/>
              <a:t>url_test</a:t>
            </a:r>
            <a:r>
              <a:rPr lang="en-US" dirty="0"/>
              <a:t>='https://groups.csail.mit.edu/</a:t>
            </a:r>
            <a:r>
              <a:rPr lang="en-US" dirty="0" err="1"/>
              <a:t>sls</a:t>
            </a:r>
            <a:r>
              <a:rPr lang="en-US" dirty="0"/>
              <a:t>/downloads/movie/</a:t>
            </a:r>
            <a:r>
              <a:rPr lang="en-US" dirty="0" err="1"/>
              <a:t>engtest.bio‘MIT</a:t>
            </a:r>
            <a:r>
              <a:rPr lang="en-US" dirty="0"/>
              <a:t> Movie </a:t>
            </a:r>
            <a:r>
              <a:rPr lang="en-US" dirty="0" err="1"/>
              <a:t>Eng</a:t>
            </a:r>
            <a:r>
              <a:rPr lang="en-US" dirty="0"/>
              <a:t> </a:t>
            </a:r>
            <a:r>
              <a:rPr lang="en-US" dirty="0" smtClean="0"/>
              <a:t>dataset</a:t>
            </a:r>
          </a:p>
          <a:p>
            <a:r>
              <a:rPr lang="en-US" dirty="0" smtClean="0"/>
              <a:t>MIT </a:t>
            </a:r>
            <a:r>
              <a:rPr lang="en-US" dirty="0"/>
              <a:t>Movie </a:t>
            </a:r>
            <a:r>
              <a:rPr lang="en-US" dirty="0" smtClean="0"/>
              <a:t>trivial10k13 dataset</a:t>
            </a:r>
            <a:endParaRPr lang="en-US" dirty="0"/>
          </a:p>
          <a:p>
            <a:pPr lvl="2"/>
            <a:r>
              <a:rPr lang="en-US" dirty="0" err="1"/>
              <a:t>url_train</a:t>
            </a:r>
            <a:r>
              <a:rPr lang="en-US" dirty="0"/>
              <a:t>='https://groups.csail.mit.edu/</a:t>
            </a:r>
            <a:r>
              <a:rPr lang="en-US" dirty="0" err="1"/>
              <a:t>sls</a:t>
            </a:r>
            <a:r>
              <a:rPr lang="en-US" dirty="0"/>
              <a:t>/downloads/movie/trivial10k13train.bio’</a:t>
            </a:r>
          </a:p>
          <a:p>
            <a:pPr lvl="2"/>
            <a:r>
              <a:rPr lang="en-US" dirty="0" err="1"/>
              <a:t>url_test</a:t>
            </a:r>
            <a:r>
              <a:rPr lang="en-US" dirty="0"/>
              <a:t>='https://groups.csail.mit.edu/</a:t>
            </a:r>
            <a:r>
              <a:rPr lang="en-US" dirty="0" err="1"/>
              <a:t>sls</a:t>
            </a:r>
            <a:r>
              <a:rPr lang="en-US" dirty="0"/>
              <a:t>/downloads/movie/trivial10k13test.bio‘MIT Movie </a:t>
            </a:r>
            <a:r>
              <a:rPr lang="en-US" dirty="0" err="1"/>
              <a:t>Eng</a:t>
            </a:r>
            <a:r>
              <a:rPr lang="en-US" dirty="0"/>
              <a:t> </a:t>
            </a:r>
            <a:r>
              <a:rPr lang="en-US" dirty="0" smtClean="0"/>
              <a:t>dataset</a:t>
            </a:r>
            <a:endParaRPr lang="en-US" dirty="0"/>
          </a:p>
          <a:p>
            <a:r>
              <a:rPr lang="en-US" dirty="0" smtClean="0"/>
              <a:t>Dataset </a:t>
            </a:r>
            <a:r>
              <a:rPr lang="en-US" dirty="0"/>
              <a:t>format: BIO / IOB format (short for inside, outside, beginning) is a common tagging format for tagging tokens in a chunking task in computational linguistics</a:t>
            </a:r>
          </a:p>
        </p:txBody>
      </p:sp>
    </p:spTree>
    <p:extLst>
      <p:ext uri="{BB962C8B-B14F-4D97-AF65-F5344CB8AC3E}">
        <p14:creationId xmlns:p14="http://schemas.microsoft.com/office/powerpoint/2010/main" val="299864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142" y="597216"/>
            <a:ext cx="9631758" cy="774384"/>
          </a:xfrm>
        </p:spPr>
        <p:txBody>
          <a:bodyPr/>
          <a:lstStyle/>
          <a:p>
            <a:r>
              <a:rPr lang="en-US" dirty="0" smtClean="0"/>
              <a:t>Approach </a:t>
            </a:r>
            <a:endParaRPr lang="en-US" dirty="0"/>
          </a:p>
        </p:txBody>
      </p:sp>
      <p:sp>
        <p:nvSpPr>
          <p:cNvPr id="4" name="Rounded Rectangle 3"/>
          <p:cNvSpPr/>
          <p:nvPr/>
        </p:nvSpPr>
        <p:spPr>
          <a:xfrm>
            <a:off x="1317812" y="1748118"/>
            <a:ext cx="2017059" cy="86061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Tokenize Sentences using </a:t>
            </a:r>
            <a:r>
              <a:rPr lang="en-US" sz="1200" dirty="0" err="1" smtClean="0"/>
              <a:t>BertTokenizer</a:t>
            </a:r>
            <a:endParaRPr lang="en-US" sz="1200" dirty="0"/>
          </a:p>
        </p:txBody>
      </p:sp>
      <p:sp>
        <p:nvSpPr>
          <p:cNvPr id="6" name="Content Placeholder 5"/>
          <p:cNvSpPr>
            <a:spLocks noGrp="1"/>
          </p:cNvSpPr>
          <p:nvPr>
            <p:ph idx="1"/>
          </p:nvPr>
        </p:nvSpPr>
        <p:spPr>
          <a:xfrm>
            <a:off x="1404564" y="3424285"/>
            <a:ext cx="1930307" cy="91486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lgn="ctr">
              <a:buNone/>
            </a:pPr>
            <a:r>
              <a:rPr lang="en-US" sz="1200" dirty="0" smtClean="0"/>
              <a:t>Map the tokens to their entity</a:t>
            </a:r>
            <a:endParaRPr lang="en-US" sz="1200" dirty="0"/>
          </a:p>
        </p:txBody>
      </p:sp>
      <p:sp>
        <p:nvSpPr>
          <p:cNvPr id="7" name="Rounded Rectangle 6"/>
          <p:cNvSpPr/>
          <p:nvPr/>
        </p:nvSpPr>
        <p:spPr>
          <a:xfrm>
            <a:off x="1349598" y="5118848"/>
            <a:ext cx="2017059" cy="86061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Pad the sentences to maximum length </a:t>
            </a:r>
            <a:endParaRPr lang="en-US" sz="1200" dirty="0"/>
          </a:p>
        </p:txBody>
      </p:sp>
      <p:sp>
        <p:nvSpPr>
          <p:cNvPr id="8" name="Rounded Rectangle 7"/>
          <p:cNvSpPr/>
          <p:nvPr/>
        </p:nvSpPr>
        <p:spPr>
          <a:xfrm>
            <a:off x="4667959" y="5625586"/>
            <a:ext cx="2017059" cy="86061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Create Attention mask for padded tokens</a:t>
            </a:r>
            <a:endParaRPr lang="en-US" sz="1200" dirty="0"/>
          </a:p>
        </p:txBody>
      </p:sp>
      <p:sp>
        <p:nvSpPr>
          <p:cNvPr id="9" name="Rounded Rectangle 8"/>
          <p:cNvSpPr/>
          <p:nvPr/>
        </p:nvSpPr>
        <p:spPr>
          <a:xfrm>
            <a:off x="4667958" y="3877470"/>
            <a:ext cx="2017059" cy="89198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Convert python list into </a:t>
            </a:r>
            <a:r>
              <a:rPr lang="en-US" sz="1200" dirty="0" err="1" smtClean="0"/>
              <a:t>Pytorch</a:t>
            </a:r>
            <a:r>
              <a:rPr lang="en-US" sz="1200" dirty="0" smtClean="0"/>
              <a:t> tensors and combine all tensors using </a:t>
            </a:r>
            <a:r>
              <a:rPr lang="en-US" sz="1200" dirty="0" err="1" smtClean="0"/>
              <a:t>TensorDataset</a:t>
            </a:r>
            <a:endParaRPr lang="en-US" sz="1200" dirty="0"/>
          </a:p>
        </p:txBody>
      </p:sp>
      <p:sp>
        <p:nvSpPr>
          <p:cNvPr id="10" name="Rounded Rectangle 9"/>
          <p:cNvSpPr/>
          <p:nvPr/>
        </p:nvSpPr>
        <p:spPr>
          <a:xfrm>
            <a:off x="4658992" y="2259106"/>
            <a:ext cx="2017059" cy="86061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Split data into 90:10 ratio for training and testing</a:t>
            </a:r>
            <a:endParaRPr lang="en-US" sz="1200" dirty="0"/>
          </a:p>
        </p:txBody>
      </p:sp>
      <p:sp>
        <p:nvSpPr>
          <p:cNvPr id="11" name="Rounded Rectangle 10"/>
          <p:cNvSpPr/>
          <p:nvPr/>
        </p:nvSpPr>
        <p:spPr>
          <a:xfrm>
            <a:off x="8046835" y="1169890"/>
            <a:ext cx="2631959" cy="128172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err="1" smtClean="0"/>
              <a:t>BertForTokenClassification</a:t>
            </a:r>
            <a:r>
              <a:rPr lang="en-US" sz="1200" dirty="0" smtClean="0"/>
              <a:t> model for fitting the data with ADAM optimizer with 5 </a:t>
            </a:r>
            <a:r>
              <a:rPr lang="en-US" sz="1200" dirty="0" err="1" smtClean="0"/>
              <a:t>Epoches</a:t>
            </a:r>
            <a:endParaRPr lang="en-US" sz="1200" dirty="0"/>
          </a:p>
        </p:txBody>
      </p:sp>
      <p:sp>
        <p:nvSpPr>
          <p:cNvPr id="12" name="Rounded Rectangle 11"/>
          <p:cNvSpPr/>
          <p:nvPr/>
        </p:nvSpPr>
        <p:spPr>
          <a:xfrm>
            <a:off x="8354287" y="3478541"/>
            <a:ext cx="2017059" cy="86061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Use model created for prediction on test data</a:t>
            </a:r>
            <a:endParaRPr lang="en-US" sz="1200" dirty="0"/>
          </a:p>
        </p:txBody>
      </p:sp>
      <p:sp>
        <p:nvSpPr>
          <p:cNvPr id="13" name="Rounded Rectangle 12"/>
          <p:cNvSpPr/>
          <p:nvPr/>
        </p:nvSpPr>
        <p:spPr>
          <a:xfrm>
            <a:off x="8354286" y="5365846"/>
            <a:ext cx="2017059" cy="86061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Compute F1Score and Accuracy</a:t>
            </a:r>
            <a:endParaRPr lang="en-US" sz="1200" dirty="0"/>
          </a:p>
        </p:txBody>
      </p:sp>
      <p:sp>
        <p:nvSpPr>
          <p:cNvPr id="14" name="Down Arrow 13"/>
          <p:cNvSpPr/>
          <p:nvPr/>
        </p:nvSpPr>
        <p:spPr>
          <a:xfrm>
            <a:off x="2178424" y="2689411"/>
            <a:ext cx="309282" cy="551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2171700" y="4466781"/>
            <a:ext cx="309282" cy="551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flipV="1">
            <a:off x="5512673" y="4859573"/>
            <a:ext cx="256115" cy="667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flipV="1">
            <a:off x="5548429" y="3138349"/>
            <a:ext cx="256115" cy="667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223452" y="2568388"/>
            <a:ext cx="278726" cy="793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9223452" y="4493792"/>
            <a:ext cx="309282" cy="73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ent Arrow 19"/>
          <p:cNvSpPr/>
          <p:nvPr/>
        </p:nvSpPr>
        <p:spPr>
          <a:xfrm>
            <a:off x="5548430" y="1591236"/>
            <a:ext cx="2273174" cy="5694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0800000" flipH="1">
            <a:off x="2297616" y="6026867"/>
            <a:ext cx="2011546" cy="3607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0449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1677" y="1403978"/>
            <a:ext cx="10011988" cy="5454022"/>
          </a:xfrm>
        </p:spPr>
        <p:txBody>
          <a:bodyPr/>
          <a:lstStyle/>
          <a:p>
            <a:r>
              <a:rPr lang="en-US" dirty="0" smtClean="0"/>
              <a:t>Initial dataset						Modified Data					Unique Labels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data is made into statements containing word token in list.</a:t>
            </a:r>
          </a:p>
          <a:p>
            <a:r>
              <a:rPr lang="en-US" dirty="0" smtClean="0"/>
              <a:t>The entity is stored similarly in </a:t>
            </a:r>
            <a:r>
              <a:rPr lang="en-US" dirty="0" err="1" smtClean="0"/>
              <a:t>token_labels</a:t>
            </a:r>
            <a:endParaRPr lang="en-US" dirty="0" smtClean="0"/>
          </a:p>
          <a:p>
            <a:r>
              <a:rPr lang="en-US" dirty="0" smtClean="0"/>
              <a:t>Total  unique labels are identified which are stored in </a:t>
            </a:r>
            <a:r>
              <a:rPr lang="en-US" dirty="0" err="1" smtClean="0"/>
              <a:t>Unique_labels</a:t>
            </a:r>
            <a:r>
              <a:rPr lang="en-US" dirty="0" smtClean="0"/>
              <a:t>(Labels)</a:t>
            </a:r>
            <a:endParaRPr lang="en-US" dirty="0"/>
          </a:p>
        </p:txBody>
      </p:sp>
      <p:pic>
        <p:nvPicPr>
          <p:cNvPr id="4" name="Picture 3"/>
          <p:cNvPicPr>
            <a:picLocks noChangeAspect="1"/>
          </p:cNvPicPr>
          <p:nvPr/>
        </p:nvPicPr>
        <p:blipFill>
          <a:blip r:embed="rId2"/>
          <a:stretch>
            <a:fillRect/>
          </a:stretch>
        </p:blipFill>
        <p:spPr>
          <a:xfrm>
            <a:off x="1630317" y="1953185"/>
            <a:ext cx="1685925" cy="2552700"/>
          </a:xfrm>
          <a:prstGeom prst="rect">
            <a:avLst/>
          </a:prstGeom>
        </p:spPr>
      </p:pic>
      <p:pic>
        <p:nvPicPr>
          <p:cNvPr id="5" name="Picture 4"/>
          <p:cNvPicPr>
            <a:picLocks noChangeAspect="1"/>
          </p:cNvPicPr>
          <p:nvPr/>
        </p:nvPicPr>
        <p:blipFill>
          <a:blip r:embed="rId3"/>
          <a:stretch>
            <a:fillRect/>
          </a:stretch>
        </p:blipFill>
        <p:spPr>
          <a:xfrm>
            <a:off x="5071506" y="1953185"/>
            <a:ext cx="1366231" cy="2933700"/>
          </a:xfrm>
          <a:prstGeom prst="rect">
            <a:avLst/>
          </a:prstGeom>
        </p:spPr>
      </p:pic>
      <p:pic>
        <p:nvPicPr>
          <p:cNvPr id="6" name="Picture 5"/>
          <p:cNvPicPr>
            <a:picLocks noChangeAspect="1"/>
          </p:cNvPicPr>
          <p:nvPr/>
        </p:nvPicPr>
        <p:blipFill>
          <a:blip r:embed="rId4"/>
          <a:stretch>
            <a:fillRect/>
          </a:stretch>
        </p:blipFill>
        <p:spPr>
          <a:xfrm>
            <a:off x="7164767" y="1953185"/>
            <a:ext cx="971550" cy="2847975"/>
          </a:xfrm>
          <a:prstGeom prst="rect">
            <a:avLst/>
          </a:prstGeom>
        </p:spPr>
      </p:pic>
      <p:pic>
        <p:nvPicPr>
          <p:cNvPr id="7" name="Picture 6"/>
          <p:cNvPicPr>
            <a:picLocks noChangeAspect="1"/>
          </p:cNvPicPr>
          <p:nvPr/>
        </p:nvPicPr>
        <p:blipFill>
          <a:blip r:embed="rId5"/>
          <a:stretch>
            <a:fillRect/>
          </a:stretch>
        </p:blipFill>
        <p:spPr>
          <a:xfrm>
            <a:off x="9877774" y="1953185"/>
            <a:ext cx="1438275" cy="4000500"/>
          </a:xfrm>
          <a:prstGeom prst="rect">
            <a:avLst/>
          </a:prstGeom>
        </p:spPr>
      </p:pic>
      <p:sp>
        <p:nvSpPr>
          <p:cNvPr id="8" name="Right Arrow 7"/>
          <p:cNvSpPr/>
          <p:nvPr/>
        </p:nvSpPr>
        <p:spPr>
          <a:xfrm>
            <a:off x="3886200" y="2205318"/>
            <a:ext cx="691028" cy="21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6602506" y="2205318"/>
            <a:ext cx="336176" cy="2196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630317" y="585232"/>
            <a:ext cx="4713150" cy="646331"/>
          </a:xfrm>
          <a:prstGeom prst="rect">
            <a:avLst/>
          </a:prstGeom>
        </p:spPr>
        <p:txBody>
          <a:bodyPr wrap="none">
            <a:spAutoFit/>
          </a:bodyPr>
          <a:lstStyle/>
          <a:p>
            <a:r>
              <a:rPr lang="en-US" sz="3600" dirty="0" smtClean="0">
                <a:solidFill>
                  <a:schemeClr val="tx1">
                    <a:lumMod val="85000"/>
                    <a:lumOff val="15000"/>
                  </a:schemeClr>
                </a:solidFill>
                <a:latin typeface="+mj-lt"/>
                <a:ea typeface="+mj-ea"/>
                <a:cs typeface="+mj-cs"/>
              </a:rPr>
              <a:t>Data Preprocessing</a:t>
            </a:r>
            <a:endParaRPr lang="en-US" sz="36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576892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9176" y="564775"/>
            <a:ext cx="10712824" cy="6158753"/>
          </a:xfrm>
        </p:spPr>
        <p:txBody>
          <a:bodyPr/>
          <a:lstStyle/>
          <a:p>
            <a:r>
              <a:rPr lang="en-US" dirty="0" smtClean="0"/>
              <a:t>The words in sentences are tokenized using </a:t>
            </a:r>
            <a:r>
              <a:rPr lang="en-US" dirty="0" err="1" smtClean="0"/>
              <a:t>BertTokenizer</a:t>
            </a:r>
            <a:r>
              <a:rPr lang="en-US" dirty="0" smtClean="0"/>
              <a:t> from “</a:t>
            </a:r>
            <a:r>
              <a:rPr lang="en-US" dirty="0" err="1" smtClean="0"/>
              <a:t>bert</a:t>
            </a:r>
            <a:r>
              <a:rPr lang="en-US" dirty="0" smtClean="0"/>
              <a:t>-base-uncased” which is </a:t>
            </a:r>
            <a:r>
              <a:rPr lang="en-US" dirty="0" err="1"/>
              <a:t>Pretrained</a:t>
            </a:r>
            <a:r>
              <a:rPr lang="en-US" dirty="0"/>
              <a:t> model on English language using a masked language modeling (</a:t>
            </a:r>
            <a:r>
              <a:rPr lang="en-US" dirty="0" smtClean="0"/>
              <a:t>MLM)</a:t>
            </a:r>
          </a:p>
          <a:p>
            <a:r>
              <a:rPr lang="en-US" dirty="0" smtClean="0"/>
              <a:t>The input to BERT take fixed size length so the statement are padded to max length sentence.</a:t>
            </a:r>
          </a:p>
          <a:p>
            <a:pPr marL="1543050" lvl="3"/>
            <a:r>
              <a:rPr lang="en-US" dirty="0"/>
              <a:t>For </a:t>
            </a:r>
            <a:r>
              <a:rPr lang="en-US" dirty="0" err="1"/>
              <a:t>Eng</a:t>
            </a:r>
            <a:r>
              <a:rPr lang="en-US" dirty="0"/>
              <a:t> data, the maximum length of sentence is 51 word. </a:t>
            </a:r>
            <a:r>
              <a:rPr lang="en-US" dirty="0" smtClean="0"/>
              <a:t>So, the </a:t>
            </a:r>
            <a:r>
              <a:rPr lang="en-US" dirty="0"/>
              <a:t>pad length </a:t>
            </a:r>
            <a:r>
              <a:rPr lang="en-US" dirty="0" smtClean="0"/>
              <a:t>selected is 55.</a:t>
            </a:r>
            <a:r>
              <a:rPr lang="en-US" dirty="0" smtClean="0"/>
              <a:t>.</a:t>
            </a:r>
            <a:endParaRPr lang="en-US" dirty="0"/>
          </a:p>
          <a:p>
            <a:pPr marL="1543050" lvl="3"/>
            <a:r>
              <a:rPr lang="en-US" dirty="0"/>
              <a:t>For trivial10k13 data, the maximum length of data is 76 words. Similarly, here the pad length is </a:t>
            </a:r>
            <a:r>
              <a:rPr lang="en-US" dirty="0" smtClean="0"/>
              <a:t>80</a:t>
            </a:r>
            <a:r>
              <a:rPr lang="en-US" dirty="0" smtClean="0"/>
              <a:t>.</a:t>
            </a:r>
            <a:endParaRPr lang="en-US" dirty="0"/>
          </a:p>
          <a:p>
            <a:r>
              <a:rPr lang="en-US" dirty="0" smtClean="0"/>
              <a:t>101 and 102 token </a:t>
            </a:r>
            <a:r>
              <a:rPr lang="en-US" dirty="0"/>
              <a:t>are </a:t>
            </a:r>
            <a:r>
              <a:rPr lang="en-US" dirty="0" smtClean="0"/>
              <a:t>the special </a:t>
            </a:r>
            <a:r>
              <a:rPr lang="en-US" dirty="0"/>
              <a:t>tokens which are prepend at the </a:t>
            </a:r>
            <a:r>
              <a:rPr lang="en-US" dirty="0" smtClean="0"/>
              <a:t>beginning and </a:t>
            </a:r>
            <a:r>
              <a:rPr lang="en-US" dirty="0"/>
              <a:t>at the </a:t>
            </a:r>
            <a:r>
              <a:rPr lang="en-US" dirty="0" smtClean="0"/>
              <a:t> and end </a:t>
            </a:r>
            <a:r>
              <a:rPr lang="en-US" dirty="0"/>
              <a:t>of the input text sentence. </a:t>
            </a:r>
            <a:endParaRPr lang="en-US" dirty="0" smtClean="0"/>
          </a:p>
          <a:p>
            <a:r>
              <a:rPr lang="en-US" dirty="0" smtClean="0"/>
              <a:t>Attention </a:t>
            </a:r>
            <a:r>
              <a:rPr lang="en-US" dirty="0"/>
              <a:t>mask </a:t>
            </a:r>
            <a:r>
              <a:rPr lang="en-US" dirty="0" smtClean="0"/>
              <a:t>for padding </a:t>
            </a:r>
            <a:r>
              <a:rPr lang="en-US" dirty="0"/>
              <a:t>and truncate the sentences to </a:t>
            </a:r>
            <a:r>
              <a:rPr lang="en-US" dirty="0" smtClean="0"/>
              <a:t>max </a:t>
            </a:r>
            <a:r>
              <a:rPr lang="en-US" dirty="0" smtClean="0"/>
              <a:t>length</a:t>
            </a:r>
          </a:p>
          <a:p>
            <a:r>
              <a:rPr lang="en-US" dirty="0" smtClean="0"/>
              <a:t>The list are finally converted into </a:t>
            </a:r>
            <a:r>
              <a:rPr lang="en-US" dirty="0" err="1"/>
              <a:t>PyTorch</a:t>
            </a:r>
            <a:r>
              <a:rPr lang="en-US" dirty="0"/>
              <a:t> tensors using </a:t>
            </a:r>
            <a:r>
              <a:rPr lang="en-US" dirty="0" err="1" smtClean="0"/>
              <a:t>torch.stack</a:t>
            </a:r>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933729" y="3980329"/>
            <a:ext cx="11258271" cy="2877671"/>
          </a:xfrm>
          <a:prstGeom prst="rect">
            <a:avLst/>
          </a:prstGeom>
        </p:spPr>
      </p:pic>
    </p:spTree>
    <p:extLst>
      <p:ext uri="{BB962C8B-B14F-4D97-AF65-F5344CB8AC3E}">
        <p14:creationId xmlns:p14="http://schemas.microsoft.com/office/powerpoint/2010/main" val="365077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0577" y="1313330"/>
            <a:ext cx="10569388" cy="5127812"/>
          </a:xfrm>
        </p:spPr>
        <p:txBody>
          <a:bodyPr/>
          <a:lstStyle/>
          <a:p>
            <a:r>
              <a:rPr lang="en-US" dirty="0" smtClean="0"/>
              <a:t>The dataset is split into Training and validation set using 90:10 ratio.</a:t>
            </a:r>
          </a:p>
          <a:p>
            <a:endParaRPr lang="en-US" dirty="0"/>
          </a:p>
          <a:p>
            <a:endParaRPr lang="en-US" dirty="0" smtClean="0"/>
          </a:p>
          <a:p>
            <a:r>
              <a:rPr lang="en-US" dirty="0" smtClean="0"/>
              <a:t>Batch </a:t>
            </a:r>
            <a:r>
              <a:rPr lang="en-US" dirty="0" smtClean="0"/>
              <a:t>size of 32 is used </a:t>
            </a:r>
            <a:r>
              <a:rPr lang="en-US" dirty="0"/>
              <a:t>for </a:t>
            </a:r>
            <a:r>
              <a:rPr lang="en-US" dirty="0" smtClean="0"/>
              <a:t>training the data and total </a:t>
            </a:r>
            <a:r>
              <a:rPr lang="en-US" dirty="0" smtClean="0"/>
              <a:t>epoch count is 5</a:t>
            </a:r>
            <a:endParaRPr lang="en-US" dirty="0" smtClean="0"/>
          </a:p>
          <a:p>
            <a:r>
              <a:rPr lang="en-US" dirty="0" err="1" smtClean="0"/>
              <a:t>Pretained</a:t>
            </a:r>
            <a:r>
              <a:rPr lang="en-US" dirty="0" smtClean="0"/>
              <a:t> </a:t>
            </a:r>
            <a:r>
              <a:rPr lang="en-US" dirty="0" err="1" smtClean="0"/>
              <a:t>BertForTokenClassification</a:t>
            </a:r>
            <a:r>
              <a:rPr lang="en-US" dirty="0" smtClean="0"/>
              <a:t> model is used output as label count. </a:t>
            </a:r>
          </a:p>
          <a:p>
            <a:endParaRPr lang="en-US" dirty="0"/>
          </a:p>
          <a:p>
            <a:endParaRPr lang="en-US" dirty="0" smtClean="0"/>
          </a:p>
          <a:p>
            <a:r>
              <a:rPr lang="en-US" dirty="0" smtClean="0"/>
              <a:t>For fine tuning the model, ADAM optimizer is used with </a:t>
            </a:r>
            <a:r>
              <a:rPr lang="en-US" dirty="0"/>
              <a:t>learning rate </a:t>
            </a:r>
            <a:r>
              <a:rPr lang="en-US" dirty="0" smtClean="0"/>
              <a:t>of 5e-5 which is updated linearly to get best rate.</a:t>
            </a:r>
          </a:p>
          <a:p>
            <a:endParaRPr lang="en-US" dirty="0" smtClean="0"/>
          </a:p>
        </p:txBody>
      </p:sp>
      <p:pic>
        <p:nvPicPr>
          <p:cNvPr id="4" name="Picture 3"/>
          <p:cNvPicPr>
            <a:picLocks noChangeAspect="1"/>
          </p:cNvPicPr>
          <p:nvPr/>
        </p:nvPicPr>
        <p:blipFill>
          <a:blip r:embed="rId2"/>
          <a:stretch>
            <a:fillRect/>
          </a:stretch>
        </p:blipFill>
        <p:spPr>
          <a:xfrm>
            <a:off x="2209520" y="1746155"/>
            <a:ext cx="2237636" cy="607080"/>
          </a:xfrm>
          <a:prstGeom prst="rect">
            <a:avLst/>
          </a:prstGeom>
        </p:spPr>
      </p:pic>
      <p:pic>
        <p:nvPicPr>
          <p:cNvPr id="5" name="Picture 4"/>
          <p:cNvPicPr>
            <a:picLocks noChangeAspect="1"/>
          </p:cNvPicPr>
          <p:nvPr/>
        </p:nvPicPr>
        <p:blipFill>
          <a:blip r:embed="rId3"/>
          <a:stretch>
            <a:fillRect/>
          </a:stretch>
        </p:blipFill>
        <p:spPr>
          <a:xfrm>
            <a:off x="1638300" y="3429001"/>
            <a:ext cx="10553700" cy="605117"/>
          </a:xfrm>
          <a:prstGeom prst="rect">
            <a:avLst/>
          </a:prstGeom>
        </p:spPr>
      </p:pic>
      <p:sp>
        <p:nvSpPr>
          <p:cNvPr id="2" name="Rectangle 1"/>
          <p:cNvSpPr/>
          <p:nvPr/>
        </p:nvSpPr>
        <p:spPr>
          <a:xfrm>
            <a:off x="1638300" y="560246"/>
            <a:ext cx="3526928" cy="646331"/>
          </a:xfrm>
          <a:prstGeom prst="rect">
            <a:avLst/>
          </a:prstGeom>
        </p:spPr>
        <p:txBody>
          <a:bodyPr wrap="none">
            <a:spAutoFit/>
          </a:bodyPr>
          <a:lstStyle/>
          <a:p>
            <a:r>
              <a:rPr lang="en-US" sz="3600" dirty="0" smtClean="0">
                <a:solidFill>
                  <a:schemeClr val="tx1">
                    <a:lumMod val="85000"/>
                    <a:lumOff val="15000"/>
                  </a:schemeClr>
                </a:solidFill>
                <a:latin typeface="+mj-lt"/>
                <a:ea typeface="+mj-ea"/>
                <a:cs typeface="+mj-cs"/>
              </a:rPr>
              <a:t>Model Training</a:t>
            </a:r>
            <a:r>
              <a:rPr lang="en-US" dirty="0" smtClean="0">
                <a:solidFill>
                  <a:schemeClr val="tx1">
                    <a:lumMod val="85000"/>
                    <a:lumOff val="15000"/>
                  </a:schemeClr>
                </a:solidFill>
              </a:rPr>
              <a:t> </a:t>
            </a:r>
            <a:endParaRPr lang="en-US" dirty="0"/>
          </a:p>
        </p:txBody>
      </p:sp>
    </p:spTree>
    <p:extLst>
      <p:ext uri="{BB962C8B-B14F-4D97-AF65-F5344CB8AC3E}">
        <p14:creationId xmlns:p14="http://schemas.microsoft.com/office/powerpoint/2010/main" val="2780098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1835</TotalTime>
  <Words>696</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KPMG NLP Skill Assessment </vt:lpstr>
      <vt:lpstr>PowerPoint Presentation</vt:lpstr>
      <vt:lpstr>Why BERT Model</vt:lpstr>
      <vt:lpstr>Other Benefit from BERT</vt:lpstr>
      <vt:lpstr>DataSet</vt:lpstr>
      <vt:lpstr>Approach </vt:lpstr>
      <vt:lpstr>PowerPoint Presentation</vt:lpstr>
      <vt:lpstr>PowerPoint Presentation</vt:lpstr>
      <vt:lpstr>PowerPoint Presentation</vt:lpstr>
      <vt:lpstr>Training and validation Loss</vt:lpstr>
      <vt:lpstr>Results</vt:lpstr>
      <vt:lpstr>Future Improvements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NLP Skill Assessment</dc:title>
  <dc:creator>vivek</dc:creator>
  <cp:lastModifiedBy>vivek</cp:lastModifiedBy>
  <cp:revision>23</cp:revision>
  <dcterms:created xsi:type="dcterms:W3CDTF">2021-02-26T13:40:20Z</dcterms:created>
  <dcterms:modified xsi:type="dcterms:W3CDTF">2021-02-28T04:36:50Z</dcterms:modified>
</cp:coreProperties>
</file>