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60" r:id="rId3"/>
    <p:sldId id="258" r:id="rId4"/>
    <p:sldId id="262" r:id="rId5"/>
    <p:sldId id="263" r:id="rId6"/>
    <p:sldId id="265" r:id="rId7"/>
    <p:sldId id="286" r:id="rId8"/>
    <p:sldId id="267" r:id="rId9"/>
    <p:sldId id="268" r:id="rId10"/>
    <p:sldId id="291" r:id="rId11"/>
    <p:sldId id="269" r:id="rId12"/>
    <p:sldId id="270" r:id="rId13"/>
    <p:sldId id="288" r:id="rId14"/>
    <p:sldId id="272" r:id="rId15"/>
    <p:sldId id="293" r:id="rId16"/>
    <p:sldId id="273" r:id="rId17"/>
    <p:sldId id="274" r:id="rId18"/>
    <p:sldId id="294" r:id="rId19"/>
    <p:sldId id="275" r:id="rId20"/>
    <p:sldId id="289" r:id="rId21"/>
    <p:sldId id="295" r:id="rId22"/>
    <p:sldId id="296" r:id="rId23"/>
    <p:sldId id="279" r:id="rId24"/>
    <p:sldId id="280" r:id="rId25"/>
    <p:sldId id="281" r:id="rId26"/>
    <p:sldId id="282" r:id="rId27"/>
    <p:sldId id="2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08E88-B8F2-4F21-8E91-5C102869956C}"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7E3A3-3CE7-428F-BC64-B675D2BF5BE9}" type="slidenum">
              <a:rPr lang="en-US" smtClean="0"/>
              <a:t>‹#›</a:t>
            </a:fld>
            <a:endParaRPr lang="en-US"/>
          </a:p>
        </p:txBody>
      </p:sp>
    </p:spTree>
    <p:extLst>
      <p:ext uri="{BB962C8B-B14F-4D97-AF65-F5344CB8AC3E}">
        <p14:creationId xmlns:p14="http://schemas.microsoft.com/office/powerpoint/2010/main" val="253965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4</a:t>
            </a:fld>
            <a:endParaRPr lang="en-GB"/>
          </a:p>
        </p:txBody>
      </p:sp>
    </p:spTree>
    <p:extLst>
      <p:ext uri="{BB962C8B-B14F-4D97-AF65-F5344CB8AC3E}">
        <p14:creationId xmlns:p14="http://schemas.microsoft.com/office/powerpoint/2010/main" val="171961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5</a:t>
            </a:fld>
            <a:endParaRPr lang="en-GB"/>
          </a:p>
        </p:txBody>
      </p:sp>
    </p:spTree>
    <p:extLst>
      <p:ext uri="{BB962C8B-B14F-4D97-AF65-F5344CB8AC3E}">
        <p14:creationId xmlns:p14="http://schemas.microsoft.com/office/powerpoint/2010/main" val="244286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DD4D23-C98A-435E-AE88-9061F8349B02}" type="slidenum">
              <a:rPr lang="en-GB" smtClean="0"/>
              <a:pPr/>
              <a:t>6</a:t>
            </a:fld>
            <a:endParaRPr lang="en-GB"/>
          </a:p>
        </p:txBody>
      </p:sp>
    </p:spTree>
    <p:extLst>
      <p:ext uri="{BB962C8B-B14F-4D97-AF65-F5344CB8AC3E}">
        <p14:creationId xmlns:p14="http://schemas.microsoft.com/office/powerpoint/2010/main" val="95362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8</a:t>
            </a:fld>
            <a:endParaRPr lang="en-GB"/>
          </a:p>
        </p:txBody>
      </p:sp>
    </p:spTree>
    <p:extLst>
      <p:ext uri="{BB962C8B-B14F-4D97-AF65-F5344CB8AC3E}">
        <p14:creationId xmlns:p14="http://schemas.microsoft.com/office/powerpoint/2010/main" val="322452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DD4D23-C98A-435E-AE88-9061F8349B02}" type="slidenum">
              <a:rPr lang="en-GB" smtClean="0"/>
              <a:pPr/>
              <a:t>11</a:t>
            </a:fld>
            <a:endParaRPr lang="en-GB"/>
          </a:p>
        </p:txBody>
      </p:sp>
    </p:spTree>
    <p:extLst>
      <p:ext uri="{BB962C8B-B14F-4D97-AF65-F5344CB8AC3E}">
        <p14:creationId xmlns:p14="http://schemas.microsoft.com/office/powerpoint/2010/main" val="213159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25</a:t>
            </a:fld>
            <a:endParaRPr lang="en-GB"/>
          </a:p>
        </p:txBody>
      </p:sp>
    </p:spTree>
    <p:extLst>
      <p:ext uri="{BB962C8B-B14F-4D97-AF65-F5344CB8AC3E}">
        <p14:creationId xmlns:p14="http://schemas.microsoft.com/office/powerpoint/2010/main" val="343333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6585600" y="1438283"/>
            <a:ext cx="5606400" cy="4985772"/>
          </a:xfrm>
          <a:solidFill>
            <a:schemeClr val="accent4"/>
          </a:solidFill>
        </p:spPr>
        <p:txBody>
          <a:bodyPr tIns="0" anchor="ctr" anchorCtr="0"/>
          <a:lstStyle>
            <a:lvl1pPr algn="ctr">
              <a:defRPr sz="2133"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1104911" y="1905000"/>
            <a:ext cx="5092700" cy="3987688"/>
          </a:xfrm>
        </p:spPr>
        <p:txBody>
          <a:bodyPr/>
          <a:lstStyle>
            <a:lvl1pPr marL="317492" indent="-317492">
              <a:spcBef>
                <a:spcPts val="1133"/>
              </a:spcBef>
              <a:buClr>
                <a:schemeClr val="tx2"/>
              </a:buClr>
              <a:buFont typeface="Calibri" panose="020F0502020204030204" pitchFamily="34" charset="0"/>
              <a:buChar char="–"/>
              <a:defRPr sz="1867" b="0"/>
            </a:lvl1pPr>
            <a:lvl2pPr marL="670967" indent="-277277">
              <a:spcBef>
                <a:spcPts val="0"/>
              </a:spcBef>
              <a:spcAft>
                <a:spcPts val="756"/>
              </a:spcAft>
              <a:defRPr sz="1867" b="0"/>
            </a:lvl2pPr>
            <a:lvl3pPr>
              <a:defRPr sz="1867" b="0"/>
            </a:lvl3pPr>
            <a:lvl4pPr>
              <a:defRPr sz="1867" b="0"/>
            </a:lvl4pPr>
            <a:lvl5pPr>
              <a:defRPr sz="1867" b="0"/>
            </a:lvl5pPr>
          </a:lstStyle>
          <a:p>
            <a:pPr lvl="0"/>
            <a:r>
              <a:rPr lang="ga-IE"/>
              <a:t>Click to edit Master text styles</a:t>
            </a:r>
          </a:p>
          <a:p>
            <a:pPr lvl="1"/>
            <a:r>
              <a:rPr lang="ga-IE"/>
              <a:t>Second level</a:t>
            </a:r>
          </a:p>
        </p:txBody>
      </p:sp>
      <p:sp>
        <p:nvSpPr>
          <p:cNvPr id="6" name="Text Placeholder 5"/>
          <p:cNvSpPr>
            <a:spLocks noGrp="1"/>
          </p:cNvSpPr>
          <p:nvPr>
            <p:ph type="body" sz="quarter" idx="11"/>
          </p:nvPr>
        </p:nvSpPr>
        <p:spPr>
          <a:xfrm>
            <a:off x="1104900" y="914409"/>
            <a:ext cx="10001251" cy="276225"/>
          </a:xfrm>
        </p:spPr>
        <p:txBody>
          <a:bodyPr/>
          <a:lstStyle>
            <a:lvl1pPr>
              <a:defRPr sz="2667" b="0">
                <a:solidFill>
                  <a:schemeClr val="tx1"/>
                </a:solidFill>
              </a:defRPr>
            </a:lvl1pPr>
          </a:lstStyle>
          <a:p>
            <a:pPr lvl="0"/>
            <a:r>
              <a:rPr lang="ga-IE"/>
              <a:t>Click to edit Master text styles</a:t>
            </a:r>
          </a:p>
        </p:txBody>
      </p:sp>
      <p:cxnSp>
        <p:nvCxnSpPr>
          <p:cNvPr id="7" name="Straight Connector 6"/>
          <p:cNvCxnSpPr/>
          <p:nvPr userDrawn="1"/>
        </p:nvCxnSpPr>
        <p:spPr>
          <a:xfrm>
            <a:off x="0" y="1438275"/>
            <a:ext cx="1219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0" y="6426000"/>
            <a:ext cx="12192000" cy="432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44000" tIns="0" rIns="0" bIns="0" rtlCol="0" anchor="ctr" anchorCtr="0"/>
          <a:lstStyle/>
          <a:p>
            <a:pPr marL="969409" indent="0" algn="l"/>
            <a:r>
              <a:rPr lang="en-GB" sz="1333" b="1" dirty="0"/>
              <a:t>Trinity College Dublin, </a:t>
            </a:r>
            <a:r>
              <a:rPr lang="en-GB" sz="1333" dirty="0"/>
              <a:t>The University of Dublin</a:t>
            </a:r>
          </a:p>
        </p:txBody>
      </p:sp>
      <p:sp>
        <p:nvSpPr>
          <p:cNvPr id="17" name="TextBox 16"/>
          <p:cNvSpPr txBox="1"/>
          <p:nvPr userDrawn="1"/>
        </p:nvSpPr>
        <p:spPr>
          <a:xfrm>
            <a:off x="10605388" y="6538445"/>
            <a:ext cx="500763" cy="205121"/>
          </a:xfrm>
          <a:prstGeom prst="rect">
            <a:avLst/>
          </a:prstGeom>
          <a:noFill/>
        </p:spPr>
        <p:txBody>
          <a:bodyPr wrap="square" lIns="0" tIns="0" rIns="0" bIns="0"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fld id="{9B0B15D8-8C78-934C-9F81-483F5C37CC80}" type="slidenum">
              <a:rPr lang="en-US" sz="1333" smtClean="0">
                <a:solidFill>
                  <a:schemeClr val="bg1"/>
                </a:solidFill>
              </a:rPr>
              <a:pPr marL="0" marR="0" indent="0" algn="r" defTabSz="1219170" rtl="0" eaLnBrk="1" fontAlgn="auto" latinLnBrk="0" hangingPunct="1">
                <a:lnSpc>
                  <a:spcPct val="100000"/>
                </a:lnSpc>
                <a:spcBef>
                  <a:spcPts val="0"/>
                </a:spcBef>
                <a:spcAft>
                  <a:spcPts val="0"/>
                </a:spcAft>
                <a:buClrTx/>
                <a:buSzTx/>
                <a:buFontTx/>
                <a:buNone/>
                <a:tabLst/>
                <a:defRPr/>
              </a:pPr>
              <a:t>‹#›</a:t>
            </a:fld>
            <a:endParaRPr lang="en-US" sz="1333" dirty="0">
              <a:solidFill>
                <a:schemeClr val="bg1"/>
              </a:solidFill>
            </a:endParaRPr>
          </a:p>
        </p:txBody>
      </p:sp>
    </p:spTree>
    <p:extLst>
      <p:ext uri="{BB962C8B-B14F-4D97-AF65-F5344CB8AC3E}">
        <p14:creationId xmlns:p14="http://schemas.microsoft.com/office/powerpoint/2010/main" val="1360969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1104900" y="1736255"/>
            <a:ext cx="10001251" cy="4040188"/>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1104900" y="914409"/>
            <a:ext cx="10001251" cy="276225"/>
          </a:xfrm>
        </p:spPr>
        <p:txBody>
          <a:bodyPr/>
          <a:lstStyle>
            <a:lvl1pPr>
              <a:defRPr sz="2667" b="0">
                <a:solidFill>
                  <a:schemeClr val="tx1"/>
                </a:solidFill>
              </a:defRPr>
            </a:lvl1pPr>
          </a:lstStyle>
          <a:p>
            <a:pPr lvl="0"/>
            <a:r>
              <a:rPr lang="ga-IE"/>
              <a:t>Click to edit Master text styles</a:t>
            </a:r>
          </a:p>
        </p:txBody>
      </p:sp>
    </p:spTree>
    <p:extLst>
      <p:ext uri="{BB962C8B-B14F-4D97-AF65-F5344CB8AC3E}">
        <p14:creationId xmlns:p14="http://schemas.microsoft.com/office/powerpoint/2010/main" val="18769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 id="2147483666"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STATEMENT AUTHENTICITY ORDINAL CLASSIFICATION USING INTEGRATED SPEAKER’S TEXTUAL  AND META DATA </a:t>
            </a:r>
          </a:p>
        </p:txBody>
      </p:sp>
      <p:pic>
        <p:nvPicPr>
          <p:cNvPr id="4" name="Picture 3"/>
          <p:cNvPicPr>
            <a:picLocks noChangeAspect="1"/>
          </p:cNvPicPr>
          <p:nvPr/>
        </p:nvPicPr>
        <p:blipFill>
          <a:blip r:embed="rId2"/>
          <a:stretch>
            <a:fillRect/>
          </a:stretch>
        </p:blipFill>
        <p:spPr>
          <a:xfrm>
            <a:off x="9608457" y="0"/>
            <a:ext cx="2583543" cy="551543"/>
          </a:xfrm>
          <a:prstGeom prst="rect">
            <a:avLst/>
          </a:prstGeom>
        </p:spPr>
      </p:pic>
    </p:spTree>
    <p:extLst>
      <p:ext uri="{BB962C8B-B14F-4D97-AF65-F5344CB8AC3E}">
        <p14:creationId xmlns:p14="http://schemas.microsoft.com/office/powerpoint/2010/main" val="1705805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04900" y="928914"/>
            <a:ext cx="10001251" cy="4847529"/>
          </a:xfrm>
        </p:spPr>
        <p:txBody>
          <a:bodyPr/>
          <a:lstStyle/>
          <a:p>
            <a:r>
              <a:rPr lang="en-US" dirty="0" smtClean="0"/>
              <a:t>The model </a:t>
            </a:r>
            <a:r>
              <a:rPr lang="en-US" dirty="0"/>
              <a:t>was trained over 10 epochs with a learning rate of 0.001 and drop out as </a:t>
            </a:r>
            <a:r>
              <a:rPr lang="en-US" dirty="0" smtClean="0"/>
              <a:t>0.2, 0.5</a:t>
            </a:r>
            <a:r>
              <a:rPr lang="en-US" dirty="0"/>
              <a:t>, </a:t>
            </a:r>
            <a:r>
              <a:rPr lang="en-US" dirty="0" smtClean="0"/>
              <a:t>0.7</a:t>
            </a:r>
          </a:p>
          <a:p>
            <a:r>
              <a:rPr lang="en-US" dirty="0"/>
              <a:t>Pre-trained </a:t>
            </a:r>
            <a:r>
              <a:rPr lang="en-US" dirty="0" err="1"/>
              <a:t>GloVe</a:t>
            </a:r>
            <a:r>
              <a:rPr lang="en-US" dirty="0"/>
              <a:t> Word Embedding of 100 dimension is used </a:t>
            </a:r>
            <a:r>
              <a:rPr lang="en-US" dirty="0" smtClean="0"/>
              <a:t>for statements </a:t>
            </a:r>
            <a:r>
              <a:rPr lang="en-US" dirty="0"/>
              <a:t>and </a:t>
            </a:r>
            <a:r>
              <a:rPr lang="en-US" dirty="0" smtClean="0"/>
              <a:t>justifications</a:t>
            </a:r>
            <a:r>
              <a:rPr lang="en-US" dirty="0"/>
              <a:t> </a:t>
            </a:r>
            <a:r>
              <a:rPr lang="en-US" dirty="0" smtClean="0"/>
              <a:t>for deep learning models.</a:t>
            </a:r>
          </a:p>
          <a:p>
            <a:endParaRPr lang="en-US" dirty="0"/>
          </a:p>
          <a:p>
            <a:endParaRPr lang="en-US" dirty="0"/>
          </a:p>
        </p:txBody>
      </p:sp>
    </p:spTree>
    <p:extLst>
      <p:ext uri="{BB962C8B-B14F-4D97-AF65-F5344CB8AC3E}">
        <p14:creationId xmlns:p14="http://schemas.microsoft.com/office/powerpoint/2010/main" val="2204619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D7CC2-74BE-493C-ACBB-2DA8E4B994BB}"/>
              </a:ext>
            </a:extLst>
          </p:cNvPr>
          <p:cNvSpPr>
            <a:spLocks noGrp="1"/>
          </p:cNvSpPr>
          <p:nvPr>
            <p:ph type="title"/>
          </p:nvPr>
        </p:nvSpPr>
        <p:spPr>
          <a:xfrm>
            <a:off x="967760" y="360300"/>
            <a:ext cx="10486735" cy="561600"/>
          </a:xfrm>
        </p:spPr>
        <p:txBody>
          <a:bodyPr>
            <a:normAutofit fontScale="90000"/>
          </a:bodyPr>
          <a:lstStyle/>
          <a:p>
            <a:r>
              <a:rPr lang="en-IN" dirty="0" smtClean="0"/>
              <a:t>Defining The New Evaluation Metrics</a:t>
            </a:r>
            <a:endParaRPr lang="en-IN" dirty="0"/>
          </a:p>
        </p:txBody>
      </p:sp>
      <p:sp>
        <p:nvSpPr>
          <p:cNvPr id="3" name="Text Placeholder 2">
            <a:extLst>
              <a:ext uri="{FF2B5EF4-FFF2-40B4-BE49-F238E27FC236}">
                <a16:creationId xmlns:mc="http://schemas.openxmlformats.org/markup-compatibility/2006" xmlns:a14="http://schemas.microsoft.com/office/drawing/2010/main" xmlns="" xmlns:a16="http://schemas.microsoft.com/office/drawing/2014/main" id="{10FDFD17-BCA5-4BAA-AEF0-3CD5C52A3C68}"/>
              </a:ext>
            </a:extLst>
          </p:cNvPr>
          <p:cNvSpPr>
            <a:spLocks noGrp="1"/>
          </p:cNvSpPr>
          <p:nvPr>
            <p:ph type="body" sz="quarter" idx="10"/>
          </p:nvPr>
        </p:nvSpPr>
        <p:spPr>
          <a:xfrm>
            <a:off x="856343" y="1570684"/>
            <a:ext cx="11180014" cy="4796249"/>
          </a:xfrm>
        </p:spPr>
        <p:txBody>
          <a:bodyPr>
            <a:normAutofit fontScale="92500" lnSpcReduction="20000"/>
          </a:bodyPr>
          <a:lstStyle/>
          <a:p>
            <a:r>
              <a:rPr lang="en-IN" sz="1900" dirty="0"/>
              <a:t>The labels are categorical values i.e. </a:t>
            </a:r>
            <a:r>
              <a:rPr lang="en-US" sz="1900" dirty="0"/>
              <a:t>pants-fire, false, barely-true, half-true, mostly-true, and true. </a:t>
            </a:r>
            <a:endParaRPr lang="pt-BR" sz="1900" dirty="0"/>
          </a:p>
          <a:p>
            <a:r>
              <a:rPr lang="en-US" sz="1900" dirty="0"/>
              <a:t>Categories in labels are closely related to each other therefore can be compared and sorted. Hence, considered as ordinal classification data. These multi-class classification data have inherit order between them and contains some meaningful difference. So the performance of such classifiers cannot be done by using measures / metrics of nominal classifiers</a:t>
            </a:r>
          </a:p>
          <a:p>
            <a:r>
              <a:rPr lang="en-US" sz="1900" dirty="0"/>
              <a:t>These ordinal classifiers correspond to quotations or linguist terms - varying from `True' to `Mostly false’. </a:t>
            </a:r>
          </a:p>
          <a:p>
            <a:r>
              <a:rPr lang="en-US" sz="1900" dirty="0"/>
              <a:t>These labels notifies the difference in correctness, recommendation, agreement or other characteristic of analyzed objects. An example can be agreement on a statement in a scale “strongly disagree” ≺ “disagree” ≺ “agree” ≺ “strongly agree”, where ≺ is the order relation.</a:t>
            </a:r>
          </a:p>
          <a:p>
            <a:r>
              <a:rPr lang="en-US" sz="1900" dirty="0"/>
              <a:t>In this case, labels are “pants-fire” ≺ “false ” ≺ “mostly false ” ≺ “half-true ” ≺ “mostly-true ” ≺ “true”</a:t>
            </a:r>
          </a:p>
          <a:p>
            <a:r>
              <a:rPr lang="en-IN" sz="1900" dirty="0"/>
              <a:t>For Ordinal data classification, the metrics that are used are MSE( Mean Square Error) and MAE( Mean Absolute Error).</a:t>
            </a:r>
          </a:p>
          <a:p>
            <a:r>
              <a:rPr lang="en-IN" sz="1900" dirty="0"/>
              <a:t>The existing metrics don’t have a range value, So in order to have a metrics which can be evaluated out of 100 %, we computed another metrics SSE.</a:t>
            </a:r>
          </a:p>
          <a:p>
            <a:pPr marL="380990" indent="-380990">
              <a:spcBef>
                <a:spcPts val="1133"/>
              </a:spcBef>
              <a:buClr>
                <a:schemeClr val="tx2"/>
              </a:buClr>
              <a:buFont typeface="Wingdings" panose="05000000000000000000" pitchFamily="2" charset="2"/>
              <a:buChar char="Ø"/>
            </a:pPr>
            <a:endParaRPr lang="en-IN" sz="2400" dirty="0"/>
          </a:p>
        </p:txBody>
      </p:sp>
    </p:spTree>
    <p:extLst>
      <p:ext uri="{BB962C8B-B14F-4D97-AF65-F5344CB8AC3E}">
        <p14:creationId xmlns:p14="http://schemas.microsoft.com/office/powerpoint/2010/main" val="4008736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648511" y="1521953"/>
                <a:ext cx="10833776" cy="4722911"/>
              </a:xfrm>
            </p:spPr>
            <p:txBody>
              <a:bodyPr/>
              <a:lstStyle/>
              <a:p>
                <a:pPr/>
                <a14:m>
                  <m:oMath xmlns:m="http://schemas.openxmlformats.org/officeDocument/2006/math">
                    <m:r>
                      <m:rPr>
                        <m:sty m:val="p"/>
                      </m:rPr>
                      <a:rPr lang="en-US" b="0">
                        <a:latin typeface="Cambria Math" panose="02040503050406030204" pitchFamily="18" charset="0"/>
                      </a:rPr>
                      <m:t>SSE</m:t>
                    </m:r>
                    <m:r>
                      <a:rPr lang="en-US" b="0">
                        <a:latin typeface="Cambria Math" panose="02040503050406030204" pitchFamily="18" charset="0"/>
                      </a:rPr>
                      <m:t>=</m:t>
                    </m:r>
                    <m:f>
                      <m:fPr>
                        <m:ctrlPr>
                          <a:rPr lang="en-IN" b="0" i="1">
                            <a:latin typeface="Cambria Math" panose="02040503050406030204" pitchFamily="18" charset="0"/>
                          </a:rPr>
                        </m:ctrlPr>
                      </m:fPr>
                      <m:num>
                        <m:nary>
                          <m:naryPr>
                            <m:chr m:val="∑"/>
                            <m:ctrlPr>
                              <a:rPr lang="en-IN" b="0" i="1">
                                <a:latin typeface="Cambria Math" panose="02040503050406030204" pitchFamily="18" charset="0"/>
                              </a:rPr>
                            </m:ctrlPr>
                          </m:naryPr>
                          <m:sub>
                            <m:r>
                              <m:rPr>
                                <m:brk m:alnAt="23"/>
                              </m:rPr>
                              <a:rPr lang="en-US" b="0" i="1">
                                <a:latin typeface="Cambria Math" panose="02040503050406030204" pitchFamily="18" charset="0"/>
                              </a:rPr>
                              <m:t>𝑖</m:t>
                            </m:r>
                            <m:r>
                              <a:rPr lang="en-US" b="0" i="1">
                                <a:latin typeface="Cambria Math" panose="02040503050406030204" pitchFamily="18" charset="0"/>
                              </a:rPr>
                              <m:t>=</m:t>
                            </m:r>
                            <m:r>
                              <m:rPr>
                                <m:brk m:alnAt="23"/>
                              </m:rPr>
                              <a:rPr lang="en-US" b="0" i="1">
                                <a:latin typeface="Cambria Math" panose="02040503050406030204" pitchFamily="18" charset="0"/>
                              </a:rPr>
                              <m:t>1</m:t>
                            </m:r>
                          </m:sub>
                          <m:sup>
                            <m:r>
                              <a:rPr lang="en-US" b="0" i="1">
                                <a:latin typeface="Cambria Math" panose="02040503050406030204" pitchFamily="18" charset="0"/>
                              </a:rPr>
                              <m:t>𝑛</m:t>
                            </m:r>
                          </m:sup>
                          <m:e>
                            <m:r>
                              <a:rPr lang="en-US" b="0" i="1">
                                <a:latin typeface="Cambria Math" panose="02040503050406030204" pitchFamily="18" charset="0"/>
                              </a:rPr>
                              <m:t>(</m:t>
                            </m:r>
                            <m:r>
                              <a:rPr lang="en-US" b="0" i="1">
                                <a:latin typeface="Cambria Math" panose="02040503050406030204" pitchFamily="18" charset="0"/>
                              </a:rPr>
                              <m:t>𝑌𝑖</m:t>
                            </m:r>
                            <m:r>
                              <a:rPr lang="en-US" b="0" i="1">
                                <a:latin typeface="Cambria Math" panose="02040503050406030204" pitchFamily="18" charset="0"/>
                              </a:rPr>
                              <m:t>−</m:t>
                            </m:r>
                            <m:r>
                              <a:rPr lang="en-US" b="0" i="1">
                                <a:latin typeface="Cambria Math" panose="02040503050406030204" pitchFamily="18" charset="0"/>
                              </a:rPr>
                              <m:t>𝑦</m:t>
                            </m:r>
                            <m:r>
                              <a:rPr lang="en-US" b="0" i="1">
                                <a:latin typeface="Cambria Math" panose="02040503050406030204" pitchFamily="18" charset="0"/>
                              </a:rPr>
                              <m:t>̂</m:t>
                            </m:r>
                            <m:r>
                              <a:rPr lang="en-US" b="0" i="1" baseline="-25000">
                                <a:latin typeface="Cambria Math" panose="02040503050406030204" pitchFamily="18" charset="0"/>
                              </a:rPr>
                              <m:t>𝑖</m:t>
                            </m:r>
                            <m:r>
                              <a:rPr lang="en-US" b="0" i="1">
                                <a:latin typeface="Cambria Math" panose="02040503050406030204" pitchFamily="18" charset="0"/>
                              </a:rPr>
                              <m:t>)</m:t>
                            </m:r>
                          </m:e>
                        </m:nary>
                        <m:r>
                          <a:rPr lang="en-US" b="0" i="1" baseline="30000">
                            <a:latin typeface="Cambria Math" panose="02040503050406030204" pitchFamily="18" charset="0"/>
                          </a:rPr>
                          <m:t>2</m:t>
                        </m:r>
                      </m:num>
                      <m:den>
                        <m:nary>
                          <m:naryPr>
                            <m:chr m:val="∑"/>
                            <m:ctrlPr>
                              <a:rPr lang="en-IN" b="0" i="1">
                                <a:latin typeface="Cambria Math" panose="02040503050406030204" pitchFamily="18" charset="0"/>
                              </a:rPr>
                            </m:ctrlPr>
                          </m:naryPr>
                          <m:sub>
                            <m:r>
                              <m:rPr>
                                <m:brk m:alnAt="23"/>
                              </m:rP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1</m:t>
                            </m:r>
                          </m:sub>
                          <m:sup>
                            <m:r>
                              <a:rPr lang="en-US" b="0" i="1">
                                <a:latin typeface="Cambria Math" panose="02040503050406030204" pitchFamily="18" charset="0"/>
                              </a:rPr>
                              <m:t>𝑛</m:t>
                            </m:r>
                          </m:sup>
                          <m:e>
                            <m:r>
                              <a:rPr lang="en-US" b="0" i="1">
                                <a:latin typeface="Cambria Math" panose="02040503050406030204" pitchFamily="18" charset="0"/>
                              </a:rPr>
                              <m:t>(</m:t>
                            </m:r>
                            <m:func>
                              <m:funcPr>
                                <m:ctrlPr>
                                  <a:rPr lang="en-US" b="0" i="1">
                                    <a:latin typeface="Cambria Math" panose="02040503050406030204" pitchFamily="18" charset="0"/>
                                  </a:rPr>
                                </m:ctrlPr>
                              </m:funcPr>
                              <m:fName>
                                <m:r>
                                  <m:rPr>
                                    <m:sty m:val="p"/>
                                  </m:rPr>
                                  <a:rPr lang="en-US" b="0">
                                    <a:latin typeface="Cambria Math" panose="02040503050406030204" pitchFamily="18" charset="0"/>
                                  </a:rPr>
                                  <m:t>max</m:t>
                                </m:r>
                              </m:fName>
                              <m:e>
                                <m:d>
                                  <m:dPr>
                                    <m:ctrlPr>
                                      <a:rPr lang="en-US" b="0" i="1">
                                        <a:latin typeface="Cambria Math" panose="02040503050406030204" pitchFamily="18" charset="0"/>
                                      </a:rPr>
                                    </m:ctrlPr>
                                  </m:dPr>
                                  <m:e>
                                    <m:d>
                                      <m:dPr>
                                        <m:begChr m:val="|"/>
                                        <m:endChr m:val="|"/>
                                        <m:ctrlPr>
                                          <a:rPr lang="en-US" b="0" i="1">
                                            <a:latin typeface="Cambria Math" panose="02040503050406030204" pitchFamily="18" charset="0"/>
                                          </a:rPr>
                                        </m:ctrlPr>
                                      </m:dPr>
                                      <m:e>
                                        <m:r>
                                          <a:rPr lang="en-US" b="0" i="1">
                                            <a:latin typeface="Cambria Math" panose="02040503050406030204" pitchFamily="18" charset="0"/>
                                          </a:rPr>
                                          <m:t>𝑌</m:t>
                                        </m:r>
                                        <m:r>
                                          <a:rPr lang="en-US" b="0" i="1" baseline="-25000">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0</m:t>
                                        </m:r>
                                      </m:e>
                                    </m:d>
                                    <m:r>
                                      <a:rPr lang="en-US" b="0" i="1">
                                        <a:latin typeface="Cambria Math" panose="02040503050406030204" pitchFamily="18" charset="0"/>
                                      </a:rPr>
                                      <m:t>,</m:t>
                                    </m:r>
                                    <m:d>
                                      <m:dPr>
                                        <m:begChr m:val="|"/>
                                        <m:endChr m:val="|"/>
                                        <m:ctrlPr>
                                          <a:rPr lang="en-US" b="0" i="1">
                                            <a:latin typeface="Cambria Math" panose="02040503050406030204" pitchFamily="18" charset="0"/>
                                          </a:rPr>
                                        </m:ctrlPr>
                                      </m:dPr>
                                      <m:e>
                                        <m:r>
                                          <a:rPr lang="en-US" b="0" i="1">
                                            <a:latin typeface="Cambria Math" panose="02040503050406030204" pitchFamily="18" charset="0"/>
                                          </a:rPr>
                                          <m:t>𝑌</m:t>
                                        </m:r>
                                        <m:r>
                                          <a:rPr lang="en-US" b="0" i="1" baseline="-25000">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5</m:t>
                                        </m:r>
                                      </m:e>
                                    </m:d>
                                  </m:e>
                                </m:d>
                              </m:e>
                            </m:func>
                            <m:r>
                              <a:rPr lang="en-US" b="0" i="1" baseline="30000">
                                <a:latin typeface="Cambria Math" panose="02040503050406030204" pitchFamily="18" charset="0"/>
                              </a:rPr>
                              <m:t>2</m:t>
                            </m:r>
                          </m:e>
                        </m:nary>
                      </m:den>
                    </m:f>
                  </m:oMath>
                </a14:m>
                <a:endParaRPr lang="en-US" dirty="0" smtClean="0"/>
              </a:p>
              <a:p>
                <a:pPr marL="4889378" lvl="7" indent="-317492">
                  <a:spcBef>
                    <a:spcPts val="1133"/>
                  </a:spcBef>
                  <a:buFont typeface="Calibri" panose="020F0502020204030204" pitchFamily="34" charset="0"/>
                  <a:buChar char="–"/>
                </a:pPr>
                <a14:m>
                  <m:oMath xmlns:m="http://schemas.openxmlformats.org/officeDocument/2006/math">
                    <m:nary>
                      <m:naryPr>
                        <m:chr m:val="∑"/>
                        <m:ctrlPr>
                          <a:rPr lang="en-IN" sz="1867" i="1">
                            <a:latin typeface="Cambria Math" panose="02040503050406030204" pitchFamily="18" charset="0"/>
                          </a:rPr>
                        </m:ctrlPr>
                      </m:naryPr>
                      <m:sub>
                        <m:r>
                          <m:rPr>
                            <m:brk m:alnAt="23"/>
                          </m:rPr>
                          <a:rPr lang="en-US" sz="1867" i="1">
                            <a:latin typeface="Cambria Math" panose="02040503050406030204" pitchFamily="18" charset="0"/>
                          </a:rPr>
                          <m:t>𝑖</m:t>
                        </m:r>
                        <m:r>
                          <a:rPr lang="en-US" sz="1867" i="1">
                            <a:latin typeface="Cambria Math" panose="02040503050406030204" pitchFamily="18" charset="0"/>
                          </a:rPr>
                          <m:t>=</m:t>
                        </m:r>
                        <m:r>
                          <a:rPr lang="en-US" sz="1867" i="1">
                            <a:latin typeface="Cambria Math" panose="02040503050406030204" pitchFamily="18" charset="0"/>
                          </a:rPr>
                          <m:t>1</m:t>
                        </m:r>
                      </m:sub>
                      <m:sup>
                        <m:r>
                          <a:rPr lang="en-US" sz="1867" i="1">
                            <a:latin typeface="Cambria Math" panose="02040503050406030204" pitchFamily="18" charset="0"/>
                          </a:rPr>
                          <m:t>𝑛</m:t>
                        </m:r>
                      </m:sup>
                      <m:e>
                        <m:r>
                          <a:rPr lang="en-US" sz="1867" i="1">
                            <a:latin typeface="Cambria Math" panose="02040503050406030204" pitchFamily="18" charset="0"/>
                          </a:rPr>
                          <m:t>(</m:t>
                        </m:r>
                        <m:func>
                          <m:funcPr>
                            <m:ctrlPr>
                              <a:rPr lang="en-US" sz="1867" i="1">
                                <a:latin typeface="Cambria Math" panose="02040503050406030204" pitchFamily="18" charset="0"/>
                              </a:rPr>
                            </m:ctrlPr>
                          </m:funcPr>
                          <m:fName>
                            <m:r>
                              <m:rPr>
                                <m:sty m:val="p"/>
                              </m:rPr>
                              <a:rPr lang="en-US" sz="1867">
                                <a:latin typeface="Cambria Math" panose="02040503050406030204" pitchFamily="18" charset="0"/>
                              </a:rPr>
                              <m:t>max</m:t>
                            </m:r>
                          </m:fName>
                          <m:e>
                            <m:d>
                              <m:dPr>
                                <m:ctrlPr>
                                  <a:rPr lang="en-US" sz="1867" i="1">
                                    <a:latin typeface="Cambria Math" panose="02040503050406030204" pitchFamily="18" charset="0"/>
                                  </a:rPr>
                                </m:ctrlPr>
                              </m:dPr>
                              <m:e>
                                <m:d>
                                  <m:dPr>
                                    <m:begChr m:val="|"/>
                                    <m:endChr m:val="|"/>
                                    <m:ctrlPr>
                                      <a:rPr lang="en-US" sz="1867" i="1">
                                        <a:latin typeface="Cambria Math" panose="02040503050406030204" pitchFamily="18" charset="0"/>
                                      </a:rPr>
                                    </m:ctrlPr>
                                  </m:dPr>
                                  <m:e>
                                    <m:r>
                                      <a:rPr lang="en-US" sz="1867" i="1">
                                        <a:latin typeface="Cambria Math" panose="02040503050406030204" pitchFamily="18" charset="0"/>
                                      </a:rPr>
                                      <m:t>𝑌</m:t>
                                    </m:r>
                                    <m:r>
                                      <a:rPr lang="en-US" sz="1867" i="1" baseline="-25000">
                                        <a:latin typeface="Cambria Math" panose="02040503050406030204" pitchFamily="18" charset="0"/>
                                      </a:rPr>
                                      <m:t>𝑖</m:t>
                                    </m:r>
                                    <m:r>
                                      <a:rPr lang="en-US" sz="1867" i="1">
                                        <a:latin typeface="Cambria Math" panose="02040503050406030204" pitchFamily="18" charset="0"/>
                                      </a:rPr>
                                      <m:t>−</m:t>
                                    </m:r>
                                    <m:r>
                                      <a:rPr lang="en-US" sz="1867" i="1">
                                        <a:latin typeface="Cambria Math" panose="02040503050406030204" pitchFamily="18" charset="0"/>
                                      </a:rPr>
                                      <m:t>0</m:t>
                                    </m:r>
                                  </m:e>
                                </m:d>
                                <m:r>
                                  <a:rPr lang="en-US" sz="1867" i="1">
                                    <a:latin typeface="Cambria Math" panose="02040503050406030204" pitchFamily="18" charset="0"/>
                                  </a:rPr>
                                  <m:t>,</m:t>
                                </m:r>
                                <m:d>
                                  <m:dPr>
                                    <m:begChr m:val="|"/>
                                    <m:endChr m:val="|"/>
                                    <m:ctrlPr>
                                      <a:rPr lang="en-US" sz="1867" i="1">
                                        <a:latin typeface="Cambria Math" panose="02040503050406030204" pitchFamily="18" charset="0"/>
                                      </a:rPr>
                                    </m:ctrlPr>
                                  </m:dPr>
                                  <m:e>
                                    <m:r>
                                      <a:rPr lang="en-US" sz="1867" i="1">
                                        <a:latin typeface="Cambria Math" panose="02040503050406030204" pitchFamily="18" charset="0"/>
                                      </a:rPr>
                                      <m:t>𝑌</m:t>
                                    </m:r>
                                    <m:r>
                                      <a:rPr lang="en-US" sz="1867" i="1" baseline="-25000">
                                        <a:latin typeface="Cambria Math" panose="02040503050406030204" pitchFamily="18" charset="0"/>
                                      </a:rPr>
                                      <m:t>𝑖</m:t>
                                    </m:r>
                                    <m:r>
                                      <a:rPr lang="en-US" sz="1867" i="1">
                                        <a:latin typeface="Cambria Math" panose="02040503050406030204" pitchFamily="18" charset="0"/>
                                      </a:rPr>
                                      <m:t>−</m:t>
                                    </m:r>
                                    <m:r>
                                      <a:rPr lang="en-US" sz="1867" i="1">
                                        <a:latin typeface="Cambria Math" panose="02040503050406030204" pitchFamily="18" charset="0"/>
                                      </a:rPr>
                                      <m:t>5</m:t>
                                    </m:r>
                                  </m:e>
                                </m:d>
                              </m:e>
                            </m:d>
                          </m:e>
                        </m:func>
                        <m:r>
                          <a:rPr lang="en-US" sz="1867" i="1" baseline="30000">
                            <a:latin typeface="Cambria Math" panose="02040503050406030204" pitchFamily="18" charset="0"/>
                          </a:rPr>
                          <m:t>2</m:t>
                        </m:r>
                      </m:e>
                    </m:nary>
                  </m:oMath>
                </a14:m>
                <a:r>
                  <a:rPr lang="en-IN" sz="1867" dirty="0"/>
                  <a:t> - Maximum misclassification that can occur</a:t>
                </a:r>
              </a:p>
              <a:p>
                <a:pPr marL="4889378" lvl="7" indent="-317492">
                  <a:spcBef>
                    <a:spcPts val="1133"/>
                  </a:spcBef>
                  <a:buFont typeface="Calibri" panose="020F0502020204030204" pitchFamily="34" charset="0"/>
                  <a:buChar char="–"/>
                </a:pPr>
                <a14:m>
                  <m:oMath xmlns:m="http://schemas.openxmlformats.org/officeDocument/2006/math">
                    <m:nary>
                      <m:naryPr>
                        <m:chr m:val="∑"/>
                        <m:ctrlPr>
                          <a:rPr lang="en-IN" sz="1867" i="1">
                            <a:latin typeface="Cambria Math" panose="02040503050406030204" pitchFamily="18" charset="0"/>
                          </a:rPr>
                        </m:ctrlPr>
                      </m:naryPr>
                      <m:sub>
                        <m:r>
                          <m:rPr>
                            <m:brk m:alnAt="23"/>
                          </m:rPr>
                          <a:rPr lang="en-US" sz="1867" i="1">
                            <a:latin typeface="Cambria Math" panose="02040503050406030204" pitchFamily="18" charset="0"/>
                          </a:rPr>
                          <m:t>𝑖</m:t>
                        </m:r>
                        <m:r>
                          <a:rPr lang="en-US" sz="1867" i="1">
                            <a:latin typeface="Cambria Math" panose="02040503050406030204" pitchFamily="18" charset="0"/>
                          </a:rPr>
                          <m:t>=</m:t>
                        </m:r>
                        <m:r>
                          <m:rPr>
                            <m:brk m:alnAt="23"/>
                          </m:rPr>
                          <a:rPr lang="en-US" sz="1867" i="1">
                            <a:latin typeface="Cambria Math" panose="02040503050406030204" pitchFamily="18" charset="0"/>
                          </a:rPr>
                          <m:t>1</m:t>
                        </m:r>
                      </m:sub>
                      <m:sup>
                        <m:r>
                          <a:rPr lang="en-US" sz="1867" i="1">
                            <a:latin typeface="Cambria Math" panose="02040503050406030204" pitchFamily="18" charset="0"/>
                          </a:rPr>
                          <m:t>𝑛</m:t>
                        </m:r>
                      </m:sup>
                      <m:e>
                        <m:r>
                          <a:rPr lang="en-US" sz="1867" i="1">
                            <a:latin typeface="Cambria Math" panose="02040503050406030204" pitchFamily="18" charset="0"/>
                          </a:rPr>
                          <m:t>(</m:t>
                        </m:r>
                        <m:r>
                          <a:rPr lang="en-US" sz="1867" i="1">
                            <a:latin typeface="Cambria Math" panose="02040503050406030204" pitchFamily="18" charset="0"/>
                          </a:rPr>
                          <m:t>𝑌𝑖</m:t>
                        </m:r>
                        <m:r>
                          <a:rPr lang="en-US" sz="1867" i="1">
                            <a:latin typeface="Cambria Math" panose="02040503050406030204" pitchFamily="18" charset="0"/>
                          </a:rPr>
                          <m:t>−</m:t>
                        </m:r>
                        <m:r>
                          <a:rPr lang="en-US" sz="1867" i="1">
                            <a:latin typeface="Cambria Math" panose="02040503050406030204" pitchFamily="18" charset="0"/>
                          </a:rPr>
                          <m:t>𝑦</m:t>
                        </m:r>
                        <m:r>
                          <a:rPr lang="en-US" sz="1867" i="1">
                            <a:latin typeface="Cambria Math" panose="02040503050406030204" pitchFamily="18" charset="0"/>
                          </a:rPr>
                          <m:t>̂</m:t>
                        </m:r>
                        <m:r>
                          <a:rPr lang="en-US" sz="1867" i="1" baseline="-25000">
                            <a:latin typeface="Cambria Math" panose="02040503050406030204" pitchFamily="18" charset="0"/>
                          </a:rPr>
                          <m:t>𝑖</m:t>
                        </m:r>
                        <m:r>
                          <a:rPr lang="en-US" sz="1867" i="1">
                            <a:latin typeface="Cambria Math" panose="02040503050406030204" pitchFamily="18" charset="0"/>
                          </a:rPr>
                          <m:t>)</m:t>
                        </m:r>
                      </m:e>
                    </m:nary>
                    <m:r>
                      <a:rPr lang="en-US" sz="1867" i="1" baseline="30000">
                        <a:latin typeface="Cambria Math" panose="02040503050406030204" pitchFamily="18" charset="0"/>
                      </a:rPr>
                      <m:t>2</m:t>
                    </m:r>
                  </m:oMath>
                </a14:m>
                <a:r>
                  <a:rPr lang="en-IN" sz="1867" dirty="0"/>
                  <a:t>  -  Sum of Square Error values</a:t>
                </a:r>
              </a:p>
              <a:p>
                <a:pPr marL="4889378" lvl="7" indent="-317492">
                  <a:spcBef>
                    <a:spcPts val="1133"/>
                  </a:spcBef>
                  <a:buFont typeface="Calibri" panose="020F0502020204030204" pitchFamily="34" charset="0"/>
                  <a:buChar char="–"/>
                </a:pPr>
                <a14:m>
                  <m:oMath xmlns:m="http://schemas.openxmlformats.org/officeDocument/2006/math">
                    <m:r>
                      <a:rPr lang="en-US" sz="1867" i="1">
                        <a:latin typeface="Cambria Math" panose="02040503050406030204" pitchFamily="18" charset="0"/>
                      </a:rPr>
                      <m:t>𝑌</m:t>
                    </m:r>
                    <m:r>
                      <a:rPr lang="en-US" sz="1867" i="1" baseline="-25000">
                        <a:latin typeface="Cambria Math" panose="02040503050406030204" pitchFamily="18" charset="0"/>
                      </a:rPr>
                      <m:t>𝑖</m:t>
                    </m:r>
                  </m:oMath>
                </a14:m>
                <a:r>
                  <a:rPr lang="en-IN" sz="1867" dirty="0"/>
                  <a:t> – Actual Value </a:t>
                </a:r>
              </a:p>
              <a:p>
                <a:pPr marL="4889378" lvl="7" indent="-317492">
                  <a:spcBef>
                    <a:spcPts val="1133"/>
                  </a:spcBef>
                  <a:buFont typeface="Calibri" panose="020F0502020204030204" pitchFamily="34" charset="0"/>
                  <a:buChar char="–"/>
                </a:pPr>
                <a14:m>
                  <m:oMath xmlns:m="http://schemas.openxmlformats.org/officeDocument/2006/math">
                    <m:r>
                      <a:rPr lang="en-US" sz="1867" i="1">
                        <a:latin typeface="Cambria Math" panose="02040503050406030204" pitchFamily="18" charset="0"/>
                      </a:rPr>
                      <m:t>𝑦</m:t>
                    </m:r>
                    <m:r>
                      <a:rPr lang="en-US" sz="1867" i="1">
                        <a:latin typeface="Cambria Math" panose="02040503050406030204" pitchFamily="18" charset="0"/>
                      </a:rPr>
                      <m:t>̂</m:t>
                    </m:r>
                    <m:r>
                      <a:rPr lang="en-US" sz="1867" i="1" baseline="-25000">
                        <a:latin typeface="Cambria Math" panose="02040503050406030204" pitchFamily="18" charset="0"/>
                      </a:rPr>
                      <m:t>𝑖</m:t>
                    </m:r>
                  </m:oMath>
                </a14:m>
                <a:r>
                  <a:rPr lang="en-IN" sz="1867" dirty="0"/>
                  <a:t> – Predicted </a:t>
                </a:r>
                <a:r>
                  <a:rPr lang="en-IN" sz="1867" dirty="0"/>
                  <a:t>Value</a:t>
                </a:r>
                <a:endParaRPr lang="en-US" sz="1867" dirty="0"/>
              </a:p>
              <a:p>
                <a:pPr marL="4889378" lvl="7" indent="-317492">
                  <a:spcBef>
                    <a:spcPts val="1133"/>
                  </a:spcBef>
                  <a:buFont typeface="Calibri" panose="020F0502020204030204" pitchFamily="34" charset="0"/>
                  <a:buChar cha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486383" y="1141464"/>
                <a:ext cx="8125332" cy="3542183"/>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7427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EXPLORATORY DATA ANALYSIS</a:t>
            </a:r>
            <a:endParaRPr lang="en-US" sz="2500" b="1" dirty="0"/>
          </a:p>
        </p:txBody>
      </p:sp>
    </p:spTree>
    <p:extLst>
      <p:ext uri="{BB962C8B-B14F-4D97-AF65-F5344CB8AC3E}">
        <p14:creationId xmlns:p14="http://schemas.microsoft.com/office/powerpoint/2010/main" val="201814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094" y="437821"/>
            <a:ext cx="10001252" cy="561600"/>
          </a:xfrm>
        </p:spPr>
        <p:txBody>
          <a:bodyPr>
            <a:normAutofit fontScale="90000"/>
          </a:bodyPr>
          <a:lstStyle/>
          <a:p>
            <a:r>
              <a:rPr lang="en-US" dirty="0" smtClean="0"/>
              <a:t>Dealing Missing Values</a:t>
            </a:r>
            <a:endParaRPr lang="en-US" dirty="0"/>
          </a:p>
        </p:txBody>
      </p:sp>
      <p:sp>
        <p:nvSpPr>
          <p:cNvPr id="3" name="Text Placeholder 2"/>
          <p:cNvSpPr>
            <a:spLocks noGrp="1"/>
          </p:cNvSpPr>
          <p:nvPr>
            <p:ph type="body" sz="quarter" idx="10"/>
          </p:nvPr>
        </p:nvSpPr>
        <p:spPr>
          <a:xfrm>
            <a:off x="830094" y="1711840"/>
            <a:ext cx="6083031" cy="4489448"/>
          </a:xfrm>
        </p:spPr>
        <p:txBody>
          <a:bodyPr>
            <a:normAutofit fontScale="92500" lnSpcReduction="10000"/>
          </a:bodyPr>
          <a:lstStyle/>
          <a:p>
            <a:r>
              <a:rPr lang="en-US" sz="1900" dirty="0"/>
              <a:t>Features like , </a:t>
            </a:r>
            <a:r>
              <a:rPr lang="en-US" sz="1900" dirty="0" err="1"/>
              <a:t>false_Count</a:t>
            </a:r>
            <a:r>
              <a:rPr lang="en-US" sz="1900" dirty="0"/>
              <a:t>, barely-true-count, half-</a:t>
            </a:r>
            <a:r>
              <a:rPr lang="en-US" sz="1900" dirty="0" err="1"/>
              <a:t>true_count</a:t>
            </a:r>
            <a:r>
              <a:rPr lang="en-US" sz="1900" dirty="0"/>
              <a:t>, mostly-</a:t>
            </a:r>
            <a:r>
              <a:rPr lang="en-US" sz="1900" dirty="0" err="1"/>
              <a:t>true_count</a:t>
            </a:r>
            <a:r>
              <a:rPr lang="en-US" sz="1900" dirty="0"/>
              <a:t>, and </a:t>
            </a:r>
            <a:r>
              <a:rPr lang="en-US" sz="1900" dirty="0" err="1"/>
              <a:t>true_count</a:t>
            </a:r>
            <a:r>
              <a:rPr lang="en-US" sz="1900" dirty="0"/>
              <a:t> are replaced with value 0 as they are used for computing credit Score and maximum frequency of 0’s.</a:t>
            </a:r>
          </a:p>
          <a:p>
            <a:r>
              <a:rPr lang="en-US" sz="1900" dirty="0"/>
              <a:t>Features like </a:t>
            </a:r>
            <a:r>
              <a:rPr lang="en-US" sz="1900" dirty="0" err="1"/>
              <a:t>subject_data</a:t>
            </a:r>
            <a:r>
              <a:rPr lang="en-US" sz="1900" dirty="0"/>
              <a:t>, context and Description are replaced with “others” and are combined at latter stage for making the prediction.</a:t>
            </a:r>
          </a:p>
          <a:p>
            <a:r>
              <a:rPr lang="en-US" sz="1900" dirty="0" err="1"/>
              <a:t>party_affiliation</a:t>
            </a:r>
            <a:r>
              <a:rPr lang="en-US" sz="1900" dirty="0"/>
              <a:t> missing data is replaced with “</a:t>
            </a:r>
            <a:r>
              <a:rPr lang="en-US" sz="1900" dirty="0" err="1"/>
              <a:t>republician</a:t>
            </a:r>
            <a:r>
              <a:rPr lang="en-US" sz="1900" dirty="0"/>
              <a:t>” based on maximum count.</a:t>
            </a:r>
          </a:p>
          <a:p>
            <a:r>
              <a:rPr lang="en-US" sz="1900" dirty="0" err="1"/>
              <a:t>Speaker_job_title</a:t>
            </a:r>
            <a:r>
              <a:rPr lang="en-US" sz="1900" dirty="0"/>
              <a:t> missing data is replaced with values which are in close association </a:t>
            </a:r>
            <a:r>
              <a:rPr lang="en-US" sz="1900" dirty="0" smtClean="0"/>
              <a:t>(</a:t>
            </a:r>
            <a:r>
              <a:rPr lang="en-US" sz="1900" b="1" dirty="0" smtClean="0"/>
              <a:t>using ML model</a:t>
            </a:r>
            <a:r>
              <a:rPr lang="en-US" sz="1900" dirty="0" smtClean="0"/>
              <a:t>) </a:t>
            </a:r>
            <a:r>
              <a:rPr lang="en-US" sz="1900" dirty="0"/>
              <a:t>to </a:t>
            </a:r>
            <a:r>
              <a:rPr lang="en-US" sz="1900" dirty="0"/>
              <a:t>concerned </a:t>
            </a:r>
            <a:r>
              <a:rPr lang="en-US" sz="1900" dirty="0"/>
              <a:t>speaker </a:t>
            </a:r>
          </a:p>
          <a:p>
            <a:r>
              <a:rPr lang="en-US" sz="1900" dirty="0" err="1"/>
              <a:t>state_info</a:t>
            </a:r>
            <a:r>
              <a:rPr lang="en-US" sz="1900" dirty="0"/>
              <a:t> </a:t>
            </a:r>
            <a:r>
              <a:rPr lang="en-US" sz="1900" dirty="0"/>
              <a:t>missing data is replaced with “others”.</a:t>
            </a:r>
          </a:p>
          <a:p>
            <a:pPr marL="380990" indent="-380990">
              <a:spcBef>
                <a:spcPts val="1133"/>
              </a:spcBef>
              <a:buClr>
                <a:schemeClr val="tx2"/>
              </a:buClr>
              <a:buFont typeface="Wingdings" panose="05000000000000000000" pitchFamily="2" charset="2"/>
              <a:buChar char="Ø"/>
            </a:pPr>
            <a:endParaRPr lang="en-US" sz="1867"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0450116"/>
              </p:ext>
            </p:extLst>
          </p:nvPr>
        </p:nvGraphicFramePr>
        <p:xfrm>
          <a:off x="7344228" y="1444235"/>
          <a:ext cx="4731037" cy="5268500"/>
        </p:xfrm>
        <a:graphic>
          <a:graphicData uri="http://schemas.openxmlformats.org/drawingml/2006/table">
            <a:tbl>
              <a:tblPr firstRow="1" bandRow="1">
                <a:tableStyleId>{5C22544A-7EE6-4342-B048-85BDC9FD1C3A}</a:tableStyleId>
              </a:tblPr>
              <a:tblGrid>
                <a:gridCol w="1067897"/>
                <a:gridCol w="2148215"/>
                <a:gridCol w="1514925"/>
              </a:tblGrid>
              <a:tr h="635540">
                <a:tc>
                  <a:txBody>
                    <a:bodyPr/>
                    <a:lstStyle/>
                    <a:p>
                      <a:r>
                        <a:rPr lang="en-US" sz="1600" dirty="0" err="1" smtClean="0"/>
                        <a:t>S.No</a:t>
                      </a:r>
                      <a:r>
                        <a:rPr lang="en-US" sz="1600" dirty="0" smtClean="0"/>
                        <a:t>.</a:t>
                      </a:r>
                      <a:endParaRPr lang="en-US" sz="1600" dirty="0"/>
                    </a:p>
                  </a:txBody>
                  <a:tcPr marL="121920" marR="121920" marT="60960" marB="60960"/>
                </a:tc>
                <a:tc>
                  <a:txBody>
                    <a:bodyPr/>
                    <a:lstStyle/>
                    <a:p>
                      <a:r>
                        <a:rPr lang="en-US" sz="1600" dirty="0" smtClean="0"/>
                        <a:t>Features</a:t>
                      </a:r>
                      <a:endParaRPr lang="en-US" sz="1600" dirty="0"/>
                    </a:p>
                  </a:txBody>
                  <a:tcPr marL="121920" marR="121920" marT="60960" marB="60960"/>
                </a:tc>
                <a:tc>
                  <a:txBody>
                    <a:bodyPr/>
                    <a:lstStyle/>
                    <a:p>
                      <a:r>
                        <a:rPr lang="en-US" sz="1600" dirty="0" smtClean="0"/>
                        <a:t>Missing Data Count</a:t>
                      </a:r>
                      <a:endParaRPr lang="en-US" sz="1600" dirty="0"/>
                    </a:p>
                  </a:txBody>
                  <a:tcPr marL="121920" marR="121920" marT="60960" marB="60960"/>
                </a:tc>
              </a:tr>
              <a:tr h="365760">
                <a:tc>
                  <a:txBody>
                    <a:bodyPr/>
                    <a:lstStyle/>
                    <a:p>
                      <a:r>
                        <a:rPr lang="en-US" sz="1600" dirty="0" smtClean="0"/>
                        <a:t>1.</a:t>
                      </a:r>
                      <a:endParaRPr lang="en-US" sz="1600" dirty="0"/>
                    </a:p>
                  </a:txBody>
                  <a:tcPr marL="121920" marR="121920" marT="60960" marB="60960"/>
                </a:tc>
                <a:tc>
                  <a:txBody>
                    <a:bodyPr/>
                    <a:lstStyle/>
                    <a:p>
                      <a:r>
                        <a:rPr lang="en-US" sz="1600" dirty="0" err="1" smtClean="0"/>
                        <a:t>subject_data</a:t>
                      </a:r>
                      <a:endParaRPr lang="en-US" sz="1600" dirty="0"/>
                    </a:p>
                  </a:txBody>
                  <a:tcPr marL="121920" marR="121920" marT="60960" marB="60960"/>
                </a:tc>
                <a:tc>
                  <a:txBody>
                    <a:bodyPr/>
                    <a:lstStyle/>
                    <a:p>
                      <a:r>
                        <a:rPr lang="en-US" sz="1600" dirty="0" smtClean="0"/>
                        <a:t>2</a:t>
                      </a:r>
                      <a:endParaRPr lang="en-US" sz="1600" dirty="0"/>
                    </a:p>
                  </a:txBody>
                  <a:tcPr marL="121920" marR="121920" marT="60960" marB="60960"/>
                </a:tc>
              </a:tr>
              <a:tr h="365760">
                <a:tc>
                  <a:txBody>
                    <a:bodyPr/>
                    <a:lstStyle/>
                    <a:p>
                      <a:r>
                        <a:rPr lang="en-US" sz="1600" dirty="0" smtClean="0"/>
                        <a:t>2.</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Speaker</a:t>
                      </a:r>
                      <a:endParaRPr lang="en-US" sz="1600" dirty="0"/>
                    </a:p>
                  </a:txBody>
                  <a:tcPr marL="121920" marR="121920" marT="60960" marB="60960"/>
                </a:tc>
                <a:tc>
                  <a:txBody>
                    <a:bodyPr/>
                    <a:lstStyle/>
                    <a:p>
                      <a:r>
                        <a:rPr lang="en-US" sz="1600" dirty="0" smtClean="0"/>
                        <a:t>2</a:t>
                      </a:r>
                      <a:endParaRPr lang="en-US" sz="1600" dirty="0"/>
                    </a:p>
                  </a:txBody>
                  <a:tcPr marL="121920" marR="121920" marT="60960" marB="60960"/>
                </a:tc>
              </a:tr>
              <a:tr h="365760">
                <a:tc>
                  <a:txBody>
                    <a:bodyPr/>
                    <a:lstStyle/>
                    <a:p>
                      <a:r>
                        <a:rPr lang="en-US" sz="1600" dirty="0" smtClean="0"/>
                        <a:t>3.</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t>speaker_job_title</a:t>
                      </a:r>
                      <a:endParaRPr lang="en-US" sz="1600" dirty="0"/>
                    </a:p>
                  </a:txBody>
                  <a:tcPr marL="121920" marR="121920" marT="60960" marB="60960"/>
                </a:tc>
                <a:tc>
                  <a:txBody>
                    <a:bodyPr/>
                    <a:lstStyle/>
                    <a:p>
                      <a:r>
                        <a:rPr lang="en-US" sz="1600" dirty="0" smtClean="0"/>
                        <a:t>3567</a:t>
                      </a:r>
                      <a:endParaRPr lang="en-US" sz="1600" dirty="0"/>
                    </a:p>
                  </a:txBody>
                  <a:tcPr marL="121920" marR="121920" marT="60960" marB="60960"/>
                </a:tc>
              </a:tr>
              <a:tr h="365760">
                <a:tc>
                  <a:txBody>
                    <a:bodyPr/>
                    <a:lstStyle/>
                    <a:p>
                      <a:r>
                        <a:rPr lang="en-US" sz="1600" dirty="0" smtClean="0"/>
                        <a:t>4.</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t>state_info</a:t>
                      </a:r>
                      <a:endParaRPr lang="en-US" sz="1600" dirty="0" smtClean="0"/>
                    </a:p>
                  </a:txBody>
                  <a:tcPr marL="121920" marR="121920" marT="60960" marB="60960"/>
                </a:tc>
                <a:tc>
                  <a:txBody>
                    <a:bodyPr/>
                    <a:lstStyle/>
                    <a:p>
                      <a:r>
                        <a:rPr lang="en-US" sz="1600" dirty="0" smtClean="0"/>
                        <a:t>2749</a:t>
                      </a:r>
                      <a:endParaRPr lang="en-US" sz="1600" dirty="0"/>
                    </a:p>
                  </a:txBody>
                  <a:tcPr marL="121920" marR="121920" marT="60960" marB="60960"/>
                </a:tc>
              </a:tr>
              <a:tr h="365760">
                <a:tc>
                  <a:txBody>
                    <a:bodyPr/>
                    <a:lstStyle/>
                    <a:p>
                      <a:r>
                        <a:rPr lang="en-US" sz="1600" dirty="0" smtClean="0"/>
                        <a:t>5.</a:t>
                      </a:r>
                      <a:endParaRPr lang="en-US" sz="1600" dirty="0"/>
                    </a:p>
                  </a:txBody>
                  <a:tcPr marL="121920" marR="121920" marT="60960" marB="60960"/>
                </a:tc>
                <a:tc>
                  <a:txBody>
                    <a:bodyPr/>
                    <a:lstStyle/>
                    <a:p>
                      <a:r>
                        <a:rPr lang="en-US" sz="1600" dirty="0" err="1" smtClean="0"/>
                        <a:t>party_affiliation</a:t>
                      </a:r>
                      <a:r>
                        <a:rPr lang="en-US" sz="1600" dirty="0" smtClean="0"/>
                        <a:t> </a:t>
                      </a:r>
                      <a:endParaRPr lang="en-US" sz="1600" dirty="0"/>
                    </a:p>
                  </a:txBody>
                  <a:tcPr marL="121920" marR="121920" marT="60960" marB="60960"/>
                </a:tc>
                <a:tc>
                  <a:txBody>
                    <a:bodyPr/>
                    <a:lstStyle/>
                    <a:p>
                      <a:r>
                        <a:rPr lang="en-US" sz="1600" dirty="0" smtClean="0"/>
                        <a:t>2</a:t>
                      </a:r>
                      <a:endParaRPr lang="en-US" sz="1600" dirty="0"/>
                    </a:p>
                  </a:txBody>
                  <a:tcPr marL="121920" marR="121920" marT="60960" marB="60960"/>
                </a:tc>
              </a:tr>
              <a:tr h="365760">
                <a:tc>
                  <a:txBody>
                    <a:bodyPr/>
                    <a:lstStyle/>
                    <a:p>
                      <a:r>
                        <a:rPr lang="en-US" sz="1600" dirty="0" smtClean="0"/>
                        <a:t>6.</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t>Barely_true_count</a:t>
                      </a:r>
                      <a:r>
                        <a:rPr lang="en-US" sz="1600" dirty="0" smtClean="0"/>
                        <a:t> </a:t>
                      </a:r>
                      <a:endParaRPr lang="en-US" sz="1600" dirty="0"/>
                    </a:p>
                  </a:txBody>
                  <a:tcPr marL="121920" marR="121920" marT="60960" marB="60960"/>
                </a:tc>
                <a:tc>
                  <a:txBody>
                    <a:bodyPr/>
                    <a:lstStyle/>
                    <a:p>
                      <a:r>
                        <a:rPr lang="en-US" sz="1600" dirty="0" smtClean="0"/>
                        <a:t>2</a:t>
                      </a:r>
                      <a:endParaRPr lang="en-US" sz="1600" dirty="0"/>
                    </a:p>
                  </a:txBody>
                  <a:tcPr marL="121920" marR="121920" marT="60960" marB="60960"/>
                </a:tc>
              </a:tr>
              <a:tr h="365760">
                <a:tc>
                  <a:txBody>
                    <a:bodyPr/>
                    <a:lstStyle/>
                    <a:p>
                      <a:r>
                        <a:rPr lang="en-US" sz="1600" dirty="0" smtClean="0"/>
                        <a:t>7.</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t>False_count</a:t>
                      </a:r>
                      <a:endParaRPr lang="en-US" sz="1600" dirty="0" smtClean="0"/>
                    </a:p>
                  </a:txBody>
                  <a:tcPr marL="121920" marR="121920" marT="60960" marB="60960"/>
                </a:tc>
                <a:tc>
                  <a:txBody>
                    <a:bodyPr/>
                    <a:lstStyle/>
                    <a:p>
                      <a:r>
                        <a:rPr lang="en-US" sz="1600" dirty="0" smtClean="0"/>
                        <a:t>2</a:t>
                      </a:r>
                      <a:endParaRPr lang="en-US" sz="1600" dirty="0"/>
                    </a:p>
                  </a:txBody>
                  <a:tcPr marL="121920" marR="121920" marT="60960" marB="60960"/>
                </a:tc>
              </a:tr>
              <a:tr h="365760">
                <a:tc>
                  <a:txBody>
                    <a:bodyPr/>
                    <a:lstStyle/>
                    <a:p>
                      <a:r>
                        <a:rPr lang="en-US" sz="1600" dirty="0" smtClean="0"/>
                        <a:t>8.</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t>Half_true_count</a:t>
                      </a:r>
                      <a:r>
                        <a:rPr lang="en-US" sz="1600" dirty="0" smtClean="0"/>
                        <a:t> </a:t>
                      </a:r>
                      <a:endParaRPr lang="en-US" sz="1600" dirty="0"/>
                    </a:p>
                  </a:txBody>
                  <a:tcPr marL="121920" marR="121920" marT="60960" marB="60960"/>
                </a:tc>
                <a:tc>
                  <a:txBody>
                    <a:bodyPr/>
                    <a:lstStyle/>
                    <a:p>
                      <a:r>
                        <a:rPr lang="en-US" sz="1600" dirty="0" smtClean="0"/>
                        <a:t>2</a:t>
                      </a:r>
                      <a:endParaRPr lang="en-US" sz="1600" dirty="0"/>
                    </a:p>
                  </a:txBody>
                  <a:tcPr marL="121920" marR="121920" marT="60960" marB="60960"/>
                </a:tc>
              </a:tr>
              <a:tr h="365760">
                <a:tc>
                  <a:txBody>
                    <a:bodyPr/>
                    <a:lstStyle/>
                    <a:p>
                      <a:r>
                        <a:rPr lang="en-US" sz="1600" dirty="0" smtClean="0"/>
                        <a:t>9.</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t>Mostly_true_count</a:t>
                      </a:r>
                      <a:r>
                        <a:rPr lang="en-US" sz="1600" dirty="0" smtClean="0"/>
                        <a:t> </a:t>
                      </a:r>
                      <a:endParaRPr lang="en-US" sz="1600" dirty="0"/>
                    </a:p>
                  </a:txBody>
                  <a:tcPr marL="121920" marR="121920" marT="60960" marB="60960"/>
                </a:tc>
                <a:tc>
                  <a:txBody>
                    <a:bodyPr/>
                    <a:lstStyle/>
                    <a:p>
                      <a:r>
                        <a:rPr lang="en-US" sz="1600" dirty="0" smtClean="0"/>
                        <a:t>2</a:t>
                      </a:r>
                      <a:endParaRPr lang="en-US" sz="1600" dirty="0"/>
                    </a:p>
                  </a:txBody>
                  <a:tcPr marL="121920" marR="121920" marT="60960" marB="60960"/>
                </a:tc>
              </a:tr>
              <a:tr h="365760">
                <a:tc>
                  <a:txBody>
                    <a:bodyPr/>
                    <a:lstStyle/>
                    <a:p>
                      <a:r>
                        <a:rPr lang="en-US" sz="1600" dirty="0" smtClean="0"/>
                        <a:t>10.</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t>Fire_counts</a:t>
                      </a:r>
                      <a:r>
                        <a:rPr lang="en-US" sz="1600" dirty="0" smtClean="0"/>
                        <a:t> </a:t>
                      </a:r>
                      <a:endParaRPr lang="en-US" sz="1600" dirty="0"/>
                    </a:p>
                  </a:txBody>
                  <a:tcPr marL="121920" marR="121920" marT="60960" marB="60960"/>
                </a:tc>
                <a:tc>
                  <a:txBody>
                    <a:bodyPr/>
                    <a:lstStyle/>
                    <a:p>
                      <a:r>
                        <a:rPr lang="en-US" sz="1600" dirty="0" smtClean="0"/>
                        <a:t>2</a:t>
                      </a:r>
                      <a:endParaRPr lang="en-US" sz="1600" dirty="0"/>
                    </a:p>
                  </a:txBody>
                  <a:tcPr marL="121920" marR="121920" marT="60960" marB="60960"/>
                </a:tc>
              </a:tr>
              <a:tr h="609600">
                <a:tc>
                  <a:txBody>
                    <a:bodyPr/>
                    <a:lstStyle/>
                    <a:p>
                      <a:r>
                        <a:rPr lang="en-US" sz="1600" dirty="0" smtClean="0"/>
                        <a:t>11.</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Context(value/location) </a:t>
                      </a:r>
                      <a:endParaRPr lang="en-US" sz="1600" dirty="0"/>
                    </a:p>
                  </a:txBody>
                  <a:tcPr marL="121920" marR="121920" marT="60960" marB="60960"/>
                </a:tc>
                <a:tc>
                  <a:txBody>
                    <a:bodyPr/>
                    <a:lstStyle/>
                    <a:p>
                      <a:r>
                        <a:rPr lang="en-US" sz="1600" dirty="0" smtClean="0"/>
                        <a:t>131</a:t>
                      </a:r>
                      <a:endParaRPr lang="en-US" sz="1600" dirty="0"/>
                    </a:p>
                  </a:txBody>
                  <a:tcPr marL="121920" marR="121920" marT="60960" marB="60960"/>
                </a:tc>
              </a:tr>
              <a:tr h="365760">
                <a:tc>
                  <a:txBody>
                    <a:bodyPr/>
                    <a:lstStyle/>
                    <a:p>
                      <a:r>
                        <a:rPr lang="en-US" sz="1600" dirty="0" smtClean="0"/>
                        <a:t>12.</a:t>
                      </a:r>
                      <a:endParaRPr 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Description </a:t>
                      </a:r>
                    </a:p>
                  </a:txBody>
                  <a:tcPr marL="121920" marR="121920" marT="60960" marB="60960"/>
                </a:tc>
                <a:tc>
                  <a:txBody>
                    <a:bodyPr/>
                    <a:lstStyle/>
                    <a:p>
                      <a:r>
                        <a:rPr lang="en-US" sz="1600" dirty="0" smtClean="0"/>
                        <a:t>97</a:t>
                      </a:r>
                      <a:endParaRPr lang="en-US" sz="1600" dirty="0"/>
                    </a:p>
                  </a:txBody>
                  <a:tcPr marL="121920" marR="121920" marT="60960" marB="60960"/>
                </a:tc>
              </a:tr>
            </a:tbl>
          </a:graphicData>
        </a:graphic>
      </p:graphicFrame>
    </p:spTree>
    <p:extLst>
      <p:ext uri="{BB962C8B-B14F-4D97-AF65-F5344CB8AC3E}">
        <p14:creationId xmlns:p14="http://schemas.microsoft.com/office/powerpoint/2010/main" val="1018478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067" y="580567"/>
            <a:ext cx="8911687" cy="783776"/>
          </a:xfrm>
        </p:spPr>
        <p:txBody>
          <a:bodyPr/>
          <a:lstStyle/>
          <a:p>
            <a:r>
              <a:rPr lang="en-US" dirty="0"/>
              <a:t>Data Cleaning</a:t>
            </a:r>
            <a:endParaRPr lang="en-US" dirty="0"/>
          </a:p>
        </p:txBody>
      </p:sp>
      <p:sp>
        <p:nvSpPr>
          <p:cNvPr id="3" name="Text Placeholder 2"/>
          <p:cNvSpPr>
            <a:spLocks noGrp="1"/>
          </p:cNvSpPr>
          <p:nvPr>
            <p:ph type="body" sz="quarter" idx="10"/>
          </p:nvPr>
        </p:nvSpPr>
        <p:spPr/>
        <p:txBody>
          <a:bodyPr/>
          <a:lstStyle/>
          <a:p>
            <a:r>
              <a:rPr lang="en-US" dirty="0"/>
              <a:t>Apostrophe </a:t>
            </a:r>
            <a:r>
              <a:rPr lang="en-US" dirty="0" smtClean="0"/>
              <a:t>removal, Splitting </a:t>
            </a:r>
            <a:r>
              <a:rPr lang="en-US" dirty="0"/>
              <a:t>Attached Words, Removal of URLs, Standardization of </a:t>
            </a:r>
            <a:r>
              <a:rPr lang="en-US" dirty="0" smtClean="0"/>
              <a:t>words like “</a:t>
            </a:r>
            <a:r>
              <a:rPr lang="en-US" dirty="0" err="1" smtClean="0"/>
              <a:t>looooovvvvvveeeeeeee</a:t>
            </a:r>
            <a:r>
              <a:rPr lang="en-US" dirty="0"/>
              <a:t>" which need to be replaced with </a:t>
            </a:r>
            <a:r>
              <a:rPr lang="en-US" dirty="0" smtClean="0"/>
              <a:t>“love“.</a:t>
            </a:r>
          </a:p>
          <a:p>
            <a:r>
              <a:rPr lang="en-US" b="1" dirty="0"/>
              <a:t>Object </a:t>
            </a:r>
            <a:r>
              <a:rPr lang="en-US" b="1" dirty="0" smtClean="0"/>
              <a:t>standardization </a:t>
            </a:r>
            <a:r>
              <a:rPr lang="en-US" dirty="0" smtClean="0"/>
              <a:t>- Acronyms </a:t>
            </a:r>
            <a:r>
              <a:rPr lang="en-US" dirty="0"/>
              <a:t>and </a:t>
            </a:r>
            <a:r>
              <a:rPr lang="en-US" dirty="0" smtClean="0"/>
              <a:t>hashtags are indented </a:t>
            </a:r>
            <a:r>
              <a:rPr lang="en-US" dirty="0"/>
              <a:t>and replaced with proper words using manual data dictionaries of </a:t>
            </a:r>
            <a:r>
              <a:rPr lang="en-US" dirty="0" smtClean="0"/>
              <a:t>such acronyms </a:t>
            </a:r>
            <a:r>
              <a:rPr lang="en-US" dirty="0"/>
              <a:t>and hashtags</a:t>
            </a:r>
            <a:r>
              <a:rPr lang="en-US" dirty="0" smtClean="0"/>
              <a:t>.</a:t>
            </a:r>
          </a:p>
          <a:p>
            <a:r>
              <a:rPr lang="en-US" dirty="0"/>
              <a:t>All textual data is now lemmatized which is a Text Normalization technique</a:t>
            </a:r>
            <a:endParaRPr lang="en-US" dirty="0"/>
          </a:p>
        </p:txBody>
      </p:sp>
    </p:spTree>
    <p:extLst>
      <p:ext uri="{BB962C8B-B14F-4D97-AF65-F5344CB8AC3E}">
        <p14:creationId xmlns:p14="http://schemas.microsoft.com/office/powerpoint/2010/main" val="421144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77" y="448712"/>
            <a:ext cx="10001252" cy="561600"/>
          </a:xfrm>
        </p:spPr>
        <p:txBody>
          <a:bodyPr>
            <a:normAutofit fontScale="90000"/>
          </a:bodyPr>
          <a:lstStyle/>
          <a:p>
            <a:r>
              <a:rPr lang="en-US" dirty="0" smtClean="0"/>
              <a:t>Text analysis using Word cloud</a:t>
            </a:r>
            <a:endParaRPr lang="en-US" dirty="0"/>
          </a:p>
        </p:txBody>
      </p:sp>
      <p:sp>
        <p:nvSpPr>
          <p:cNvPr id="3" name="Text Placeholder 2"/>
          <p:cNvSpPr>
            <a:spLocks noGrp="1"/>
          </p:cNvSpPr>
          <p:nvPr>
            <p:ph type="body" sz="quarter" idx="10"/>
          </p:nvPr>
        </p:nvSpPr>
        <p:spPr>
          <a:xfrm>
            <a:off x="798286" y="1489822"/>
            <a:ext cx="10978668" cy="4711831"/>
          </a:xfrm>
        </p:spPr>
        <p:txBody>
          <a:bodyPr/>
          <a:lstStyle/>
          <a:p>
            <a:r>
              <a:rPr lang="en-US" sz="1867" dirty="0"/>
              <a:t>Insightful analysis is observed using word cloud analysis like for true we can see important subject and speakers which is used most.</a:t>
            </a:r>
          </a:p>
          <a:p>
            <a:r>
              <a:rPr lang="en-US" sz="1867" dirty="0"/>
              <a:t>But in contrast for False news these cannot be observed there is no association among subject.</a:t>
            </a:r>
          </a:p>
          <a:p>
            <a:r>
              <a:rPr lang="en-US" sz="1867" dirty="0"/>
              <a:t>For others news some associations can be seen .</a:t>
            </a:r>
          </a:p>
          <a:p>
            <a:pPr marL="380990" indent="-380990">
              <a:spcBef>
                <a:spcPts val="1133"/>
              </a:spcBef>
              <a:buClr>
                <a:schemeClr val="tx2"/>
              </a:buClr>
              <a:buFont typeface="Wingdings" panose="05000000000000000000" pitchFamily="2" charset="2"/>
              <a:buChar char="Ø"/>
            </a:pPr>
            <a:endParaRPr lang="en-US" sz="1867" dirty="0"/>
          </a:p>
          <a:p>
            <a:endParaRPr lang="en-US" dirty="0" smtClean="0"/>
          </a:p>
        </p:txBody>
      </p:sp>
      <p:pic>
        <p:nvPicPr>
          <p:cNvPr id="5" name="Picture 4"/>
          <p:cNvPicPr>
            <a:picLocks noChangeAspect="1"/>
          </p:cNvPicPr>
          <p:nvPr/>
        </p:nvPicPr>
        <p:blipFill>
          <a:blip r:embed="rId2"/>
          <a:stretch>
            <a:fillRect/>
          </a:stretch>
        </p:blipFill>
        <p:spPr>
          <a:xfrm>
            <a:off x="6937830" y="3298795"/>
            <a:ext cx="4839124" cy="3251200"/>
          </a:xfrm>
          <a:prstGeom prst="rect">
            <a:avLst/>
          </a:prstGeom>
        </p:spPr>
      </p:pic>
      <p:pic>
        <p:nvPicPr>
          <p:cNvPr id="6" name="Picture 5"/>
          <p:cNvPicPr>
            <a:picLocks noChangeAspect="1"/>
          </p:cNvPicPr>
          <p:nvPr/>
        </p:nvPicPr>
        <p:blipFill>
          <a:blip r:embed="rId3"/>
          <a:stretch>
            <a:fillRect/>
          </a:stretch>
        </p:blipFill>
        <p:spPr>
          <a:xfrm>
            <a:off x="798286" y="3353763"/>
            <a:ext cx="5284743" cy="3327400"/>
          </a:xfrm>
          <a:prstGeom prst="rect">
            <a:avLst/>
          </a:prstGeom>
        </p:spPr>
      </p:pic>
    </p:spTree>
    <p:extLst>
      <p:ext uri="{BB962C8B-B14F-4D97-AF65-F5344CB8AC3E}">
        <p14:creationId xmlns:p14="http://schemas.microsoft.com/office/powerpoint/2010/main" val="1630458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Features designed</a:t>
            </a:r>
            <a:endParaRPr lang="en-US" dirty="0"/>
          </a:p>
        </p:txBody>
      </p:sp>
      <p:sp>
        <p:nvSpPr>
          <p:cNvPr id="3" name="Text Placeholder 2"/>
          <p:cNvSpPr>
            <a:spLocks noGrp="1"/>
          </p:cNvSpPr>
          <p:nvPr>
            <p:ph type="body" sz="quarter" idx="10"/>
          </p:nvPr>
        </p:nvSpPr>
        <p:spPr>
          <a:xfrm>
            <a:off x="885371" y="1736255"/>
            <a:ext cx="10220780" cy="4925802"/>
          </a:xfrm>
        </p:spPr>
        <p:txBody>
          <a:bodyPr>
            <a:normAutofit/>
          </a:bodyPr>
          <a:lstStyle/>
          <a:p>
            <a:r>
              <a:rPr lang="en-US" sz="1867" dirty="0"/>
              <a:t>Credit score: Based on the historical count of inaccurate statements by each speakers, a credit score is assigned to them </a:t>
            </a:r>
          </a:p>
          <a:p>
            <a:endParaRPr lang="en-US" sz="1867" dirty="0"/>
          </a:p>
          <a:p>
            <a:endParaRPr lang="en-US" sz="1867" dirty="0"/>
          </a:p>
          <a:p>
            <a:r>
              <a:rPr lang="en-US" sz="1867" dirty="0"/>
              <a:t>As the credit score will be high in case </a:t>
            </a:r>
            <a:r>
              <a:rPr lang="en-US" sz="1867" dirty="0" smtClean="0"/>
              <a:t>of </a:t>
            </a:r>
            <a:r>
              <a:rPr lang="en-US" sz="1867" dirty="0"/>
              <a:t>a publisher who publishes fake news compared to the someone who does less.</a:t>
            </a:r>
          </a:p>
          <a:p>
            <a:r>
              <a:rPr lang="en-US" sz="1867" dirty="0"/>
              <a:t>Probabilistic sentiment and polarity. Sentiment/Polarity is a float which lies in the range of [-1, 1] where 1 means a positive statement and -1 means a negative statement.</a:t>
            </a:r>
          </a:p>
          <a:p>
            <a:r>
              <a:rPr lang="en-US" sz="1867" dirty="0"/>
              <a:t>Emotion lexicon: Extracting eight basic emotions (anger, fear, anticipation, trust, surprise, sadness, joy, and disgust) </a:t>
            </a:r>
          </a:p>
          <a:p>
            <a:r>
              <a:rPr lang="en-US" sz="1867" dirty="0" err="1"/>
              <a:t>Has_numbers</a:t>
            </a:r>
            <a:r>
              <a:rPr lang="en-US" sz="1867" dirty="0"/>
              <a:t> : Whether the statement contains numeric value or not</a:t>
            </a:r>
          </a:p>
          <a:p>
            <a:endParaRPr lang="en-US" dirty="0"/>
          </a:p>
        </p:txBody>
      </p:sp>
      <p:pic>
        <p:nvPicPr>
          <p:cNvPr id="5" name="Picture 4" descr="https://github.com/manideep2510/siamese-BERT-fake-news-detection-LIAR/raw/master/doc_images/credit_scor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2604" y="2426698"/>
            <a:ext cx="7454900" cy="829751"/>
          </a:xfrm>
          <a:prstGeom prst="rect">
            <a:avLst/>
          </a:prstGeom>
          <a:noFill/>
          <a:ln>
            <a:noFill/>
          </a:ln>
        </p:spPr>
      </p:pic>
    </p:spTree>
    <p:extLst>
      <p:ext uri="{BB962C8B-B14F-4D97-AF65-F5344CB8AC3E}">
        <p14:creationId xmlns:p14="http://schemas.microsoft.com/office/powerpoint/2010/main" val="3786026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25710"/>
            <a:ext cx="8911687" cy="725719"/>
          </a:xfrm>
        </p:spPr>
        <p:txBody>
          <a:bodyPr/>
          <a:lstStyle/>
          <a:p>
            <a:r>
              <a:rPr lang="en-US" dirty="0" smtClean="0"/>
              <a:t>Key Insights from Data</a:t>
            </a:r>
            <a:endParaRPr lang="en-US" dirty="0"/>
          </a:p>
        </p:txBody>
      </p:sp>
      <p:sp>
        <p:nvSpPr>
          <p:cNvPr id="3" name="Text Placeholder 2"/>
          <p:cNvSpPr>
            <a:spLocks noGrp="1"/>
          </p:cNvSpPr>
          <p:nvPr>
            <p:ph type="body" sz="quarter" idx="10"/>
          </p:nvPr>
        </p:nvSpPr>
        <p:spPr/>
        <p:txBody>
          <a:bodyPr/>
          <a:lstStyle/>
          <a:p>
            <a:r>
              <a:rPr lang="en-US" dirty="0" smtClean="0"/>
              <a:t>Most of the news coming from President are True.</a:t>
            </a:r>
          </a:p>
          <a:p>
            <a:r>
              <a:rPr lang="en-US" dirty="0"/>
              <a:t>S</a:t>
            </a:r>
            <a:r>
              <a:rPr lang="en-US" dirty="0" smtClean="0"/>
              <a:t>tates </a:t>
            </a:r>
            <a:r>
              <a:rPr lang="en-US" dirty="0"/>
              <a:t>like Florida and Texas have </a:t>
            </a:r>
            <a:r>
              <a:rPr lang="en-US" dirty="0" smtClean="0"/>
              <a:t>recorded not </a:t>
            </a:r>
            <a:r>
              <a:rPr lang="en-US" dirty="0"/>
              <a:t>only the most statement count but also most True </a:t>
            </a:r>
            <a:r>
              <a:rPr lang="en-US" dirty="0" smtClean="0"/>
              <a:t>statements</a:t>
            </a:r>
          </a:p>
          <a:p>
            <a:r>
              <a:rPr lang="en-US" dirty="0"/>
              <a:t>M</a:t>
            </a:r>
            <a:r>
              <a:rPr lang="en-US" dirty="0" smtClean="0"/>
              <a:t>aximum </a:t>
            </a:r>
            <a:r>
              <a:rPr lang="en-US" dirty="0"/>
              <a:t>occurring topic are Healthcare, taxes, crime, economy and Elections</a:t>
            </a:r>
            <a:r>
              <a:rPr lang="en-US" dirty="0" smtClean="0"/>
              <a:t>.</a:t>
            </a:r>
          </a:p>
          <a:p>
            <a:r>
              <a:rPr lang="en-US" dirty="0"/>
              <a:t>Facebook posts, chain emails, </a:t>
            </a:r>
            <a:r>
              <a:rPr lang="en-US" dirty="0" smtClean="0"/>
              <a:t>and Donald </a:t>
            </a:r>
            <a:r>
              <a:rPr lang="en-US" dirty="0"/>
              <a:t>Trump are drastically more likely to be </a:t>
            </a:r>
            <a:r>
              <a:rPr lang="en-US" dirty="0" smtClean="0"/>
              <a:t>'pants-fire</a:t>
            </a:r>
            <a:r>
              <a:rPr lang="en-US" dirty="0"/>
              <a:t>' </a:t>
            </a:r>
            <a:r>
              <a:rPr lang="en-US" dirty="0" smtClean="0"/>
              <a:t>lies.</a:t>
            </a:r>
          </a:p>
          <a:p>
            <a:r>
              <a:rPr lang="en-US" dirty="0" smtClean="0"/>
              <a:t>News containing </a:t>
            </a:r>
            <a:r>
              <a:rPr lang="en-US" dirty="0"/>
              <a:t>some form of a number or numeric values is true compared </a:t>
            </a:r>
            <a:r>
              <a:rPr lang="en-US" dirty="0" smtClean="0"/>
              <a:t>to the </a:t>
            </a:r>
            <a:r>
              <a:rPr lang="en-US" dirty="0"/>
              <a:t>one missing</a:t>
            </a:r>
            <a:r>
              <a:rPr lang="en-US" dirty="0" smtClean="0"/>
              <a:t>.</a:t>
            </a:r>
          </a:p>
          <a:p>
            <a:r>
              <a:rPr lang="en-US" dirty="0" err="1" smtClean="0"/>
              <a:t>Stylometric</a:t>
            </a:r>
            <a:r>
              <a:rPr lang="en-US" dirty="0" smtClean="0"/>
              <a:t> such as POS of popular users like Authors, President can also be used to identify articles.</a:t>
            </a:r>
          </a:p>
          <a:p>
            <a:endParaRPr lang="en-US" dirty="0" smtClean="0"/>
          </a:p>
          <a:p>
            <a:endParaRPr lang="en-US" dirty="0"/>
          </a:p>
        </p:txBody>
      </p:sp>
    </p:spTree>
    <p:extLst>
      <p:ext uri="{BB962C8B-B14F-4D97-AF65-F5344CB8AC3E}">
        <p14:creationId xmlns:p14="http://schemas.microsoft.com/office/powerpoint/2010/main" val="347323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267" y="464453"/>
            <a:ext cx="8911687" cy="1280890"/>
          </a:xfrm>
        </p:spPr>
        <p:txBody>
          <a:bodyPr/>
          <a:lstStyle/>
          <a:p>
            <a:r>
              <a:rPr lang="en-US" dirty="0" smtClean="0"/>
              <a:t>Analysis of features in relation to Labels</a:t>
            </a:r>
            <a:endParaRPr lang="en-US" dirty="0"/>
          </a:p>
        </p:txBody>
      </p:sp>
      <p:pic>
        <p:nvPicPr>
          <p:cNvPr id="6" name="Picture 5"/>
          <p:cNvPicPr>
            <a:picLocks noChangeAspect="1"/>
          </p:cNvPicPr>
          <p:nvPr/>
        </p:nvPicPr>
        <p:blipFill>
          <a:blip r:embed="rId2"/>
          <a:stretch>
            <a:fillRect/>
          </a:stretch>
        </p:blipFill>
        <p:spPr>
          <a:xfrm>
            <a:off x="7249998" y="1571948"/>
            <a:ext cx="4501015" cy="4731576"/>
          </a:xfrm>
          <a:prstGeom prst="rect">
            <a:avLst/>
          </a:prstGeom>
        </p:spPr>
      </p:pic>
      <p:pic>
        <p:nvPicPr>
          <p:cNvPr id="5" name="Picture 4"/>
          <p:cNvPicPr>
            <a:picLocks noChangeAspect="1"/>
          </p:cNvPicPr>
          <p:nvPr/>
        </p:nvPicPr>
        <p:blipFill>
          <a:blip r:embed="rId3"/>
          <a:stretch>
            <a:fillRect/>
          </a:stretch>
        </p:blipFill>
        <p:spPr>
          <a:xfrm>
            <a:off x="909267" y="1571948"/>
            <a:ext cx="6094648" cy="4368800"/>
          </a:xfrm>
          <a:prstGeom prst="rect">
            <a:avLst/>
          </a:prstGeom>
        </p:spPr>
      </p:pic>
    </p:spTree>
    <p:extLst>
      <p:ext uri="{BB962C8B-B14F-4D97-AF65-F5344CB8AC3E}">
        <p14:creationId xmlns:p14="http://schemas.microsoft.com/office/powerpoint/2010/main" val="3669267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800" dirty="0"/>
              <a:t>PROBLEM STATEMENT AND</a:t>
            </a:r>
            <a:br>
              <a:rPr lang="en-IN" sz="2800" dirty="0"/>
            </a:br>
            <a:r>
              <a:rPr lang="en-IN" sz="2800" dirty="0"/>
              <a:t>MOTIVATION</a:t>
            </a:r>
            <a:endParaRPr lang="en-US" sz="2500" b="1" dirty="0"/>
          </a:p>
        </p:txBody>
      </p:sp>
    </p:spTree>
    <p:extLst>
      <p:ext uri="{BB962C8B-B14F-4D97-AF65-F5344CB8AC3E}">
        <p14:creationId xmlns:p14="http://schemas.microsoft.com/office/powerpoint/2010/main" val="2300860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TESTING, EVALUATION, CRITICAL ANALYSIS AND CONCLUSIONS</a:t>
            </a:r>
            <a:endParaRPr lang="en-US" sz="2500" b="1" dirty="0"/>
          </a:p>
        </p:txBody>
      </p:sp>
    </p:spTree>
    <p:extLst>
      <p:ext uri="{BB962C8B-B14F-4D97-AF65-F5344CB8AC3E}">
        <p14:creationId xmlns:p14="http://schemas.microsoft.com/office/powerpoint/2010/main" val="2976574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15" y="217710"/>
            <a:ext cx="10392228" cy="1030519"/>
          </a:xfrm>
        </p:spPr>
        <p:txBody>
          <a:bodyPr>
            <a:normAutofit/>
          </a:bodyPr>
          <a:lstStyle/>
          <a:p>
            <a:r>
              <a:rPr lang="en-US" sz="2900" dirty="0"/>
              <a:t>P</a:t>
            </a:r>
            <a:r>
              <a:rPr lang="en-US" sz="2900" dirty="0"/>
              <a:t>arameters </a:t>
            </a:r>
            <a:r>
              <a:rPr lang="en-US" sz="2900" dirty="0"/>
              <a:t>results with best performing values, used for modeling</a:t>
            </a:r>
          </a:p>
        </p:txBody>
      </p:sp>
      <p:sp>
        <p:nvSpPr>
          <p:cNvPr id="3" name="Content Placeholder 2"/>
          <p:cNvSpPr>
            <a:spLocks noGrp="1"/>
          </p:cNvSpPr>
          <p:nvPr>
            <p:ph idx="1"/>
          </p:nvPr>
        </p:nvSpPr>
        <p:spPr>
          <a:xfrm>
            <a:off x="1146629" y="1582057"/>
            <a:ext cx="10929257" cy="4963886"/>
          </a:xfrm>
        </p:spPr>
        <p:txBody>
          <a:bodyPr>
            <a:normAutofit/>
          </a:bodyPr>
          <a:lstStyle/>
          <a:p>
            <a:r>
              <a:rPr lang="en-US" dirty="0"/>
              <a:t>For </a:t>
            </a:r>
            <a:r>
              <a:rPr lang="en-US" dirty="0" err="1"/>
              <a:t>Linar</a:t>
            </a:r>
            <a:r>
              <a:rPr lang="en-US" dirty="0"/>
              <a:t> SVC,</a:t>
            </a:r>
          </a:p>
          <a:p>
            <a:pPr marL="400050" lvl="1" indent="0">
              <a:buNone/>
            </a:pPr>
            <a:r>
              <a:rPr lang="en-US" dirty="0" err="1" smtClean="0"/>
              <a:t>LinearSVC</a:t>
            </a:r>
            <a:r>
              <a:rPr lang="en-US" dirty="0" smtClean="0"/>
              <a:t>(C </a:t>
            </a:r>
            <a:r>
              <a:rPr lang="en-US" dirty="0"/>
              <a:t>=1.0, class weight =None, dual =True, t intercept =True, </a:t>
            </a:r>
            <a:r>
              <a:rPr lang="en-US" dirty="0" smtClean="0"/>
              <a:t>intercept, scaling </a:t>
            </a:r>
            <a:r>
              <a:rPr lang="en-US" dirty="0"/>
              <a:t>= 1, loss ='squared hinge', max </a:t>
            </a:r>
            <a:r>
              <a:rPr lang="en-US" dirty="0" err="1"/>
              <a:t>iter</a:t>
            </a:r>
            <a:r>
              <a:rPr lang="en-US" dirty="0"/>
              <a:t> =1000, multi class ='</a:t>
            </a:r>
            <a:r>
              <a:rPr lang="en-US" dirty="0" err="1"/>
              <a:t>ovr</a:t>
            </a:r>
            <a:r>
              <a:rPr lang="en-US" dirty="0"/>
              <a:t>', penalty ='l2</a:t>
            </a:r>
            <a:r>
              <a:rPr lang="en-US" dirty="0" smtClean="0"/>
              <a:t>', random </a:t>
            </a:r>
            <a:r>
              <a:rPr lang="en-US" dirty="0"/>
              <a:t>state = 0, </a:t>
            </a:r>
            <a:r>
              <a:rPr lang="en-US" dirty="0" err="1"/>
              <a:t>tol</a:t>
            </a:r>
            <a:r>
              <a:rPr lang="en-US" dirty="0"/>
              <a:t>=1e-05, verbose=0</a:t>
            </a:r>
            <a:r>
              <a:rPr lang="en-US" dirty="0" smtClean="0"/>
              <a:t>)</a:t>
            </a:r>
          </a:p>
          <a:p>
            <a:r>
              <a:rPr lang="en-US" dirty="0"/>
              <a:t>For </a:t>
            </a:r>
            <a:r>
              <a:rPr lang="en-US" dirty="0" err="1"/>
              <a:t>Logestic</a:t>
            </a:r>
            <a:r>
              <a:rPr lang="en-US" dirty="0"/>
              <a:t> Regression,</a:t>
            </a:r>
          </a:p>
          <a:p>
            <a:pPr marL="400050" lvl="1" indent="0">
              <a:buNone/>
            </a:pPr>
            <a:r>
              <a:rPr lang="en-US" dirty="0" err="1"/>
              <a:t>LogisticRegression</a:t>
            </a:r>
            <a:r>
              <a:rPr lang="en-US" dirty="0"/>
              <a:t>(C =1.0, class weight =None, dual =False, t intercept =True, </a:t>
            </a:r>
            <a:r>
              <a:rPr lang="en-US" dirty="0" smtClean="0"/>
              <a:t>intercept scaling </a:t>
            </a:r>
            <a:r>
              <a:rPr lang="en-US" dirty="0"/>
              <a:t>=1, l1 ratio =None, max </a:t>
            </a:r>
            <a:r>
              <a:rPr lang="en-US" dirty="0" err="1"/>
              <a:t>iter</a:t>
            </a:r>
            <a:r>
              <a:rPr lang="en-US" dirty="0"/>
              <a:t>=100, multi class ='warn', n jobs =</a:t>
            </a:r>
            <a:r>
              <a:rPr lang="en-US" dirty="0" smtClean="0"/>
              <a:t>None, penalty </a:t>
            </a:r>
            <a:r>
              <a:rPr lang="en-US" dirty="0"/>
              <a:t>='l2', random state =None, solver ='warn', </a:t>
            </a:r>
            <a:r>
              <a:rPr lang="en-US" dirty="0" err="1"/>
              <a:t>tol</a:t>
            </a:r>
            <a:r>
              <a:rPr lang="en-US" dirty="0"/>
              <a:t> =</a:t>
            </a:r>
            <a:r>
              <a:rPr lang="en-US" dirty="0" smtClean="0"/>
              <a:t>0.0001</a:t>
            </a:r>
            <a:r>
              <a:rPr lang="en-US" dirty="0"/>
              <a:t>, verbose =0, warm </a:t>
            </a:r>
            <a:r>
              <a:rPr lang="en-US" dirty="0" smtClean="0"/>
              <a:t>start =False)</a:t>
            </a:r>
          </a:p>
          <a:p>
            <a:r>
              <a:rPr lang="en-US" dirty="0"/>
              <a:t>For Multilayer Perceptron (MLP) </a:t>
            </a:r>
            <a:r>
              <a:rPr lang="en-US" dirty="0" smtClean="0"/>
              <a:t>Classier</a:t>
            </a:r>
            <a:endParaRPr lang="en-US" dirty="0"/>
          </a:p>
          <a:p>
            <a:pPr marL="400050" lvl="1" indent="0">
              <a:buNone/>
            </a:pPr>
            <a:r>
              <a:rPr lang="en-US" dirty="0" err="1"/>
              <a:t>MLPClassier</a:t>
            </a:r>
            <a:r>
              <a:rPr lang="en-US" dirty="0"/>
              <a:t>(activation ='</a:t>
            </a:r>
            <a:r>
              <a:rPr lang="en-US" dirty="0" err="1"/>
              <a:t>relu</a:t>
            </a:r>
            <a:r>
              <a:rPr lang="en-US" dirty="0"/>
              <a:t>', alpha=1e-05, batch size ='auto', beta 1 =0.9, beta </a:t>
            </a:r>
            <a:r>
              <a:rPr lang="en-US" dirty="0" smtClean="0"/>
              <a:t>2=0.999</a:t>
            </a:r>
            <a:r>
              <a:rPr lang="en-US" dirty="0"/>
              <a:t>, early stopping =False, epsilon =1e-08, hidden layer </a:t>
            </a:r>
            <a:r>
              <a:rPr lang="en-US" dirty="0" smtClean="0"/>
              <a:t>size </a:t>
            </a:r>
            <a:r>
              <a:rPr lang="en-US" dirty="0" err="1" smtClean="0"/>
              <a:t>sv</a:t>
            </a:r>
            <a:r>
              <a:rPr lang="en-US" dirty="0" smtClean="0"/>
              <a:t> </a:t>
            </a:r>
            <a:r>
              <a:rPr lang="en-US" dirty="0"/>
              <a:t>=(30,), learning </a:t>
            </a:r>
            <a:r>
              <a:rPr lang="en-US" dirty="0" smtClean="0"/>
              <a:t>rate=</a:t>
            </a:r>
            <a:r>
              <a:rPr lang="en-US" dirty="0"/>
              <a:t>'constant', learning rate </a:t>
            </a:r>
            <a:r>
              <a:rPr lang="en-US" dirty="0" err="1"/>
              <a:t>init</a:t>
            </a:r>
            <a:r>
              <a:rPr lang="en-US" dirty="0"/>
              <a:t> =0.001, max </a:t>
            </a:r>
            <a:r>
              <a:rPr lang="en-US" dirty="0" err="1"/>
              <a:t>iter</a:t>
            </a:r>
            <a:r>
              <a:rPr lang="en-US" dirty="0"/>
              <a:t> =200, momentum =0.9, n </a:t>
            </a:r>
            <a:r>
              <a:rPr lang="en-US" dirty="0" err="1"/>
              <a:t>iter</a:t>
            </a:r>
            <a:r>
              <a:rPr lang="en-US" dirty="0"/>
              <a:t> no </a:t>
            </a:r>
            <a:r>
              <a:rPr lang="en-US" dirty="0" smtClean="0"/>
              <a:t>change=10</a:t>
            </a:r>
            <a:r>
              <a:rPr lang="en-US" dirty="0"/>
              <a:t>, </a:t>
            </a:r>
            <a:r>
              <a:rPr lang="en-US" dirty="0" err="1"/>
              <a:t>nesterovs</a:t>
            </a:r>
            <a:r>
              <a:rPr lang="en-US" dirty="0"/>
              <a:t> momentum =True, power t =0.5, random state =1, </a:t>
            </a:r>
            <a:r>
              <a:rPr lang="en-US" dirty="0" err="1"/>
              <a:t>shue</a:t>
            </a:r>
            <a:r>
              <a:rPr lang="en-US" dirty="0"/>
              <a:t> =</a:t>
            </a:r>
            <a:r>
              <a:rPr lang="en-US" dirty="0" err="1" smtClean="0"/>
              <a:t>True,solver</a:t>
            </a:r>
            <a:r>
              <a:rPr lang="en-US" dirty="0" smtClean="0"/>
              <a:t> </a:t>
            </a:r>
            <a:r>
              <a:rPr lang="en-US" dirty="0"/>
              <a:t>='</a:t>
            </a:r>
            <a:r>
              <a:rPr lang="en-US" dirty="0" err="1"/>
              <a:t>lbfgs</a:t>
            </a:r>
            <a:r>
              <a:rPr lang="en-US" dirty="0"/>
              <a:t>', </a:t>
            </a:r>
            <a:r>
              <a:rPr lang="en-US" dirty="0" err="1"/>
              <a:t>tol</a:t>
            </a:r>
            <a:r>
              <a:rPr lang="en-US" dirty="0"/>
              <a:t> =0.0001, validation fraction =0.1, verbose =False, warm start =False)</a:t>
            </a:r>
            <a:endParaRPr lang="en-US" dirty="0"/>
          </a:p>
        </p:txBody>
      </p:sp>
    </p:spTree>
    <p:extLst>
      <p:ext uri="{BB962C8B-B14F-4D97-AF65-F5344CB8AC3E}">
        <p14:creationId xmlns:p14="http://schemas.microsoft.com/office/powerpoint/2010/main" val="3640193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85" y="1204686"/>
            <a:ext cx="10653485" cy="5312228"/>
          </a:xfrm>
        </p:spPr>
        <p:txBody>
          <a:bodyPr>
            <a:normAutofit/>
          </a:bodyPr>
          <a:lstStyle/>
          <a:p>
            <a:r>
              <a:rPr lang="en-US" dirty="0"/>
              <a:t>For </a:t>
            </a:r>
            <a:r>
              <a:rPr lang="en-US" dirty="0" err="1"/>
              <a:t>RandomForestClassier</a:t>
            </a:r>
            <a:r>
              <a:rPr lang="en-US" dirty="0"/>
              <a:t>,</a:t>
            </a:r>
          </a:p>
          <a:p>
            <a:pPr marL="400050" lvl="1" indent="0">
              <a:buNone/>
            </a:pPr>
            <a:r>
              <a:rPr lang="en-US" dirty="0" err="1"/>
              <a:t>RandomForestClassier</a:t>
            </a:r>
            <a:r>
              <a:rPr lang="en-US" dirty="0"/>
              <a:t>(bootstrap =True, class weight =None, max depth =None, </a:t>
            </a:r>
            <a:r>
              <a:rPr lang="en-US" dirty="0" smtClean="0"/>
              <a:t>criterion=</a:t>
            </a:r>
            <a:r>
              <a:rPr lang="en-US" dirty="0"/>
              <a:t>'</a:t>
            </a:r>
            <a:r>
              <a:rPr lang="en-US" dirty="0" err="1"/>
              <a:t>gini</a:t>
            </a:r>
            <a:r>
              <a:rPr lang="en-US" dirty="0"/>
              <a:t>', max features ='auto', max leaf nodes =None, min impurity </a:t>
            </a:r>
            <a:r>
              <a:rPr lang="en-US" dirty="0" smtClean="0"/>
              <a:t>decrease=0.0</a:t>
            </a:r>
            <a:r>
              <a:rPr lang="en-US" dirty="0"/>
              <a:t>, min impurity split =None, min samples leaf =1, min samples split =2, n </a:t>
            </a:r>
            <a:r>
              <a:rPr lang="en-US" dirty="0" smtClean="0"/>
              <a:t>estimators=100</a:t>
            </a:r>
            <a:r>
              <a:rPr lang="en-US" dirty="0"/>
              <a:t>, </a:t>
            </a:r>
            <a:r>
              <a:rPr lang="en-US" dirty="0" err="1"/>
              <a:t>oob</a:t>
            </a:r>
            <a:r>
              <a:rPr lang="en-US" dirty="0"/>
              <a:t> score =False, random state =42, verbose=0, warm start =False</a:t>
            </a:r>
            <a:r>
              <a:rPr lang="en-US" dirty="0" smtClean="0"/>
              <a:t>)</a:t>
            </a:r>
          </a:p>
          <a:p>
            <a:r>
              <a:rPr lang="en-US" dirty="0"/>
              <a:t>For </a:t>
            </a:r>
            <a:r>
              <a:rPr lang="en-US" dirty="0" err="1"/>
              <a:t>XGBClassier</a:t>
            </a:r>
            <a:r>
              <a:rPr lang="en-US" dirty="0"/>
              <a:t>,</a:t>
            </a:r>
          </a:p>
          <a:p>
            <a:pPr marL="400050" lvl="1" indent="0">
              <a:buNone/>
            </a:pPr>
            <a:r>
              <a:rPr lang="en-US" dirty="0" err="1"/>
              <a:t>XGBClassier</a:t>
            </a:r>
            <a:r>
              <a:rPr lang="en-US" dirty="0"/>
              <a:t>(base score =0.5, booster =None, </a:t>
            </a:r>
            <a:r>
              <a:rPr lang="en-US" dirty="0" err="1"/>
              <a:t>colsample</a:t>
            </a:r>
            <a:r>
              <a:rPr lang="en-US" dirty="0"/>
              <a:t> </a:t>
            </a:r>
            <a:r>
              <a:rPr lang="en-US" dirty="0" err="1"/>
              <a:t>bylevel</a:t>
            </a:r>
            <a:r>
              <a:rPr lang="en-US" dirty="0"/>
              <a:t> =1, </a:t>
            </a:r>
            <a:r>
              <a:rPr lang="en-US" dirty="0" err="1"/>
              <a:t>colsample</a:t>
            </a:r>
            <a:r>
              <a:rPr lang="en-US" dirty="0"/>
              <a:t> </a:t>
            </a:r>
            <a:r>
              <a:rPr lang="en-US" dirty="0" err="1" smtClean="0"/>
              <a:t>bynod</a:t>
            </a:r>
            <a:r>
              <a:rPr lang="en-US" dirty="0" smtClean="0"/>
              <a:t> e=1</a:t>
            </a:r>
            <a:r>
              <a:rPr lang="en-US" dirty="0"/>
              <a:t>, </a:t>
            </a:r>
            <a:r>
              <a:rPr lang="en-US" dirty="0" err="1"/>
              <a:t>colsample</a:t>
            </a:r>
            <a:r>
              <a:rPr lang="en-US" dirty="0"/>
              <a:t> </a:t>
            </a:r>
            <a:r>
              <a:rPr lang="en-US" dirty="0" err="1"/>
              <a:t>bytree</a:t>
            </a:r>
            <a:r>
              <a:rPr lang="en-US" dirty="0"/>
              <a:t> =1, gamma=0, </a:t>
            </a:r>
            <a:r>
              <a:rPr lang="en-US" dirty="0" err="1"/>
              <a:t>gpu</a:t>
            </a:r>
            <a:r>
              <a:rPr lang="en-US" dirty="0"/>
              <a:t> id =-1, importance type='gain', </a:t>
            </a:r>
            <a:r>
              <a:rPr lang="en-US" dirty="0" smtClean="0"/>
              <a:t>interaction constraints=None</a:t>
            </a:r>
            <a:r>
              <a:rPr lang="en-US" dirty="0"/>
              <a:t>, learning rate=0.01, max delta step=0, max depth=6, min </a:t>
            </a:r>
            <a:r>
              <a:rPr lang="en-US" dirty="0" smtClean="0"/>
              <a:t>child weight=1</a:t>
            </a:r>
            <a:r>
              <a:rPr lang="en-US" dirty="0"/>
              <a:t>, missing =nan, monotone constraints=None, n estimators =100, n </a:t>
            </a:r>
            <a:r>
              <a:rPr lang="en-US" dirty="0" smtClean="0"/>
              <a:t>jobs=0,num </a:t>
            </a:r>
            <a:r>
              <a:rPr lang="en-US" dirty="0"/>
              <a:t>parallel tree =1, objective ='</a:t>
            </a:r>
            <a:r>
              <a:rPr lang="en-US" dirty="0" err="1"/>
              <a:t>multi:softprob</a:t>
            </a:r>
            <a:r>
              <a:rPr lang="en-US" dirty="0"/>
              <a:t>', random state =1, </a:t>
            </a:r>
            <a:r>
              <a:rPr lang="en-US" dirty="0" err="1"/>
              <a:t>reg</a:t>
            </a:r>
            <a:r>
              <a:rPr lang="en-US" dirty="0"/>
              <a:t> alpha =</a:t>
            </a:r>
            <a:r>
              <a:rPr lang="en-US" dirty="0" smtClean="0"/>
              <a:t>0, </a:t>
            </a:r>
            <a:r>
              <a:rPr lang="en-US" dirty="0" err="1" smtClean="0"/>
              <a:t>reg</a:t>
            </a:r>
            <a:r>
              <a:rPr lang="en-US" dirty="0" smtClean="0"/>
              <a:t> </a:t>
            </a:r>
            <a:r>
              <a:rPr lang="en-US" dirty="0"/>
              <a:t>lambda =1, scale </a:t>
            </a:r>
            <a:r>
              <a:rPr lang="en-US" dirty="0" err="1"/>
              <a:t>pos</a:t>
            </a:r>
            <a:r>
              <a:rPr lang="en-US" dirty="0"/>
              <a:t> weight =None, subsample =1, tree method =None, </a:t>
            </a:r>
            <a:r>
              <a:rPr lang="en-US" dirty="0" smtClean="0"/>
              <a:t>validate parameters </a:t>
            </a:r>
            <a:r>
              <a:rPr lang="en-US" dirty="0"/>
              <a:t>=False, verbosity =</a:t>
            </a:r>
            <a:r>
              <a:rPr lang="en-US" dirty="0" smtClean="0"/>
              <a:t>None)</a:t>
            </a:r>
          </a:p>
          <a:p>
            <a:r>
              <a:rPr lang="en-US" dirty="0"/>
              <a:t>CNN </a:t>
            </a:r>
            <a:r>
              <a:rPr lang="en-US" dirty="0"/>
              <a:t>with filter </a:t>
            </a:r>
            <a:r>
              <a:rPr lang="en-US" dirty="0"/>
              <a:t>size that worked well is (2,3,4) with drop out </a:t>
            </a:r>
            <a:r>
              <a:rPr lang="en-US" dirty="0"/>
              <a:t>probabilities as </a:t>
            </a:r>
            <a:r>
              <a:rPr lang="en-US" dirty="0"/>
              <a:t>0.3,0.5 and 0.8 with 5 training epochs.</a:t>
            </a:r>
            <a:endParaRPr lang="en-US" dirty="0"/>
          </a:p>
          <a:p>
            <a:r>
              <a:rPr lang="en-US" dirty="0"/>
              <a:t>Deep learning </a:t>
            </a:r>
            <a:r>
              <a:rPr lang="en-US" dirty="0"/>
              <a:t>model </a:t>
            </a:r>
            <a:r>
              <a:rPr lang="en-US" dirty="0"/>
              <a:t>bi-LSTM with </a:t>
            </a:r>
            <a:r>
              <a:rPr lang="en-US" dirty="0" err="1"/>
              <a:t>ReLU</a:t>
            </a:r>
            <a:r>
              <a:rPr lang="en-US" dirty="0"/>
              <a:t> as activation function using </a:t>
            </a:r>
            <a:r>
              <a:rPr lang="en-US" dirty="0"/>
              <a:t>100 dimension embedding layer is used with ADAM </a:t>
            </a:r>
            <a:r>
              <a:rPr lang="en-US" dirty="0"/>
              <a:t>optimizer and </a:t>
            </a:r>
            <a:r>
              <a:rPr lang="en-US" dirty="0"/>
              <a:t>categorical cross entropy loss </a:t>
            </a:r>
            <a:r>
              <a:rPr lang="en-US" dirty="0"/>
              <a:t>function </a:t>
            </a:r>
            <a:r>
              <a:rPr lang="en-US" dirty="0"/>
              <a:t>with 10 </a:t>
            </a:r>
            <a:r>
              <a:rPr lang="en-US" dirty="0" err="1"/>
              <a:t>epoches</a:t>
            </a:r>
            <a:r>
              <a:rPr lang="en-US" dirty="0"/>
              <a:t>.</a:t>
            </a:r>
          </a:p>
          <a:p>
            <a:pPr marL="401638" lvl="1"/>
            <a:endParaRPr lang="en-US" dirty="0"/>
          </a:p>
        </p:txBody>
      </p:sp>
    </p:spTree>
    <p:extLst>
      <p:ext uri="{BB962C8B-B14F-4D97-AF65-F5344CB8AC3E}">
        <p14:creationId xmlns:p14="http://schemas.microsoft.com/office/powerpoint/2010/main" val="7706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D7CC2-74BE-493C-ACBB-2DA8E4B994BB}"/>
              </a:ext>
            </a:extLst>
          </p:cNvPr>
          <p:cNvSpPr>
            <a:spLocks noGrp="1"/>
          </p:cNvSpPr>
          <p:nvPr>
            <p:ph type="title"/>
          </p:nvPr>
        </p:nvSpPr>
        <p:spPr>
          <a:xfrm>
            <a:off x="432257" y="448343"/>
            <a:ext cx="10001252" cy="561600"/>
          </a:xfrm>
        </p:spPr>
        <p:txBody>
          <a:bodyPr>
            <a:noAutofit/>
          </a:bodyPr>
          <a:lstStyle/>
          <a:p>
            <a:r>
              <a:rPr lang="en-IN" sz="3200" dirty="0"/>
              <a:t>EVALUATION METRICS</a:t>
            </a:r>
          </a:p>
        </p:txBody>
      </p:sp>
      <p:sp>
        <p:nvSpPr>
          <p:cNvPr id="3" name="TextBox 2">
            <a:extLst>
              <a:ext uri="{FF2B5EF4-FFF2-40B4-BE49-F238E27FC236}">
                <a16:creationId xmlns="" xmlns:a16="http://schemas.microsoft.com/office/drawing/2014/main" id="{0AD2BDF3-B3F1-481B-9D0D-0F918AC2BDA6}"/>
              </a:ext>
            </a:extLst>
          </p:cNvPr>
          <p:cNvSpPr txBox="1"/>
          <p:nvPr/>
        </p:nvSpPr>
        <p:spPr>
          <a:xfrm>
            <a:off x="283862" y="1624230"/>
            <a:ext cx="6566855" cy="1241622"/>
          </a:xfrm>
          <a:prstGeom prst="rect">
            <a:avLst/>
          </a:prstGeom>
          <a:noFill/>
        </p:spPr>
        <p:txBody>
          <a:bodyPr wrap="square" rtlCol="0">
            <a:spAutoFit/>
          </a:bodyPr>
          <a:lstStyle/>
          <a:p>
            <a:pPr marL="342900" indent="-342900">
              <a:spcBef>
                <a:spcPts val="1000"/>
              </a:spcBef>
              <a:buClr>
                <a:schemeClr val="accent1"/>
              </a:buClr>
              <a:buFont typeface="Wingdings 3" charset="2"/>
              <a:buChar char=""/>
            </a:pPr>
            <a:r>
              <a:rPr lang="en-IN" dirty="0">
                <a:solidFill>
                  <a:schemeClr val="tx1">
                    <a:lumMod val="75000"/>
                    <a:lumOff val="25000"/>
                  </a:schemeClr>
                </a:solidFill>
              </a:rPr>
              <a:t>The presented tabular show the Accuracy achieved using different Model using Ordinal and Nominal Evaluation metrics.</a:t>
            </a:r>
          </a:p>
          <a:p>
            <a:pPr marL="380990" indent="-380990">
              <a:buFont typeface="Wingdings" panose="05000000000000000000" pitchFamily="2" charset="2"/>
              <a:buChar char="Ø"/>
            </a:pPr>
            <a:endParaRPr lang="en-IN" sz="1867" dirty="0"/>
          </a:p>
        </p:txBody>
      </p:sp>
      <p:pic>
        <p:nvPicPr>
          <p:cNvPr id="5" name="Picture 4"/>
          <p:cNvPicPr>
            <a:picLocks noChangeAspect="1"/>
          </p:cNvPicPr>
          <p:nvPr/>
        </p:nvPicPr>
        <p:blipFill>
          <a:blip r:embed="rId2"/>
          <a:stretch>
            <a:fillRect/>
          </a:stretch>
        </p:blipFill>
        <p:spPr>
          <a:xfrm>
            <a:off x="6850716" y="1460079"/>
            <a:ext cx="5418667" cy="4101160"/>
          </a:xfrm>
          <a:prstGeom prst="rect">
            <a:avLst/>
          </a:prstGeom>
        </p:spPr>
      </p:pic>
      <p:pic>
        <p:nvPicPr>
          <p:cNvPr id="8" name="Picture 7"/>
          <p:cNvPicPr/>
          <p:nvPr/>
        </p:nvPicPr>
        <p:blipFill>
          <a:blip r:embed="rId3"/>
          <a:stretch>
            <a:fillRect/>
          </a:stretch>
        </p:blipFill>
        <p:spPr>
          <a:xfrm>
            <a:off x="1437694" y="2704720"/>
            <a:ext cx="2540000" cy="825500"/>
          </a:xfrm>
          <a:prstGeom prst="rect">
            <a:avLst/>
          </a:prstGeom>
        </p:spPr>
      </p:pic>
      <p:pic>
        <p:nvPicPr>
          <p:cNvPr id="10" name="Picture 9"/>
          <p:cNvPicPr/>
          <p:nvPr/>
        </p:nvPicPr>
        <p:blipFill rotWithShape="1">
          <a:blip r:embed="rId4"/>
          <a:srcRect r="2752"/>
          <a:stretch/>
        </p:blipFill>
        <p:spPr>
          <a:xfrm>
            <a:off x="1437694" y="3697630"/>
            <a:ext cx="2297211" cy="609600"/>
          </a:xfrm>
          <a:prstGeom prst="rect">
            <a:avLst/>
          </a:prstGeom>
        </p:spPr>
      </p:pic>
      <p:pic>
        <p:nvPicPr>
          <p:cNvPr id="11" name="Picture 10"/>
          <p:cNvPicPr>
            <a:picLocks noChangeAspect="1"/>
          </p:cNvPicPr>
          <p:nvPr/>
        </p:nvPicPr>
        <p:blipFill>
          <a:blip r:embed="rId5"/>
          <a:stretch>
            <a:fillRect/>
          </a:stretch>
        </p:blipFill>
        <p:spPr>
          <a:xfrm>
            <a:off x="1400546" y="4357075"/>
            <a:ext cx="3360811" cy="777964"/>
          </a:xfrm>
          <a:prstGeom prst="rect">
            <a:avLst/>
          </a:prstGeom>
        </p:spPr>
      </p:pic>
      <p:sp>
        <p:nvSpPr>
          <p:cNvPr id="12" name="Rectangle 11"/>
          <p:cNvSpPr/>
          <p:nvPr/>
        </p:nvSpPr>
        <p:spPr>
          <a:xfrm>
            <a:off x="4761358" y="4556229"/>
            <a:ext cx="2231701" cy="379656"/>
          </a:xfrm>
          <a:prstGeom prst="rect">
            <a:avLst/>
          </a:prstGeom>
        </p:spPr>
        <p:txBody>
          <a:bodyPr wrap="none">
            <a:spAutoFit/>
          </a:bodyPr>
          <a:lstStyle/>
          <a:p>
            <a:r>
              <a:rPr lang="en-IN" sz="1867" b="1" dirty="0"/>
              <a:t>Accuracy= 1- SSE</a:t>
            </a:r>
            <a:endParaRPr lang="en-US" sz="1867" b="1" dirty="0"/>
          </a:p>
        </p:txBody>
      </p:sp>
      <p:sp>
        <p:nvSpPr>
          <p:cNvPr id="4" name="Rectangle 3"/>
          <p:cNvSpPr/>
          <p:nvPr/>
        </p:nvSpPr>
        <p:spPr>
          <a:xfrm>
            <a:off x="4666715" y="3398006"/>
            <a:ext cx="2228495" cy="297454"/>
          </a:xfrm>
          <a:prstGeom prst="rect">
            <a:avLst/>
          </a:prstGeom>
        </p:spPr>
        <p:txBody>
          <a:bodyPr wrap="none">
            <a:spAutoFit/>
          </a:bodyPr>
          <a:lstStyle/>
          <a:p>
            <a:pPr>
              <a:spcBef>
                <a:spcPts val="1133"/>
              </a:spcBef>
              <a:buClr>
                <a:schemeClr val="tx2"/>
              </a:buClr>
            </a:pPr>
            <a:r>
              <a:rPr lang="en-IN" sz="1333" dirty="0"/>
              <a:t>n – Total number of data</a:t>
            </a:r>
            <a:endParaRPr lang="en-IN" sz="1333" dirty="0"/>
          </a:p>
        </p:txBody>
      </p:sp>
      <p:pic>
        <p:nvPicPr>
          <p:cNvPr id="6" name="Picture 5"/>
          <p:cNvPicPr>
            <a:picLocks noChangeAspect="1"/>
          </p:cNvPicPr>
          <p:nvPr/>
        </p:nvPicPr>
        <p:blipFill rotWithShape="1">
          <a:blip r:embed="rId6"/>
          <a:srcRect t="7138" b="4293"/>
          <a:stretch/>
        </p:blipFill>
        <p:spPr>
          <a:xfrm>
            <a:off x="1426892" y="5089848"/>
            <a:ext cx="6422435" cy="1271083"/>
          </a:xfrm>
          <a:prstGeom prst="rect">
            <a:avLst/>
          </a:prstGeom>
        </p:spPr>
      </p:pic>
    </p:spTree>
    <p:extLst>
      <p:ext uri="{BB962C8B-B14F-4D97-AF65-F5344CB8AC3E}">
        <p14:creationId xmlns:p14="http://schemas.microsoft.com/office/powerpoint/2010/main" val="2056019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36356" y="201956"/>
            <a:ext cx="10001252" cy="561600"/>
          </a:xfrm>
        </p:spPr>
        <p:txBody>
          <a:bodyPr>
            <a:normAutofit fontScale="90000"/>
          </a:bodyPr>
          <a:lstStyle/>
          <a:p>
            <a:r>
              <a:rPr lang="en-US" dirty="0" smtClean="0"/>
              <a:t>MODELWISE COMPARISION </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717930360"/>
              </p:ext>
            </p:extLst>
          </p:nvPr>
        </p:nvGraphicFramePr>
        <p:xfrm>
          <a:off x="536356" y="1776121"/>
          <a:ext cx="11138370" cy="4720098"/>
        </p:xfrm>
        <a:graphic>
          <a:graphicData uri="http://schemas.openxmlformats.org/drawingml/2006/table">
            <a:tbl>
              <a:tblPr firstRow="1" firstCol="1" bandRow="1">
                <a:tableStyleId>{5C22544A-7EE6-4342-B048-85BDC9FD1C3A}</a:tableStyleId>
              </a:tblPr>
              <a:tblGrid>
                <a:gridCol w="1853083"/>
                <a:gridCol w="2244743"/>
                <a:gridCol w="1796964"/>
                <a:gridCol w="1796964"/>
                <a:gridCol w="1786441"/>
                <a:gridCol w="1660175"/>
              </a:tblGrid>
              <a:tr h="747917">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b="1" dirty="0">
                          <a:effectLst/>
                        </a:rPr>
                        <a:t>Nominal classification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gridSpan="4">
                  <a:txBody>
                    <a:bodyPr/>
                    <a:lstStyle/>
                    <a:p>
                      <a:pPr marL="0" marR="0" algn="ctr">
                        <a:lnSpc>
                          <a:spcPct val="107000"/>
                        </a:lnSpc>
                        <a:spcBef>
                          <a:spcPts val="0"/>
                        </a:spcBef>
                        <a:spcAft>
                          <a:spcPts val="0"/>
                        </a:spcAft>
                      </a:pPr>
                      <a:r>
                        <a:rPr lang="en-US" sz="1600" b="1" dirty="0">
                          <a:effectLst/>
                        </a:rPr>
                        <a:t>Ordinal Classification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hMerge="1">
                  <a:txBody>
                    <a:bodyPr/>
                    <a:lstStyle/>
                    <a:p>
                      <a:endParaRPr lang="en-US"/>
                    </a:p>
                  </a:txBody>
                  <a:tcPr/>
                </a:tc>
                <a:tc hMerge="1">
                  <a:txBody>
                    <a:bodyPr/>
                    <a:lstStyle/>
                    <a:p>
                      <a:endParaRPr lang="en-US"/>
                    </a:p>
                  </a:txBody>
                  <a:tcPr/>
                </a:tc>
                <a:tc hMerge="1">
                  <a:txBody>
                    <a:bodyPr/>
                    <a:lstStyle/>
                    <a:p>
                      <a:endParaRPr lang="en-US"/>
                    </a:p>
                  </a:txBody>
                  <a:tcPr/>
                </a:tc>
              </a:tr>
              <a:tr h="521885">
                <a:tc rowSpan="2">
                  <a:txBody>
                    <a:bodyPr/>
                    <a:lstStyle/>
                    <a:p>
                      <a:pPr marL="0" marR="0">
                        <a:lnSpc>
                          <a:spcPct val="107000"/>
                        </a:lnSpc>
                        <a:spcBef>
                          <a:spcPts val="0"/>
                        </a:spcBef>
                        <a:spcAft>
                          <a:spcPts val="0"/>
                        </a:spcAft>
                      </a:pPr>
                      <a:r>
                        <a:rPr lang="en-US" sz="1600">
                          <a:effectLst/>
                        </a:rPr>
                        <a:t>Model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rowSpan="2">
                  <a:txBody>
                    <a:bodyPr/>
                    <a:lstStyle/>
                    <a:p>
                      <a:pPr marL="0" marR="0">
                        <a:lnSpc>
                          <a:spcPct val="107000"/>
                        </a:lnSpc>
                        <a:spcBef>
                          <a:spcPts val="0"/>
                        </a:spcBef>
                        <a:spcAft>
                          <a:spcPts val="0"/>
                        </a:spcAft>
                      </a:pPr>
                      <a:r>
                        <a:rPr lang="en-US" sz="1600" b="1" dirty="0">
                          <a:effectLst/>
                        </a:rPr>
                        <a:t>Accuracy(%)</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gridSpan="3">
                  <a:txBody>
                    <a:bodyPr/>
                    <a:lstStyle/>
                    <a:p>
                      <a:pPr marL="0" marR="0" algn="ctr">
                        <a:lnSpc>
                          <a:spcPct val="107000"/>
                        </a:lnSpc>
                        <a:spcBef>
                          <a:spcPts val="0"/>
                        </a:spcBef>
                        <a:spcAft>
                          <a:spcPts val="0"/>
                        </a:spcAft>
                      </a:pPr>
                      <a:r>
                        <a:rPr lang="en-US" sz="1600" b="1" dirty="0">
                          <a:effectLst/>
                        </a:rPr>
                        <a:t>Error Evaluation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600" b="1" dirty="0">
                          <a:effectLst/>
                        </a:rPr>
                        <a:t>Accuracy(%)</a:t>
                      </a:r>
                    </a:p>
                    <a:p>
                      <a:pPr marL="0" marR="0">
                        <a:lnSpc>
                          <a:spcPct val="107000"/>
                        </a:lnSpc>
                        <a:spcBef>
                          <a:spcPts val="0"/>
                        </a:spcBef>
                        <a:spcAft>
                          <a:spcPts val="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r h="421452">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b="1" dirty="0">
                          <a:effectLst/>
                        </a:rPr>
                        <a:t>MSE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b="1" dirty="0">
                          <a:effectLst/>
                        </a:rPr>
                        <a:t>MAE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b="1">
                          <a:effectLst/>
                        </a:rPr>
                        <a:t>SSE(%)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b="1" dirty="0">
                          <a:effectLst/>
                        </a:rPr>
                        <a:t>(1-SSE)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r h="364888">
                <a:tc>
                  <a:txBody>
                    <a:bodyPr/>
                    <a:lstStyle/>
                    <a:p>
                      <a:pPr marL="0" marR="0">
                        <a:lnSpc>
                          <a:spcPct val="107000"/>
                        </a:lnSpc>
                        <a:spcBef>
                          <a:spcPts val="0"/>
                        </a:spcBef>
                        <a:spcAft>
                          <a:spcPts val="0"/>
                        </a:spcAft>
                      </a:pPr>
                      <a:r>
                        <a:rPr lang="en-US" sz="1600">
                          <a:effectLst/>
                        </a:rPr>
                        <a:t>Naïve Bayes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2.88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1.28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18.8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81.2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r h="364888">
                <a:tc>
                  <a:txBody>
                    <a:bodyPr/>
                    <a:lstStyle/>
                    <a:p>
                      <a:pPr marL="0" marR="0">
                        <a:lnSpc>
                          <a:spcPct val="107000"/>
                        </a:lnSpc>
                        <a:spcBef>
                          <a:spcPts val="0"/>
                        </a:spcBef>
                        <a:spcAft>
                          <a:spcPts val="0"/>
                        </a:spcAft>
                      </a:pPr>
                      <a:r>
                        <a:rPr lang="en-US" sz="1600">
                          <a:effectLst/>
                        </a:rPr>
                        <a:t>Linear SVC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29.2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2.93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1.25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19.07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80.92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r h="364888">
                <a:tc>
                  <a:txBody>
                    <a:bodyPr/>
                    <a:lstStyle/>
                    <a:p>
                      <a:pPr marL="0" marR="0">
                        <a:lnSpc>
                          <a:spcPct val="107000"/>
                        </a:lnSpc>
                        <a:spcBef>
                          <a:spcPts val="0"/>
                        </a:spcBef>
                        <a:spcAft>
                          <a:spcPts val="0"/>
                        </a:spcAft>
                      </a:pPr>
                      <a:r>
                        <a:rPr lang="en-US" sz="1600">
                          <a:effectLst/>
                        </a:rPr>
                        <a:t>Logistic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33.4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2.55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1.12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16.66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83.33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r h="364888">
                <a:tc>
                  <a:txBody>
                    <a:bodyPr/>
                    <a:lstStyle/>
                    <a:p>
                      <a:pPr marL="0" marR="0">
                        <a:lnSpc>
                          <a:spcPct val="107000"/>
                        </a:lnSpc>
                        <a:spcBef>
                          <a:spcPts val="0"/>
                        </a:spcBef>
                        <a:spcAft>
                          <a:spcPts val="0"/>
                        </a:spcAft>
                      </a:pPr>
                      <a:r>
                        <a:rPr lang="en-US" sz="1600">
                          <a:effectLst/>
                        </a:rPr>
                        <a:t>MLP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29.9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2.84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1.22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a:effectLst/>
                        </a:rPr>
                        <a:t>18.50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a:effectLst/>
                        </a:rPr>
                        <a:t>81.4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r h="364888">
                <a:tc>
                  <a:txBody>
                    <a:bodyPr/>
                    <a:lstStyle/>
                    <a:p>
                      <a:pPr marL="0" marR="0">
                        <a:lnSpc>
                          <a:spcPct val="107000"/>
                        </a:lnSpc>
                        <a:spcBef>
                          <a:spcPts val="0"/>
                        </a:spcBef>
                        <a:spcAft>
                          <a:spcPts val="0"/>
                        </a:spcAft>
                      </a:pPr>
                      <a:r>
                        <a:rPr lang="en-US" sz="1600" dirty="0" err="1">
                          <a:effectLst/>
                        </a:rPr>
                        <a:t>RandomForest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rPr>
                        <a:t>36.1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latin typeface="+mn-lt"/>
                          <a:ea typeface="+mn-ea"/>
                          <a:cs typeface="+mn-cs"/>
                        </a:rPr>
                        <a:t>2.70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1.13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rPr>
                        <a:t>17.60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rPr>
                        <a:t>82.1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r h="401468">
                <a:tc>
                  <a:txBody>
                    <a:bodyPr/>
                    <a:lstStyle/>
                    <a:p>
                      <a:pPr marL="0" marR="0">
                        <a:lnSpc>
                          <a:spcPct val="107000"/>
                        </a:lnSpc>
                        <a:spcBef>
                          <a:spcPts val="0"/>
                        </a:spcBef>
                        <a:spcAft>
                          <a:spcPts val="0"/>
                        </a:spcAft>
                      </a:pPr>
                      <a:r>
                        <a:rPr lang="en-US" sz="1600" dirty="0" err="1">
                          <a:effectLst/>
                        </a:rPr>
                        <a:t>XgBoost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rPr>
                        <a:t>38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latin typeface="+mn-lt"/>
                          <a:ea typeface="+mn-ea"/>
                          <a:cs typeface="+mn-cs"/>
                        </a:rPr>
                        <a:t>2.28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1.09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rPr>
                        <a:t>15.60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rPr>
                        <a:t>84.40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r h="401468">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CNN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a:effectLst/>
                        </a:rPr>
                        <a:t>40.2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a:effectLst/>
                        </a:rPr>
                        <a:t>2.31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a:effectLst/>
                        </a:rPr>
                        <a:t>1.03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smtClean="0">
                          <a:effectLst/>
                        </a:rPr>
                        <a:t>15.01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b="1" smtClean="0">
                          <a:effectLst/>
                        </a:rPr>
                        <a:t>84.64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r h="401468">
                <a:tc>
                  <a:txBody>
                    <a:bodyPr/>
                    <a:lstStyle/>
                    <a:p>
                      <a:pPr marL="0" marR="0">
                        <a:lnSpc>
                          <a:spcPct val="107000"/>
                        </a:lnSpc>
                        <a:spcBef>
                          <a:spcPts val="0"/>
                        </a:spcBef>
                        <a:spcAft>
                          <a:spcPts val="0"/>
                        </a:spcAft>
                      </a:pPr>
                      <a:r>
                        <a:rPr lang="en-US" sz="1600" dirty="0">
                          <a:effectLst/>
                        </a:rPr>
                        <a:t>LSTM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a:effectLst/>
                        </a:rPr>
                        <a:t>38.8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a:effectLst/>
                        </a:rPr>
                        <a:t>2.22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a:effectLst/>
                        </a:rPr>
                        <a:t>1.02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dirty="0">
                          <a:effectLst/>
                        </a:rPr>
                        <a:t>14.43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1600" b="1" dirty="0">
                          <a:effectLst/>
                        </a:rPr>
                        <a:t>85.56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r>
            </a:tbl>
          </a:graphicData>
        </a:graphic>
      </p:graphicFrame>
    </p:spTree>
    <p:extLst>
      <p:ext uri="{BB962C8B-B14F-4D97-AF65-F5344CB8AC3E}">
        <p14:creationId xmlns:p14="http://schemas.microsoft.com/office/powerpoint/2010/main" val="1051997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D7CC2-74BE-493C-ACBB-2DA8E4B994BB}"/>
              </a:ext>
            </a:extLst>
          </p:cNvPr>
          <p:cNvSpPr>
            <a:spLocks noGrp="1"/>
          </p:cNvSpPr>
          <p:nvPr>
            <p:ph type="title"/>
          </p:nvPr>
        </p:nvSpPr>
        <p:spPr>
          <a:xfrm>
            <a:off x="554309" y="529789"/>
            <a:ext cx="10001252" cy="561600"/>
          </a:xfrm>
        </p:spPr>
        <p:txBody>
          <a:bodyPr>
            <a:normAutofit fontScale="90000"/>
          </a:bodyPr>
          <a:lstStyle/>
          <a:p>
            <a:r>
              <a:rPr lang="en-IN" dirty="0" smtClean="0"/>
              <a:t>ACHIEVEMENTS</a:t>
            </a:r>
            <a:endParaRPr lang="en-IN" dirty="0"/>
          </a:p>
        </p:txBody>
      </p:sp>
      <p:sp>
        <p:nvSpPr>
          <p:cNvPr id="3" name="Text Placeholder 2">
            <a:extLst>
              <a:ext uri="{FF2B5EF4-FFF2-40B4-BE49-F238E27FC236}">
                <a16:creationId xmlns="" xmlns:a16="http://schemas.microsoft.com/office/drawing/2014/main" id="{10FDFD17-BCA5-4BAA-AEF0-3CD5C52A3C68}"/>
              </a:ext>
            </a:extLst>
          </p:cNvPr>
          <p:cNvSpPr>
            <a:spLocks noGrp="1"/>
          </p:cNvSpPr>
          <p:nvPr>
            <p:ph type="body" sz="quarter" idx="10"/>
          </p:nvPr>
        </p:nvSpPr>
        <p:spPr>
          <a:xfrm>
            <a:off x="827314" y="1736255"/>
            <a:ext cx="11199116" cy="4570471"/>
          </a:xfrm>
        </p:spPr>
        <p:txBody>
          <a:bodyPr>
            <a:normAutofit/>
          </a:bodyPr>
          <a:lstStyle/>
          <a:p>
            <a:r>
              <a:rPr lang="en-IN" dirty="0"/>
              <a:t>The model achieved the State Of Art Nominal Accuracy of 40.2% which is 6.2% higher then the existing model.</a:t>
            </a:r>
          </a:p>
          <a:p>
            <a:r>
              <a:rPr lang="en-IN" dirty="0"/>
              <a:t>The new evaluation metrics for data classification is finalized and the accuracy achieved is </a:t>
            </a:r>
            <a:r>
              <a:rPr lang="en-IN" dirty="0"/>
              <a:t>85.56%</a:t>
            </a:r>
            <a:endParaRPr lang="en-IN" dirty="0"/>
          </a:p>
          <a:p>
            <a:endParaRPr lang="en-IN" dirty="0"/>
          </a:p>
          <a:p>
            <a:r>
              <a:rPr lang="en-IN" dirty="0"/>
              <a:t>.</a:t>
            </a:r>
          </a:p>
          <a:p>
            <a:endParaRPr lang="en-IN" dirty="0"/>
          </a:p>
          <a:p>
            <a:r>
              <a:rPr lang="en-IN" dirty="0"/>
              <a:t>Accuracy = (1 – SSE)</a:t>
            </a:r>
          </a:p>
          <a:p>
            <a:endParaRPr lang="en-IN" dirty="0"/>
          </a:p>
          <a:p>
            <a:r>
              <a:rPr lang="en-IN" dirty="0"/>
              <a:t>Significant new features are extracted which helped in achieving better accuracy.</a:t>
            </a:r>
          </a:p>
        </p:txBody>
      </p:sp>
      <p:pic>
        <p:nvPicPr>
          <p:cNvPr id="4" name="Picture 3"/>
          <p:cNvPicPr>
            <a:picLocks noChangeAspect="1"/>
          </p:cNvPicPr>
          <p:nvPr/>
        </p:nvPicPr>
        <p:blipFill>
          <a:blip r:embed="rId3"/>
          <a:stretch>
            <a:fillRect/>
          </a:stretch>
        </p:blipFill>
        <p:spPr>
          <a:xfrm>
            <a:off x="6267334" y="2942673"/>
            <a:ext cx="5759096" cy="2157633"/>
          </a:xfrm>
          <a:prstGeom prst="rect">
            <a:avLst/>
          </a:prstGeom>
        </p:spPr>
      </p:pic>
      <p:pic>
        <p:nvPicPr>
          <p:cNvPr id="5" name="Picture 4"/>
          <p:cNvPicPr>
            <a:picLocks noChangeAspect="1"/>
          </p:cNvPicPr>
          <p:nvPr/>
        </p:nvPicPr>
        <p:blipFill>
          <a:blip r:embed="rId4"/>
          <a:stretch>
            <a:fillRect/>
          </a:stretch>
        </p:blipFill>
        <p:spPr>
          <a:xfrm>
            <a:off x="1236479" y="3277569"/>
            <a:ext cx="3922144" cy="875060"/>
          </a:xfrm>
          <a:prstGeom prst="rect">
            <a:avLst/>
          </a:prstGeom>
        </p:spPr>
      </p:pic>
    </p:spTree>
    <p:extLst>
      <p:ext uri="{BB962C8B-B14F-4D97-AF65-F5344CB8AC3E}">
        <p14:creationId xmlns:p14="http://schemas.microsoft.com/office/powerpoint/2010/main" val="3615171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827314" y="1460029"/>
            <a:ext cx="11018494" cy="4937008"/>
          </a:xfrm>
        </p:spPr>
        <p:txBody>
          <a:bodyPr/>
          <a:lstStyle/>
          <a:p>
            <a:r>
              <a:rPr lang="en-GB" dirty="0"/>
              <a:t>Grouping of values for meta data like </a:t>
            </a:r>
            <a:r>
              <a:rPr lang="en-GB" dirty="0" err="1"/>
              <a:t>Speakers_job_title</a:t>
            </a:r>
            <a:r>
              <a:rPr lang="en-GB" dirty="0"/>
              <a:t>, Party and selecting top K values from features, helped in Modelling.</a:t>
            </a:r>
          </a:p>
          <a:p>
            <a:r>
              <a:rPr lang="en-GB" dirty="0" smtClean="0"/>
              <a:t>Classification of Ordinal data with nominal metrics give a very low evaluation which is a wrong approach. With Ordinal metrics the Accuracy achieved is 85.56%.</a:t>
            </a:r>
          </a:p>
          <a:p>
            <a:r>
              <a:rPr lang="en-GB" dirty="0" smtClean="0"/>
              <a:t>Hot Topic of News are on HealthCare, Economy, Election, Crime and taxes.</a:t>
            </a:r>
          </a:p>
          <a:p>
            <a:r>
              <a:rPr lang="en-GB" dirty="0" smtClean="0"/>
              <a:t>Social Media Played a major role in Fake News Circulation.</a:t>
            </a:r>
          </a:p>
          <a:p>
            <a:r>
              <a:rPr lang="en-GB" dirty="0" smtClean="0"/>
              <a:t>Bi-LSTM model outperformed with an accuracy of 85.56% , 1% higher than best performing Ensemble ML model –</a:t>
            </a:r>
            <a:r>
              <a:rPr lang="en-GB" dirty="0" err="1" smtClean="0"/>
              <a:t>XgBoost</a:t>
            </a:r>
            <a:endParaRPr lang="en-GB" dirty="0" smtClean="0"/>
          </a:p>
          <a:p>
            <a:r>
              <a:rPr lang="en-GB" dirty="0" smtClean="0"/>
              <a:t>Evaluated </a:t>
            </a:r>
            <a:r>
              <a:rPr lang="en-GB" dirty="0"/>
              <a:t>the </a:t>
            </a:r>
            <a:r>
              <a:rPr lang="en-GB" dirty="0" err="1"/>
              <a:t>hyperparameters</a:t>
            </a:r>
            <a:r>
              <a:rPr lang="en-GB" dirty="0"/>
              <a:t>, used in different ML models for better modelling and latency, with defined dataset size and features.</a:t>
            </a:r>
          </a:p>
          <a:p>
            <a:pPr marL="380990" indent="-380990">
              <a:buFont typeface="Arial" panose="020B0604020202020204" pitchFamily="34" charset="0"/>
              <a:buChar char="•"/>
            </a:pPr>
            <a:endParaRPr lang="en-GB" sz="1867" dirty="0"/>
          </a:p>
        </p:txBody>
      </p:sp>
      <p:sp>
        <p:nvSpPr>
          <p:cNvPr id="5" name="Rectangle 4"/>
          <p:cNvSpPr/>
          <p:nvPr/>
        </p:nvSpPr>
        <p:spPr>
          <a:xfrm>
            <a:off x="0" y="8664000"/>
            <a:ext cx="12192000" cy="48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124800" rtlCol="0" anchor="t" anchorCtr="0"/>
          <a:lstStyle/>
          <a:p>
            <a:pPr marL="969409"/>
            <a:r>
              <a:rPr lang="en-GB" sz="1333" b="1" dirty="0"/>
              <a:t>Trinity College Dublin, </a:t>
            </a:r>
            <a:r>
              <a:rPr lang="en-GB" sz="1333" dirty="0"/>
              <a:t>The University of Dublin</a:t>
            </a:r>
          </a:p>
        </p:txBody>
      </p:sp>
      <p:sp>
        <p:nvSpPr>
          <p:cNvPr id="9" name="Title 8">
            <a:extLst>
              <a:ext uri="{FF2B5EF4-FFF2-40B4-BE49-F238E27FC236}">
                <a16:creationId xmlns="" xmlns:a16="http://schemas.microsoft.com/office/drawing/2014/main" id="{8A68014B-047D-4372-AF2E-9DE7992055B6}"/>
              </a:ext>
            </a:extLst>
          </p:cNvPr>
          <p:cNvSpPr>
            <a:spLocks noGrp="1"/>
          </p:cNvSpPr>
          <p:nvPr>
            <p:ph type="title"/>
          </p:nvPr>
        </p:nvSpPr>
        <p:spPr>
          <a:xfrm>
            <a:off x="534645" y="519957"/>
            <a:ext cx="10001252" cy="561600"/>
          </a:xfrm>
        </p:spPr>
        <p:txBody>
          <a:bodyPr>
            <a:normAutofit fontScale="90000"/>
          </a:bodyPr>
          <a:lstStyle/>
          <a:p>
            <a:r>
              <a:rPr lang="en-IN" dirty="0"/>
              <a:t>CONCLUSION</a:t>
            </a:r>
          </a:p>
        </p:txBody>
      </p:sp>
    </p:spTree>
    <p:extLst>
      <p:ext uri="{BB962C8B-B14F-4D97-AF65-F5344CB8AC3E}">
        <p14:creationId xmlns:p14="http://schemas.microsoft.com/office/powerpoint/2010/main" val="376056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 xmlns:a16="http://schemas.microsoft.com/office/drawing/2014/main" id="{8A68014B-047D-4372-AF2E-9DE7992055B6}"/>
              </a:ext>
            </a:extLst>
          </p:cNvPr>
          <p:cNvSpPr txBox="1">
            <a:spLocks/>
          </p:cNvSpPr>
          <p:nvPr/>
        </p:nvSpPr>
        <p:spPr>
          <a:xfrm>
            <a:off x="2612571" y="2087499"/>
            <a:ext cx="6850743" cy="3369872"/>
          </a:xfrm>
          <a:prstGeom prst="rect">
            <a:avLst/>
          </a:prstGeom>
        </p:spPr>
        <p:txBody>
          <a:bodyPr>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Go </a:t>
            </a:r>
            <a:r>
              <a:rPr lang="en-IN" dirty="0" err="1" smtClean="0"/>
              <a:t>Raibh</a:t>
            </a:r>
            <a:r>
              <a:rPr lang="en-IN" dirty="0" smtClean="0"/>
              <a:t> </a:t>
            </a:r>
            <a:r>
              <a:rPr lang="en-IN" dirty="0" err="1" smtClean="0"/>
              <a:t>Maith</a:t>
            </a:r>
            <a:r>
              <a:rPr lang="en-IN" dirty="0" smtClean="0"/>
              <a:t> </a:t>
            </a:r>
            <a:r>
              <a:rPr lang="en-IN" dirty="0" err="1" smtClean="0"/>
              <a:t>Agat</a:t>
            </a:r>
            <a:endParaRPr lang="en-IN" dirty="0" smtClean="0"/>
          </a:p>
          <a:p>
            <a:endParaRPr lang="en-IN" dirty="0"/>
          </a:p>
          <a:p>
            <a:endParaRPr lang="en-IN" dirty="0" smtClean="0"/>
          </a:p>
          <a:p>
            <a:r>
              <a:rPr lang="en-IN" dirty="0" err="1" smtClean="0"/>
              <a:t>Ceisteanna</a:t>
            </a:r>
            <a:r>
              <a:rPr lang="en-IN" dirty="0" smtClean="0"/>
              <a:t>? </a:t>
            </a:r>
            <a:endParaRPr lang="en-IN" dirty="0"/>
          </a:p>
        </p:txBody>
      </p:sp>
    </p:spTree>
    <p:extLst>
      <p:ext uri="{BB962C8B-B14F-4D97-AF65-F5344CB8AC3E}">
        <p14:creationId xmlns:p14="http://schemas.microsoft.com/office/powerpoint/2010/main" val="1677909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687"/>
          </a:xfrm>
        </p:spPr>
        <p:txBody>
          <a:bodyPr>
            <a:normAutofit/>
          </a:bodyPr>
          <a:lstStyle/>
          <a:p>
            <a:r>
              <a:rPr lang="en-US" sz="3200" dirty="0"/>
              <a:t>BIG PICTURE</a:t>
            </a:r>
          </a:p>
        </p:txBody>
      </p:sp>
      <p:sp>
        <p:nvSpPr>
          <p:cNvPr id="3" name="Content Placeholder 2"/>
          <p:cNvSpPr>
            <a:spLocks noGrp="1"/>
          </p:cNvSpPr>
          <p:nvPr>
            <p:ph idx="1"/>
          </p:nvPr>
        </p:nvSpPr>
        <p:spPr>
          <a:xfrm>
            <a:off x="1175657" y="1635617"/>
            <a:ext cx="10328955" cy="4288484"/>
          </a:xfrm>
        </p:spPr>
        <p:txBody>
          <a:bodyPr>
            <a:normAutofit/>
          </a:bodyPr>
          <a:lstStyle/>
          <a:p>
            <a:r>
              <a:rPr lang="en-US" dirty="0"/>
              <a:t>In the past years, we have become more and more bombarded by information from multiple sources thanks to the rise of the Internet. The huge amount of information we have at our fingertips and the freedom of the online world comes unfortunately with the downside of corrupted information, misinterpretations or plain lies.</a:t>
            </a:r>
          </a:p>
          <a:p>
            <a:r>
              <a:rPr lang="en-US" dirty="0"/>
              <a:t>During this COVID, we can see that people are circulating false news about the cure, affected and death among the country creating a panic situation.</a:t>
            </a:r>
          </a:p>
          <a:p>
            <a:r>
              <a:rPr lang="en-US" dirty="0"/>
              <a:t>The basic agenda behind this project, is to validate such false news and stop them from spreading.</a:t>
            </a:r>
          </a:p>
          <a:p>
            <a:r>
              <a:rPr lang="en-US" dirty="0"/>
              <a:t>Using the LIAR PLUS dataset, I planned to identify key features of lies and measure their spread in the online world. For some news we are not very certain about its authenticity therefore, instead of having binary classification as true or false, we have 6 classification.</a:t>
            </a:r>
          </a:p>
          <a:p>
            <a:endParaRPr lang="en-US" dirty="0"/>
          </a:p>
        </p:txBody>
      </p:sp>
    </p:spTree>
    <p:extLst>
      <p:ext uri="{BB962C8B-B14F-4D97-AF65-F5344CB8AC3E}">
        <p14:creationId xmlns:p14="http://schemas.microsoft.com/office/powerpoint/2010/main" val="1620028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156" t="6016" r="6727" b="3733"/>
          <a:stretch/>
        </p:blipFill>
        <p:spPr>
          <a:xfrm>
            <a:off x="6348131" y="1580445"/>
            <a:ext cx="5723455" cy="4289777"/>
          </a:xfrm>
        </p:spPr>
      </p:pic>
      <p:sp>
        <p:nvSpPr>
          <p:cNvPr id="3" name="Title 2">
            <a:extLst>
              <a:ext uri="{FF2B5EF4-FFF2-40B4-BE49-F238E27FC236}">
                <a16:creationId xmlns="" xmlns:a16="http://schemas.microsoft.com/office/drawing/2014/main" id="{28A72937-7EC5-4550-8DEE-A605E4996C9E}"/>
              </a:ext>
            </a:extLst>
          </p:cNvPr>
          <p:cNvSpPr>
            <a:spLocks noGrp="1"/>
          </p:cNvSpPr>
          <p:nvPr>
            <p:ph type="title"/>
          </p:nvPr>
        </p:nvSpPr>
        <p:spPr>
          <a:xfrm>
            <a:off x="591213" y="600145"/>
            <a:ext cx="10001252" cy="561600"/>
          </a:xfrm>
        </p:spPr>
        <p:txBody>
          <a:bodyPr>
            <a:normAutofit fontScale="90000"/>
          </a:bodyPr>
          <a:lstStyle/>
          <a:p>
            <a:r>
              <a:rPr lang="en-IN" dirty="0" smtClean="0"/>
              <a:t>OBJECTIVE</a:t>
            </a:r>
            <a:endParaRPr lang="en-IN" dirty="0"/>
          </a:p>
        </p:txBody>
      </p:sp>
      <p:sp>
        <p:nvSpPr>
          <p:cNvPr id="4" name="Text Placeholder 3">
            <a:extLst>
              <a:ext uri="{FF2B5EF4-FFF2-40B4-BE49-F238E27FC236}">
                <a16:creationId xmlns="" xmlns:a16="http://schemas.microsoft.com/office/drawing/2014/main" id="{44E1CE7F-B785-450E-B275-D26C98FFC929}"/>
              </a:ext>
            </a:extLst>
          </p:cNvPr>
          <p:cNvSpPr>
            <a:spLocks noGrp="1"/>
          </p:cNvSpPr>
          <p:nvPr>
            <p:ph type="body" sz="quarter" idx="10"/>
          </p:nvPr>
        </p:nvSpPr>
        <p:spPr>
          <a:xfrm>
            <a:off x="591212" y="1690255"/>
            <a:ext cx="5606400" cy="4350327"/>
          </a:xfrm>
        </p:spPr>
        <p:txBody>
          <a:bodyPr/>
          <a:lstStyle/>
          <a:p>
            <a:pPr marL="342900" indent="-342900">
              <a:spcBef>
                <a:spcPts val="1000"/>
              </a:spcBef>
              <a:buClr>
                <a:schemeClr val="accent1"/>
              </a:buClr>
              <a:buFont typeface="Wingdings 3" charset="2"/>
              <a:buChar char=""/>
            </a:pPr>
            <a:r>
              <a:rPr lang="en-IN" sz="1800" dirty="0"/>
              <a:t>The research aims to </a:t>
            </a:r>
            <a:r>
              <a:rPr lang="en-IN" sz="1800" dirty="0"/>
              <a:t>design </a:t>
            </a:r>
            <a:r>
              <a:rPr lang="en-US" sz="1800" dirty="0"/>
              <a:t>supervised learning model to address a particular blog/ news as fake or </a:t>
            </a:r>
            <a:r>
              <a:rPr lang="en-US" sz="1800" dirty="0"/>
              <a:t>not based on its textual and meta data presented.</a:t>
            </a:r>
          </a:p>
          <a:p>
            <a:pPr marL="342900" indent="-342900">
              <a:spcBef>
                <a:spcPts val="1000"/>
              </a:spcBef>
              <a:buClr>
                <a:schemeClr val="accent1"/>
              </a:buClr>
              <a:buFont typeface="Wingdings 3" charset="2"/>
              <a:buChar char=""/>
            </a:pPr>
            <a:r>
              <a:rPr lang="en-US" sz="1800" dirty="0"/>
              <a:t>Moreover, </a:t>
            </a:r>
            <a:r>
              <a:rPr lang="en-US" sz="1800" dirty="0"/>
              <a:t>If the news authenticity is not confirmed it will label it </a:t>
            </a:r>
            <a:r>
              <a:rPr lang="en-US" sz="1800" dirty="0"/>
              <a:t>Ordinals </a:t>
            </a:r>
            <a:r>
              <a:rPr lang="en-US" sz="1800" dirty="0"/>
              <a:t>like mostly true, half true, </a:t>
            </a:r>
            <a:r>
              <a:rPr lang="en-US" sz="1800" dirty="0"/>
              <a:t>barely-true and False, </a:t>
            </a:r>
            <a:r>
              <a:rPr lang="en-US" sz="1800" dirty="0"/>
              <a:t>thereby creating 6 labelled classification </a:t>
            </a:r>
            <a:r>
              <a:rPr lang="en-US" sz="1800" dirty="0"/>
              <a:t>:</a:t>
            </a:r>
          </a:p>
          <a:p>
            <a:pPr marL="814933" lvl="2" indent="-342900"/>
            <a:r>
              <a:rPr lang="en-US" sz="1800" dirty="0"/>
              <a:t>pants-fire</a:t>
            </a:r>
            <a:r>
              <a:rPr lang="en-US" sz="1800" dirty="0"/>
              <a:t>, false, </a:t>
            </a:r>
            <a:r>
              <a:rPr lang="en-US" sz="1800" dirty="0"/>
              <a:t>barely-true, </a:t>
            </a:r>
            <a:r>
              <a:rPr lang="en-US" sz="1800" dirty="0"/>
              <a:t>half-true, mostly-true, and true.</a:t>
            </a:r>
          </a:p>
          <a:p>
            <a:pPr marL="342900" indent="-342900">
              <a:spcBef>
                <a:spcPts val="1000"/>
              </a:spcBef>
              <a:buClr>
                <a:schemeClr val="accent1"/>
              </a:buClr>
              <a:buFont typeface="Wingdings 3" charset="2"/>
              <a:buChar char=""/>
            </a:pPr>
            <a:r>
              <a:rPr lang="en-IN" sz="1800" dirty="0"/>
              <a:t>Model can be used in </a:t>
            </a:r>
            <a:r>
              <a:rPr lang="en-US" sz="1800" dirty="0"/>
              <a:t>social networking website to filter fake news. </a:t>
            </a:r>
            <a:endParaRPr lang="en-IN" sz="1800" dirty="0"/>
          </a:p>
          <a:p>
            <a:endParaRPr lang="en-IN" dirty="0"/>
          </a:p>
        </p:txBody>
      </p:sp>
    </p:spTree>
    <p:extLst>
      <p:ext uri="{BB962C8B-B14F-4D97-AF65-F5344CB8AC3E}">
        <p14:creationId xmlns:p14="http://schemas.microsoft.com/office/powerpoint/2010/main" val="36230358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D7CC2-74BE-493C-ACBB-2DA8E4B994BB}"/>
              </a:ext>
            </a:extLst>
          </p:cNvPr>
          <p:cNvSpPr>
            <a:spLocks noGrp="1"/>
          </p:cNvSpPr>
          <p:nvPr>
            <p:ph type="title"/>
          </p:nvPr>
        </p:nvSpPr>
        <p:spPr>
          <a:xfrm>
            <a:off x="953245" y="490928"/>
            <a:ext cx="10486735" cy="561600"/>
          </a:xfrm>
        </p:spPr>
        <p:txBody>
          <a:bodyPr>
            <a:normAutofit fontScale="90000"/>
          </a:bodyPr>
          <a:lstStyle/>
          <a:p>
            <a:r>
              <a:rPr lang="en-IN" dirty="0"/>
              <a:t>RESEARCH </a:t>
            </a:r>
            <a:r>
              <a:rPr lang="en-IN" dirty="0" smtClean="0"/>
              <a:t>QUESTIONS</a:t>
            </a:r>
            <a:endParaRPr lang="en-IN" dirty="0"/>
          </a:p>
        </p:txBody>
      </p:sp>
      <p:sp>
        <p:nvSpPr>
          <p:cNvPr id="3" name="Text Placeholder 2">
            <a:extLst>
              <a:ext uri="{FF2B5EF4-FFF2-40B4-BE49-F238E27FC236}">
                <a16:creationId xmlns="" xmlns:a16="http://schemas.microsoft.com/office/drawing/2014/main" id="{10FDFD17-BCA5-4BAA-AEF0-3CD5C52A3C68}"/>
              </a:ext>
            </a:extLst>
          </p:cNvPr>
          <p:cNvSpPr>
            <a:spLocks noGrp="1"/>
          </p:cNvSpPr>
          <p:nvPr>
            <p:ph type="body" sz="quarter" idx="10"/>
          </p:nvPr>
        </p:nvSpPr>
        <p:spPr>
          <a:xfrm>
            <a:off x="953261" y="1707226"/>
            <a:ext cx="10486719" cy="4040188"/>
          </a:xfrm>
        </p:spPr>
        <p:txBody>
          <a:bodyPr/>
          <a:lstStyle/>
          <a:p>
            <a:r>
              <a:rPr lang="en-US" dirty="0"/>
              <a:t>Can a machine learning model classify statements based on surface-level </a:t>
            </a:r>
            <a:r>
              <a:rPr lang="en-US" dirty="0" err="1"/>
              <a:t>Stylometric</a:t>
            </a:r>
            <a:r>
              <a:rPr lang="en-US" dirty="0"/>
              <a:t> linguistic?</a:t>
            </a:r>
          </a:p>
          <a:p>
            <a:r>
              <a:rPr lang="en-US" dirty="0"/>
              <a:t>Can the model accuracy be improved, by preprocessing and integrating speaker’s Meta data along with textual </a:t>
            </a:r>
            <a:r>
              <a:rPr lang="en-US" dirty="0"/>
              <a:t>data? </a:t>
            </a:r>
            <a:endParaRPr lang="en-US" dirty="0"/>
          </a:p>
          <a:p>
            <a:r>
              <a:rPr lang="en-US" dirty="0"/>
              <a:t>How accurately can the judgements made is predicted, when labels are considered as ordinal classifiers?</a:t>
            </a:r>
          </a:p>
          <a:p>
            <a:pPr marL="380990" indent="-380990">
              <a:buFont typeface="Arial" panose="020B0604020202020204" pitchFamily="34" charset="0"/>
              <a:buChar char="•"/>
            </a:pPr>
            <a:endParaRPr lang="en-IN" sz="1867" dirty="0">
              <a:cs typeface="Times New Roman" panose="02020603050405020304" pitchFamily="18" charset="0"/>
            </a:endParaRPr>
          </a:p>
          <a:p>
            <a:pPr marL="380990" indent="-380990">
              <a:buFont typeface="Arial" panose="020B0604020202020204" pitchFamily="34" charset="0"/>
              <a:buChar char="•"/>
            </a:pPr>
            <a:endParaRPr lang="en-IN" sz="1867" dirty="0"/>
          </a:p>
        </p:txBody>
      </p:sp>
    </p:spTree>
    <p:extLst>
      <p:ext uri="{BB962C8B-B14F-4D97-AF65-F5344CB8AC3E}">
        <p14:creationId xmlns:p14="http://schemas.microsoft.com/office/powerpoint/2010/main" val="2649619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D7CC2-74BE-493C-ACBB-2DA8E4B994BB}"/>
              </a:ext>
            </a:extLst>
          </p:cNvPr>
          <p:cNvSpPr>
            <a:spLocks noGrp="1"/>
          </p:cNvSpPr>
          <p:nvPr>
            <p:ph type="title"/>
          </p:nvPr>
        </p:nvSpPr>
        <p:spPr>
          <a:xfrm>
            <a:off x="502813" y="519957"/>
            <a:ext cx="10486735" cy="561600"/>
          </a:xfrm>
        </p:spPr>
        <p:txBody>
          <a:bodyPr>
            <a:normAutofit fontScale="90000"/>
          </a:bodyPr>
          <a:lstStyle/>
          <a:p>
            <a:r>
              <a:rPr lang="en-IN" dirty="0" smtClean="0"/>
              <a:t>Evaluation Of Available Solutions</a:t>
            </a:r>
            <a:endParaRPr lang="en-IN" dirty="0"/>
          </a:p>
        </p:txBody>
      </p:sp>
      <p:sp>
        <p:nvSpPr>
          <p:cNvPr id="3" name="Text Placeholder 2">
            <a:extLst>
              <a:ext uri="{FF2B5EF4-FFF2-40B4-BE49-F238E27FC236}">
                <a16:creationId xmlns="" xmlns:a16="http://schemas.microsoft.com/office/drawing/2014/main" id="{10FDFD17-BCA5-4BAA-AEF0-3CD5C52A3C68}"/>
              </a:ext>
            </a:extLst>
          </p:cNvPr>
          <p:cNvSpPr>
            <a:spLocks noGrp="1"/>
          </p:cNvSpPr>
          <p:nvPr>
            <p:ph type="body" sz="quarter" idx="10"/>
          </p:nvPr>
        </p:nvSpPr>
        <p:spPr>
          <a:xfrm>
            <a:off x="619433" y="1736255"/>
            <a:ext cx="10486719" cy="4040188"/>
          </a:xfrm>
        </p:spPr>
        <p:txBody>
          <a:bodyPr/>
          <a:lstStyle/>
          <a:p>
            <a:r>
              <a:rPr lang="en-IN" dirty="0"/>
              <a:t>The Existing model created on this LIAR PLUS dataset, gave an maximum Accuracy of 34%.</a:t>
            </a:r>
          </a:p>
          <a:p>
            <a:r>
              <a:rPr lang="en-IN" dirty="0"/>
              <a:t>The evaluation metrics used are Accuracy and F1 score which are nominal classification metrics and as the classification labels are related the metrics to be used is MSE, MAE, or some other ordinal metrics.</a:t>
            </a:r>
          </a:p>
          <a:p>
            <a:r>
              <a:rPr lang="en-IN" dirty="0"/>
              <a:t>The existing models lack, feature selections which would help in better modelling like </a:t>
            </a:r>
            <a:r>
              <a:rPr lang="en-IN" dirty="0" err="1"/>
              <a:t>has_number</a:t>
            </a:r>
            <a:r>
              <a:rPr lang="en-IN" dirty="0"/>
              <a:t>, sentiments, emotions, </a:t>
            </a:r>
            <a:r>
              <a:rPr lang="en-IN" dirty="0" err="1"/>
              <a:t>speaker_details</a:t>
            </a:r>
            <a:r>
              <a:rPr lang="en-IN" dirty="0"/>
              <a:t>, </a:t>
            </a:r>
            <a:r>
              <a:rPr lang="en-IN" dirty="0"/>
              <a:t>Credit score, etc</a:t>
            </a:r>
            <a:r>
              <a:rPr lang="en-IN" dirty="0"/>
              <a:t>..</a:t>
            </a:r>
          </a:p>
          <a:p>
            <a:r>
              <a:rPr lang="en-IN" dirty="0"/>
              <a:t>The modelling algorithm used are Linear regression, Logistic regression , SVM, M</a:t>
            </a:r>
            <a:r>
              <a:rPr lang="en-US" dirty="0" err="1"/>
              <a:t>ultinomial</a:t>
            </a:r>
            <a:r>
              <a:rPr lang="en-US" dirty="0"/>
              <a:t> Naive Bayes classifier</a:t>
            </a:r>
            <a:r>
              <a:rPr lang="en-IN" dirty="0"/>
              <a:t>. </a:t>
            </a:r>
            <a:endParaRPr lang="en-IN" dirty="0" smtClean="0"/>
          </a:p>
          <a:p>
            <a:r>
              <a:rPr lang="en-IN" dirty="0" smtClean="0"/>
              <a:t>Deep </a:t>
            </a:r>
            <a:r>
              <a:rPr lang="en-IN" dirty="0"/>
              <a:t>learning models like RNN, CNN, LSTM and hybrid models are also used.</a:t>
            </a:r>
          </a:p>
          <a:p>
            <a:pPr marL="380990" indent="-380990">
              <a:spcBef>
                <a:spcPts val="1133"/>
              </a:spcBef>
              <a:buClr>
                <a:schemeClr val="tx2"/>
              </a:buClr>
              <a:buFont typeface="Wingdings" panose="05000000000000000000" pitchFamily="2" charset="2"/>
              <a:buChar char="Ø"/>
            </a:pPr>
            <a:endParaRPr lang="en-IN" sz="1867" dirty="0"/>
          </a:p>
          <a:p>
            <a:pPr marL="317492" indent="-317492">
              <a:spcBef>
                <a:spcPts val="1133"/>
              </a:spcBef>
              <a:buClr>
                <a:schemeClr val="tx2"/>
              </a:buClr>
              <a:buFont typeface="Calibri" panose="020F0502020204030204" pitchFamily="34" charset="0"/>
              <a:buChar char="–"/>
            </a:pPr>
            <a:endParaRPr lang="en-IN" sz="1867" dirty="0"/>
          </a:p>
        </p:txBody>
      </p:sp>
    </p:spTree>
    <p:extLst>
      <p:ext uri="{BB962C8B-B14F-4D97-AF65-F5344CB8AC3E}">
        <p14:creationId xmlns:p14="http://schemas.microsoft.com/office/powerpoint/2010/main" val="758694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TECHNICAL CONTENT AND PROJECT EXECUTION</a:t>
            </a:r>
            <a:endParaRPr lang="en-US" sz="2500" b="1" dirty="0"/>
          </a:p>
        </p:txBody>
      </p:sp>
    </p:spTree>
    <p:extLst>
      <p:ext uri="{BB962C8B-B14F-4D97-AF65-F5344CB8AC3E}">
        <p14:creationId xmlns:p14="http://schemas.microsoft.com/office/powerpoint/2010/main" val="1934786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rotWithShape="1">
          <a:gsLst>
            <a:gs pos="8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662" t="609" r="-661" b="975"/>
          <a:stretch/>
        </p:blipFill>
        <p:spPr>
          <a:xfrm>
            <a:off x="7235709" y="1683494"/>
            <a:ext cx="4545660" cy="4430700"/>
          </a:xfrm>
        </p:spPr>
      </p:pic>
      <p:sp>
        <p:nvSpPr>
          <p:cNvPr id="2" name="Title 1">
            <a:extLst>
              <a:ext uri="{FF2B5EF4-FFF2-40B4-BE49-F238E27FC236}">
                <a16:creationId xmlns="" xmlns:a16="http://schemas.microsoft.com/office/drawing/2014/main" id="{DE2D7CC2-74BE-493C-ACBB-2DA8E4B994BB}"/>
              </a:ext>
            </a:extLst>
          </p:cNvPr>
          <p:cNvSpPr>
            <a:spLocks noGrp="1"/>
          </p:cNvSpPr>
          <p:nvPr>
            <p:ph type="title"/>
          </p:nvPr>
        </p:nvSpPr>
        <p:spPr>
          <a:xfrm>
            <a:off x="400797" y="479973"/>
            <a:ext cx="10001252" cy="561600"/>
          </a:xfrm>
        </p:spPr>
        <p:txBody>
          <a:bodyPr>
            <a:normAutofit fontScale="90000"/>
          </a:bodyPr>
          <a:lstStyle/>
          <a:p>
            <a:r>
              <a:rPr lang="en-IN" dirty="0" smtClean="0"/>
              <a:t>Data Collection</a:t>
            </a:r>
            <a:endParaRPr lang="en-IN" dirty="0"/>
          </a:p>
        </p:txBody>
      </p:sp>
      <p:sp>
        <p:nvSpPr>
          <p:cNvPr id="3" name="Text Placeholder 2">
            <a:extLst>
              <a:ext uri="{FF2B5EF4-FFF2-40B4-BE49-F238E27FC236}">
                <a16:creationId xmlns="" xmlns:a16="http://schemas.microsoft.com/office/drawing/2014/main" id="{10FDFD17-BCA5-4BAA-AEF0-3CD5C52A3C68}"/>
              </a:ext>
            </a:extLst>
          </p:cNvPr>
          <p:cNvSpPr>
            <a:spLocks noGrp="1"/>
          </p:cNvSpPr>
          <p:nvPr>
            <p:ph type="body" sz="quarter" idx="10"/>
          </p:nvPr>
        </p:nvSpPr>
        <p:spPr>
          <a:xfrm>
            <a:off x="767645" y="1905000"/>
            <a:ext cx="5429967" cy="3987688"/>
          </a:xfrm>
        </p:spPr>
        <p:txBody>
          <a:bodyPr>
            <a:normAutofit/>
          </a:bodyPr>
          <a:lstStyle/>
          <a:p>
            <a:pPr marL="342900" indent="-342900">
              <a:spcBef>
                <a:spcPts val="1000"/>
              </a:spcBef>
              <a:buClr>
                <a:schemeClr val="accent1"/>
              </a:buClr>
              <a:buFont typeface="Wingdings 3" charset="2"/>
              <a:buChar char=""/>
            </a:pPr>
            <a:r>
              <a:rPr lang="en-US" sz="1800" dirty="0"/>
              <a:t>The LIAR PLUS dataset is web scrapped from POLITIFACT website by Wang, 2017 and is made available for use.</a:t>
            </a:r>
          </a:p>
          <a:p>
            <a:pPr marL="342900" indent="-342900">
              <a:spcBef>
                <a:spcPts val="1000"/>
              </a:spcBef>
              <a:buClr>
                <a:schemeClr val="accent1"/>
              </a:buClr>
              <a:buFont typeface="Wingdings 3" charset="2"/>
              <a:buChar char=""/>
            </a:pPr>
            <a:r>
              <a:rPr lang="en-US" sz="1800" dirty="0"/>
              <a:t>The extension to this dataset is LIAR PLUS which includes justifications of labels</a:t>
            </a:r>
          </a:p>
          <a:p>
            <a:pPr marL="342900" indent="-342900">
              <a:spcBef>
                <a:spcPts val="1000"/>
              </a:spcBef>
              <a:buClr>
                <a:schemeClr val="accent1"/>
              </a:buClr>
              <a:buFont typeface="Wingdings 3" charset="2"/>
              <a:buChar char=""/>
            </a:pPr>
            <a:r>
              <a:rPr lang="en-US" sz="1800" dirty="0"/>
              <a:t>It consisted of </a:t>
            </a:r>
            <a:r>
              <a:rPr lang="en-US" sz="1800" dirty="0"/>
              <a:t>21,836 </a:t>
            </a:r>
            <a:r>
              <a:rPr lang="en-US" sz="1800" dirty="0"/>
              <a:t>data </a:t>
            </a:r>
          </a:p>
          <a:p>
            <a:pPr marL="342900" indent="-342900">
              <a:spcBef>
                <a:spcPts val="1000"/>
              </a:spcBef>
              <a:buClr>
                <a:schemeClr val="accent1"/>
              </a:buClr>
              <a:buFont typeface="Wingdings 3" charset="2"/>
              <a:buChar char=""/>
            </a:pPr>
            <a:r>
              <a:rPr lang="en-US" sz="1800" dirty="0"/>
              <a:t>Classification labels are : pants-fire, false, barely-true, half-true, mostly-true, and true. </a:t>
            </a:r>
            <a:endParaRPr lang="pt-BR" sz="1800" dirty="0"/>
          </a:p>
        </p:txBody>
      </p:sp>
      <p:pic>
        <p:nvPicPr>
          <p:cNvPr id="4" name="Picture 3"/>
          <p:cNvPicPr>
            <a:picLocks noChangeAspect="1"/>
          </p:cNvPicPr>
          <p:nvPr/>
        </p:nvPicPr>
        <p:blipFill>
          <a:blip r:embed="rId4"/>
          <a:stretch>
            <a:fillRect/>
          </a:stretch>
        </p:blipFill>
        <p:spPr>
          <a:xfrm>
            <a:off x="8308624" y="352653"/>
            <a:ext cx="3472745" cy="816244"/>
          </a:xfrm>
          <a:prstGeom prst="rect">
            <a:avLst/>
          </a:prstGeom>
        </p:spPr>
      </p:pic>
    </p:spTree>
    <p:extLst>
      <p:ext uri="{BB962C8B-B14F-4D97-AF65-F5344CB8AC3E}">
        <p14:creationId xmlns:p14="http://schemas.microsoft.com/office/powerpoint/2010/main" val="1790050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CB9F3F-20C5-444F-B8B6-5DA7A36B982D}"/>
              </a:ext>
            </a:extLst>
          </p:cNvPr>
          <p:cNvSpPr>
            <a:spLocks noGrp="1"/>
          </p:cNvSpPr>
          <p:nvPr>
            <p:ph type="title"/>
          </p:nvPr>
        </p:nvSpPr>
        <p:spPr>
          <a:xfrm>
            <a:off x="823801" y="403519"/>
            <a:ext cx="10001252" cy="561600"/>
          </a:xfrm>
        </p:spPr>
        <p:txBody>
          <a:bodyPr>
            <a:normAutofit fontScale="90000"/>
          </a:bodyPr>
          <a:lstStyle/>
          <a:p>
            <a:r>
              <a:rPr lang="en-IN" dirty="0" smtClean="0"/>
              <a:t>Strategies And Approaches Used</a:t>
            </a:r>
            <a:endParaRPr lang="en-IN" dirty="0"/>
          </a:p>
        </p:txBody>
      </p:sp>
      <p:sp>
        <p:nvSpPr>
          <p:cNvPr id="3" name="Text Placeholder 2">
            <a:extLst>
              <a:ext uri="{FF2B5EF4-FFF2-40B4-BE49-F238E27FC236}">
                <a16:creationId xmlns="" xmlns:a16="http://schemas.microsoft.com/office/drawing/2014/main" id="{CD3B29DC-1C9C-49C5-BDCF-314AEE836C30}"/>
              </a:ext>
            </a:extLst>
          </p:cNvPr>
          <p:cNvSpPr>
            <a:spLocks noGrp="1"/>
          </p:cNvSpPr>
          <p:nvPr>
            <p:ph type="body" sz="quarter" idx="10"/>
          </p:nvPr>
        </p:nvSpPr>
        <p:spPr>
          <a:xfrm>
            <a:off x="711200" y="1447436"/>
            <a:ext cx="11480800" cy="4907968"/>
          </a:xfrm>
        </p:spPr>
        <p:txBody>
          <a:bodyPr>
            <a:normAutofit/>
          </a:bodyPr>
          <a:lstStyle/>
          <a:p>
            <a:r>
              <a:rPr lang="en-IN" dirty="0"/>
              <a:t>Replaced missing values with appropriate value base on data analysis.</a:t>
            </a:r>
          </a:p>
          <a:p>
            <a:r>
              <a:rPr lang="en-IN" dirty="0"/>
              <a:t>Data cleaning is done: </a:t>
            </a:r>
            <a:r>
              <a:rPr lang="en-IN" dirty="0" err="1"/>
              <a:t>Stopword</a:t>
            </a:r>
            <a:r>
              <a:rPr lang="en-IN" dirty="0"/>
              <a:t>, punctuations, special characters, etc. removal , Lemmatizing the words, etc.</a:t>
            </a:r>
          </a:p>
          <a:p>
            <a:r>
              <a:rPr lang="en-US" dirty="0"/>
              <a:t>Features like speaker, speaker job title and state have multiple values for same keywords which are merged. Also, speaker job title are grouped.</a:t>
            </a:r>
            <a:endParaRPr lang="en-IN" dirty="0"/>
          </a:p>
          <a:p>
            <a:r>
              <a:rPr lang="en-IN" dirty="0"/>
              <a:t>New significant features like </a:t>
            </a:r>
            <a:r>
              <a:rPr lang="en-US" dirty="0"/>
              <a:t>Probabilistic sentiment and polarity, Emotions, Credit Score, </a:t>
            </a:r>
            <a:r>
              <a:rPr lang="en-US" dirty="0" err="1"/>
              <a:t>has_number</a:t>
            </a:r>
            <a:r>
              <a:rPr lang="en-US" dirty="0"/>
              <a:t>, </a:t>
            </a:r>
            <a:r>
              <a:rPr lang="en-US" dirty="0" err="1"/>
              <a:t>etc</a:t>
            </a:r>
            <a:r>
              <a:rPr lang="en-US" dirty="0"/>
              <a:t> are derived.</a:t>
            </a:r>
          </a:p>
          <a:p>
            <a:r>
              <a:rPr lang="en-US" dirty="0"/>
              <a:t>TF-IDF </a:t>
            </a:r>
            <a:r>
              <a:rPr lang="en-US" dirty="0"/>
              <a:t>with 1-2  </a:t>
            </a:r>
            <a:r>
              <a:rPr lang="en-US" dirty="0" err="1"/>
              <a:t>Ngram</a:t>
            </a:r>
            <a:r>
              <a:rPr lang="en-US" dirty="0"/>
              <a:t> is used </a:t>
            </a:r>
          </a:p>
          <a:p>
            <a:r>
              <a:rPr lang="en-US" dirty="0" err="1"/>
              <a:t>GridSearch</a:t>
            </a:r>
            <a:r>
              <a:rPr lang="en-US" dirty="0"/>
              <a:t> CV is used for </a:t>
            </a:r>
            <a:r>
              <a:rPr lang="en-US" dirty="0" err="1"/>
              <a:t>hyperparameter</a:t>
            </a:r>
            <a:r>
              <a:rPr lang="en-US" dirty="0"/>
              <a:t> tuning in different models</a:t>
            </a:r>
            <a:r>
              <a:rPr lang="en-US" dirty="0"/>
              <a:t>. </a:t>
            </a:r>
            <a:r>
              <a:rPr lang="en-US" dirty="0"/>
              <a:t>5 fold </a:t>
            </a:r>
            <a:r>
              <a:rPr lang="en-US" dirty="0" smtClean="0"/>
              <a:t>cross </a:t>
            </a:r>
            <a:r>
              <a:rPr lang="en-US" dirty="0"/>
              <a:t>validation is done.</a:t>
            </a:r>
            <a:endParaRPr lang="en-US" dirty="0"/>
          </a:p>
          <a:p>
            <a:r>
              <a:rPr lang="en-US" dirty="0"/>
              <a:t>New Evaluation metrics is designed for Ordinal Label</a:t>
            </a:r>
          </a:p>
          <a:p>
            <a:r>
              <a:rPr lang="en-US" dirty="0"/>
              <a:t>Basic model like Linear, Logistic, Naïve Bayes, SVM are used for model classification. Additionally, Deep learning model like LSTM and CNN are also used</a:t>
            </a:r>
            <a:r>
              <a:rPr lang="en-US" dirty="0"/>
              <a:t>.</a:t>
            </a:r>
            <a:endParaRPr lang="en-US" dirty="0"/>
          </a:p>
        </p:txBody>
      </p:sp>
    </p:spTree>
    <p:extLst>
      <p:ext uri="{BB962C8B-B14F-4D97-AF65-F5344CB8AC3E}">
        <p14:creationId xmlns:p14="http://schemas.microsoft.com/office/powerpoint/2010/main" val="1857904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310</TotalTime>
  <Words>2194</Words>
  <Application>Microsoft Office PowerPoint</Application>
  <PresentationFormat>Widescreen</PresentationFormat>
  <Paragraphs>228</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 Math</vt:lpstr>
      <vt:lpstr>Century Gothic</vt:lpstr>
      <vt:lpstr>Times New Roman</vt:lpstr>
      <vt:lpstr>Wingdings</vt:lpstr>
      <vt:lpstr>Wingdings 3</vt:lpstr>
      <vt:lpstr>Wisp</vt:lpstr>
      <vt:lpstr>STATEMENT AUTHENTICITY ORDINAL CLASSIFICATION USING INTEGRATED SPEAKER’S TEXTUAL  AND META DATA </vt:lpstr>
      <vt:lpstr>PROBLEM STATEMENT AND MOTIVATION</vt:lpstr>
      <vt:lpstr>BIG PICTURE</vt:lpstr>
      <vt:lpstr>OBJECTIVE</vt:lpstr>
      <vt:lpstr>RESEARCH QUESTIONS</vt:lpstr>
      <vt:lpstr>Evaluation Of Available Solutions</vt:lpstr>
      <vt:lpstr>TECHNICAL CONTENT AND PROJECT EXECUTION</vt:lpstr>
      <vt:lpstr>Data Collection</vt:lpstr>
      <vt:lpstr>Strategies And Approaches Used</vt:lpstr>
      <vt:lpstr>PowerPoint Presentation</vt:lpstr>
      <vt:lpstr>Defining The New Evaluation Metrics</vt:lpstr>
      <vt:lpstr>PowerPoint Presentation</vt:lpstr>
      <vt:lpstr>EXPLORATORY DATA ANALYSIS</vt:lpstr>
      <vt:lpstr>Dealing Missing Values</vt:lpstr>
      <vt:lpstr>Data Cleaning</vt:lpstr>
      <vt:lpstr>Text analysis using Word cloud</vt:lpstr>
      <vt:lpstr>Meta-Data Features designed</vt:lpstr>
      <vt:lpstr>Key Insights from Data</vt:lpstr>
      <vt:lpstr>Analysis of features in relation to Labels</vt:lpstr>
      <vt:lpstr>TESTING, EVALUATION, CRITICAL ANALYSIS AND CONCLUSIONS</vt:lpstr>
      <vt:lpstr>Parameters results with best performing values, used for modeling</vt:lpstr>
      <vt:lpstr>PowerPoint Presentation</vt:lpstr>
      <vt:lpstr>EVALUATION METRICS</vt:lpstr>
      <vt:lpstr>MODELWISE COMPARISION </vt:lpstr>
      <vt:lpstr>ACHIEVEMENTS</vt:lpstr>
      <vt:lpstr>CONCLUSION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STATEMENT AUTHENTICITY ORDINAL CLASSIFICATION USING INTEGRATED SPEAKER’S TEXTUAL  AND META DATA</dc:title>
  <dc:creator>vivek</dc:creator>
  <cp:lastModifiedBy>vivek</cp:lastModifiedBy>
  <cp:revision>21</cp:revision>
  <dcterms:created xsi:type="dcterms:W3CDTF">2021-02-23T07:28:46Z</dcterms:created>
  <dcterms:modified xsi:type="dcterms:W3CDTF">2021-02-23T12:39:13Z</dcterms:modified>
</cp:coreProperties>
</file>