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3" r:id="rId2"/>
    <p:sldId id="269" r:id="rId3"/>
    <p:sldId id="270" r:id="rId4"/>
    <p:sldId id="292" r:id="rId5"/>
    <p:sldId id="271" r:id="rId6"/>
    <p:sldId id="293" r:id="rId7"/>
    <p:sldId id="294" r:id="rId8"/>
    <p:sldId id="272" r:id="rId9"/>
    <p:sldId id="296" r:id="rId10"/>
    <p:sldId id="295" r:id="rId11"/>
    <p:sldId id="297" r:id="rId12"/>
    <p:sldId id="298" r:id="rId13"/>
    <p:sldId id="286" r:id="rId14"/>
  </p:sldIdLst>
  <p:sldSz cx="9144000" cy="5143500" type="screen16x9"/>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33">
          <p15:clr>
            <a:srgbClr val="A4A3A4"/>
          </p15:clr>
        </p15:guide>
        <p15:guide id="2" orient="horz" pos="3169">
          <p15:clr>
            <a:srgbClr val="A4A3A4"/>
          </p15:clr>
        </p15:guide>
        <p15:guide id="3" pos="519">
          <p15:clr>
            <a:srgbClr val="A4A3A4"/>
          </p15:clr>
        </p15:guide>
      </p15:sldGuideLst>
    </p:ext>
    <p:ext uri="{2D200454-40CA-4A62-9FC3-DE9A4176ACB9}">
      <p15:notesGuideLst xmlns:p15="http://schemas.microsoft.com/office/powerpoint/2012/main" xmlns="">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73B9"/>
    <a:srgbClr val="3E6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25"/>
    <p:restoredTop sz="83000" autoAdjust="0"/>
  </p:normalViewPr>
  <p:slideViewPr>
    <p:cSldViewPr snapToGrid="0" showGuides="1">
      <p:cViewPr>
        <p:scale>
          <a:sx n="100" d="100"/>
          <a:sy n="100" d="100"/>
        </p:scale>
        <p:origin x="-1190" y="5"/>
      </p:cViewPr>
      <p:guideLst>
        <p:guide orient="horz" pos="3033"/>
        <p:guide orient="horz" pos="3169"/>
        <p:guide pos="519"/>
      </p:guideLst>
    </p:cSldViewPr>
  </p:slideViewPr>
  <p:notesTextViewPr>
    <p:cViewPr>
      <p:scale>
        <a:sx n="1" d="1"/>
        <a:sy n="1" d="1"/>
      </p:scale>
      <p:origin x="0" y="0"/>
    </p:cViewPr>
  </p:notesTextViewPr>
  <p:notesViewPr>
    <p:cSldViewPr snapToGrid="0" showGuides="1">
      <p:cViewPr varScale="1">
        <p:scale>
          <a:sx n="91" d="100"/>
          <a:sy n="91" d="100"/>
        </p:scale>
        <p:origin x="-3720" y="-108"/>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2FA2CE6C-339B-6D48-89EF-98BFB8A15979}" type="datetimeFigureOut">
              <a:rPr lang="en-US" smtClean="0"/>
              <a:t>4/2/2020</a:t>
            </a:fld>
            <a:endParaRPr lang="en-US"/>
          </a:p>
        </p:txBody>
      </p:sp>
      <p:sp>
        <p:nvSpPr>
          <p:cNvPr id="4" name="Footer Placeholder 3"/>
          <p:cNvSpPr>
            <a:spLocks noGrp="1"/>
          </p:cNvSpPr>
          <p:nvPr>
            <p:ph type="ftr" sz="quarter" idx="2"/>
          </p:nvPr>
        </p:nvSpPr>
        <p:spPr>
          <a:xfrm>
            <a:off x="0" y="9448800"/>
            <a:ext cx="297180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8800"/>
            <a:ext cx="2971800" cy="496888"/>
          </a:xfrm>
          <a:prstGeom prst="rect">
            <a:avLst/>
          </a:prstGeom>
        </p:spPr>
        <p:txBody>
          <a:bodyPr vert="horz" lIns="91440" tIns="45720" rIns="91440" bIns="45720" rtlCol="0" anchor="b"/>
          <a:lstStyle>
            <a:lvl1pPr algn="r">
              <a:defRPr sz="1200"/>
            </a:lvl1pPr>
          </a:lstStyle>
          <a:p>
            <a:fld id="{E3EB03F5-D840-DC4A-98B9-8263B84BE70A}" type="slidenum">
              <a:rPr lang="en-US" smtClean="0"/>
              <a:t>‹#›</a:t>
            </a:fld>
            <a:endParaRPr lang="en-US"/>
          </a:p>
        </p:txBody>
      </p:sp>
    </p:spTree>
    <p:extLst>
      <p:ext uri="{BB962C8B-B14F-4D97-AF65-F5344CB8AC3E}">
        <p14:creationId xmlns:p14="http://schemas.microsoft.com/office/powerpoint/2010/main" val="9948792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 y="746125"/>
            <a:ext cx="6629400" cy="3730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87971" y="4724956"/>
            <a:ext cx="4908331" cy="44762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6022876" y="9449911"/>
            <a:ext cx="835124" cy="497364"/>
          </a:xfrm>
          <a:prstGeom prst="rect">
            <a:avLst/>
          </a:prstGeom>
        </p:spPr>
        <p:txBody>
          <a:bodyPr vert="horz" lIns="91440" tIns="45720" rIns="91440" bIns="45720" rtlCol="0" anchor="b"/>
          <a:lstStyle>
            <a:lvl1pPr algn="r">
              <a:defRPr sz="1200">
                <a:latin typeface="+mn-lt"/>
                <a:cs typeface="Arial" panose="020B0604020202020204" pitchFamily="34" charset="0"/>
              </a:defRPr>
            </a:lvl1pPr>
          </a:lstStyle>
          <a:p>
            <a:fld id="{49DD4D23-C98A-435E-AE88-9061F8349B02}" type="slidenum">
              <a:rPr lang="en-GB" smtClean="0"/>
              <a:pPr/>
              <a:t>‹#›</a:t>
            </a:fld>
            <a:endParaRPr lang="en-GB"/>
          </a:p>
        </p:txBody>
      </p:sp>
    </p:spTree>
    <p:extLst>
      <p:ext uri="{BB962C8B-B14F-4D97-AF65-F5344CB8AC3E}">
        <p14:creationId xmlns:p14="http://schemas.microsoft.com/office/powerpoint/2010/main" val="6100334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Arial" panose="020B0604020202020204" pitchFamily="34" charset="0"/>
      </a:defRPr>
    </a:lvl1pPr>
    <a:lvl2pPr marL="457200" algn="l" defTabSz="914400" rtl="0" eaLnBrk="1" latinLnBrk="0" hangingPunct="1">
      <a:defRPr sz="1200" kern="1200">
        <a:solidFill>
          <a:schemeClr val="tx1"/>
        </a:solidFill>
        <a:latin typeface="+mn-lt"/>
        <a:ea typeface="+mn-ea"/>
        <a:cs typeface="Arial" panose="020B0604020202020204" pitchFamily="34" charset="0"/>
      </a:defRPr>
    </a:lvl2pPr>
    <a:lvl3pPr marL="914400" algn="l" defTabSz="914400" rtl="0" eaLnBrk="1" latinLnBrk="0" hangingPunct="1">
      <a:defRPr sz="1200" kern="1200">
        <a:solidFill>
          <a:schemeClr val="tx1"/>
        </a:solidFill>
        <a:latin typeface="+mn-lt"/>
        <a:ea typeface="+mn-ea"/>
        <a:cs typeface="Arial" panose="020B0604020202020204" pitchFamily="34" charset="0"/>
      </a:defRPr>
    </a:lvl3pPr>
    <a:lvl4pPr marL="1371600" algn="l" defTabSz="914400" rtl="0" eaLnBrk="1" latinLnBrk="0" hangingPunct="1">
      <a:defRPr sz="1200" kern="1200">
        <a:solidFill>
          <a:schemeClr val="tx1"/>
        </a:solidFill>
        <a:latin typeface="+mn-lt"/>
        <a:ea typeface="+mn-ea"/>
        <a:cs typeface="Arial" panose="020B0604020202020204" pitchFamily="34" charset="0"/>
      </a:defRPr>
    </a:lvl4pPr>
    <a:lvl5pPr marL="1828800" algn="l" defTabSz="914400" rtl="0" eaLnBrk="1" latinLnBrk="0" hangingPunct="1">
      <a:defRPr sz="120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9DD4D23-C98A-435E-AE88-9061F8349B02}" type="slidenum">
              <a:rPr lang="en-GB" smtClean="0"/>
              <a:pPr/>
              <a:t>1</a:t>
            </a:fld>
            <a:endParaRPr lang="en-GB"/>
          </a:p>
        </p:txBody>
      </p:sp>
    </p:spTree>
    <p:extLst>
      <p:ext uri="{BB962C8B-B14F-4D97-AF65-F5344CB8AC3E}">
        <p14:creationId xmlns:p14="http://schemas.microsoft.com/office/powerpoint/2010/main" val="3015334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Motivation – Field of agriculture requires continuous human monitoring. If this fails, there is a chance that produced yields are at high risk and many resources may get wasted, specially water. </a:t>
            </a:r>
            <a:br>
              <a:rPr lang="en-US" dirty="0"/>
            </a:br>
            <a:endParaRPr lang="en-US" dirty="0"/>
          </a:p>
          <a:p>
            <a:r>
              <a:rPr lang="en-US" dirty="0"/>
              <a:t>What? </a:t>
            </a:r>
          </a:p>
          <a:p>
            <a:r>
              <a:rPr lang="en-US" dirty="0"/>
              <a:t>Monitor the temperature and humidity along with the moisture of the soil</a:t>
            </a:r>
          </a:p>
          <a:p>
            <a:r>
              <a:rPr lang="en-US" dirty="0"/>
              <a:t>Data will be transmitted to the cloud and will be displayed on dashboard</a:t>
            </a:r>
          </a:p>
          <a:p>
            <a:r>
              <a:rPr lang="en-US" dirty="0"/>
              <a:t>Based on certain rules when the water is required, motor will start</a:t>
            </a:r>
          </a:p>
          <a:p>
            <a:endParaRPr lang="en-US" dirty="0"/>
          </a:p>
          <a:p>
            <a:r>
              <a:rPr lang="en-US" dirty="0"/>
              <a:t>Saves water wastage and human intervention. One time cost, so cost efficient. </a:t>
            </a:r>
          </a:p>
          <a:p>
            <a:endParaRPr lang="en-US" dirty="0"/>
          </a:p>
          <a:p>
            <a:endParaRPr lang="en-US" dirty="0"/>
          </a:p>
          <a:p>
            <a:r>
              <a:rPr lang="en-US" dirty="0"/>
              <a:t> </a:t>
            </a:r>
            <a:endParaRPr lang="en-IN"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2</a:t>
            </a:fld>
            <a:endParaRPr lang="en-GB"/>
          </a:p>
        </p:txBody>
      </p:sp>
    </p:spTree>
    <p:extLst>
      <p:ext uri="{BB962C8B-B14F-4D97-AF65-F5344CB8AC3E}">
        <p14:creationId xmlns:p14="http://schemas.microsoft.com/office/powerpoint/2010/main" val="3457643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Challenges – </a:t>
            </a:r>
          </a:p>
          <a:p>
            <a:r>
              <a:rPr lang="en-US" dirty="0"/>
              <a:t>Security – Security in data transmission</a:t>
            </a:r>
          </a:p>
          <a:p>
            <a:r>
              <a:rPr lang="en-US" dirty="0"/>
              <a:t>Communication - What if the data transmission is interrupted or late, how will the water be supplied to the soil?</a:t>
            </a:r>
          </a:p>
          <a:p>
            <a:r>
              <a:rPr lang="en-US" dirty="0"/>
              <a:t>Duty Cycle – Operating the machine continuously ?</a:t>
            </a:r>
          </a:p>
          <a:p>
            <a:r>
              <a:rPr lang="en-US" dirty="0"/>
              <a:t>Power – System should work even if power supply is interrupted</a:t>
            </a:r>
          </a:p>
        </p:txBody>
      </p:sp>
      <p:sp>
        <p:nvSpPr>
          <p:cNvPr id="4" name="Slide Number Placeholder 3"/>
          <p:cNvSpPr>
            <a:spLocks noGrp="1"/>
          </p:cNvSpPr>
          <p:nvPr>
            <p:ph type="sldNum" sz="quarter" idx="5"/>
          </p:nvPr>
        </p:nvSpPr>
        <p:spPr/>
        <p:txBody>
          <a:bodyPr/>
          <a:lstStyle/>
          <a:p>
            <a:fld id="{49DD4D23-C98A-435E-AE88-9061F8349B02}" type="slidenum">
              <a:rPr lang="en-GB" smtClean="0"/>
              <a:pPr/>
              <a:t>3</a:t>
            </a:fld>
            <a:endParaRPr lang="en-GB"/>
          </a:p>
        </p:txBody>
      </p:sp>
    </p:spTree>
    <p:extLst>
      <p:ext uri="{BB962C8B-B14F-4D97-AF65-F5344CB8AC3E}">
        <p14:creationId xmlns:p14="http://schemas.microsoft.com/office/powerpoint/2010/main" val="296011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Scaling is important as many plants are yielded at the same time</a:t>
            </a:r>
          </a:p>
          <a:p>
            <a:r>
              <a:rPr lang="en-IN" dirty="0"/>
              <a:t>Have a little experience working with cloud so integration of cloud with the microcontroller is going to be a bit tough.</a:t>
            </a:r>
          </a:p>
        </p:txBody>
      </p:sp>
      <p:sp>
        <p:nvSpPr>
          <p:cNvPr id="4" name="Slide Number Placeholder 3"/>
          <p:cNvSpPr>
            <a:spLocks noGrp="1"/>
          </p:cNvSpPr>
          <p:nvPr>
            <p:ph type="sldNum" sz="quarter" idx="5"/>
          </p:nvPr>
        </p:nvSpPr>
        <p:spPr/>
        <p:txBody>
          <a:bodyPr/>
          <a:lstStyle/>
          <a:p>
            <a:fld id="{49DD4D23-C98A-435E-AE88-9061F8349B02}" type="slidenum">
              <a:rPr lang="en-GB" smtClean="0"/>
              <a:pPr/>
              <a:t>4</a:t>
            </a:fld>
            <a:endParaRPr lang="en-GB"/>
          </a:p>
        </p:txBody>
      </p:sp>
    </p:spTree>
    <p:extLst>
      <p:ext uri="{BB962C8B-B14F-4D97-AF65-F5344CB8AC3E}">
        <p14:creationId xmlns:p14="http://schemas.microsoft.com/office/powerpoint/2010/main" val="2594704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OpenSSL with MQTT Command line interface for digital certificates. Transport encryption is tackled with TLS. </a:t>
            </a:r>
          </a:p>
          <a:p>
            <a:r>
              <a:rPr lang="en-US" dirty="0"/>
              <a:t>Operational times can be setup manually. It reduces the power consumption and gives flexibility while using the system.</a:t>
            </a:r>
          </a:p>
          <a:p>
            <a:r>
              <a:rPr lang="en-US" dirty="0"/>
              <a:t>In case of failure of data, motor can be automatically turned on manually from the web application.</a:t>
            </a:r>
          </a:p>
          <a:p>
            <a:r>
              <a:rPr lang="en-US" dirty="0"/>
              <a:t>Use of power bank as this is small scale, to store battery. So that even if the power goes, system will work. Inverter or generators will be required for larger scale. </a:t>
            </a:r>
          </a:p>
          <a:p>
            <a:r>
              <a:rPr lang="en-US" dirty="0"/>
              <a:t>IDs to identify different instances in large scale. </a:t>
            </a:r>
          </a:p>
          <a:p>
            <a:endParaRPr lang="en-US" dirty="0"/>
          </a:p>
          <a:p>
            <a:endParaRPr lang="en-IN"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5</a:t>
            </a:fld>
            <a:endParaRPr lang="en-GB"/>
          </a:p>
        </p:txBody>
      </p:sp>
    </p:spTree>
    <p:extLst>
      <p:ext uri="{BB962C8B-B14F-4D97-AF65-F5344CB8AC3E}">
        <p14:creationId xmlns:p14="http://schemas.microsoft.com/office/powerpoint/2010/main" val="1060791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Challenges – </a:t>
            </a:r>
          </a:p>
          <a:p>
            <a:r>
              <a:rPr lang="en-US" dirty="0"/>
              <a:t>Security – Security in data transmission</a:t>
            </a:r>
          </a:p>
          <a:p>
            <a:r>
              <a:rPr lang="en-US" dirty="0"/>
              <a:t>Communication - What if the data transmission is interrupted or late, how will the water be supplied to the soil?</a:t>
            </a:r>
          </a:p>
          <a:p>
            <a:r>
              <a:rPr lang="en-US" dirty="0"/>
              <a:t>Duty Cycle – Operating the machine continuously ?</a:t>
            </a:r>
          </a:p>
          <a:p>
            <a:r>
              <a:rPr lang="en-US" dirty="0"/>
              <a:t>Power – System should work even if power supply is interrupted</a:t>
            </a:r>
          </a:p>
        </p:txBody>
      </p:sp>
      <p:sp>
        <p:nvSpPr>
          <p:cNvPr id="4" name="Slide Number Placeholder 3"/>
          <p:cNvSpPr>
            <a:spLocks noGrp="1"/>
          </p:cNvSpPr>
          <p:nvPr>
            <p:ph type="sldNum" sz="quarter" idx="5"/>
          </p:nvPr>
        </p:nvSpPr>
        <p:spPr/>
        <p:txBody>
          <a:bodyPr/>
          <a:lstStyle/>
          <a:p>
            <a:fld id="{49DD4D23-C98A-435E-AE88-9061F8349B02}" type="slidenum">
              <a:rPr lang="en-GB" smtClean="0"/>
              <a:pPr/>
              <a:t>10</a:t>
            </a:fld>
            <a:endParaRPr lang="en-GB"/>
          </a:p>
        </p:txBody>
      </p:sp>
    </p:spTree>
    <p:extLst>
      <p:ext uri="{BB962C8B-B14F-4D97-AF65-F5344CB8AC3E}">
        <p14:creationId xmlns:p14="http://schemas.microsoft.com/office/powerpoint/2010/main" val="2960111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65127" cy="5143500"/>
          </a:xfrm>
          <a:prstGeom prst="rect">
            <a:avLst/>
          </a:prstGeom>
        </p:spPr>
      </p:pic>
      <p:sp>
        <p:nvSpPr>
          <p:cNvPr id="2" name="Title 1"/>
          <p:cNvSpPr>
            <a:spLocks noGrp="1"/>
          </p:cNvSpPr>
          <p:nvPr>
            <p:ph type="ctrTitle"/>
          </p:nvPr>
        </p:nvSpPr>
        <p:spPr>
          <a:xfrm>
            <a:off x="828686" y="2786400"/>
            <a:ext cx="7500939" cy="416138"/>
          </a:xfrm>
        </p:spPr>
        <p:txBody>
          <a:bodyPr/>
          <a:lstStyle>
            <a:lvl1pPr algn="l">
              <a:defRPr sz="2600">
                <a:solidFill>
                  <a:schemeClr val="bg1"/>
                </a:solidFill>
              </a:defRPr>
            </a:lvl1pPr>
          </a:lstStyle>
          <a:p>
            <a:r>
              <a:rPr lang="ga-IE"/>
              <a:t>Click to edit Master title style</a:t>
            </a:r>
            <a:endParaRPr lang="en-GB"/>
          </a:p>
        </p:txBody>
      </p:sp>
      <p:sp>
        <p:nvSpPr>
          <p:cNvPr id="3" name="Subtitle 2"/>
          <p:cNvSpPr>
            <a:spLocks noGrp="1"/>
          </p:cNvSpPr>
          <p:nvPr>
            <p:ph type="subTitle" idx="1"/>
          </p:nvPr>
        </p:nvSpPr>
        <p:spPr>
          <a:xfrm>
            <a:off x="828675" y="3217050"/>
            <a:ext cx="7500938" cy="271350"/>
          </a:xfrm>
        </p:spPr>
        <p:txBody>
          <a:bodyPr/>
          <a:lstStyle>
            <a:lvl1pPr marL="0" indent="0" algn="l">
              <a:buNone/>
              <a:defRPr sz="20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a:t>Click to edit Master subtitle style</a:t>
            </a:r>
            <a:endParaRPr lang="en-GB" dirty="0"/>
          </a:p>
        </p:txBody>
      </p:sp>
      <p:sp>
        <p:nvSpPr>
          <p:cNvPr id="11" name="Text Placeholder 10"/>
          <p:cNvSpPr>
            <a:spLocks noGrp="1"/>
          </p:cNvSpPr>
          <p:nvPr>
            <p:ph type="body" sz="quarter" idx="10"/>
          </p:nvPr>
        </p:nvSpPr>
        <p:spPr>
          <a:xfrm>
            <a:off x="828688" y="4111318"/>
            <a:ext cx="4679325" cy="734531"/>
          </a:xfrm>
        </p:spPr>
        <p:txBody>
          <a:bodyPr/>
          <a:lstStyle>
            <a:lvl1pPr>
              <a:spcBef>
                <a:spcPts val="0"/>
              </a:spcBef>
              <a:defRPr sz="1400">
                <a:solidFill>
                  <a:schemeClr val="bg1"/>
                </a:solidFill>
              </a:defRPr>
            </a:lvl1pPr>
            <a:lvl2pPr marL="0" indent="0">
              <a:spcBef>
                <a:spcPts val="0"/>
              </a:spcBef>
              <a:buNone/>
              <a:defRPr sz="1400">
                <a:solidFill>
                  <a:schemeClr val="bg1"/>
                </a:solidFill>
              </a:defRPr>
            </a:lvl2pPr>
            <a:lvl3pPr marL="0" indent="0">
              <a:spcBef>
                <a:spcPts val="567"/>
              </a:spcBef>
              <a:buNone/>
              <a:defRPr sz="1400">
                <a:solidFill>
                  <a:schemeClr val="bg1"/>
                </a:solidFill>
              </a:defRPr>
            </a:lvl3pPr>
            <a:lvl4pPr>
              <a:spcBef>
                <a:spcPts val="0"/>
              </a:spcBef>
              <a:defRPr sz="1400">
                <a:solidFill>
                  <a:schemeClr val="bg1"/>
                </a:solidFill>
              </a:defRPr>
            </a:lvl4pPr>
            <a:lvl5pPr>
              <a:spcBef>
                <a:spcPts val="0"/>
              </a:spcBef>
              <a:defRPr sz="1400">
                <a:solidFill>
                  <a:schemeClr val="bg1"/>
                </a:solidFill>
              </a:defRPr>
            </a:lvl5pPr>
          </a:lstStyle>
          <a:p>
            <a:pPr lvl="0"/>
            <a:r>
              <a:rPr lang="ga-IE"/>
              <a:t>Click to edit Master text styles</a:t>
            </a:r>
          </a:p>
          <a:p>
            <a:pPr lvl="1"/>
            <a:r>
              <a:rPr lang="ga-IE"/>
              <a:t>Second level</a:t>
            </a:r>
          </a:p>
          <a:p>
            <a:pPr lvl="2"/>
            <a:r>
              <a:rPr lang="ga-IE"/>
              <a:t>Third level</a:t>
            </a:r>
          </a:p>
        </p:txBody>
      </p:sp>
      <p:pic>
        <p:nvPicPr>
          <p:cNvPr id="10" name="Picture 9" descr="TCD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477" y="381655"/>
            <a:ext cx="3039743" cy="819370"/>
          </a:xfrm>
          <a:prstGeom prst="rect">
            <a:avLst/>
          </a:prstGeom>
        </p:spPr>
      </p:pic>
    </p:spTree>
    <p:extLst>
      <p:ext uri="{BB962C8B-B14F-4D97-AF65-F5344CB8AC3E}">
        <p14:creationId xmlns:p14="http://schemas.microsoft.com/office/powerpoint/2010/main" val="353327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GB"/>
          </a:p>
        </p:txBody>
      </p:sp>
      <p:sp>
        <p:nvSpPr>
          <p:cNvPr id="4" name="Text Placeholder 3"/>
          <p:cNvSpPr>
            <a:spLocks noGrp="1"/>
          </p:cNvSpPr>
          <p:nvPr>
            <p:ph type="body" sz="quarter" idx="10"/>
          </p:nvPr>
        </p:nvSpPr>
        <p:spPr>
          <a:xfrm>
            <a:off x="828675" y="1302191"/>
            <a:ext cx="7500938" cy="3030141"/>
          </a:xfrm>
        </p:spPr>
        <p:txBody>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spTree>
    <p:extLst>
      <p:ext uri="{BB962C8B-B14F-4D97-AF65-F5344CB8AC3E}">
        <p14:creationId xmlns:p14="http://schemas.microsoft.com/office/powerpoint/2010/main" val="357300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mp; 2 Column Content 20pt">
    <p:spTree>
      <p:nvGrpSpPr>
        <p:cNvPr id="1" name=""/>
        <p:cNvGrpSpPr/>
        <p:nvPr/>
      </p:nvGrpSpPr>
      <p:grpSpPr>
        <a:xfrm>
          <a:off x="0" y="0"/>
          <a:ext cx="0" cy="0"/>
          <a:chOff x="0" y="0"/>
          <a:chExt cx="0" cy="0"/>
        </a:xfrm>
      </p:grpSpPr>
      <p:sp>
        <p:nvSpPr>
          <p:cNvPr id="5" name="Rectangle 4"/>
          <p:cNvSpPr/>
          <p:nvPr userDrawn="1"/>
        </p:nvSpPr>
        <p:spPr>
          <a:xfrm>
            <a:off x="0" y="4495500"/>
            <a:ext cx="9144000" cy="648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sp>
        <p:nvSpPr>
          <p:cNvPr id="2" name="Title 1"/>
          <p:cNvSpPr>
            <a:spLocks noGrp="1"/>
          </p:cNvSpPr>
          <p:nvPr>
            <p:ph type="title"/>
          </p:nvPr>
        </p:nvSpPr>
        <p:spPr/>
        <p:txBody>
          <a:bodyPr/>
          <a:lstStyle/>
          <a:p>
            <a:r>
              <a:rPr lang="ga-IE"/>
              <a:t>Click to edit Master title style</a:t>
            </a:r>
            <a:endParaRPr lang="en-GB"/>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cxnSp>
        <p:nvCxnSpPr>
          <p:cNvPr id="6" name="Straight Connector 5"/>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sz="quarter" idx="10"/>
          </p:nvPr>
        </p:nvSpPr>
        <p:spPr>
          <a:xfrm>
            <a:off x="828675" y="1302192"/>
            <a:ext cx="7500938" cy="2891980"/>
          </a:xfrm>
        </p:spPr>
        <p:txBody>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pic>
        <p:nvPicPr>
          <p:cNvPr id="11" name="Picture 10" descr="TCD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478" y="4613536"/>
            <a:ext cx="1585894" cy="427482"/>
          </a:xfrm>
          <a:prstGeom prst="rect">
            <a:avLst/>
          </a:prstGeom>
        </p:spPr>
      </p:pic>
      <p:sp>
        <p:nvSpPr>
          <p:cNvPr id="10" name="TextBox 9"/>
          <p:cNvSpPr txBox="1"/>
          <p:nvPr userDrawn="1"/>
        </p:nvSpPr>
        <p:spPr>
          <a:xfrm>
            <a:off x="7954041" y="4903833"/>
            <a:ext cx="375572" cy="153888"/>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9B0B15D8-8C78-934C-9F81-483F5C37CC80}" type="slidenum">
              <a:rPr lang="en-US" sz="1000" smtClean="0">
                <a:solidFill>
                  <a:schemeClr val="bg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dirty="0">
              <a:solidFill>
                <a:schemeClr val="bg1"/>
              </a:solidFill>
            </a:endParaRPr>
          </a:p>
        </p:txBody>
      </p:sp>
    </p:spTree>
    <p:extLst>
      <p:ext uri="{BB962C8B-B14F-4D97-AF65-F5344CB8AC3E}">
        <p14:creationId xmlns:p14="http://schemas.microsoft.com/office/powerpoint/2010/main" val="420921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mp; 2 Column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GB"/>
          </a:p>
        </p:txBody>
      </p:sp>
      <p:sp>
        <p:nvSpPr>
          <p:cNvPr id="4" name="Text Placeholder 3"/>
          <p:cNvSpPr>
            <a:spLocks noGrp="1"/>
          </p:cNvSpPr>
          <p:nvPr>
            <p:ph type="body" sz="quarter" idx="10"/>
          </p:nvPr>
        </p:nvSpPr>
        <p:spPr>
          <a:xfrm>
            <a:off x="828676" y="1410807"/>
            <a:ext cx="3933824" cy="2372524"/>
          </a:xfrm>
        </p:spPr>
        <p:txBody>
          <a:bodyPr/>
          <a:lstStyle>
            <a:lvl1pPr marL="276225" indent="-276225">
              <a:spcBef>
                <a:spcPts val="900"/>
              </a:spcBef>
              <a:buClr>
                <a:schemeClr val="tx2"/>
              </a:buClr>
              <a:buFont typeface="Arial" panose="020B0604020202020204" pitchFamily="34" charset="0"/>
              <a:buChar char="‒"/>
              <a:defRPr sz="1400" b="0"/>
            </a:lvl1pPr>
            <a:lvl2pPr marL="625475" indent="-233363">
              <a:buFont typeface="Arial" panose="020B0604020202020204" pitchFamily="34" charset="0"/>
              <a:buChar char="•"/>
              <a:defRPr sz="1400"/>
            </a:lvl2pPr>
            <a:lvl3pPr marL="912813" indent="-222250">
              <a:defRPr sz="1400"/>
            </a:lvl3pPr>
            <a:lvl4pPr marL="1128713" indent="-190500">
              <a:defRPr sz="1400"/>
            </a:lvl4pPr>
            <a:lvl5pPr marL="1439863" indent="-185738">
              <a:defRPr sz="1400"/>
            </a:lvl5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GB"/>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cxnSp>
        <p:nvCxnSpPr>
          <p:cNvPr id="6" name="Straight Connector 5"/>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3"/>
          <p:cNvSpPr>
            <a:spLocks noGrp="1"/>
          </p:cNvSpPr>
          <p:nvPr>
            <p:ph type="body" sz="quarter" idx="12"/>
          </p:nvPr>
        </p:nvSpPr>
        <p:spPr>
          <a:xfrm>
            <a:off x="4914901" y="1410807"/>
            <a:ext cx="3934800" cy="2372524"/>
          </a:xfrm>
        </p:spPr>
        <p:txBody>
          <a:bodyPr/>
          <a:lstStyle>
            <a:lvl1pPr marL="276225" indent="-276225">
              <a:spcBef>
                <a:spcPts val="900"/>
              </a:spcBef>
              <a:buClr>
                <a:schemeClr val="tx2"/>
              </a:buClr>
              <a:buFont typeface="Arial" panose="020B0604020202020204" pitchFamily="34" charset="0"/>
              <a:buChar char="‒"/>
              <a:defRPr sz="1400" b="0"/>
            </a:lvl1pPr>
            <a:lvl2pPr marL="625475" indent="-233363">
              <a:buFont typeface="Arial" panose="020B0604020202020204" pitchFamily="34" charset="0"/>
              <a:buChar char="•"/>
              <a:defRPr sz="1400"/>
            </a:lvl2pPr>
            <a:lvl3pPr marL="912813" indent="-222250">
              <a:defRPr sz="1400"/>
            </a:lvl3pPr>
            <a:lvl4pPr marL="1128713" indent="-190500">
              <a:defRPr sz="1400"/>
            </a:lvl4pPr>
            <a:lvl5pPr marL="1439863" indent="-185738">
              <a:defRPr sz="1400"/>
            </a:lvl5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GB"/>
          </a:p>
        </p:txBody>
      </p:sp>
      <p:sp>
        <p:nvSpPr>
          <p:cNvPr id="14" name="Rectangle 13"/>
          <p:cNvSpPr/>
          <p:nvPr userDrawn="1"/>
        </p:nvSpPr>
        <p:spPr>
          <a:xfrm>
            <a:off x="0" y="4495500"/>
            <a:ext cx="9144000" cy="648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pic>
        <p:nvPicPr>
          <p:cNvPr id="15" name="Picture 14" descr="TCD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478" y="4613536"/>
            <a:ext cx="1585894" cy="427482"/>
          </a:xfrm>
          <a:prstGeom prst="rect">
            <a:avLst/>
          </a:prstGeom>
        </p:spPr>
      </p:pic>
      <p:sp>
        <p:nvSpPr>
          <p:cNvPr id="16" name="TextBox 15"/>
          <p:cNvSpPr txBox="1"/>
          <p:nvPr userDrawn="1"/>
        </p:nvSpPr>
        <p:spPr>
          <a:xfrm>
            <a:off x="7954041" y="4903833"/>
            <a:ext cx="375572" cy="153888"/>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9B0B15D8-8C78-934C-9F81-483F5C37CC80}" type="slidenum">
              <a:rPr lang="en-US" sz="1000" smtClean="0">
                <a:solidFill>
                  <a:schemeClr val="bg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dirty="0">
              <a:solidFill>
                <a:schemeClr val="bg1"/>
              </a:solidFill>
            </a:endParaRPr>
          </a:p>
        </p:txBody>
      </p:sp>
    </p:spTree>
    <p:extLst>
      <p:ext uri="{BB962C8B-B14F-4D97-AF65-F5344CB8AC3E}">
        <p14:creationId xmlns:p14="http://schemas.microsoft.com/office/powerpoint/2010/main" val="297191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Content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4939200" y="1078712"/>
            <a:ext cx="4204800" cy="3739329"/>
          </a:xfrm>
          <a:solidFill>
            <a:schemeClr val="accent4"/>
          </a:solidFill>
        </p:spPr>
        <p:txBody>
          <a:bodyPr tIns="0" anchor="ctr" anchorCtr="0"/>
          <a:lstStyle>
            <a:lvl1pPr algn="ctr">
              <a:defRPr sz="1600" b="0">
                <a:solidFill>
                  <a:schemeClr val="accent3"/>
                </a:solidFill>
              </a:defRPr>
            </a:lvl1pPr>
          </a:lstStyle>
          <a:p>
            <a:r>
              <a:rPr lang="en-GB"/>
              <a:t>IMAGE</a:t>
            </a:r>
          </a:p>
        </p:txBody>
      </p:sp>
      <p:sp>
        <p:nvSpPr>
          <p:cNvPr id="2" name="Title 1"/>
          <p:cNvSpPr>
            <a:spLocks noGrp="1"/>
          </p:cNvSpPr>
          <p:nvPr>
            <p:ph type="title"/>
          </p:nvPr>
        </p:nvSpPr>
        <p:spPr/>
        <p:txBody>
          <a:bodyPr/>
          <a:lstStyle/>
          <a:p>
            <a:r>
              <a:rPr lang="ga-IE"/>
              <a:t>Click to edit Master title style</a:t>
            </a:r>
            <a:endParaRPr lang="en-GB"/>
          </a:p>
        </p:txBody>
      </p:sp>
      <p:sp>
        <p:nvSpPr>
          <p:cNvPr id="4" name="Text Placeholder 3"/>
          <p:cNvSpPr>
            <a:spLocks noGrp="1"/>
          </p:cNvSpPr>
          <p:nvPr>
            <p:ph type="body" sz="quarter" idx="10"/>
          </p:nvPr>
        </p:nvSpPr>
        <p:spPr>
          <a:xfrm>
            <a:off x="828683" y="1428750"/>
            <a:ext cx="3819525" cy="2990766"/>
          </a:xfrm>
        </p:spPr>
        <p:txBody>
          <a:bodyPr/>
          <a:lstStyle>
            <a:lvl1pPr marL="238125" indent="-238125">
              <a:spcBef>
                <a:spcPts val="850"/>
              </a:spcBef>
              <a:buClr>
                <a:schemeClr val="tx2"/>
              </a:buClr>
              <a:buFont typeface="Calibri" panose="020F0502020204030204" pitchFamily="34" charset="0"/>
              <a:buChar char="–"/>
              <a:defRPr sz="1400" b="0"/>
            </a:lvl1pPr>
            <a:lvl2pPr marL="503238" indent="-207963">
              <a:spcBef>
                <a:spcPts val="0"/>
              </a:spcBef>
              <a:spcAft>
                <a:spcPts val="567"/>
              </a:spcAft>
              <a:defRPr sz="1400" b="0"/>
            </a:lvl2pPr>
            <a:lvl3pPr>
              <a:defRPr sz="1400" b="0"/>
            </a:lvl3pPr>
            <a:lvl4pPr>
              <a:defRPr sz="1400" b="0"/>
            </a:lvl4pPr>
            <a:lvl5pPr>
              <a:defRPr sz="1400" b="0"/>
            </a:lvl5pPr>
          </a:lstStyle>
          <a:p>
            <a:pPr lvl="0"/>
            <a:r>
              <a:rPr lang="ga-IE"/>
              <a:t>Click to edit Master text styles</a:t>
            </a:r>
          </a:p>
          <a:p>
            <a:pPr lvl="1"/>
            <a:r>
              <a:rPr lang="ga-IE"/>
              <a:t>Second level</a:t>
            </a:r>
          </a:p>
        </p:txBody>
      </p:sp>
      <p:sp>
        <p:nvSpPr>
          <p:cNvPr id="6"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cxnSp>
        <p:nvCxnSpPr>
          <p:cNvPr id="7" name="Straight Connector 6"/>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a:xfrm>
            <a:off x="0" y="4819500"/>
            <a:ext cx="9144000" cy="324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nchorCtr="0"/>
          <a:lstStyle/>
          <a:p>
            <a:pPr marL="727075" indent="0" algn="l"/>
            <a:r>
              <a:rPr lang="en-GB" sz="1000" b="1" dirty="0"/>
              <a:t>Trinity College Dublin, </a:t>
            </a:r>
            <a:r>
              <a:rPr lang="en-GB" sz="1000" dirty="0"/>
              <a:t>The University of Dublin</a:t>
            </a:r>
          </a:p>
        </p:txBody>
      </p:sp>
      <p:sp>
        <p:nvSpPr>
          <p:cNvPr id="17" name="TextBox 16"/>
          <p:cNvSpPr txBox="1"/>
          <p:nvPr userDrawn="1"/>
        </p:nvSpPr>
        <p:spPr>
          <a:xfrm>
            <a:off x="7954041" y="4903833"/>
            <a:ext cx="375572" cy="153888"/>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9B0B15D8-8C78-934C-9F81-483F5C37CC80}" type="slidenum">
              <a:rPr lang="en-US" sz="1000" smtClean="0">
                <a:solidFill>
                  <a:schemeClr val="bg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dirty="0">
              <a:solidFill>
                <a:schemeClr val="bg1"/>
              </a:solidFill>
            </a:endParaRPr>
          </a:p>
        </p:txBody>
      </p:sp>
    </p:spTree>
    <p:extLst>
      <p:ext uri="{BB962C8B-B14F-4D97-AF65-F5344CB8AC3E}">
        <p14:creationId xmlns:p14="http://schemas.microsoft.com/office/powerpoint/2010/main" val="128236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0" y="1078712"/>
            <a:ext cx="9144000" cy="3739319"/>
          </a:xfrm>
          <a:solidFill>
            <a:schemeClr val="accent4"/>
          </a:solidFill>
        </p:spPr>
        <p:txBody>
          <a:bodyPr tIns="0" anchor="ctr" anchorCtr="0"/>
          <a:lstStyle>
            <a:lvl1pPr algn="ctr">
              <a:defRPr sz="1600" b="0">
                <a:solidFill>
                  <a:schemeClr val="accent3"/>
                </a:solidFill>
              </a:defRPr>
            </a:lvl1pPr>
          </a:lstStyle>
          <a:p>
            <a:r>
              <a:rPr lang="en-GB"/>
              <a:t>IMAGE</a:t>
            </a:r>
          </a:p>
        </p:txBody>
      </p:sp>
      <p:sp>
        <p:nvSpPr>
          <p:cNvPr id="2" name="Title 1"/>
          <p:cNvSpPr>
            <a:spLocks noGrp="1"/>
          </p:cNvSpPr>
          <p:nvPr>
            <p:ph type="title"/>
          </p:nvPr>
        </p:nvSpPr>
        <p:spPr/>
        <p:txBody>
          <a:bodyPr/>
          <a:lstStyle/>
          <a:p>
            <a:r>
              <a:rPr lang="ga-IE"/>
              <a:t>Click to edit Master title style</a:t>
            </a:r>
            <a:endParaRPr lang="en-GB"/>
          </a:p>
        </p:txBody>
      </p:sp>
      <p:sp>
        <p:nvSpPr>
          <p:cNvPr id="6"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cxnSp>
        <p:nvCxnSpPr>
          <p:cNvPr id="7" name="Straight Connector 6"/>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4819500"/>
            <a:ext cx="9144000" cy="324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nchorCtr="0"/>
          <a:lstStyle/>
          <a:p>
            <a:pPr marL="727075" indent="0" algn="l"/>
            <a:r>
              <a:rPr lang="en-GB" sz="1000" b="1" dirty="0"/>
              <a:t>Trinity College Dublin, </a:t>
            </a:r>
            <a:r>
              <a:rPr lang="en-GB" sz="1000" dirty="0"/>
              <a:t>The University of Dublin</a:t>
            </a:r>
          </a:p>
        </p:txBody>
      </p:sp>
      <p:sp>
        <p:nvSpPr>
          <p:cNvPr id="11" name="TextBox 10"/>
          <p:cNvSpPr txBox="1"/>
          <p:nvPr userDrawn="1"/>
        </p:nvSpPr>
        <p:spPr>
          <a:xfrm>
            <a:off x="7954041" y="4903833"/>
            <a:ext cx="375572" cy="153888"/>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9B0B15D8-8C78-934C-9F81-483F5C37CC80}" type="slidenum">
              <a:rPr lang="en-US" sz="1000" smtClean="0">
                <a:solidFill>
                  <a:schemeClr val="bg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dirty="0">
              <a:solidFill>
                <a:schemeClr val="bg1"/>
              </a:solidFill>
            </a:endParaRPr>
          </a:p>
        </p:txBody>
      </p:sp>
    </p:spTree>
    <p:extLst>
      <p:ext uri="{BB962C8B-B14F-4D97-AF65-F5344CB8AC3E}">
        <p14:creationId xmlns:p14="http://schemas.microsoft.com/office/powerpoint/2010/main" val="313861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0"/>
            <a:ext cx="9171711" cy="5147194"/>
          </a:xfrm>
          <a:prstGeom prst="rect">
            <a:avLst/>
          </a:prstGeom>
        </p:spPr>
      </p:pic>
      <p:sp>
        <p:nvSpPr>
          <p:cNvPr id="2" name="Title 1"/>
          <p:cNvSpPr>
            <a:spLocks noGrp="1"/>
          </p:cNvSpPr>
          <p:nvPr>
            <p:ph type="ctrTitle"/>
          </p:nvPr>
        </p:nvSpPr>
        <p:spPr>
          <a:xfrm>
            <a:off x="828686" y="2786400"/>
            <a:ext cx="7500939" cy="416138"/>
          </a:xfrm>
        </p:spPr>
        <p:txBody>
          <a:bodyPr/>
          <a:lstStyle>
            <a:lvl1pPr algn="l">
              <a:defRPr sz="4200">
                <a:solidFill>
                  <a:schemeClr val="bg1"/>
                </a:solidFill>
              </a:defRPr>
            </a:lvl1pPr>
          </a:lstStyle>
          <a:p>
            <a:r>
              <a:rPr lang="ga-IE"/>
              <a:t>Click to edit Master title style</a:t>
            </a:r>
            <a:endParaRPr lang="en-GB"/>
          </a:p>
        </p:txBody>
      </p:sp>
      <p:pic>
        <p:nvPicPr>
          <p:cNvPr id="5" name="Picture 4" descr="TCD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477" y="381655"/>
            <a:ext cx="3039743" cy="819370"/>
          </a:xfrm>
          <a:prstGeom prst="rect">
            <a:avLst/>
          </a:prstGeom>
        </p:spPr>
      </p:pic>
    </p:spTree>
    <p:extLst>
      <p:ext uri="{BB962C8B-B14F-4D97-AF65-F5344CB8AC3E}">
        <p14:creationId xmlns:p14="http://schemas.microsoft.com/office/powerpoint/2010/main" val="54778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GB"/>
          </a:p>
        </p:txBody>
      </p:sp>
    </p:spTree>
    <p:extLst>
      <p:ext uri="{BB962C8B-B14F-4D97-AF65-F5344CB8AC3E}">
        <p14:creationId xmlns:p14="http://schemas.microsoft.com/office/powerpoint/2010/main" val="75774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xmlns="" id="{072B5CA9-62ED-419A-9BC7-2AAC7FA5D5F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719182F0-7639-4294-B604-C267F7ED18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197C8B0D-F106-4597-AAEC-D076D38A321E}"/>
              </a:ext>
            </a:extLst>
          </p:cNvPr>
          <p:cNvSpPr>
            <a:spLocks noGrp="1" noChangeArrowheads="1"/>
          </p:cNvSpPr>
          <p:nvPr>
            <p:ph type="sldNum" sz="quarter" idx="12"/>
          </p:nvPr>
        </p:nvSpPr>
        <p:spPr>
          <a:ln/>
        </p:spPr>
        <p:txBody>
          <a:bodyPr/>
          <a:lstStyle>
            <a:lvl1pPr>
              <a:defRPr/>
            </a:lvl1pPr>
          </a:lstStyle>
          <a:p>
            <a:fld id="{E6830B1E-E299-431B-AAB1-71589087D251}" type="slidenum">
              <a:rPr lang="en-US" altLang="en-US"/>
              <a:pPr/>
              <a:t>‹#›</a:t>
            </a:fld>
            <a:endParaRPr lang="en-US" altLang="en-US"/>
          </a:p>
        </p:txBody>
      </p:sp>
    </p:spTree>
    <p:extLst>
      <p:ext uri="{BB962C8B-B14F-4D97-AF65-F5344CB8AC3E}">
        <p14:creationId xmlns:p14="http://schemas.microsoft.com/office/powerpoint/2010/main" val="4249418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86" y="270000"/>
            <a:ext cx="7500939" cy="421200"/>
          </a:xfrm>
          <a:prstGeom prst="rect">
            <a:avLst/>
          </a:prstGeom>
        </p:spPr>
        <p:txBody>
          <a:bodyPr vert="horz" lIns="0" tIns="0" rIns="0" bIns="0" rtlCol="0" anchor="b" anchorCtr="0">
            <a:noAutofit/>
          </a:bodyPr>
          <a:lstStyle/>
          <a:p>
            <a:r>
              <a:rPr lang="ga-IE"/>
              <a:t>Click to edit Master title style</a:t>
            </a:r>
            <a:endParaRPr lang="en-GB"/>
          </a:p>
        </p:txBody>
      </p:sp>
      <p:sp>
        <p:nvSpPr>
          <p:cNvPr id="3" name="Text Placeholder 2"/>
          <p:cNvSpPr>
            <a:spLocks noGrp="1"/>
          </p:cNvSpPr>
          <p:nvPr>
            <p:ph type="body" idx="1"/>
          </p:nvPr>
        </p:nvSpPr>
        <p:spPr>
          <a:xfrm>
            <a:off x="828675" y="1303403"/>
            <a:ext cx="7500938" cy="3072600"/>
          </a:xfrm>
          <a:prstGeom prst="rect">
            <a:avLst/>
          </a:prstGeom>
        </p:spPr>
        <p:txBody>
          <a:bodyPr vert="horz" lIns="0" tIns="0" rIns="0" bIns="0" rtlCol="0">
            <a:noAutofit/>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sp>
        <p:nvSpPr>
          <p:cNvPr id="11" name="Rectangle 10"/>
          <p:cNvSpPr/>
          <p:nvPr/>
        </p:nvSpPr>
        <p:spPr>
          <a:xfrm>
            <a:off x="0" y="4819500"/>
            <a:ext cx="9144000" cy="324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nchorCtr="0"/>
          <a:lstStyle/>
          <a:p>
            <a:pPr marL="727075" indent="0" algn="l"/>
            <a:r>
              <a:rPr lang="en-GB" sz="1000" b="1" dirty="0"/>
              <a:t>Trinity College Dublin, </a:t>
            </a:r>
            <a:r>
              <a:rPr lang="en-GB" sz="1000" dirty="0"/>
              <a:t>The University of Dublin</a:t>
            </a:r>
          </a:p>
        </p:txBody>
      </p:sp>
      <p:cxnSp>
        <p:nvCxnSpPr>
          <p:cNvPr id="6" name="Straight Connector 5"/>
          <p:cNvCxnSpPr/>
          <p:nvPr/>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7954041" y="4903833"/>
            <a:ext cx="375572" cy="153888"/>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9B0B15D8-8C78-934C-9F81-483F5C37CC80}" type="slidenum">
              <a:rPr lang="en-US" sz="1000" smtClean="0">
                <a:solidFill>
                  <a:schemeClr val="bg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dirty="0">
              <a:solidFill>
                <a:schemeClr val="bg1"/>
              </a:solidFill>
            </a:endParaRPr>
          </a:p>
        </p:txBody>
      </p:sp>
    </p:spTree>
    <p:extLst>
      <p:ext uri="{BB962C8B-B14F-4D97-AF65-F5344CB8AC3E}">
        <p14:creationId xmlns:p14="http://schemas.microsoft.com/office/powerpoint/2010/main" val="107106657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0" r:id="rId3"/>
    <p:sldLayoutId id="2147483661" r:id="rId4"/>
    <p:sldLayoutId id="2147483657" r:id="rId5"/>
    <p:sldLayoutId id="2147483658" r:id="rId6"/>
    <p:sldLayoutId id="2147483659" r:id="rId7"/>
    <p:sldLayoutId id="2147483654" r:id="rId8"/>
    <p:sldLayoutId id="2147483662" r:id="rId9"/>
  </p:sldLayoutIdLst>
  <p:hf hdr="0" ftr="0" dt="0"/>
  <p:txStyles>
    <p:titleStyle>
      <a:lvl1pPr algn="l" defTabSz="914400" rtl="0" eaLnBrk="1" latinLnBrk="0" hangingPunct="1">
        <a:spcBef>
          <a:spcPct val="0"/>
        </a:spcBef>
        <a:buNone/>
        <a:defRPr sz="2600" b="1" kern="1200">
          <a:solidFill>
            <a:schemeClr val="tx1"/>
          </a:solidFill>
          <a:latin typeface="+mj-lt"/>
          <a:ea typeface="+mj-ea"/>
          <a:cs typeface="+mj-cs"/>
        </a:defRPr>
      </a:lvl1pPr>
    </p:titleStyle>
    <p:body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006" y="1879620"/>
            <a:ext cx="7500939" cy="416138"/>
          </a:xfrm>
        </p:spPr>
        <p:txBody>
          <a:bodyPr/>
          <a:lstStyle/>
          <a:p>
            <a:r>
              <a:rPr lang="en-GB" sz="2700" b="0" dirty="0"/>
              <a:t>CS7NS2 Internet of Things</a:t>
            </a:r>
          </a:p>
        </p:txBody>
      </p:sp>
      <p:sp>
        <p:nvSpPr>
          <p:cNvPr id="3" name="Subtitle 2"/>
          <p:cNvSpPr>
            <a:spLocks noGrp="1"/>
          </p:cNvSpPr>
          <p:nvPr>
            <p:ph type="subTitle" idx="1"/>
          </p:nvPr>
        </p:nvSpPr>
        <p:spPr>
          <a:xfrm>
            <a:off x="729615" y="2470290"/>
            <a:ext cx="7500938" cy="271350"/>
          </a:xfrm>
        </p:spPr>
        <p:txBody>
          <a:bodyPr/>
          <a:lstStyle/>
          <a:p>
            <a:r>
              <a:rPr lang="en-GB" dirty="0"/>
              <a:t>Smart Irrigation System</a:t>
            </a:r>
          </a:p>
        </p:txBody>
      </p:sp>
      <p:sp>
        <p:nvSpPr>
          <p:cNvPr id="6" name="Text Placeholder 5"/>
          <p:cNvSpPr>
            <a:spLocks noGrp="1"/>
          </p:cNvSpPr>
          <p:nvPr>
            <p:ph type="body" sz="quarter" idx="10"/>
          </p:nvPr>
        </p:nvSpPr>
        <p:spPr>
          <a:xfrm>
            <a:off x="775348" y="3706710"/>
            <a:ext cx="4679325" cy="734531"/>
          </a:xfrm>
        </p:spPr>
        <p:txBody>
          <a:bodyPr/>
          <a:lstStyle/>
          <a:p>
            <a:r>
              <a:rPr lang="en-GB" sz="1800" dirty="0"/>
              <a:t>Group 10</a:t>
            </a:r>
          </a:p>
        </p:txBody>
      </p:sp>
      <p:sp>
        <p:nvSpPr>
          <p:cNvPr id="4" name="TextBox 3"/>
          <p:cNvSpPr txBox="1"/>
          <p:nvPr/>
        </p:nvSpPr>
        <p:spPr>
          <a:xfrm>
            <a:off x="7028906" y="3004453"/>
            <a:ext cx="2198914" cy="2139047"/>
          </a:xfrm>
          <a:prstGeom prst="rect">
            <a:avLst/>
          </a:prstGeom>
          <a:noFill/>
        </p:spPr>
        <p:txBody>
          <a:bodyPr wrap="square" rtlCol="0">
            <a:spAutoFit/>
          </a:bodyPr>
          <a:lstStyle/>
          <a:p>
            <a:pPr>
              <a:spcBef>
                <a:spcPts val="600"/>
              </a:spcBef>
            </a:pPr>
            <a:r>
              <a:rPr lang="en-IN" dirty="0" err="1">
                <a:solidFill>
                  <a:schemeClr val="bg1"/>
                </a:solidFill>
              </a:rPr>
              <a:t>Aditya</a:t>
            </a:r>
            <a:r>
              <a:rPr lang="en-IN" dirty="0">
                <a:solidFill>
                  <a:schemeClr val="bg1"/>
                </a:solidFill>
              </a:rPr>
              <a:t> Vishnu</a:t>
            </a:r>
          </a:p>
          <a:p>
            <a:pPr>
              <a:spcBef>
                <a:spcPts val="600"/>
              </a:spcBef>
            </a:pPr>
            <a:r>
              <a:rPr lang="en-IN" dirty="0" err="1">
                <a:solidFill>
                  <a:schemeClr val="bg1"/>
                </a:solidFill>
              </a:rPr>
              <a:t>Ashish</a:t>
            </a:r>
            <a:r>
              <a:rPr lang="en-IN" dirty="0">
                <a:solidFill>
                  <a:schemeClr val="bg1"/>
                </a:solidFill>
              </a:rPr>
              <a:t> Kannur</a:t>
            </a:r>
          </a:p>
          <a:p>
            <a:pPr>
              <a:spcBef>
                <a:spcPts val="600"/>
              </a:spcBef>
            </a:pPr>
            <a:r>
              <a:rPr lang="en-IN" dirty="0" err="1">
                <a:solidFill>
                  <a:schemeClr val="bg1"/>
                </a:solidFill>
              </a:rPr>
              <a:t>Himanshu</a:t>
            </a:r>
            <a:r>
              <a:rPr lang="en-IN" dirty="0">
                <a:solidFill>
                  <a:schemeClr val="bg1"/>
                </a:solidFill>
              </a:rPr>
              <a:t> Gupta</a:t>
            </a:r>
          </a:p>
          <a:p>
            <a:pPr>
              <a:spcBef>
                <a:spcPts val="600"/>
              </a:spcBef>
            </a:pPr>
            <a:r>
              <a:rPr lang="en-IN" dirty="0" err="1">
                <a:solidFill>
                  <a:schemeClr val="bg1"/>
                </a:solidFill>
              </a:rPr>
              <a:t>Mayur</a:t>
            </a:r>
            <a:r>
              <a:rPr lang="en-IN" dirty="0">
                <a:solidFill>
                  <a:schemeClr val="bg1"/>
                </a:solidFill>
              </a:rPr>
              <a:t> </a:t>
            </a:r>
            <a:r>
              <a:rPr lang="en-IN" dirty="0" err="1">
                <a:solidFill>
                  <a:schemeClr val="bg1"/>
                </a:solidFill>
              </a:rPr>
              <a:t>Mahajan</a:t>
            </a:r>
            <a:endParaRPr lang="en-IN" dirty="0">
              <a:solidFill>
                <a:schemeClr val="bg1"/>
              </a:solidFill>
            </a:endParaRPr>
          </a:p>
          <a:p>
            <a:pPr>
              <a:spcBef>
                <a:spcPts val="600"/>
              </a:spcBef>
            </a:pPr>
            <a:r>
              <a:rPr lang="en-IN" dirty="0" err="1">
                <a:solidFill>
                  <a:schemeClr val="bg1"/>
                </a:solidFill>
              </a:rPr>
              <a:t>Shubham</a:t>
            </a:r>
            <a:r>
              <a:rPr lang="en-IN" dirty="0">
                <a:solidFill>
                  <a:schemeClr val="bg1"/>
                </a:solidFill>
              </a:rPr>
              <a:t> </a:t>
            </a:r>
            <a:r>
              <a:rPr lang="en-IN" dirty="0" err="1">
                <a:solidFill>
                  <a:schemeClr val="bg1"/>
                </a:solidFill>
              </a:rPr>
              <a:t>Dhupar</a:t>
            </a:r>
            <a:endParaRPr lang="en-IN" dirty="0">
              <a:solidFill>
                <a:schemeClr val="bg1"/>
              </a:solidFill>
            </a:endParaRPr>
          </a:p>
          <a:p>
            <a:pPr>
              <a:spcBef>
                <a:spcPts val="600"/>
              </a:spcBef>
            </a:pPr>
            <a:r>
              <a:rPr lang="en-IN" dirty="0" err="1">
                <a:solidFill>
                  <a:schemeClr val="bg1"/>
                </a:solidFill>
              </a:rPr>
              <a:t>Vivek</a:t>
            </a:r>
            <a:r>
              <a:rPr lang="en-IN" dirty="0">
                <a:solidFill>
                  <a:schemeClr val="bg1"/>
                </a:solidFill>
              </a:rPr>
              <a:t> Kumar</a:t>
            </a:r>
          </a:p>
        </p:txBody>
      </p:sp>
    </p:spTree>
    <p:extLst>
      <p:ext uri="{BB962C8B-B14F-4D97-AF65-F5344CB8AC3E}">
        <p14:creationId xmlns:p14="http://schemas.microsoft.com/office/powerpoint/2010/main" val="854594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16C51-7209-9443-A47E-0C911B31B7A4}"/>
              </a:ext>
            </a:extLst>
          </p:cNvPr>
          <p:cNvSpPr>
            <a:spLocks noGrp="1"/>
          </p:cNvSpPr>
          <p:nvPr>
            <p:ph type="title"/>
          </p:nvPr>
        </p:nvSpPr>
        <p:spPr/>
        <p:txBody>
          <a:bodyPr/>
          <a:lstStyle/>
          <a:p>
            <a:r>
              <a:rPr lang="en-IE" dirty="0" smtClean="0"/>
              <a:t>Future Work</a:t>
            </a:r>
            <a:endParaRPr lang="en-IE" dirty="0"/>
          </a:p>
        </p:txBody>
      </p:sp>
      <p:sp>
        <p:nvSpPr>
          <p:cNvPr id="3" name="Text Placeholder 2">
            <a:extLst>
              <a:ext uri="{FF2B5EF4-FFF2-40B4-BE49-F238E27FC236}">
                <a16:creationId xmlns:a16="http://schemas.microsoft.com/office/drawing/2014/main" xmlns="" id="{E3CE4121-4705-D447-BE7D-4E0AFCF726AF}"/>
              </a:ext>
            </a:extLst>
          </p:cNvPr>
          <p:cNvSpPr>
            <a:spLocks noGrp="1"/>
          </p:cNvSpPr>
          <p:nvPr>
            <p:ph type="body" sz="quarter" idx="10"/>
          </p:nvPr>
        </p:nvSpPr>
        <p:spPr>
          <a:xfrm>
            <a:off x="1016943" y="1493700"/>
            <a:ext cx="7500938" cy="4289880"/>
          </a:xfrm>
        </p:spPr>
        <p:txBody>
          <a:bodyPr/>
          <a:lstStyle/>
          <a:p>
            <a:pPr marL="342900" indent="-342900">
              <a:buFont typeface="Arial" panose="020B0604020202020204" pitchFamily="34" charset="0"/>
              <a:buChar char="•"/>
            </a:pPr>
            <a:r>
              <a:rPr lang="en-US" sz="1800" dirty="0"/>
              <a:t>Incase </a:t>
            </a:r>
            <a:r>
              <a:rPr lang="en-US" sz="1800" dirty="0"/>
              <a:t>of failure or interruptions of data transmission, how to manually over-ride the system </a:t>
            </a:r>
          </a:p>
          <a:p>
            <a:pPr marL="342900" indent="-342900">
              <a:buFont typeface="Arial" panose="020B0604020202020204" pitchFamily="34" charset="0"/>
              <a:buChar char="•"/>
            </a:pPr>
            <a:r>
              <a:rPr lang="en-US" sz="1800" dirty="0" smtClean="0"/>
              <a:t>Use </a:t>
            </a:r>
            <a:r>
              <a:rPr lang="en-US" sz="1800" dirty="0"/>
              <a:t>of solar panels to power the ESP32.</a:t>
            </a:r>
          </a:p>
          <a:p>
            <a:pPr marL="342900" indent="-342900">
              <a:buFont typeface="Arial" panose="020B0604020202020204" pitchFamily="34" charset="0"/>
              <a:buChar char="•"/>
            </a:pPr>
            <a:r>
              <a:rPr lang="en-US" sz="1800" dirty="0"/>
              <a:t>Build a scaled model where multiple sensors and controllers(ESP32) will be configured </a:t>
            </a:r>
            <a:endParaRPr lang="en-US" sz="1800" dirty="0" smtClean="0"/>
          </a:p>
          <a:p>
            <a:pPr marL="342900" indent="-342900">
              <a:buFont typeface="Arial" panose="020B0604020202020204" pitchFamily="34" charset="0"/>
              <a:buChar char="•"/>
            </a:pPr>
            <a:r>
              <a:rPr lang="en-US" sz="1800" dirty="0" smtClean="0"/>
              <a:t>Could have used water pump instead of servomotor.</a:t>
            </a:r>
          </a:p>
          <a:p>
            <a:endParaRPr lang="en-US" sz="1800" dirty="0" smtClean="0"/>
          </a:p>
          <a:p>
            <a:endParaRPr lang="en-US" dirty="0"/>
          </a:p>
          <a:p>
            <a:pPr marL="342900" indent="-34290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xmlns="" id="{F0B31DB0-456B-704C-8D0F-D4DAF01F6D8C}"/>
              </a:ext>
            </a:extLst>
          </p:cNvPr>
          <p:cNvSpPr>
            <a:spLocks noGrp="1"/>
          </p:cNvSpPr>
          <p:nvPr>
            <p:ph type="sldNum" sz="quarter" idx="4294967295"/>
          </p:nvPr>
        </p:nvSpPr>
        <p:spPr>
          <a:xfrm>
            <a:off x="7086600" y="613370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300DB9-A23F-43BD-B7EF-862D750C72E7}" type="slidenum">
              <a:rPr lang="en-IE" smtClean="0"/>
              <a:pPr/>
              <a:t>10</a:t>
            </a:fld>
            <a:endParaRPr lang="en-IE"/>
          </a:p>
        </p:txBody>
      </p:sp>
    </p:spTree>
    <p:extLst>
      <p:ext uri="{BB962C8B-B14F-4D97-AF65-F5344CB8AC3E}">
        <p14:creationId xmlns:p14="http://schemas.microsoft.com/office/powerpoint/2010/main" val="2343088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16C51-7209-9443-A47E-0C911B31B7A4}"/>
              </a:ext>
            </a:extLst>
          </p:cNvPr>
          <p:cNvSpPr>
            <a:spLocks noGrp="1"/>
          </p:cNvSpPr>
          <p:nvPr>
            <p:ph type="title"/>
          </p:nvPr>
        </p:nvSpPr>
        <p:spPr/>
        <p:txBody>
          <a:bodyPr/>
          <a:lstStyle/>
          <a:p>
            <a:r>
              <a:rPr lang="en-US" dirty="0" smtClean="0"/>
              <a:t>Conclusion </a:t>
            </a:r>
            <a:r>
              <a:rPr lang="en-US" dirty="0" smtClean="0"/>
              <a:t>Drawn From Project</a:t>
            </a:r>
            <a:endParaRPr lang="en-IE" dirty="0"/>
          </a:p>
        </p:txBody>
      </p:sp>
      <p:sp>
        <p:nvSpPr>
          <p:cNvPr id="3" name="Text Placeholder 2">
            <a:extLst>
              <a:ext uri="{FF2B5EF4-FFF2-40B4-BE49-F238E27FC236}">
                <a16:creationId xmlns:a16="http://schemas.microsoft.com/office/drawing/2014/main" xmlns="" id="{E3CE4121-4705-D447-BE7D-4E0AFCF726AF}"/>
              </a:ext>
            </a:extLst>
          </p:cNvPr>
          <p:cNvSpPr>
            <a:spLocks noGrp="1"/>
          </p:cNvSpPr>
          <p:nvPr>
            <p:ph type="body" sz="quarter" idx="10"/>
          </p:nvPr>
        </p:nvSpPr>
        <p:spPr>
          <a:xfrm>
            <a:off x="323591" y="1116326"/>
            <a:ext cx="8268147" cy="3872134"/>
          </a:xfrm>
        </p:spPr>
        <p:txBody>
          <a:bodyPr/>
          <a:lstStyle/>
          <a:p>
            <a:pPr marL="342900" indent="-342900">
              <a:buFont typeface="Arial" panose="020B0604020202020204" pitchFamily="34" charset="0"/>
              <a:buChar char="•"/>
            </a:pPr>
            <a:r>
              <a:rPr lang="en-US" sz="1800" dirty="0" smtClean="0"/>
              <a:t>The </a:t>
            </a:r>
            <a:r>
              <a:rPr lang="en-US" sz="1800" dirty="0"/>
              <a:t>objective of this project is to avoid the wastage of water and increase irrigation efficiency by using </a:t>
            </a:r>
            <a:r>
              <a:rPr lang="en-US" sz="1800" dirty="0" smtClean="0"/>
              <a:t> </a:t>
            </a:r>
            <a:r>
              <a:rPr lang="en-US" sz="1800" dirty="0"/>
              <a:t>ESP32 </a:t>
            </a:r>
            <a:r>
              <a:rPr lang="en-US" sz="1800" dirty="0" smtClean="0"/>
              <a:t>and AWS </a:t>
            </a:r>
            <a:r>
              <a:rPr lang="en-US" sz="1800" dirty="0"/>
              <a:t>cloud based irrigation system with help of soil moisture, humid and temperature </a:t>
            </a:r>
            <a:r>
              <a:rPr lang="en-US" sz="1800" dirty="0" smtClean="0"/>
              <a:t>sensor.</a:t>
            </a:r>
          </a:p>
          <a:p>
            <a:pPr marL="342900" indent="-342900">
              <a:buFont typeface="Arial" panose="020B0604020202020204" pitchFamily="34" charset="0"/>
              <a:buChar char="•"/>
            </a:pPr>
            <a:r>
              <a:rPr lang="en-US" sz="1800" dirty="0" smtClean="0"/>
              <a:t>Smart </a:t>
            </a:r>
            <a:r>
              <a:rPr lang="en-US" sz="1800" dirty="0"/>
              <a:t>irrigation control technology </a:t>
            </a:r>
            <a:r>
              <a:rPr lang="en-US" sz="1800" dirty="0" smtClean="0"/>
              <a:t>using AWS is </a:t>
            </a:r>
            <a:r>
              <a:rPr lang="en-US" sz="1800" dirty="0"/>
              <a:t>easily deployable and can be controlled manually or automatically without </a:t>
            </a:r>
            <a:r>
              <a:rPr lang="en-US" sz="1800" dirty="0" smtClean="0"/>
              <a:t>human </a:t>
            </a:r>
            <a:r>
              <a:rPr lang="en-US" sz="1800" dirty="0"/>
              <a:t>presence </a:t>
            </a:r>
            <a:r>
              <a:rPr lang="en-US" sz="1800" dirty="0" smtClean="0"/>
              <a:t>in the field.</a:t>
            </a:r>
          </a:p>
          <a:p>
            <a:pPr marL="342900" indent="-342900">
              <a:buFont typeface="Arial" panose="020B0604020202020204" pitchFamily="34" charset="0"/>
              <a:buChar char="•"/>
            </a:pPr>
            <a:r>
              <a:rPr lang="en-US" sz="1800" dirty="0" smtClean="0"/>
              <a:t>Also, the weather API integrated with AWS helps user to look at the weather conditions on the application and </a:t>
            </a:r>
            <a:r>
              <a:rPr lang="en-US" sz="1800" dirty="0" smtClean="0"/>
              <a:t>accordingly can decide to control it manually.</a:t>
            </a:r>
            <a:endParaRPr lang="en-US" sz="1800" dirty="0" smtClean="0"/>
          </a:p>
          <a:p>
            <a:pPr marL="342900" indent="-342900">
              <a:buFont typeface="Arial" panose="020B0604020202020204" pitchFamily="34" charset="0"/>
              <a:buChar char="•"/>
            </a:pPr>
            <a:r>
              <a:rPr lang="en-US" sz="1800" dirty="0"/>
              <a:t>Based on the data received from the sensors and weather API, AWS computes ON or OFF signals for motor and sends it to the ESP32</a:t>
            </a:r>
            <a:r>
              <a:rPr lang="en-US" sz="1800" dirty="0" smtClean="0"/>
              <a:t>.</a:t>
            </a:r>
            <a:endParaRPr lang="en-US" sz="1800" dirty="0"/>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endParaRPr lang="en-IE" dirty="0"/>
          </a:p>
        </p:txBody>
      </p:sp>
      <p:sp>
        <p:nvSpPr>
          <p:cNvPr id="5" name="Slide Number Placeholder 4">
            <a:extLst>
              <a:ext uri="{FF2B5EF4-FFF2-40B4-BE49-F238E27FC236}">
                <a16:creationId xmlns:a16="http://schemas.microsoft.com/office/drawing/2014/main" xmlns="" id="{F0B31DB0-456B-704C-8D0F-D4DAF01F6D8C}"/>
              </a:ext>
            </a:extLst>
          </p:cNvPr>
          <p:cNvSpPr>
            <a:spLocks noGrp="1"/>
          </p:cNvSpPr>
          <p:nvPr>
            <p:ph type="sldNum" sz="quarter" idx="4294967295"/>
          </p:nvPr>
        </p:nvSpPr>
        <p:spPr>
          <a:xfrm>
            <a:off x="7086600" y="613370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300DB9-A23F-43BD-B7EF-862D750C72E7}" type="slidenum">
              <a:rPr lang="en-IE" smtClean="0"/>
              <a:pPr/>
              <a:t>11</a:t>
            </a:fld>
            <a:endParaRPr lang="en-IE"/>
          </a:p>
        </p:txBody>
      </p:sp>
    </p:spTree>
    <p:extLst>
      <p:ext uri="{BB962C8B-B14F-4D97-AF65-F5344CB8AC3E}">
        <p14:creationId xmlns:p14="http://schemas.microsoft.com/office/powerpoint/2010/main" val="91082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16C51-7209-9443-A47E-0C911B31B7A4}"/>
              </a:ext>
            </a:extLst>
          </p:cNvPr>
          <p:cNvSpPr>
            <a:spLocks noGrp="1"/>
          </p:cNvSpPr>
          <p:nvPr>
            <p:ph type="title"/>
          </p:nvPr>
        </p:nvSpPr>
        <p:spPr/>
        <p:txBody>
          <a:bodyPr/>
          <a:lstStyle/>
          <a:p>
            <a:r>
              <a:rPr lang="en-IE" dirty="0" smtClean="0"/>
              <a:t>Summary</a:t>
            </a:r>
            <a:endParaRPr lang="en-IE" dirty="0"/>
          </a:p>
        </p:txBody>
      </p:sp>
      <p:sp>
        <p:nvSpPr>
          <p:cNvPr id="3" name="Text Placeholder 2">
            <a:extLst>
              <a:ext uri="{FF2B5EF4-FFF2-40B4-BE49-F238E27FC236}">
                <a16:creationId xmlns:a16="http://schemas.microsoft.com/office/drawing/2014/main" xmlns="" id="{E3CE4121-4705-D447-BE7D-4E0AFCF726AF}"/>
              </a:ext>
            </a:extLst>
          </p:cNvPr>
          <p:cNvSpPr>
            <a:spLocks noGrp="1"/>
          </p:cNvSpPr>
          <p:nvPr>
            <p:ph type="body" sz="quarter" idx="10"/>
          </p:nvPr>
        </p:nvSpPr>
        <p:spPr>
          <a:xfrm>
            <a:off x="666750" y="1177437"/>
            <a:ext cx="8258175" cy="3423138"/>
          </a:xfrm>
        </p:spPr>
        <p:txBody>
          <a:bodyPr/>
          <a:lstStyle/>
          <a:p>
            <a:pPr marL="342900" indent="-342900">
              <a:buFont typeface="Arial" panose="020B0604020202020204" pitchFamily="34" charset="0"/>
              <a:buChar char="•"/>
            </a:pPr>
            <a:r>
              <a:rPr lang="en-IE" dirty="0"/>
              <a:t>An efficient irrigation system which is not time crucial.</a:t>
            </a:r>
          </a:p>
          <a:p>
            <a:pPr marL="342900" indent="-342900">
              <a:buFont typeface="Arial" panose="020B0604020202020204" pitchFamily="34" charset="0"/>
              <a:buChar char="•"/>
            </a:pPr>
            <a:r>
              <a:rPr lang="en-IE" dirty="0"/>
              <a:t>Devices used – Sensors, ESP-32S, Actuator</a:t>
            </a:r>
          </a:p>
          <a:p>
            <a:pPr marL="342900" indent="-342900">
              <a:buFont typeface="Arial" panose="020B0604020202020204" pitchFamily="34" charset="0"/>
              <a:buChar char="•"/>
            </a:pPr>
            <a:r>
              <a:rPr lang="en-IE" dirty="0"/>
              <a:t>Communication – MQTT protocol implemented on  AWS cloud  </a:t>
            </a:r>
          </a:p>
          <a:p>
            <a:pPr marL="342900" indent="-342900">
              <a:buFont typeface="Arial" panose="020B0604020202020204" pitchFamily="34" charset="0"/>
              <a:buChar char="•"/>
            </a:pPr>
            <a:r>
              <a:rPr lang="en-IE" dirty="0"/>
              <a:t>Project Management- Jira</a:t>
            </a:r>
          </a:p>
          <a:p>
            <a:pPr marL="342900" indent="-342900">
              <a:buFont typeface="Arial" panose="020B0604020202020204" pitchFamily="34" charset="0"/>
              <a:buChar char="•"/>
            </a:pPr>
            <a:r>
              <a:rPr lang="en-IE" dirty="0"/>
              <a:t>Others – Web Application integrated with weather </a:t>
            </a:r>
            <a:r>
              <a:rPr lang="en-IE" dirty="0" smtClean="0"/>
              <a:t>API</a:t>
            </a:r>
          </a:p>
          <a:p>
            <a:pPr marL="342900" indent="-342900">
              <a:buFont typeface="Arial" panose="020B0604020202020204" pitchFamily="34" charset="0"/>
              <a:buChar char="•"/>
            </a:pPr>
            <a:r>
              <a:rPr lang="en-IE" dirty="0" smtClean="0"/>
              <a:t>Use of AWS cloud and weather API increases the efficiency of irrigation system and helps user to monitor weather conditions on the application.</a:t>
            </a:r>
            <a:endParaRPr lang="en-IE" dirty="0"/>
          </a:p>
          <a:p>
            <a:pPr marL="342900" indent="-342900">
              <a:buFont typeface="Arial" panose="020B0604020202020204" pitchFamily="34" charset="0"/>
              <a:buChar char="•"/>
            </a:pPr>
            <a:endParaRPr lang="en-IE" dirty="0"/>
          </a:p>
        </p:txBody>
      </p:sp>
      <p:sp>
        <p:nvSpPr>
          <p:cNvPr id="5" name="Slide Number Placeholder 4">
            <a:extLst>
              <a:ext uri="{FF2B5EF4-FFF2-40B4-BE49-F238E27FC236}">
                <a16:creationId xmlns:a16="http://schemas.microsoft.com/office/drawing/2014/main" xmlns="" id="{F0B31DB0-456B-704C-8D0F-D4DAF01F6D8C}"/>
              </a:ext>
            </a:extLst>
          </p:cNvPr>
          <p:cNvSpPr>
            <a:spLocks noGrp="1"/>
          </p:cNvSpPr>
          <p:nvPr>
            <p:ph type="sldNum" sz="quarter" idx="4294967295"/>
          </p:nvPr>
        </p:nvSpPr>
        <p:spPr>
          <a:xfrm>
            <a:off x="7086600" y="613370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300DB9-A23F-43BD-B7EF-862D750C72E7}" type="slidenum">
              <a:rPr lang="en-IE" smtClean="0"/>
              <a:pPr/>
              <a:t>12</a:t>
            </a:fld>
            <a:endParaRPr lang="en-IE"/>
          </a:p>
        </p:txBody>
      </p:sp>
    </p:spTree>
    <p:extLst>
      <p:ext uri="{BB962C8B-B14F-4D97-AF65-F5344CB8AC3E}">
        <p14:creationId xmlns:p14="http://schemas.microsoft.com/office/powerpoint/2010/main" val="1870312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6404" y="1956391"/>
            <a:ext cx="5625704" cy="1781613"/>
          </a:xfrm>
        </p:spPr>
        <p:txBody>
          <a:bodyPr/>
          <a:lstStyle/>
          <a:p>
            <a:pPr algn="ctr"/>
            <a:r>
              <a:rPr lang="en-GB" sz="4050" dirty="0"/>
              <a:t/>
            </a:r>
            <a:br>
              <a:rPr lang="en-GB" sz="4050" dirty="0"/>
            </a:br>
            <a:endParaRPr lang="en-GB" sz="4050" dirty="0"/>
          </a:p>
        </p:txBody>
      </p:sp>
      <p:sp>
        <p:nvSpPr>
          <p:cNvPr id="3" name="TextBox 2"/>
          <p:cNvSpPr txBox="1"/>
          <p:nvPr/>
        </p:nvSpPr>
        <p:spPr>
          <a:xfrm>
            <a:off x="3306174" y="1885496"/>
            <a:ext cx="3000283" cy="715581"/>
          </a:xfrm>
          <a:prstGeom prst="rect">
            <a:avLst/>
          </a:prstGeom>
          <a:noFill/>
        </p:spPr>
        <p:txBody>
          <a:bodyPr wrap="square" rtlCol="0">
            <a:spAutoFit/>
          </a:bodyPr>
          <a:lstStyle/>
          <a:p>
            <a:r>
              <a:rPr lang="en-GB" sz="4050" b="1" dirty="0">
                <a:solidFill>
                  <a:schemeClr val="bg1"/>
                </a:solidFill>
                <a:latin typeface="+mj-lt"/>
                <a:ea typeface="+mj-ea"/>
                <a:cs typeface="+mj-cs"/>
              </a:rPr>
              <a:t>Thank</a:t>
            </a:r>
            <a:r>
              <a:rPr lang="en-GB" dirty="0"/>
              <a:t> </a:t>
            </a:r>
            <a:r>
              <a:rPr lang="en-GB" sz="4050" b="1" dirty="0">
                <a:solidFill>
                  <a:schemeClr val="bg1"/>
                </a:solidFill>
                <a:latin typeface="+mj-lt"/>
                <a:ea typeface="+mj-ea"/>
                <a:cs typeface="+mj-cs"/>
              </a:rPr>
              <a:t>You!</a:t>
            </a:r>
            <a:endParaRPr lang="en-IN" dirty="0"/>
          </a:p>
        </p:txBody>
      </p:sp>
    </p:spTree>
    <p:extLst>
      <p:ext uri="{BB962C8B-B14F-4D97-AF65-F5344CB8AC3E}">
        <p14:creationId xmlns:p14="http://schemas.microsoft.com/office/powerpoint/2010/main" val="1758664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16C51-7209-9443-A47E-0C911B31B7A4}"/>
              </a:ext>
            </a:extLst>
          </p:cNvPr>
          <p:cNvSpPr>
            <a:spLocks noGrp="1"/>
          </p:cNvSpPr>
          <p:nvPr>
            <p:ph type="title"/>
          </p:nvPr>
        </p:nvSpPr>
        <p:spPr/>
        <p:txBody>
          <a:bodyPr/>
          <a:lstStyle/>
          <a:p>
            <a:r>
              <a:rPr lang="en-US" dirty="0"/>
              <a:t>Smart Irrigation System</a:t>
            </a:r>
            <a:endParaRPr lang="en-IE" dirty="0"/>
          </a:p>
        </p:txBody>
      </p:sp>
      <p:sp>
        <p:nvSpPr>
          <p:cNvPr id="3" name="Text Placeholder 2">
            <a:extLst>
              <a:ext uri="{FF2B5EF4-FFF2-40B4-BE49-F238E27FC236}">
                <a16:creationId xmlns:a16="http://schemas.microsoft.com/office/drawing/2014/main" xmlns="" id="{E3CE4121-4705-D447-BE7D-4E0AFCF726AF}"/>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Automating the agriculture irrigation process. </a:t>
            </a:r>
          </a:p>
          <a:p>
            <a:pPr marL="342900" indent="-342900">
              <a:buFont typeface="Arial" panose="020B0604020202020204" pitchFamily="34" charset="0"/>
              <a:buChar char="•"/>
            </a:pPr>
            <a:r>
              <a:rPr lang="en-US" dirty="0"/>
              <a:t>By continuously monitoring parameters like moisture of soil and weather.</a:t>
            </a:r>
          </a:p>
          <a:p>
            <a:pPr marL="342900" indent="-342900">
              <a:buFont typeface="Arial" panose="020B0604020202020204" pitchFamily="34" charset="0"/>
              <a:buChar char="•"/>
            </a:pPr>
            <a:r>
              <a:rPr lang="en-US" dirty="0"/>
              <a:t>Functioning of motor controlled using real-time data processed in the cloud.</a:t>
            </a:r>
          </a:p>
          <a:p>
            <a:pPr marL="342900" indent="-342900">
              <a:buFont typeface="Arial" panose="020B0604020202020204" pitchFamily="34" charset="0"/>
              <a:buChar char="•"/>
            </a:pPr>
            <a:r>
              <a:rPr lang="en-US" dirty="0"/>
              <a:t>Saves water, reduces human-labour and is cost efficient.</a:t>
            </a:r>
          </a:p>
          <a:p>
            <a:pPr marL="342900" indent="-342900">
              <a:buFont typeface="Arial" panose="020B0604020202020204" pitchFamily="34" charset="0"/>
              <a:buChar char="•"/>
            </a:pPr>
            <a:endParaRPr lang="en-IE" dirty="0"/>
          </a:p>
        </p:txBody>
      </p:sp>
      <p:sp>
        <p:nvSpPr>
          <p:cNvPr id="5" name="Slide Number Placeholder 4">
            <a:extLst>
              <a:ext uri="{FF2B5EF4-FFF2-40B4-BE49-F238E27FC236}">
                <a16:creationId xmlns:a16="http://schemas.microsoft.com/office/drawing/2014/main" xmlns="" id="{F0B31DB0-456B-704C-8D0F-D4DAF01F6D8C}"/>
              </a:ext>
            </a:extLst>
          </p:cNvPr>
          <p:cNvSpPr>
            <a:spLocks noGrp="1"/>
          </p:cNvSpPr>
          <p:nvPr>
            <p:ph type="sldNum" sz="quarter" idx="12"/>
          </p:nvPr>
        </p:nvSpPr>
        <p:spPr>
          <a:xfrm>
            <a:off x="7086600" y="613370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300DB9-A23F-43BD-B7EF-862D750C72E7}" type="slidenum">
              <a:rPr lang="en-IE" smtClean="0"/>
              <a:pPr/>
              <a:t>2</a:t>
            </a:fld>
            <a:endParaRPr lang="en-IE"/>
          </a:p>
        </p:txBody>
      </p:sp>
    </p:spTree>
    <p:extLst>
      <p:ext uri="{BB962C8B-B14F-4D97-AF65-F5344CB8AC3E}">
        <p14:creationId xmlns:p14="http://schemas.microsoft.com/office/powerpoint/2010/main" val="2195338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16C51-7209-9443-A47E-0C911B31B7A4}"/>
              </a:ext>
            </a:extLst>
          </p:cNvPr>
          <p:cNvSpPr>
            <a:spLocks noGrp="1"/>
          </p:cNvSpPr>
          <p:nvPr>
            <p:ph type="title"/>
          </p:nvPr>
        </p:nvSpPr>
        <p:spPr/>
        <p:txBody>
          <a:bodyPr/>
          <a:lstStyle/>
          <a:p>
            <a:r>
              <a:rPr lang="en-IE" dirty="0"/>
              <a:t>Challenges</a:t>
            </a:r>
          </a:p>
        </p:txBody>
      </p:sp>
      <p:sp>
        <p:nvSpPr>
          <p:cNvPr id="3" name="Text Placeholder 2">
            <a:extLst>
              <a:ext uri="{FF2B5EF4-FFF2-40B4-BE49-F238E27FC236}">
                <a16:creationId xmlns:a16="http://schemas.microsoft.com/office/drawing/2014/main" xmlns="" id="{E3CE4121-4705-D447-BE7D-4E0AFCF726AF}"/>
              </a:ext>
            </a:extLst>
          </p:cNvPr>
          <p:cNvSpPr>
            <a:spLocks noGrp="1"/>
          </p:cNvSpPr>
          <p:nvPr>
            <p:ph type="body" sz="quarter" idx="10"/>
          </p:nvPr>
        </p:nvSpPr>
        <p:spPr>
          <a:xfrm>
            <a:off x="736908" y="1320345"/>
            <a:ext cx="7500938" cy="4184210"/>
          </a:xfrm>
        </p:spPr>
        <p:txBody>
          <a:bodyPr/>
          <a:lstStyle/>
          <a:p>
            <a:pPr marL="342900" indent="-342900">
              <a:buFont typeface="Arial" panose="020B0604020202020204" pitchFamily="34" charset="0"/>
              <a:buChar char="•"/>
            </a:pPr>
            <a:r>
              <a:rPr lang="en-US" sz="1800" dirty="0"/>
              <a:t>Security</a:t>
            </a:r>
            <a:endParaRPr lang="en-US" dirty="0"/>
          </a:p>
          <a:p>
            <a:r>
              <a:rPr lang="en-US" sz="1400" dirty="0"/>
              <a:t>         Sending the collected data to the cloud securely so that data integrity is maintained </a:t>
            </a:r>
          </a:p>
          <a:p>
            <a:pPr marL="342900" indent="-342900">
              <a:buFont typeface="Arial" panose="020B0604020202020204" pitchFamily="34" charset="0"/>
              <a:buChar char="•"/>
            </a:pPr>
            <a:r>
              <a:rPr lang="en-US" sz="1800" dirty="0"/>
              <a:t>Communication</a:t>
            </a:r>
            <a:endParaRPr lang="en-US" sz="1600" dirty="0"/>
          </a:p>
          <a:p>
            <a:r>
              <a:rPr lang="en-US" sz="1600" dirty="0"/>
              <a:t>        </a:t>
            </a:r>
            <a:r>
              <a:rPr lang="en-US" sz="1400" dirty="0"/>
              <a:t>Incase of failure or interruptions of data transmission, how to manually over-ride the system </a:t>
            </a:r>
            <a:endParaRPr lang="en-US" sz="1600" dirty="0"/>
          </a:p>
          <a:p>
            <a:pPr marL="342900" indent="-342900">
              <a:buFont typeface="Arial" panose="020B0604020202020204" pitchFamily="34" charset="0"/>
              <a:buChar char="•"/>
            </a:pPr>
            <a:r>
              <a:rPr lang="en-US" sz="1800" dirty="0"/>
              <a:t>Duty Cycle</a:t>
            </a:r>
          </a:p>
          <a:p>
            <a:r>
              <a:rPr lang="en-US" sz="1050" dirty="0"/>
              <a:t>           </a:t>
            </a:r>
            <a:r>
              <a:rPr lang="en-US" sz="1400" dirty="0"/>
              <a:t>Operational times for machines?</a:t>
            </a:r>
          </a:p>
          <a:p>
            <a:pPr marL="342900" indent="-342900">
              <a:buFont typeface="Arial" panose="020B0604020202020204" pitchFamily="34" charset="0"/>
              <a:buChar char="•"/>
            </a:pPr>
            <a:r>
              <a:rPr lang="en-US" sz="1800" dirty="0"/>
              <a:t>Power</a:t>
            </a:r>
          </a:p>
          <a:p>
            <a:r>
              <a:rPr lang="en-US" sz="1400" dirty="0"/>
              <a:t>         Maintaining the backup power supply during interruptions in power </a:t>
            </a:r>
          </a:p>
          <a:p>
            <a:endParaRPr lang="en-US" sz="1400" dirty="0"/>
          </a:p>
          <a:p>
            <a:endParaRPr lang="en-US" dirty="0"/>
          </a:p>
          <a:p>
            <a:pPr marL="342900" indent="-34290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xmlns="" id="{F0B31DB0-456B-704C-8D0F-D4DAF01F6D8C}"/>
              </a:ext>
            </a:extLst>
          </p:cNvPr>
          <p:cNvSpPr>
            <a:spLocks noGrp="1"/>
          </p:cNvSpPr>
          <p:nvPr>
            <p:ph type="sldNum" sz="quarter" idx="12"/>
          </p:nvPr>
        </p:nvSpPr>
        <p:spPr>
          <a:xfrm>
            <a:off x="7086600" y="613370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300DB9-A23F-43BD-B7EF-862D750C72E7}" type="slidenum">
              <a:rPr lang="en-IE" smtClean="0"/>
              <a:pPr/>
              <a:t>3</a:t>
            </a:fld>
            <a:endParaRPr lang="en-IE"/>
          </a:p>
        </p:txBody>
      </p:sp>
    </p:spTree>
    <p:extLst>
      <p:ext uri="{BB962C8B-B14F-4D97-AF65-F5344CB8AC3E}">
        <p14:creationId xmlns:p14="http://schemas.microsoft.com/office/powerpoint/2010/main" val="29062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16C51-7209-9443-A47E-0C911B31B7A4}"/>
              </a:ext>
            </a:extLst>
          </p:cNvPr>
          <p:cNvSpPr>
            <a:spLocks noGrp="1"/>
          </p:cNvSpPr>
          <p:nvPr>
            <p:ph type="title"/>
          </p:nvPr>
        </p:nvSpPr>
        <p:spPr/>
        <p:txBody>
          <a:bodyPr/>
          <a:lstStyle/>
          <a:p>
            <a:r>
              <a:rPr lang="en-IE" dirty="0"/>
              <a:t>Challenges (cont.)</a:t>
            </a:r>
          </a:p>
        </p:txBody>
      </p:sp>
      <p:sp>
        <p:nvSpPr>
          <p:cNvPr id="3" name="Text Placeholder 2">
            <a:extLst>
              <a:ext uri="{FF2B5EF4-FFF2-40B4-BE49-F238E27FC236}">
                <a16:creationId xmlns:a16="http://schemas.microsoft.com/office/drawing/2014/main" xmlns="" id="{E3CE4121-4705-D447-BE7D-4E0AFCF726AF}"/>
              </a:ext>
            </a:extLst>
          </p:cNvPr>
          <p:cNvSpPr>
            <a:spLocks noGrp="1"/>
          </p:cNvSpPr>
          <p:nvPr>
            <p:ph type="body" sz="quarter" idx="10"/>
          </p:nvPr>
        </p:nvSpPr>
        <p:spPr>
          <a:xfrm>
            <a:off x="821531" y="1392486"/>
            <a:ext cx="7500938" cy="4184210"/>
          </a:xfrm>
        </p:spPr>
        <p:txBody>
          <a:bodyPr/>
          <a:lstStyle/>
          <a:p>
            <a:pPr marL="342900" indent="-342900">
              <a:buFont typeface="Arial" panose="020B0604020202020204" pitchFamily="34" charset="0"/>
              <a:buChar char="•"/>
            </a:pPr>
            <a:r>
              <a:rPr lang="en-US" sz="1800" dirty="0"/>
              <a:t>Scalability</a:t>
            </a:r>
            <a:endParaRPr lang="en-US" dirty="0"/>
          </a:p>
          <a:p>
            <a:r>
              <a:rPr lang="en-US" sz="1400" dirty="0"/>
              <a:t>         Managing scalability in terms of multiple instances and multiple sensors. </a:t>
            </a:r>
          </a:p>
          <a:p>
            <a:pPr marL="342900" indent="-342900">
              <a:buFont typeface="Arial" panose="020B0604020202020204" pitchFamily="34" charset="0"/>
              <a:buChar char="•"/>
            </a:pPr>
            <a:r>
              <a:rPr lang="en-US" sz="1800" dirty="0"/>
              <a:t>Limited knowledge on cloud technologies</a:t>
            </a:r>
            <a:r>
              <a:rPr lang="en-US" sz="1800" dirty="0" smtClean="0"/>
              <a:t>.</a:t>
            </a:r>
          </a:p>
          <a:p>
            <a:pPr marL="342900" indent="-342900">
              <a:buFont typeface="Arial" panose="020B0604020202020204" pitchFamily="34" charset="0"/>
              <a:buChar char="•"/>
            </a:pPr>
            <a:r>
              <a:rPr lang="en-US" sz="1800" dirty="0" smtClean="0"/>
              <a:t>Difficult to figure </a:t>
            </a:r>
            <a:r>
              <a:rPr lang="en-US" sz="1800" dirty="0"/>
              <a:t>out the port to be used as an I/O </a:t>
            </a:r>
            <a:r>
              <a:rPr lang="en-US" sz="1800" dirty="0" smtClean="0"/>
              <a:t>pins in ESP32.</a:t>
            </a:r>
          </a:p>
          <a:p>
            <a:pPr marL="342900" indent="-342900">
              <a:buFont typeface="Arial" panose="020B0604020202020204" pitchFamily="34" charset="0"/>
              <a:buChar char="•"/>
            </a:pPr>
            <a:r>
              <a:rPr lang="en-US" sz="1800" dirty="0" err="1"/>
              <a:t>Covid</a:t>
            </a:r>
            <a:r>
              <a:rPr lang="en-US" sz="1800" dirty="0"/>
              <a:t> 19 </a:t>
            </a:r>
            <a:r>
              <a:rPr lang="en-US" sz="1800" dirty="0" smtClean="0"/>
              <a:t>pandemic: meetings, hardware got divided.</a:t>
            </a:r>
          </a:p>
          <a:p>
            <a:pPr marL="342900" indent="-342900">
              <a:buFont typeface="Arial" panose="020B0604020202020204" pitchFamily="34" charset="0"/>
              <a:buChar char="•"/>
            </a:pPr>
            <a:r>
              <a:rPr lang="en-US" sz="1800" dirty="0" smtClean="0"/>
              <a:t>Actuator part was stuck for </a:t>
            </a:r>
            <a:r>
              <a:rPr lang="en-US" sz="1800" dirty="0" smtClean="0"/>
              <a:t>few days.</a:t>
            </a:r>
            <a:endParaRPr lang="en-US" sz="1800" dirty="0"/>
          </a:p>
          <a:p>
            <a:endParaRPr lang="en-US" dirty="0"/>
          </a:p>
          <a:p>
            <a:pPr marL="342900" indent="-34290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xmlns="" id="{F0B31DB0-456B-704C-8D0F-D4DAF01F6D8C}"/>
              </a:ext>
            </a:extLst>
          </p:cNvPr>
          <p:cNvSpPr>
            <a:spLocks noGrp="1"/>
          </p:cNvSpPr>
          <p:nvPr>
            <p:ph type="sldNum" sz="quarter" idx="4294967295"/>
          </p:nvPr>
        </p:nvSpPr>
        <p:spPr>
          <a:xfrm>
            <a:off x="7086600" y="613370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300DB9-A23F-43BD-B7EF-862D750C72E7}" type="slidenum">
              <a:rPr lang="en-IE" smtClean="0"/>
              <a:pPr/>
              <a:t>4</a:t>
            </a:fld>
            <a:endParaRPr lang="en-IE"/>
          </a:p>
        </p:txBody>
      </p:sp>
    </p:spTree>
    <p:extLst>
      <p:ext uri="{BB962C8B-B14F-4D97-AF65-F5344CB8AC3E}">
        <p14:creationId xmlns:p14="http://schemas.microsoft.com/office/powerpoint/2010/main" val="390373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16C51-7209-9443-A47E-0C911B31B7A4}"/>
              </a:ext>
            </a:extLst>
          </p:cNvPr>
          <p:cNvSpPr>
            <a:spLocks noGrp="1"/>
          </p:cNvSpPr>
          <p:nvPr>
            <p:ph type="title"/>
          </p:nvPr>
        </p:nvSpPr>
        <p:spPr/>
        <p:txBody>
          <a:bodyPr/>
          <a:lstStyle/>
          <a:p>
            <a:r>
              <a:rPr lang="en-IE" dirty="0"/>
              <a:t>Solutions</a:t>
            </a:r>
          </a:p>
        </p:txBody>
      </p:sp>
      <p:sp>
        <p:nvSpPr>
          <p:cNvPr id="3" name="Text Placeholder 2">
            <a:extLst>
              <a:ext uri="{FF2B5EF4-FFF2-40B4-BE49-F238E27FC236}">
                <a16:creationId xmlns:a16="http://schemas.microsoft.com/office/drawing/2014/main" xmlns="" id="{E3CE4121-4705-D447-BE7D-4E0AFCF726AF}"/>
              </a:ext>
            </a:extLst>
          </p:cNvPr>
          <p:cNvSpPr>
            <a:spLocks noGrp="1"/>
          </p:cNvSpPr>
          <p:nvPr>
            <p:ph type="body" sz="quarter" idx="10"/>
          </p:nvPr>
        </p:nvSpPr>
        <p:spPr>
          <a:xfrm>
            <a:off x="828687" y="1302190"/>
            <a:ext cx="7500938" cy="3030141"/>
          </a:xfrm>
        </p:spPr>
        <p:txBody>
          <a:bodyPr/>
          <a:lstStyle/>
          <a:p>
            <a:pPr marL="342900" indent="-342900">
              <a:buFont typeface="Arial" panose="020B0604020202020204" pitchFamily="34" charset="0"/>
              <a:buChar char="•"/>
            </a:pPr>
            <a:r>
              <a:rPr lang="en-IE" dirty="0"/>
              <a:t>Secure data transmission via MQTT to AWS Cloud using SSL/TLS connection.</a:t>
            </a:r>
            <a:endParaRPr lang="en-IE" dirty="0">
              <a:solidFill>
                <a:srgbClr val="FF0000"/>
              </a:solidFill>
            </a:endParaRPr>
          </a:p>
          <a:p>
            <a:pPr marL="342900" indent="-342900">
              <a:buFont typeface="Arial" panose="020B0604020202020204" pitchFamily="34" charset="0"/>
              <a:buChar char="•"/>
            </a:pPr>
            <a:r>
              <a:rPr lang="en-US" dirty="0"/>
              <a:t>Option for the user to schedule the duty cycle of the motor manually when needed.</a:t>
            </a:r>
            <a:endParaRPr lang="en-IE" dirty="0">
              <a:solidFill>
                <a:srgbClr val="FF0000"/>
              </a:solidFill>
            </a:endParaRPr>
          </a:p>
          <a:p>
            <a:pPr marL="342900" indent="-342900">
              <a:buFont typeface="Arial" panose="020B0604020202020204" pitchFamily="34" charset="0"/>
              <a:buChar char="•"/>
            </a:pPr>
            <a:r>
              <a:rPr lang="en-IE" dirty="0"/>
              <a:t>Manual options available on the web application.</a:t>
            </a:r>
          </a:p>
          <a:p>
            <a:pPr marL="342900" indent="-342900">
              <a:buFont typeface="Arial" panose="020B0604020202020204" pitchFamily="34" charset="0"/>
              <a:buChar char="•"/>
            </a:pPr>
            <a:r>
              <a:rPr lang="en-IE" dirty="0"/>
              <a:t>Temporary  power backup in case of failure.</a:t>
            </a:r>
          </a:p>
          <a:p>
            <a:pPr marL="342900" indent="-342900">
              <a:buFont typeface="Arial" panose="020B0604020202020204" pitchFamily="34" charset="0"/>
              <a:buChar char="•"/>
            </a:pPr>
            <a:r>
              <a:rPr lang="en-IE" dirty="0"/>
              <a:t>Having unique IDs for every instance of the sensor/motor for managing large scale implementation.</a:t>
            </a:r>
          </a:p>
        </p:txBody>
      </p:sp>
      <p:sp>
        <p:nvSpPr>
          <p:cNvPr id="5" name="Slide Number Placeholder 4">
            <a:extLst>
              <a:ext uri="{FF2B5EF4-FFF2-40B4-BE49-F238E27FC236}">
                <a16:creationId xmlns:a16="http://schemas.microsoft.com/office/drawing/2014/main" xmlns="" id="{F0B31DB0-456B-704C-8D0F-D4DAF01F6D8C}"/>
              </a:ext>
            </a:extLst>
          </p:cNvPr>
          <p:cNvSpPr>
            <a:spLocks noGrp="1"/>
          </p:cNvSpPr>
          <p:nvPr>
            <p:ph type="sldNum" sz="quarter" idx="12"/>
          </p:nvPr>
        </p:nvSpPr>
        <p:spPr>
          <a:xfrm>
            <a:off x="7086600" y="613370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300DB9-A23F-43BD-B7EF-862D750C72E7}" type="slidenum">
              <a:rPr lang="en-IE" smtClean="0"/>
              <a:pPr/>
              <a:t>5</a:t>
            </a:fld>
            <a:endParaRPr lang="en-IE"/>
          </a:p>
        </p:txBody>
      </p:sp>
    </p:spTree>
    <p:extLst>
      <p:ext uri="{BB962C8B-B14F-4D97-AF65-F5344CB8AC3E}">
        <p14:creationId xmlns:p14="http://schemas.microsoft.com/office/powerpoint/2010/main" val="1306497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192BD2-C1A0-472E-845A-7F70A5E1F7D3}"/>
              </a:ext>
            </a:extLst>
          </p:cNvPr>
          <p:cNvSpPr>
            <a:spLocks noGrp="1"/>
          </p:cNvSpPr>
          <p:nvPr>
            <p:ph type="title"/>
          </p:nvPr>
        </p:nvSpPr>
        <p:spPr/>
        <p:txBody>
          <a:bodyPr/>
          <a:lstStyle/>
          <a:p>
            <a:r>
              <a:rPr lang="en-US" dirty="0"/>
              <a:t>Smart Irrigation Model</a:t>
            </a:r>
          </a:p>
        </p:txBody>
      </p:sp>
      <p:sp>
        <p:nvSpPr>
          <p:cNvPr id="4" name="Slide Number Placeholder 3">
            <a:extLst>
              <a:ext uri="{FF2B5EF4-FFF2-40B4-BE49-F238E27FC236}">
                <a16:creationId xmlns:a16="http://schemas.microsoft.com/office/drawing/2014/main" xmlns="" id="{D26D9A3D-1A32-4FBA-9E36-71F8B6FE6BB5}"/>
              </a:ext>
            </a:extLst>
          </p:cNvPr>
          <p:cNvSpPr>
            <a:spLocks noGrp="1"/>
          </p:cNvSpPr>
          <p:nvPr>
            <p:ph type="sldNum" sz="quarter" idx="12"/>
          </p:nvPr>
        </p:nvSpPr>
        <p:spPr/>
        <p:txBody>
          <a:bodyPr/>
          <a:lstStyle/>
          <a:p>
            <a:endParaRPr lang="en-US"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58" y="1242061"/>
            <a:ext cx="2586356" cy="1379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a:extLst>
              <a:ext uri="{FF2B5EF4-FFF2-40B4-BE49-F238E27FC236}">
                <a16:creationId xmlns:a16="http://schemas.microsoft.com/office/drawing/2014/main" xmlns="" id="{FE192BD2-C1A0-472E-845A-7F70A5E1F7D3}"/>
              </a:ext>
            </a:extLst>
          </p:cNvPr>
          <p:cNvSpPr txBox="1">
            <a:spLocks/>
          </p:cNvSpPr>
          <p:nvPr/>
        </p:nvSpPr>
        <p:spPr>
          <a:xfrm>
            <a:off x="632461" y="2707274"/>
            <a:ext cx="2533016" cy="210600"/>
          </a:xfrm>
          <a:prstGeom prst="rect">
            <a:avLst/>
          </a:prstGeom>
        </p:spPr>
        <p:txBody>
          <a:bodyPr vert="horz" lIns="0" tIns="0" rIns="0" bIns="0" rtlCol="0" anchor="b" anchorCtr="0">
            <a:noAutofit/>
          </a:bodyPr>
          <a:lstStyle>
            <a:lvl1pPr algn="l" defTabSz="914400" rtl="0" eaLnBrk="1" latinLnBrk="0" hangingPunct="1">
              <a:spcBef>
                <a:spcPct val="0"/>
              </a:spcBef>
              <a:buNone/>
              <a:defRPr sz="2600" b="1" kern="1200">
                <a:solidFill>
                  <a:schemeClr val="tx1"/>
                </a:solidFill>
                <a:latin typeface="+mj-lt"/>
                <a:ea typeface="+mj-ea"/>
                <a:cs typeface="+mj-cs"/>
              </a:defRPr>
            </a:lvl1pPr>
          </a:lstStyle>
          <a:p>
            <a:r>
              <a:rPr lang="en-US" sz="1050" dirty="0"/>
              <a:t>Dashboard </a:t>
            </a:r>
            <a:r>
              <a:rPr lang="en-US" sz="1050" dirty="0" smtClean="0"/>
              <a:t> for Monitoring Weather</a:t>
            </a:r>
            <a:endParaRPr lang="en-US" sz="1050"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1" y="3486149"/>
            <a:ext cx="1941222" cy="1022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Connector 14"/>
          <p:cNvCxnSpPr/>
          <p:nvPr/>
        </p:nvCxnSpPr>
        <p:spPr>
          <a:xfrm>
            <a:off x="1692120" y="3009900"/>
            <a:ext cx="0" cy="411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356840" y="3009900"/>
            <a:ext cx="0" cy="411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92120" y="3009900"/>
            <a:ext cx="68100" cy="121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92790" y="3299460"/>
            <a:ext cx="68100" cy="121920"/>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xmlns="" id="{C68E0DF6-997D-4E11-9CA4-0F43C622F82E}"/>
              </a:ext>
            </a:extLst>
          </p:cNvPr>
          <p:cNvPicPr>
            <a:picLocks noChangeAspect="1"/>
          </p:cNvPicPr>
          <p:nvPr/>
        </p:nvPicPr>
        <p:blipFill>
          <a:blip r:embed="rId4"/>
          <a:stretch>
            <a:fillRect/>
          </a:stretch>
        </p:blipFill>
        <p:spPr>
          <a:xfrm>
            <a:off x="3676716" y="1143001"/>
            <a:ext cx="4509362" cy="3549746"/>
          </a:xfrm>
          <a:prstGeom prst="rect">
            <a:avLst/>
          </a:prstGeom>
        </p:spPr>
      </p:pic>
    </p:spTree>
    <p:extLst>
      <p:ext uri="{BB962C8B-B14F-4D97-AF65-F5344CB8AC3E}">
        <p14:creationId xmlns:p14="http://schemas.microsoft.com/office/powerpoint/2010/main" val="218401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5C5EF2-F532-4521-B3ED-7570F9C0CAC5}"/>
              </a:ext>
            </a:extLst>
          </p:cNvPr>
          <p:cNvSpPr>
            <a:spLocks noGrp="1"/>
          </p:cNvSpPr>
          <p:nvPr>
            <p:ph type="title"/>
          </p:nvPr>
        </p:nvSpPr>
        <p:spPr/>
        <p:txBody>
          <a:bodyPr/>
          <a:lstStyle/>
          <a:p>
            <a:r>
              <a:rPr lang="en-US" dirty="0"/>
              <a:t>Circuit Diagram</a:t>
            </a:r>
          </a:p>
        </p:txBody>
      </p:sp>
      <p:sp>
        <p:nvSpPr>
          <p:cNvPr id="5" name="Slide Number Placeholder 4">
            <a:extLst>
              <a:ext uri="{FF2B5EF4-FFF2-40B4-BE49-F238E27FC236}">
                <a16:creationId xmlns:a16="http://schemas.microsoft.com/office/drawing/2014/main" xmlns="" id="{1B9E70E1-33BD-48B4-9465-5342339EEBE3}"/>
              </a:ext>
            </a:extLst>
          </p:cNvPr>
          <p:cNvSpPr>
            <a:spLocks noGrp="1"/>
          </p:cNvSpPr>
          <p:nvPr>
            <p:ph type="sldNum" sz="quarter" idx="4294967295"/>
          </p:nvPr>
        </p:nvSpPr>
        <p:spPr>
          <a:xfrm>
            <a:off x="7086600" y="613370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300DB9-A23F-43BD-B7EF-862D750C72E7}" type="slidenum">
              <a:rPr lang="en-IE" smtClean="0"/>
              <a:pPr/>
              <a:t>7</a:t>
            </a:fld>
            <a:endParaRPr lang="en-I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441" y="1137976"/>
            <a:ext cx="7340918" cy="3487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797F13FD-A60B-4D36-84CA-9028E10A10DB}"/>
              </a:ext>
            </a:extLst>
          </p:cNvPr>
          <p:cNvSpPr/>
          <p:nvPr/>
        </p:nvSpPr>
        <p:spPr>
          <a:xfrm>
            <a:off x="5232741" y="1694307"/>
            <a:ext cx="576852" cy="261610"/>
          </a:xfrm>
          <a:prstGeom prst="rect">
            <a:avLst/>
          </a:prstGeom>
        </p:spPr>
        <p:txBody>
          <a:bodyPr wrap="square">
            <a:spAutoFit/>
          </a:bodyPr>
          <a:lstStyle/>
          <a:p>
            <a:r>
              <a:rPr lang="en-US" sz="1100" b="1" dirty="0"/>
              <a:t>MQTT</a:t>
            </a:r>
            <a:endParaRPr lang="en-IN" sz="1100" b="1" dirty="0"/>
          </a:p>
        </p:txBody>
      </p:sp>
      <p:pic>
        <p:nvPicPr>
          <p:cNvPr id="6" name="Picture 5">
            <a:extLst>
              <a:ext uri="{FF2B5EF4-FFF2-40B4-BE49-F238E27FC236}">
                <a16:creationId xmlns:a16="http://schemas.microsoft.com/office/drawing/2014/main" xmlns="" id="{8CE1BCA7-6FC2-480A-8493-9C0D4F082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348" y="3220635"/>
            <a:ext cx="1890750" cy="1292772"/>
          </a:xfrm>
          <a:prstGeom prst="rect">
            <a:avLst/>
          </a:prstGeom>
        </p:spPr>
      </p:pic>
      <p:sp>
        <p:nvSpPr>
          <p:cNvPr id="7" name="Rectangle 6">
            <a:extLst>
              <a:ext uri="{FF2B5EF4-FFF2-40B4-BE49-F238E27FC236}">
                <a16:creationId xmlns:a16="http://schemas.microsoft.com/office/drawing/2014/main" xmlns="" id="{07AADE32-BB8C-4FD0-99B5-E968EA397BD0}"/>
              </a:ext>
            </a:extLst>
          </p:cNvPr>
          <p:cNvSpPr/>
          <p:nvPr/>
        </p:nvSpPr>
        <p:spPr>
          <a:xfrm>
            <a:off x="798734" y="2912858"/>
            <a:ext cx="2165978" cy="307777"/>
          </a:xfrm>
          <a:prstGeom prst="rect">
            <a:avLst/>
          </a:prstGeom>
        </p:spPr>
        <p:txBody>
          <a:bodyPr wrap="none">
            <a:spAutoFit/>
          </a:bodyPr>
          <a:lstStyle/>
          <a:p>
            <a:r>
              <a:rPr lang="en-US" sz="1400" b="1" dirty="0"/>
              <a:t>Sample Sensor Connection</a:t>
            </a:r>
            <a:endParaRPr lang="en-IN" sz="1400" b="1"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7405" y="1619685"/>
            <a:ext cx="1019175" cy="26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887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16C51-7209-9443-A47E-0C911B31B7A4}"/>
              </a:ext>
            </a:extLst>
          </p:cNvPr>
          <p:cNvSpPr>
            <a:spLocks noGrp="1"/>
          </p:cNvSpPr>
          <p:nvPr>
            <p:ph type="title"/>
          </p:nvPr>
        </p:nvSpPr>
        <p:spPr/>
        <p:txBody>
          <a:bodyPr/>
          <a:lstStyle/>
          <a:p>
            <a:r>
              <a:rPr lang="en-IE" dirty="0" smtClean="0"/>
              <a:t> </a:t>
            </a:r>
            <a:r>
              <a:rPr lang="en-IE" dirty="0" smtClean="0"/>
              <a:t>Lesson </a:t>
            </a:r>
            <a:r>
              <a:rPr lang="en-IE" dirty="0" smtClean="0"/>
              <a:t>Learnt</a:t>
            </a:r>
            <a:endParaRPr lang="en-IE" dirty="0"/>
          </a:p>
        </p:txBody>
      </p:sp>
      <p:sp>
        <p:nvSpPr>
          <p:cNvPr id="3" name="Text Placeholder 2">
            <a:extLst>
              <a:ext uri="{FF2B5EF4-FFF2-40B4-BE49-F238E27FC236}">
                <a16:creationId xmlns:a16="http://schemas.microsoft.com/office/drawing/2014/main" xmlns="" id="{E3CE4121-4705-D447-BE7D-4E0AFCF726AF}"/>
              </a:ext>
            </a:extLst>
          </p:cNvPr>
          <p:cNvSpPr>
            <a:spLocks noGrp="1"/>
          </p:cNvSpPr>
          <p:nvPr>
            <p:ph type="body" sz="quarter" idx="10"/>
          </p:nvPr>
        </p:nvSpPr>
        <p:spPr>
          <a:xfrm>
            <a:off x="821531" y="1406037"/>
            <a:ext cx="7500938" cy="3030141"/>
          </a:xfrm>
        </p:spPr>
        <p:txBody>
          <a:bodyPr/>
          <a:lstStyle/>
          <a:p>
            <a:pPr marL="342900" indent="-342900">
              <a:buFont typeface="Arial" panose="020B0604020202020204" pitchFamily="34" charset="0"/>
              <a:buChar char="•"/>
            </a:pPr>
            <a:r>
              <a:rPr lang="en-US" dirty="0"/>
              <a:t>Well defined process can save </a:t>
            </a:r>
            <a:r>
              <a:rPr lang="en-US" dirty="0" smtClean="0"/>
              <a:t>time.</a:t>
            </a:r>
          </a:p>
          <a:p>
            <a:pPr marL="342900" indent="-342900">
              <a:buFont typeface="Arial" panose="020B0604020202020204" pitchFamily="34" charset="0"/>
              <a:buChar char="•"/>
            </a:pPr>
            <a:r>
              <a:rPr lang="en-US" dirty="0"/>
              <a:t>Got to learn about ESP32 interfacing using </a:t>
            </a:r>
            <a:r>
              <a:rPr lang="en-US" dirty="0" err="1" smtClean="0"/>
              <a:t>Arduino</a:t>
            </a:r>
            <a:r>
              <a:rPr lang="en-US" dirty="0" smtClean="0"/>
              <a:t> IDE.</a:t>
            </a:r>
          </a:p>
          <a:p>
            <a:pPr marL="342900" indent="-342900">
              <a:buFont typeface="Arial" panose="020B0604020202020204" pitchFamily="34" charset="0"/>
              <a:buChar char="•"/>
            </a:pPr>
            <a:r>
              <a:rPr lang="en-US" dirty="0" smtClean="0"/>
              <a:t>Learnt </a:t>
            </a:r>
            <a:r>
              <a:rPr lang="en-US" dirty="0"/>
              <a:t>secure transmission via MQTT to AWS cloud using </a:t>
            </a:r>
            <a:r>
              <a:rPr lang="en-US" dirty="0" smtClean="0"/>
              <a:t>SSL/TLS.</a:t>
            </a:r>
          </a:p>
          <a:p>
            <a:pPr marL="342900" indent="-342900">
              <a:buFont typeface="Arial" panose="020B0604020202020204" pitchFamily="34" charset="0"/>
              <a:buChar char="•"/>
            </a:pPr>
            <a:r>
              <a:rPr lang="en-IE" dirty="0"/>
              <a:t>Trust Your Device </a:t>
            </a:r>
            <a:r>
              <a:rPr lang="en-IE" dirty="0" smtClean="0"/>
              <a:t>.</a:t>
            </a:r>
          </a:p>
          <a:p>
            <a:pPr marL="342900" indent="-342900">
              <a:buFont typeface="Arial" panose="020B0604020202020204" pitchFamily="34" charset="0"/>
              <a:buChar char="•"/>
            </a:pPr>
            <a:r>
              <a:rPr lang="en-IE" dirty="0" smtClean="0"/>
              <a:t>Importance of Teamwork and project management.  </a:t>
            </a:r>
            <a:endParaRPr lang="en-IE" dirty="0"/>
          </a:p>
          <a:p>
            <a:pPr marL="342900" indent="-342900">
              <a:buFont typeface="Arial" panose="020B0604020202020204" pitchFamily="34" charset="0"/>
              <a:buChar char="•"/>
            </a:pPr>
            <a:r>
              <a:rPr lang="en-IE" dirty="0" smtClean="0"/>
              <a:t>Integration </a:t>
            </a:r>
            <a:r>
              <a:rPr lang="en-IE" dirty="0"/>
              <a:t>with weather </a:t>
            </a:r>
            <a:r>
              <a:rPr lang="en-IE" dirty="0" smtClean="0"/>
              <a:t>API.</a:t>
            </a:r>
            <a:endParaRPr lang="en-IE" dirty="0"/>
          </a:p>
          <a:p>
            <a:pPr marL="342900" indent="-342900">
              <a:buFont typeface="Arial" panose="020B0604020202020204" pitchFamily="34" charset="0"/>
              <a:buChar char="•"/>
            </a:pPr>
            <a:endParaRPr lang="en-IE" dirty="0"/>
          </a:p>
        </p:txBody>
      </p:sp>
      <p:sp>
        <p:nvSpPr>
          <p:cNvPr id="5" name="Slide Number Placeholder 4">
            <a:extLst>
              <a:ext uri="{FF2B5EF4-FFF2-40B4-BE49-F238E27FC236}">
                <a16:creationId xmlns:a16="http://schemas.microsoft.com/office/drawing/2014/main" xmlns="" id="{F0B31DB0-456B-704C-8D0F-D4DAF01F6D8C}"/>
              </a:ext>
            </a:extLst>
          </p:cNvPr>
          <p:cNvSpPr>
            <a:spLocks noGrp="1"/>
          </p:cNvSpPr>
          <p:nvPr>
            <p:ph type="sldNum" sz="quarter" idx="12"/>
          </p:nvPr>
        </p:nvSpPr>
        <p:spPr>
          <a:xfrm>
            <a:off x="7086600" y="613370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300DB9-A23F-43BD-B7EF-862D750C72E7}" type="slidenum">
              <a:rPr lang="en-IE" smtClean="0"/>
              <a:pPr/>
              <a:t>8</a:t>
            </a:fld>
            <a:endParaRPr lang="en-IE"/>
          </a:p>
        </p:txBody>
      </p:sp>
    </p:spTree>
    <p:extLst>
      <p:ext uri="{BB962C8B-B14F-4D97-AF65-F5344CB8AC3E}">
        <p14:creationId xmlns:p14="http://schemas.microsoft.com/office/powerpoint/2010/main" val="2587115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16C51-7209-9443-A47E-0C911B31B7A4}"/>
              </a:ext>
            </a:extLst>
          </p:cNvPr>
          <p:cNvSpPr>
            <a:spLocks noGrp="1"/>
          </p:cNvSpPr>
          <p:nvPr>
            <p:ph type="title"/>
          </p:nvPr>
        </p:nvSpPr>
        <p:spPr/>
        <p:txBody>
          <a:bodyPr/>
          <a:lstStyle/>
          <a:p>
            <a:r>
              <a:rPr lang="en-IE" dirty="0" smtClean="0"/>
              <a:t>What </a:t>
            </a:r>
            <a:r>
              <a:rPr lang="en-IE" dirty="0" smtClean="0"/>
              <a:t>Worked Well </a:t>
            </a:r>
            <a:r>
              <a:rPr lang="en-IE" dirty="0" smtClean="0"/>
              <a:t> </a:t>
            </a:r>
            <a:endParaRPr lang="en-IE" dirty="0"/>
          </a:p>
        </p:txBody>
      </p:sp>
      <p:sp>
        <p:nvSpPr>
          <p:cNvPr id="3" name="Text Placeholder 2">
            <a:extLst>
              <a:ext uri="{FF2B5EF4-FFF2-40B4-BE49-F238E27FC236}">
                <a16:creationId xmlns:a16="http://schemas.microsoft.com/office/drawing/2014/main" xmlns="" id="{E3CE4121-4705-D447-BE7D-4E0AFCF726AF}"/>
              </a:ext>
            </a:extLst>
          </p:cNvPr>
          <p:cNvSpPr>
            <a:spLocks noGrp="1"/>
          </p:cNvSpPr>
          <p:nvPr>
            <p:ph type="body" sz="quarter" idx="10"/>
          </p:nvPr>
        </p:nvSpPr>
        <p:spPr>
          <a:xfrm>
            <a:off x="821531" y="1406037"/>
            <a:ext cx="7500938" cy="3030141"/>
          </a:xfrm>
        </p:spPr>
        <p:txBody>
          <a:bodyPr/>
          <a:lstStyle/>
          <a:p>
            <a:pPr marL="342900" indent="-342900">
              <a:buFont typeface="Arial" panose="020B0604020202020204" pitchFamily="34" charset="0"/>
              <a:buChar char="•"/>
            </a:pPr>
            <a:r>
              <a:rPr lang="en-IE" dirty="0" smtClean="0"/>
              <a:t>Thought </a:t>
            </a:r>
            <a:r>
              <a:rPr lang="en-IE" dirty="0" smtClean="0"/>
              <a:t>of switching to </a:t>
            </a:r>
            <a:r>
              <a:rPr lang="en-IE" dirty="0" err="1" smtClean="0"/>
              <a:t>Arduino</a:t>
            </a:r>
            <a:r>
              <a:rPr lang="en-IE" dirty="0" smtClean="0"/>
              <a:t>, but later interfacing in ESP32 worked.</a:t>
            </a:r>
          </a:p>
          <a:p>
            <a:pPr marL="342900" indent="-342900">
              <a:buFont typeface="Arial" panose="020B0604020202020204" pitchFamily="34" charset="0"/>
              <a:buChar char="•"/>
            </a:pPr>
            <a:r>
              <a:rPr lang="en-IE" dirty="0" smtClean="0"/>
              <a:t>Transmission of data and signals to and fro between ESP32 and AWS(cloud) via MQTT was the critical part.</a:t>
            </a:r>
            <a:endParaRPr lang="en-IE" dirty="0"/>
          </a:p>
          <a:p>
            <a:pPr marL="342900" indent="-342900">
              <a:buFont typeface="Arial" panose="020B0604020202020204" pitchFamily="34" charset="0"/>
              <a:buChar char="•"/>
            </a:pPr>
            <a:r>
              <a:rPr lang="en-IE" dirty="0" smtClean="0"/>
              <a:t>Tried various combinations to find relevant ports w.r.t sensors. Some pins of ESP32 do not work for sensors when connected </a:t>
            </a:r>
            <a:r>
              <a:rPr lang="en-IE" dirty="0" smtClean="0"/>
              <a:t>to </a:t>
            </a:r>
            <a:r>
              <a:rPr lang="en-IE" dirty="0" err="1" smtClean="0"/>
              <a:t>WiFi</a:t>
            </a:r>
            <a:r>
              <a:rPr lang="en-IE" dirty="0" smtClean="0"/>
              <a:t>.</a:t>
            </a:r>
            <a:endParaRPr lang="en-IE" dirty="0"/>
          </a:p>
          <a:p>
            <a:pPr marL="342900" indent="-342900">
              <a:buFont typeface="Arial" panose="020B0604020202020204" pitchFamily="34" charset="0"/>
              <a:buChar char="•"/>
            </a:pPr>
            <a:r>
              <a:rPr lang="en-IE" dirty="0" smtClean="0"/>
              <a:t>Sensors were not responding with +3V, switched to +5V worked. </a:t>
            </a:r>
            <a:endParaRPr lang="en-IE" dirty="0"/>
          </a:p>
        </p:txBody>
      </p:sp>
      <p:sp>
        <p:nvSpPr>
          <p:cNvPr id="5" name="Slide Number Placeholder 4">
            <a:extLst>
              <a:ext uri="{FF2B5EF4-FFF2-40B4-BE49-F238E27FC236}">
                <a16:creationId xmlns:a16="http://schemas.microsoft.com/office/drawing/2014/main" xmlns="" id="{F0B31DB0-456B-704C-8D0F-D4DAF01F6D8C}"/>
              </a:ext>
            </a:extLst>
          </p:cNvPr>
          <p:cNvSpPr>
            <a:spLocks noGrp="1"/>
          </p:cNvSpPr>
          <p:nvPr>
            <p:ph type="sldNum" sz="quarter" idx="4294967295"/>
          </p:nvPr>
        </p:nvSpPr>
        <p:spPr>
          <a:xfrm>
            <a:off x="7086600" y="613370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300DB9-A23F-43BD-B7EF-862D750C72E7}" type="slidenum">
              <a:rPr lang="en-IE" smtClean="0"/>
              <a:pPr/>
              <a:t>9</a:t>
            </a:fld>
            <a:endParaRPr lang="en-IE"/>
          </a:p>
        </p:txBody>
      </p:sp>
    </p:spTree>
    <p:extLst>
      <p:ext uri="{BB962C8B-B14F-4D97-AF65-F5344CB8AC3E}">
        <p14:creationId xmlns:p14="http://schemas.microsoft.com/office/powerpoint/2010/main" val="3029853964"/>
      </p:ext>
    </p:extLst>
  </p:cSld>
  <p:clrMapOvr>
    <a:masterClrMapping/>
  </p:clrMapOvr>
</p:sld>
</file>

<file path=ppt/theme/theme1.xml><?xml version="1.0" encoding="utf-8"?>
<a:theme xmlns:a="http://schemas.openxmlformats.org/drawingml/2006/main" name="TCD_PPT_Calibri_Option1a">
  <a:themeElements>
    <a:clrScheme name="Custom 5">
      <a:dk1>
        <a:srgbClr val="000000"/>
      </a:dk1>
      <a:lt1>
        <a:srgbClr val="FFFFFF"/>
      </a:lt1>
      <a:dk2>
        <a:srgbClr val="0070BB"/>
      </a:dk2>
      <a:lt2>
        <a:srgbClr val="FFFFFF"/>
      </a:lt2>
      <a:accent1>
        <a:srgbClr val="0070BB"/>
      </a:accent1>
      <a:accent2>
        <a:srgbClr val="0070BB"/>
      </a:accent2>
      <a:accent3>
        <a:srgbClr val="7C7C7C"/>
      </a:accent3>
      <a:accent4>
        <a:srgbClr val="A6A6A6"/>
      </a:accent4>
      <a:accent5>
        <a:srgbClr val="0E73B9"/>
      </a:accent5>
      <a:accent6>
        <a:srgbClr val="0070BB"/>
      </a:accent6>
      <a:hlink>
        <a:srgbClr val="000000"/>
      </a:hlink>
      <a:folHlink>
        <a:srgbClr val="000000"/>
      </a:folHlink>
    </a:clrScheme>
    <a:fontScheme name="Trinity Colleg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TCD_PPT_Calibri_Option1a.potx</Template>
  <TotalTime>2743</TotalTime>
  <Words>882</Words>
  <Application>Microsoft Office PowerPoint</Application>
  <PresentationFormat>On-screen Show (16:9)</PresentationFormat>
  <Paragraphs>118</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TCD_PPT_Calibri_Option1a</vt:lpstr>
      <vt:lpstr>CS7NS2 Internet of Things</vt:lpstr>
      <vt:lpstr>Smart Irrigation System</vt:lpstr>
      <vt:lpstr>Challenges</vt:lpstr>
      <vt:lpstr>Challenges (cont.)</vt:lpstr>
      <vt:lpstr>Solutions</vt:lpstr>
      <vt:lpstr>Smart Irrigation Model</vt:lpstr>
      <vt:lpstr>Circuit Diagram</vt:lpstr>
      <vt:lpstr> Lesson Learnt</vt:lpstr>
      <vt:lpstr>What Worked Well  </vt:lpstr>
      <vt:lpstr>Future Work</vt:lpstr>
      <vt:lpstr>Conclusion Drawn From Project</vt:lpstr>
      <vt:lpstr>Summary</vt:lpstr>
      <vt:lpstr>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dtpgraphics</dc:creator>
  <cp:lastModifiedBy>himanshu_gupta1991@outlook.com</cp:lastModifiedBy>
  <cp:revision>129</cp:revision>
  <cp:lastPrinted>2014-12-16T10:33:11Z</cp:lastPrinted>
  <dcterms:created xsi:type="dcterms:W3CDTF">2013-07-29T09:34:50Z</dcterms:created>
  <dcterms:modified xsi:type="dcterms:W3CDTF">2020-04-02T11:01:30Z</dcterms:modified>
</cp:coreProperties>
</file>