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9" r:id="rId4"/>
    <p:sldId id="271" r:id="rId5"/>
    <p:sldId id="272" r:id="rId6"/>
    <p:sldId id="273" r:id="rId7"/>
    <p:sldId id="274" r:id="rId8"/>
    <p:sldId id="275" r:id="rId9"/>
    <p:sldId id="276" r:id="rId10"/>
    <p:sldId id="264" r:id="rId11"/>
    <p:sldId id="265" r:id="rId12"/>
    <p:sldId id="266" r:id="rId13"/>
    <p:sldId id="267" r:id="rId14"/>
    <p:sldId id="268" r:id="rId15"/>
    <p:sldId id="258" r:id="rId16"/>
    <p:sldId id="259" r:id="rId17"/>
    <p:sldId id="260" r:id="rId18"/>
    <p:sldId id="261" r:id="rId19"/>
    <p:sldId id="262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5057" autoAdjust="0"/>
  </p:normalViewPr>
  <p:slideViewPr>
    <p:cSldViewPr>
      <p:cViewPr varScale="1">
        <p:scale>
          <a:sx n="107" d="100"/>
          <a:sy n="107" d="100"/>
        </p:scale>
        <p:origin x="165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5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22E7B-DED3-4FA8-A4CB-12D9EF89658A}" type="datetimeFigureOut">
              <a:rPr lang="de-DE" smtClean="0"/>
              <a:pPr/>
              <a:t>22.06.2015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86D1E-F309-4B8F-B111-2DD54D228A8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340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86D1E-F309-4B8F-B111-2DD54D228A85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122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30213" lvl="0" indent="-277813"/>
            <a:r>
              <a:rPr lang="de-DE" dirty="0" smtClean="0"/>
              <a:t>2</a:t>
            </a:r>
            <a:r>
              <a:rPr lang="de-DE" baseline="0" dirty="0" smtClean="0"/>
              <a:t> – Potenziell Indirekt:</a:t>
            </a:r>
            <a:endParaRPr lang="de-DE" dirty="0" smtClean="0"/>
          </a:p>
          <a:p>
            <a:pPr marL="430213" lvl="0" indent="-277813">
              <a:buFont typeface="Arial" pitchFamily="34" charset="0"/>
              <a:buChar char="•"/>
            </a:pPr>
            <a:r>
              <a:rPr lang="de-DE" dirty="0" smtClean="0"/>
              <a:t>Nicht gegen den Rand fahren</a:t>
            </a:r>
          </a:p>
          <a:p>
            <a:pPr marL="430213" lvl="0" indent="-277813">
              <a:buFont typeface="Arial" pitchFamily="34" charset="0"/>
              <a:buChar char="•"/>
            </a:pPr>
            <a:r>
              <a:rPr lang="de-DE" dirty="0" smtClean="0"/>
              <a:t>Feuern lohnt sich nur bei guter Trefferwahrscheinlichkeit</a:t>
            </a:r>
          </a:p>
          <a:p>
            <a:pPr marL="430213" lvl="0" indent="-277813">
              <a:buFont typeface="Arial" pitchFamily="34" charset="0"/>
              <a:buChar char="•"/>
            </a:pPr>
            <a:r>
              <a:rPr lang="de-DE" dirty="0" smtClean="0"/>
              <a:t>Rammen ist gut, gerammt werden nicht</a:t>
            </a:r>
          </a:p>
          <a:p>
            <a:pPr marL="430213" lvl="0" indent="-277813">
              <a:buFont typeface="Arial" pitchFamily="34" charset="0"/>
              <a:buChar char="•"/>
            </a:pPr>
            <a:r>
              <a:rPr lang="de-DE" dirty="0" smtClean="0"/>
              <a:t>Rammen ist schlecht wenn wir wenig Energie haben</a:t>
            </a:r>
          </a:p>
          <a:p>
            <a:pPr marL="430213" lvl="0" indent="-277813">
              <a:buFont typeface="Arial" pitchFamily="34" charset="0"/>
              <a:buChar char="•"/>
            </a:pPr>
            <a:r>
              <a:rPr lang="de-DE" dirty="0" smtClean="0"/>
              <a:t>Richtungswechsel reduzieren das Risiko getroffen zu werden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86D1E-F309-4B8F-B111-2DD54D228A85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124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 smtClean="0"/>
              <a:t>8 Himmelsrichtungen:</a:t>
            </a:r>
          </a:p>
          <a:p>
            <a:pPr lvl="0">
              <a:buFont typeface="Arial" pitchFamily="34" charset="0"/>
              <a:buChar char="•"/>
            </a:pPr>
            <a:r>
              <a:rPr lang="de-DE" dirty="0" smtClean="0"/>
              <a:t>Gegner Position</a:t>
            </a:r>
          </a:p>
          <a:p>
            <a:pPr lvl="0">
              <a:buFont typeface="Arial" pitchFamily="34" charset="0"/>
              <a:buChar char="•"/>
            </a:pPr>
            <a:r>
              <a:rPr lang="de-DE" dirty="0" smtClean="0"/>
              <a:t>Gegner Fahrtrichtung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86D1E-F309-4B8F-B111-2DD54D228A85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60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86D1E-F309-4B8F-B111-2DD54D228A85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168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E9D71C-4D33-4717-A804-80800A20D979}" type="datetime1">
              <a:rPr lang="de-DE" smtClean="0"/>
              <a:t>22.06.2015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3EEFE92-3001-482C-BE44-26B301D0773D}" type="datetime1">
              <a:rPr lang="de-DE" smtClean="0"/>
              <a:t>22.06.2015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C91334D-6A8C-4459-A321-C3C4171C99C5}" type="datetime1">
              <a:rPr lang="de-DE" smtClean="0"/>
              <a:t>22.06.2015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311DBE-05CB-474E-B9E2-2DA12CB0DB23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84317A-68E2-47B8-AB7C-D16C4A6806D5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5760" indent="-256032" algn="l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lang="de-DE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  <a:extLst/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373360" cy="365760"/>
          </a:xfrm>
        </p:spPr>
        <p:txBody>
          <a:bodyPr/>
          <a:lstStyle>
            <a:lvl1pPr>
              <a:defRPr sz="1100"/>
            </a:lvl1pPr>
            <a:extLst/>
          </a:lstStyle>
          <a:p>
            <a:fld id="{15A15F67-894A-42D7-9B6A-CEA2626501FD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00392" y="6407944"/>
            <a:ext cx="437768" cy="365125"/>
          </a:xfrm>
        </p:spPr>
        <p:txBody>
          <a:bodyPr/>
          <a:lstStyle>
            <a:lvl1pPr>
              <a:defRPr sz="1100"/>
            </a:lvl1pPr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- OliVik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5760" indent="-256032" algn="l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lang="de-DE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  <a:extLst/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373360" cy="365760"/>
          </a:xfrm>
        </p:spPr>
        <p:txBody>
          <a:bodyPr/>
          <a:lstStyle>
            <a:lvl1pPr>
              <a:defRPr sz="1100"/>
            </a:lvl1pPr>
            <a:extLst/>
          </a:lstStyle>
          <a:p>
            <a:fld id="{90B91035-B6B6-4B64-ACF0-D04FB96E551B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00392" y="6407944"/>
            <a:ext cx="437768" cy="365125"/>
          </a:xfrm>
        </p:spPr>
        <p:txBody>
          <a:bodyPr/>
          <a:lstStyle>
            <a:lvl1pPr>
              <a:defRPr sz="1100"/>
            </a:lvl1pPr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pic>
        <p:nvPicPr>
          <p:cNvPr id="8" name="Grafik 7" descr="BotOliVikto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11109" y="6366765"/>
            <a:ext cx="632891" cy="51861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- AlexDani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5760" indent="-256032" algn="l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lang="de-DE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  <a:extLst/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373360" cy="365760"/>
          </a:xfrm>
        </p:spPr>
        <p:txBody>
          <a:bodyPr/>
          <a:lstStyle>
            <a:lvl1pPr>
              <a:defRPr sz="1100"/>
            </a:lvl1pPr>
            <a:extLst/>
          </a:lstStyle>
          <a:p>
            <a:fld id="{9508762D-7665-4D4F-BEA3-45C7C7D0BEB0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00392" y="6407944"/>
            <a:ext cx="437768" cy="365125"/>
          </a:xfrm>
        </p:spPr>
        <p:txBody>
          <a:bodyPr/>
          <a:lstStyle>
            <a:lvl1pPr>
              <a:defRPr sz="1100"/>
            </a:lvl1pPr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pic>
        <p:nvPicPr>
          <p:cNvPr id="9" name="Grafik 8" descr="BotOliVikto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5400000">
            <a:off x="8604773" y="6354538"/>
            <a:ext cx="381266" cy="478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009C27-25D5-4AC2-97BA-FE3E83707857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008D56-06BD-409B-9D98-5EE6E453F0B0}" type="datetime1">
              <a:rPr lang="de-DE" smtClean="0"/>
              <a:t>22.06.2015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87ECD4-2F9A-4B13-B407-66F25B9BC71B}" type="datetime1">
              <a:rPr lang="de-DE" smtClean="0"/>
              <a:t>22.06.2015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9DC932-A236-448B-BA79-4962C312692A}" type="datetime1">
              <a:rPr lang="de-DE" smtClean="0"/>
              <a:t>22.06.2015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2AADCB-A9F7-4B56-B02E-96C6CCB206E9}" type="datetime1">
              <a:rPr lang="de-DE" smtClean="0"/>
              <a:t>22.06.2015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29AAA4E-E88D-43D8-B68B-0B76516A8EFD}" type="datetime1">
              <a:rPr lang="de-DE" smtClean="0"/>
              <a:t>22.06.2015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7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ransition>
    <p:fade/>
  </p:transition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8002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Lernende Agenten</a:t>
            </a:r>
            <a:br>
              <a:rPr lang="de-DE" dirty="0" smtClean="0"/>
            </a:br>
            <a:r>
              <a:rPr lang="de-DE" dirty="0" smtClean="0"/>
              <a:t>mit </a:t>
            </a:r>
            <a:r>
              <a:rPr lang="de-DE" dirty="0" err="1" smtClean="0"/>
              <a:t>Robocode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3861048"/>
            <a:ext cx="7772400" cy="695648"/>
          </a:xfrm>
        </p:spPr>
        <p:txBody>
          <a:bodyPr/>
          <a:lstStyle/>
          <a:p>
            <a:r>
              <a:rPr lang="de-DE" dirty="0" smtClean="0"/>
              <a:t>Semesterabschluss-Präsentation 29.06.2015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ewitterblitz 5"/>
          <p:cNvSpPr/>
          <p:nvPr/>
        </p:nvSpPr>
        <p:spPr>
          <a:xfrm>
            <a:off x="1907704" y="116632"/>
            <a:ext cx="4176464" cy="5832648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58775" indent="-358775">
              <a:buFont typeface="+mj-lt"/>
              <a:buAutoNum type="arabicPeriod"/>
            </a:pPr>
            <a:r>
              <a:rPr lang="de-DE" dirty="0" smtClean="0"/>
              <a:t>Abstraktion: Position</a:t>
            </a:r>
          </a:p>
          <a:p>
            <a:pPr marL="971550" lvl="1" indent="-514350"/>
            <a:r>
              <a:rPr lang="de-DE" dirty="0" smtClean="0"/>
              <a:t>Ungefähre Positionen reichen</a:t>
            </a:r>
          </a:p>
          <a:p>
            <a:pPr marL="971550" lvl="1" indent="-514350"/>
            <a:r>
              <a:rPr lang="de-DE" dirty="0" smtClean="0"/>
              <a:t>Spielfeld Unterteilung in </a:t>
            </a:r>
            <a:r>
              <a:rPr lang="de-DE" u="sng" dirty="0" smtClean="0"/>
              <a:t>panzergroße Felder</a:t>
            </a:r>
          </a:p>
          <a:p>
            <a:pPr marL="358775" indent="-358775">
              <a:buFont typeface="+mj-lt"/>
              <a:buAutoNum type="arabicPeriod"/>
            </a:pPr>
            <a:r>
              <a:rPr lang="de-DE" dirty="0" smtClean="0"/>
              <a:t>Abstraktion: Energiehaushalt</a:t>
            </a:r>
          </a:p>
          <a:p>
            <a:pPr marL="971550" lvl="1" indent="-514350"/>
            <a:r>
              <a:rPr lang="de-DE" dirty="0" smtClean="0"/>
              <a:t>Maximale Nutzung des intrinsischen Feedbacks</a:t>
            </a:r>
          </a:p>
          <a:p>
            <a:pPr marL="971550" lvl="1" indent="-514350"/>
            <a:r>
              <a:rPr lang="de-DE" dirty="0" smtClean="0"/>
              <a:t>Zentrales Verhältnis: </a:t>
            </a:r>
            <a:r>
              <a:rPr lang="de-DE" u="sng" dirty="0" smtClean="0"/>
              <a:t>Unsere Energie / Gegner Energie</a:t>
            </a:r>
          </a:p>
          <a:p>
            <a:pPr marL="971550" lvl="1" indent="-514350"/>
            <a:r>
              <a:rPr lang="de-DE" dirty="0" smtClean="0"/>
              <a:t>Potenziell indirekt enthaltene Informationen? </a:t>
            </a:r>
          </a:p>
          <a:p>
            <a:pPr marL="358775" indent="-358775">
              <a:buFont typeface="+mj-lt"/>
              <a:buAutoNum type="arabicPeriod"/>
            </a:pPr>
            <a:r>
              <a:rPr lang="de-DE" dirty="0" smtClean="0"/>
              <a:t>Abstraktion: Zielen</a:t>
            </a:r>
          </a:p>
          <a:p>
            <a:pPr marL="971550" lvl="1" indent="-514350"/>
            <a:r>
              <a:rPr lang="de-DE" dirty="0" smtClean="0"/>
              <a:t>Richtung der </a:t>
            </a:r>
            <a:r>
              <a:rPr lang="de-DE" dirty="0" err="1" smtClean="0"/>
              <a:t>Gun</a:t>
            </a:r>
            <a:r>
              <a:rPr lang="de-DE" dirty="0" smtClean="0"/>
              <a:t> (in 10° Schritten)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Alte Zustandsraum-Modellierung</a:t>
            </a:r>
            <a:endParaRPr lang="de-DE" dirty="0"/>
          </a:p>
        </p:txBody>
      </p:sp>
      <p:sp>
        <p:nvSpPr>
          <p:cNvPr id="5" name="Rounded Rectangle 3"/>
          <p:cNvSpPr/>
          <p:nvPr/>
        </p:nvSpPr>
        <p:spPr>
          <a:xfrm>
            <a:off x="6084168" y="5013176"/>
            <a:ext cx="2603801" cy="122413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9,72 Millionen Zustände</a:t>
            </a:r>
            <a:endParaRPr lang="de-DE" sz="2400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E9FB-513B-47F0-9926-29CA378BFD36}" type="datetime1">
              <a:rPr lang="de-DE" smtClean="0"/>
              <a:t>22.06.2015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Reduktion des Zustandsraumes</a:t>
            </a:r>
          </a:p>
          <a:p>
            <a:pPr lvl="1"/>
            <a:r>
              <a:rPr lang="de-DE" dirty="0" smtClean="0"/>
              <a:t>Spielfeld in nur 5 kritische Zonen aufgeteilt</a:t>
            </a:r>
          </a:p>
          <a:p>
            <a:pPr lvl="1"/>
            <a:r>
              <a:rPr lang="de-DE" dirty="0" smtClean="0"/>
              <a:t>2x 8 Himmelsrichtungen </a:t>
            </a:r>
          </a:p>
          <a:p>
            <a:pPr lvl="1"/>
            <a:r>
              <a:rPr lang="de-DE" dirty="0" smtClean="0"/>
              <a:t>3 Distanz-Zonen zum Gegner</a:t>
            </a:r>
          </a:p>
          <a:p>
            <a:r>
              <a:rPr lang="de-DE" dirty="0" smtClean="0"/>
              <a:t>Reduktion der Aktionen</a:t>
            </a:r>
          </a:p>
          <a:p>
            <a:pPr lvl="1"/>
            <a:r>
              <a:rPr lang="de-DE" dirty="0" smtClean="0"/>
              <a:t>Feuern / nicht Feuern</a:t>
            </a:r>
          </a:p>
          <a:p>
            <a:pPr lvl="1"/>
            <a:r>
              <a:rPr lang="de-DE" dirty="0" smtClean="0"/>
              <a:t>8 Himmelsrichtungen anfahren + stehen</a:t>
            </a:r>
          </a:p>
          <a:p>
            <a:pPr lvl="1"/>
            <a:r>
              <a:rPr lang="de-DE" dirty="0" smtClean="0"/>
              <a:t>5 </a:t>
            </a:r>
            <a:r>
              <a:rPr lang="de-DE" dirty="0" err="1" smtClean="0"/>
              <a:t>Gun</a:t>
            </a:r>
            <a:r>
              <a:rPr lang="de-DE" dirty="0" smtClean="0"/>
              <a:t> Offset Positionen</a:t>
            </a:r>
            <a:endParaRPr lang="de-DE" dirty="0"/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Implementierte Änderungen</a:t>
            </a:r>
            <a:endParaRPr lang="de-DE" dirty="0"/>
          </a:p>
        </p:txBody>
      </p:sp>
      <p:sp>
        <p:nvSpPr>
          <p:cNvPr id="5" name="Rounded Rectangle 3"/>
          <p:cNvSpPr/>
          <p:nvPr/>
        </p:nvSpPr>
        <p:spPr>
          <a:xfrm>
            <a:off x="6936751" y="1484784"/>
            <a:ext cx="1667697" cy="72008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/>
              <a:t>960 Zustände</a:t>
            </a:r>
            <a:endParaRPr lang="de-DE" sz="2000" b="1" dirty="0"/>
          </a:p>
        </p:txBody>
      </p:sp>
      <p:sp>
        <p:nvSpPr>
          <p:cNvPr id="6" name="Rounded Rectangle 3"/>
          <p:cNvSpPr/>
          <p:nvPr/>
        </p:nvSpPr>
        <p:spPr>
          <a:xfrm>
            <a:off x="6936751" y="3861048"/>
            <a:ext cx="1667697" cy="72008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/>
              <a:t>90 Aktionen</a:t>
            </a:r>
            <a:endParaRPr lang="de-DE" sz="2000" b="1" dirty="0"/>
          </a:p>
        </p:txBody>
      </p:sp>
      <p:sp>
        <p:nvSpPr>
          <p:cNvPr id="10" name="Rounded Rectangle 3"/>
          <p:cNvSpPr/>
          <p:nvPr/>
        </p:nvSpPr>
        <p:spPr>
          <a:xfrm>
            <a:off x="6300192" y="5394514"/>
            <a:ext cx="2304256" cy="91480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60480 erreichbare Values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CB4-7CD9-42F9-8C0F-B29CAD347367}" type="datetime1">
              <a:rPr lang="de-DE" smtClean="0"/>
              <a:t>22.06.2015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/>
              <a:t>Richtiges Fahren</a:t>
            </a:r>
          </a:p>
          <a:p>
            <a:pPr lvl="1"/>
            <a:r>
              <a:rPr lang="de-DE" dirty="0" smtClean="0"/>
              <a:t>Belohnung</a:t>
            </a:r>
          </a:p>
          <a:p>
            <a:pPr lvl="2"/>
            <a:r>
              <a:rPr lang="de-DE" dirty="0" smtClean="0"/>
              <a:t>Gegner rammen</a:t>
            </a:r>
          </a:p>
          <a:p>
            <a:pPr lvl="1"/>
            <a:r>
              <a:rPr lang="de-DE" dirty="0" smtClean="0"/>
              <a:t>Bestrafungen:</a:t>
            </a:r>
          </a:p>
          <a:p>
            <a:pPr lvl="2"/>
            <a:r>
              <a:rPr lang="de-DE" dirty="0" smtClean="0"/>
              <a:t>Gegen die Wand fahren</a:t>
            </a:r>
          </a:p>
          <a:p>
            <a:pPr lvl="2"/>
            <a:r>
              <a:rPr lang="de-DE" dirty="0" smtClean="0"/>
              <a:t>Vom Gegner gerammt werden</a:t>
            </a:r>
          </a:p>
          <a:p>
            <a:pPr lvl="2"/>
            <a:r>
              <a:rPr lang="de-DE" dirty="0" smtClean="0"/>
              <a:t>Von </a:t>
            </a:r>
            <a:r>
              <a:rPr lang="de-DE" dirty="0" err="1" smtClean="0"/>
              <a:t>Gegnerkugel</a:t>
            </a:r>
            <a:r>
              <a:rPr lang="de-DE" dirty="0" smtClean="0"/>
              <a:t> getroffen werden</a:t>
            </a:r>
          </a:p>
          <a:p>
            <a:r>
              <a:rPr lang="de-DE" dirty="0" smtClean="0"/>
              <a:t>Richtiges Zielen</a:t>
            </a:r>
          </a:p>
          <a:p>
            <a:pPr lvl="1"/>
            <a:r>
              <a:rPr lang="de-DE" dirty="0" smtClean="0"/>
              <a:t>Belohnung</a:t>
            </a:r>
          </a:p>
          <a:p>
            <a:pPr lvl="2"/>
            <a:r>
              <a:rPr lang="de-DE" dirty="0" smtClean="0"/>
              <a:t>Gegner treffen</a:t>
            </a:r>
          </a:p>
          <a:p>
            <a:pPr lvl="1"/>
            <a:r>
              <a:rPr lang="de-DE" dirty="0" smtClean="0"/>
              <a:t>Bestrafung</a:t>
            </a:r>
          </a:p>
          <a:p>
            <a:pPr lvl="2"/>
            <a:r>
              <a:rPr lang="de-DE" dirty="0" smtClean="0"/>
              <a:t>Gegen die Wand schießen</a:t>
            </a:r>
          </a:p>
          <a:p>
            <a:r>
              <a:rPr lang="de-DE" dirty="0" smtClean="0"/>
              <a:t>Spiele gewinnen</a:t>
            </a:r>
          </a:p>
          <a:p>
            <a:pPr lvl="1"/>
            <a:endParaRPr lang="de-D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Belohnungsschema für Lernziele</a:t>
            </a:r>
            <a:endParaRPr lang="de-DE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8C23-2A23-41F8-92E4-52B64C1849E8}" type="datetime1">
              <a:rPr lang="de-DE" smtClean="0"/>
              <a:t>22.06.2015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Lernt ein bisschen gegen die Wand  zu fahren</a:t>
            </a:r>
          </a:p>
          <a:p>
            <a:r>
              <a:rPr lang="de-DE" dirty="0" smtClean="0"/>
              <a:t>Zielen scheint zu schwierig mit den gegebenen Informationen des Zustandsraums</a:t>
            </a:r>
          </a:p>
          <a:p>
            <a:r>
              <a:rPr lang="de-DE" dirty="0" smtClean="0"/>
              <a:t>Robot schießt nicht weniger gegen die Wand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Erzielte Lernerfolge – Probleme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5710-9B46-45FA-8647-3E58F6D79FD4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3161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Lernerfolge realisieren</a:t>
            </a:r>
          </a:p>
          <a:p>
            <a:r>
              <a:rPr lang="de-DE" dirty="0" smtClean="0"/>
              <a:t>Lernen und Kämpfen gegen den anderen LARC Robot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Weiteres Vorgehen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3F4C-ED86-48BE-A883-CDA9CA9B4973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948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Zu hohe Komplexität der Umwelten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Falsch implementierter Algorithmus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Belohnung richtig einstellen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B4A5-2B6E-47D9-B290-4B92AE95656D}" type="datetime1">
              <a:rPr lang="de-DE" smtClean="0"/>
              <a:t>22.06.2015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 </a:t>
            </a:r>
            <a:r>
              <a:rPr lang="de-DE" dirty="0" err="1" smtClean="0"/>
              <a:t>Oli&amp;Viktor</a:t>
            </a:r>
            <a:r>
              <a:rPr lang="de-DE" dirty="0" smtClean="0"/>
              <a:t>: Probleme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Reduktion der "MoveEnvironment"</a:t>
            </a:r>
          </a:p>
          <a:p>
            <a:r>
              <a:rPr lang="de-DE" smtClean="0"/>
              <a:t>Vorher:</a:t>
            </a:r>
          </a:p>
          <a:p>
            <a:pPr lvl="1"/>
            <a:r>
              <a:rPr lang="de-DE" smtClean="0"/>
              <a:t>90.000 Zustände * 9 Aktionen = 810.000 Q-Werte</a:t>
            </a:r>
          </a:p>
          <a:p>
            <a:r>
              <a:rPr lang="de-DE" smtClean="0"/>
              <a:t>Jetzt:</a:t>
            </a:r>
          </a:p>
          <a:p>
            <a:pPr lvl="1"/>
            <a:r>
              <a:rPr lang="de-DE" smtClean="0"/>
              <a:t>1280 Zustände * 9 Aktionen = 11.520 Q-Werte</a:t>
            </a:r>
          </a:p>
          <a:p>
            <a:r>
              <a:rPr lang="de-DE" smtClean="0"/>
              <a:t>Reduktion um mehr als 98%</a:t>
            </a:r>
          </a:p>
          <a:p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Team Oli&amp;Viktor: Umwelt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8FF6-9452-4BB3-8ED8-53EA02423FF0}" type="datetime1">
              <a:rPr lang="de-DE" smtClean="0"/>
              <a:t>22.06.2015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Reduktion der "</a:t>
            </a:r>
            <a:r>
              <a:rPr lang="de-DE" dirty="0" err="1" smtClean="0"/>
              <a:t>AttackEnvironment</a:t>
            </a:r>
            <a:r>
              <a:rPr lang="de-DE" dirty="0" smtClean="0"/>
              <a:t>"</a:t>
            </a:r>
          </a:p>
          <a:p>
            <a:r>
              <a:rPr lang="de-DE" dirty="0" smtClean="0"/>
              <a:t>Vorher:</a:t>
            </a:r>
          </a:p>
          <a:p>
            <a:pPr lvl="1"/>
            <a:r>
              <a:rPr lang="de-DE" dirty="0" smtClean="0"/>
              <a:t>899 Zustände * 109 Aktionen = 97.991 Q-Werte</a:t>
            </a:r>
          </a:p>
          <a:p>
            <a:r>
              <a:rPr lang="de-DE" dirty="0" smtClean="0"/>
              <a:t>Jetzt:</a:t>
            </a:r>
          </a:p>
          <a:p>
            <a:pPr lvl="1"/>
            <a:r>
              <a:rPr lang="de-DE" dirty="0" smtClean="0"/>
              <a:t>120 Zustände * 63 Aktionen = 7.560 Q-Werte</a:t>
            </a:r>
          </a:p>
          <a:p>
            <a:r>
              <a:rPr lang="de-DE" dirty="0" smtClean="0"/>
              <a:t>Reduktion um mehr als 92%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Team Oli&amp;Viktor: Umwelt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641A-4FED-4495-8D10-FDE3EE7551A2}" type="datetime1">
              <a:rPr lang="de-DE" smtClean="0"/>
              <a:t>22.06.2015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Anfangs Algorithmus falsch verstanden</a:t>
            </a:r>
          </a:p>
          <a:p>
            <a:r>
              <a:rPr lang="de-DE" dirty="0" smtClean="0"/>
              <a:t>Richtiger SARSA-Lambda Algorithmus:</a:t>
            </a:r>
          </a:p>
          <a:p>
            <a:pPr lvl="1"/>
            <a:r>
              <a:rPr lang="de-DE" dirty="0" smtClean="0"/>
              <a:t>Sehr unübersichtlich </a:t>
            </a:r>
            <a:r>
              <a:rPr lang="de-DE" dirty="0" smtClean="0">
                <a:sym typeface="Symbol"/>
              </a:rPr>
              <a:t></a:t>
            </a:r>
            <a:r>
              <a:rPr lang="de-DE" dirty="0" smtClean="0"/>
              <a:t> schwierigere Fehlersuche</a:t>
            </a:r>
          </a:p>
          <a:p>
            <a:pPr lvl="1"/>
            <a:r>
              <a:rPr lang="de-DE" dirty="0" smtClean="0"/>
              <a:t>Anfangs unendlich hohe Werte</a:t>
            </a:r>
          </a:p>
          <a:p>
            <a:pPr lvl="1"/>
            <a:r>
              <a:rPr lang="de-DE" dirty="0" smtClean="0"/>
              <a:t>Einige Aktionen, wie z.B. gegen die Wand fahren nicht richtig gelernt</a:t>
            </a:r>
          </a:p>
          <a:p>
            <a:pPr lvl="1"/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 </a:t>
            </a:r>
            <a:r>
              <a:rPr lang="de-DE" dirty="0" err="1" smtClean="0"/>
              <a:t>Oli&amp;Viktor</a:t>
            </a:r>
            <a:r>
              <a:rPr lang="de-DE" dirty="0" smtClean="0"/>
              <a:t>: Lernen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0677-313E-4F5B-8226-35FDD51504B0}" type="datetime1">
              <a:rPr lang="de-DE" smtClean="0"/>
              <a:t>22.06.2015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Position des Gegners verbessert </a:t>
            </a:r>
            <a:r>
              <a:rPr lang="de-DE" dirty="0" smtClean="0"/>
              <a:t>Strategie</a:t>
            </a:r>
          </a:p>
          <a:p>
            <a:r>
              <a:rPr lang="de-DE" dirty="0" smtClean="0"/>
              <a:t>Bereits nach wenigen Hundert Runden ist eine</a:t>
            </a:r>
          </a:p>
          <a:p>
            <a:pPr>
              <a:lnSpc>
                <a:spcPct val="100000"/>
              </a:lnSpc>
              <a:buNone/>
            </a:pPr>
            <a:r>
              <a:rPr lang="de-DE" dirty="0"/>
              <a:t>	</a:t>
            </a:r>
            <a:r>
              <a:rPr lang="de-DE" dirty="0" smtClean="0"/>
              <a:t>Strategie erkennbar</a:t>
            </a:r>
          </a:p>
          <a:p>
            <a:r>
              <a:rPr lang="de-DE" dirty="0" smtClean="0"/>
              <a:t>Sehr gut zu sehen gegen "</a:t>
            </a:r>
            <a:r>
              <a:rPr lang="de-DE" dirty="0" err="1" smtClean="0"/>
              <a:t>RamFire</a:t>
            </a:r>
            <a:r>
              <a:rPr lang="de-DE" dirty="0" smtClean="0"/>
              <a:t>"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Team </a:t>
            </a:r>
            <a:r>
              <a:rPr lang="de-DE" dirty="0" err="1" smtClean="0"/>
              <a:t>Oli&amp;Viktor</a:t>
            </a:r>
            <a:r>
              <a:rPr lang="de-DE" dirty="0" smtClean="0"/>
              <a:t>: Lernen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B088-B3E2-4015-A4FE-0E9D32190ABF}" type="datetime1">
              <a:rPr lang="de-DE" smtClean="0"/>
              <a:t>22.06.2015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45BD8-A2A4-4F6F-92BA-4012D1468E09}" type="datetime1">
              <a:rPr lang="de-DE" smtClean="0"/>
              <a:t>22.06.2015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Robocode</a:t>
            </a:r>
            <a:r>
              <a:rPr lang="de-DE" dirty="0" smtClean="0"/>
              <a:t> – Programmierplattform</a:t>
            </a:r>
            <a:endParaRPr lang="de-DE" dirty="0"/>
          </a:p>
        </p:txBody>
      </p:sp>
      <p:pic>
        <p:nvPicPr>
          <p:cNvPr id="2050" name="Picture 2" descr="http://a.fsdn.com/con/app/proj/robocode/screenshots/Robocode%20Battle%20Field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8760"/>
            <a:ext cx="6475015" cy="497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Lernender Agent interagiert mit einer Umwelt</a:t>
            </a:r>
          </a:p>
          <a:p>
            <a:r>
              <a:rPr lang="de-DE" dirty="0" smtClean="0"/>
              <a:t>Agent probiert Aktionen aus</a:t>
            </a:r>
          </a:p>
          <a:p>
            <a:r>
              <a:rPr lang="de-DE" dirty="0" smtClean="0"/>
              <a:t>Erhält „Feedback“ von seiner Umwelt</a:t>
            </a:r>
          </a:p>
          <a:p>
            <a:pPr lvl="1"/>
            <a:r>
              <a:rPr lang="de-DE" dirty="0" smtClean="0"/>
              <a:t>Neuer Zustand</a:t>
            </a:r>
          </a:p>
          <a:p>
            <a:pPr lvl="1"/>
            <a:r>
              <a:rPr lang="de-DE" dirty="0" smtClean="0"/>
              <a:t>Belohnung</a:t>
            </a:r>
          </a:p>
          <a:p>
            <a:pPr marL="109728" indent="0">
              <a:buNone/>
            </a:pPr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5F67-894A-42D7-9B6A-CEA2626501FD}" type="datetime1">
              <a:rPr lang="de-DE" smtClean="0"/>
              <a:t>22.06.2015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Reinforcement Learning - RL</a:t>
            </a:r>
            <a:endParaRPr lang="de-D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4077072"/>
            <a:ext cx="4454209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274832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de-DE" dirty="0"/>
              <a:t>Alle relevanten Informationen müssen im aktuellen Zustand enthalten sein (</a:t>
            </a:r>
            <a:r>
              <a:rPr lang="de-DE" dirty="0" err="1"/>
              <a:t>Markov</a:t>
            </a:r>
            <a:r>
              <a:rPr lang="de-DE" dirty="0"/>
              <a:t>-Eigenschaft)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de-DE" dirty="0"/>
              <a:t>Agent benötigt eine Strategie um einem Zustand eine Aktion zuzuordnen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de-DE" dirty="0"/>
              <a:t>Es werden keine „Lösungen“ für richtiges Verhalten vorgegeben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de-DE" dirty="0"/>
              <a:t>Agent möchte seine Belohnungen </a:t>
            </a:r>
            <a:r>
              <a:rPr lang="de-DE" dirty="0" smtClean="0"/>
              <a:t>maximieren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5F67-894A-42D7-9B6A-CEA2626501FD}" type="datetime1">
              <a:rPr lang="de-DE" smtClean="0"/>
              <a:t>22.06.2015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Voraussetzungen für RL</a:t>
            </a:r>
          </a:p>
        </p:txBody>
      </p:sp>
    </p:spTree>
    <p:extLst>
      <p:ext uri="{BB962C8B-B14F-4D97-AF65-F5344CB8AC3E}">
        <p14:creationId xmlns:p14="http://schemas.microsoft.com/office/powerpoint/2010/main" val="40160909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de-DE" dirty="0"/>
              <a:t>Modellierung des </a:t>
            </a:r>
            <a:r>
              <a:rPr lang="de-DE" dirty="0" err="1"/>
              <a:t>Zutands</a:t>
            </a:r>
            <a:r>
              <a:rPr lang="de-DE" dirty="0"/>
              <a:t>- und Aktionsraums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de-DE" dirty="0"/>
              <a:t>Problematik: klein halten (sinnvolle </a:t>
            </a:r>
            <a:r>
              <a:rPr lang="de-DE" dirty="0" smtClean="0"/>
              <a:t>Abstraktion)</a:t>
            </a:r>
            <a:endParaRPr lang="de-DE" dirty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de-DE" dirty="0"/>
              <a:t>Lern-Algorithmus: SARSA Lambda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de-DE" dirty="0"/>
              <a:t>Hohe Lerngeschwindigkeit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de-DE" dirty="0"/>
              <a:t>Am weitesten verbreitete Lernverfahren in RL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5F67-894A-42D7-9B6A-CEA2626501FD}" type="datetime1">
              <a:rPr lang="de-DE" smtClean="0"/>
              <a:t>22.06.2015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8041" y="4365104"/>
            <a:ext cx="60483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15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 Agent der den kompletten </a:t>
            </a:r>
            <a:r>
              <a:rPr lang="de-DE" dirty="0"/>
              <a:t>P</a:t>
            </a:r>
            <a:r>
              <a:rPr lang="de-DE" dirty="0" smtClean="0"/>
              <a:t>anzer steuert</a:t>
            </a:r>
          </a:p>
          <a:p>
            <a:r>
              <a:rPr lang="de-DE" dirty="0" smtClean="0"/>
              <a:t>3 Kritische Aspekte fürs Gewinnen</a:t>
            </a:r>
          </a:p>
          <a:p>
            <a:pPr lvl="1"/>
            <a:r>
              <a:rPr lang="de-DE" dirty="0" smtClean="0"/>
              <a:t>Fahren, Schießen, Ausweichen</a:t>
            </a:r>
          </a:p>
          <a:p>
            <a:r>
              <a:rPr lang="de-DE" dirty="0" smtClean="0"/>
              <a:t>9 relevante Spielfeld-Bereiche</a:t>
            </a:r>
          </a:p>
          <a:p>
            <a:pPr lvl="1"/>
            <a:r>
              <a:rPr lang="de-DE" dirty="0" smtClean="0"/>
              <a:t>Nähe zu den Rändern</a:t>
            </a:r>
          </a:p>
          <a:p>
            <a:r>
              <a:rPr lang="de-DE" dirty="0" smtClean="0"/>
              <a:t>8 Fahrtrichtungs-Aktionen</a:t>
            </a:r>
          </a:p>
          <a:p>
            <a:r>
              <a:rPr lang="de-DE" dirty="0" smtClean="0"/>
              <a:t>Negative Belohnung für Wandkontakt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5F67-894A-42D7-9B6A-CEA2626501FD}" type="datetime1">
              <a:rPr lang="de-DE" smtClean="0"/>
              <a:t>22.06.2015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Ansatz und 1. Modellierung</a:t>
            </a:r>
            <a:endParaRPr lang="de-DE" dirty="0"/>
          </a:p>
        </p:txBody>
      </p:sp>
      <p:pic>
        <p:nvPicPr>
          <p:cNvPr id="6" name="Grafik 5" descr="BotOliVik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7428420" y="3111575"/>
            <a:ext cx="792767" cy="995569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6789563" y="3383887"/>
            <a:ext cx="72008" cy="7200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7092280" y="4437112"/>
            <a:ext cx="1368152" cy="72008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72 State-Action Paare</a:t>
            </a:r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3452509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5F67-894A-42D7-9B6A-CEA2626501FD}" type="datetime1">
              <a:rPr lang="de-DE" smtClean="0"/>
              <a:t>22.06.2015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fideo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67019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5F67-894A-42D7-9B6A-CEA2626501FD}" type="datetime1">
              <a:rPr lang="de-DE" smtClean="0"/>
              <a:t>22.06.2015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0912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5F67-894A-42D7-9B6A-CEA2626501FD}" type="datetime1">
              <a:rPr lang="de-DE" smtClean="0"/>
              <a:t>22.06.2015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190090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Phoebe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523</Words>
  <Application>Microsoft Office PowerPoint</Application>
  <PresentationFormat>Bildschirmpräsentation (4:3)</PresentationFormat>
  <Paragraphs>152</Paragraphs>
  <Slides>19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7" baseType="lpstr">
      <vt:lpstr>Arial</vt:lpstr>
      <vt:lpstr>Calibri</vt:lpstr>
      <vt:lpstr>Lucida Sans Unicode</vt:lpstr>
      <vt:lpstr>Symbol</vt:lpstr>
      <vt:lpstr>Verdana</vt:lpstr>
      <vt:lpstr>Wingdings 2</vt:lpstr>
      <vt:lpstr>Wingdings 3</vt:lpstr>
      <vt:lpstr>Deimos</vt:lpstr>
      <vt:lpstr>Lernende Agenten mit Robocode</vt:lpstr>
      <vt:lpstr>Robocode – Programmierplattform</vt:lpstr>
      <vt:lpstr>Reinforcement Learning - RL</vt:lpstr>
      <vt:lpstr>Voraussetzungen für RL</vt:lpstr>
      <vt:lpstr>Implementierung </vt:lpstr>
      <vt:lpstr>Ansatz und 1. Modellierung</vt:lpstr>
      <vt:lpstr>fideo</vt:lpstr>
      <vt:lpstr>PowerPoint-Präsentation</vt:lpstr>
      <vt:lpstr>PowerPoint-Präsentation</vt:lpstr>
      <vt:lpstr>Alte Zustandsraum-Modellierung</vt:lpstr>
      <vt:lpstr>Implementierte Änderungen</vt:lpstr>
      <vt:lpstr>Belohnungsschema für Lernziele</vt:lpstr>
      <vt:lpstr>Erzielte Lernerfolge – Probleme</vt:lpstr>
      <vt:lpstr>Weiteres Vorgehen</vt:lpstr>
      <vt:lpstr>Team Oli&amp;Viktor: Probleme</vt:lpstr>
      <vt:lpstr>Team Oli&amp;Viktor: Umwelt</vt:lpstr>
      <vt:lpstr>Team Oli&amp;Viktor: Umwelt</vt:lpstr>
      <vt:lpstr>Team Oli&amp;Viktor: Lernen</vt:lpstr>
      <vt:lpstr>Team Oli&amp;Viktor: Lernen</vt:lpstr>
    </vt:vector>
  </TitlesOfParts>
  <Company>Frost-RL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Natu</dc:creator>
  <cp:lastModifiedBy>Alexander Oster</cp:lastModifiedBy>
  <cp:revision>91</cp:revision>
  <dcterms:created xsi:type="dcterms:W3CDTF">2015-06-01T11:44:26Z</dcterms:created>
  <dcterms:modified xsi:type="dcterms:W3CDTF">2015-06-22T06:58:13Z</dcterms:modified>
</cp:coreProperties>
</file>