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69" r:id="rId3"/>
    <p:sldId id="271" r:id="rId4"/>
    <p:sldId id="257" r:id="rId5"/>
    <p:sldId id="272" r:id="rId6"/>
    <p:sldId id="273" r:id="rId7"/>
    <p:sldId id="274" r:id="rId8"/>
    <p:sldId id="275" r:id="rId9"/>
    <p:sldId id="276" r:id="rId10"/>
    <p:sldId id="286" r:id="rId11"/>
    <p:sldId id="258" r:id="rId12"/>
    <p:sldId id="259" r:id="rId13"/>
    <p:sldId id="278" r:id="rId14"/>
    <p:sldId id="279" r:id="rId15"/>
    <p:sldId id="280" r:id="rId16"/>
    <p:sldId id="281" r:id="rId17"/>
    <p:sldId id="261" r:id="rId18"/>
    <p:sldId id="282" r:id="rId19"/>
    <p:sldId id="284" r:id="rId20"/>
    <p:sldId id="283" r:id="rId21"/>
    <p:sldId id="285" r:id="rId22"/>
    <p:sldId id="27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93A3F706-E6A2-4106-84B7-18F9DE66DCBF}">
          <p14:sldIdLst>
            <p14:sldId id="256"/>
          </p14:sldIdLst>
        </p14:section>
        <p14:section name="Einführung" id="{34DF2153-C74B-46D6-8363-B426D295EC9C}">
          <p14:sldIdLst>
            <p14:sldId id="269"/>
            <p14:sldId id="271"/>
          </p14:sldIdLst>
        </p14:section>
        <p14:section name="Team1" id="{6EE2CD20-7B4B-4F57-AB03-9395E930CEC9}">
          <p14:sldIdLst>
            <p14:sldId id="257"/>
            <p14:sldId id="272"/>
            <p14:sldId id="273"/>
            <p14:sldId id="274"/>
            <p14:sldId id="275"/>
            <p14:sldId id="276"/>
          </p14:sldIdLst>
        </p14:section>
        <p14:section name="Team2" id="{BB2B7F09-B81A-4AEE-8AE9-9304B4197166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057" autoAdjust="0"/>
  </p:normalViewPr>
  <p:slideViewPr>
    <p:cSldViewPr>
      <p:cViewPr varScale="1">
        <p:scale>
          <a:sx n="107" d="100"/>
          <a:sy n="107" d="100"/>
        </p:scale>
        <p:origin x="-9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allHits_Si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plotArea>
      <c:layout/>
      <c:scatterChart>
        <c:scatterStyle val="smoothMarker"/>
        <c:ser>
          <c:idx val="0"/>
          <c:order val="0"/>
          <c:tx>
            <c:strRef>
              <c:f>Tabelle1!$B$1</c:f>
              <c:strCache>
                <c:ptCount val="1"/>
                <c:pt idx="0">
                  <c:v>Wand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Tabelle1!$A$2:$A$24</c:f>
              <c:numCache>
                <c:formatCode>0.00</c:formatCode>
                <c:ptCount val="2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</c:numCache>
            </c:numRef>
          </c:xVal>
          <c:yVal>
            <c:numRef>
              <c:f>Tabelle1!$B$2:$B$24</c:f>
              <c:numCache>
                <c:formatCode>0.00</c:formatCode>
                <c:ptCount val="23"/>
                <c:pt idx="0">
                  <c:v>3.81</c:v>
                </c:pt>
                <c:pt idx="1">
                  <c:v>1.22</c:v>
                </c:pt>
                <c:pt idx="2">
                  <c:v>0.95</c:v>
                </c:pt>
                <c:pt idx="3">
                  <c:v>1.17</c:v>
                </c:pt>
                <c:pt idx="4">
                  <c:v>0.78</c:v>
                </c:pt>
                <c:pt idx="5">
                  <c:v>0.8</c:v>
                </c:pt>
                <c:pt idx="6">
                  <c:v>0.36</c:v>
                </c:pt>
                <c:pt idx="7">
                  <c:v>0.5</c:v>
                </c:pt>
                <c:pt idx="8">
                  <c:v>0.72</c:v>
                </c:pt>
                <c:pt idx="9">
                  <c:v>0.48</c:v>
                </c:pt>
                <c:pt idx="10">
                  <c:v>0.9</c:v>
                </c:pt>
                <c:pt idx="11">
                  <c:v>1</c:v>
                </c:pt>
                <c:pt idx="12">
                  <c:v>1.02</c:v>
                </c:pt>
                <c:pt idx="13">
                  <c:v>0.39727722772277202</c:v>
                </c:pt>
                <c:pt idx="14">
                  <c:v>0.322682268226822</c:v>
                </c:pt>
                <c:pt idx="15">
                  <c:v>0.32900000000000001</c:v>
                </c:pt>
                <c:pt idx="16">
                  <c:v>0.39</c:v>
                </c:pt>
                <c:pt idx="17">
                  <c:v>0.12</c:v>
                </c:pt>
                <c:pt idx="18">
                  <c:v>0.3</c:v>
                </c:pt>
                <c:pt idx="19">
                  <c:v>0.18</c:v>
                </c:pt>
                <c:pt idx="20">
                  <c:v>0.39</c:v>
                </c:pt>
                <c:pt idx="21">
                  <c:v>0.37</c:v>
                </c:pt>
                <c:pt idx="22">
                  <c:v>0.31</c:v>
                </c:pt>
              </c:numCache>
            </c:numRef>
          </c:yVal>
          <c:smooth val="1"/>
        </c:ser>
        <c:axId val="106561536"/>
        <c:axId val="106690048"/>
      </c:scatterChart>
      <c:valAx>
        <c:axId val="10656153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Gelernte Runden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6690048"/>
        <c:crosses val="autoZero"/>
        <c:crossBetween val="midCat"/>
      </c:valAx>
      <c:valAx>
        <c:axId val="1066900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Wand</a:t>
                </a:r>
                <a:r>
                  <a:rPr lang="de-DE" baseline="0"/>
                  <a:t>-Kontakt</a:t>
                </a:r>
                <a:endParaRPr lang="de-DE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6561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2E7B-DED3-4FA8-A4CB-12D9EF89658A}" type="datetimeFigureOut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6D1E-F309-4B8F-B111-2DD54D228A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033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3612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416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416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416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41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E9D71C-4D33-4717-A804-80800A20D979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EEFE92-3001-482C-BE44-26B301D0773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91334D-6A8C-4459-A321-C3C4171C99C5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11DBE-05CB-474E-B9E2-2DA12CB0DB23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84317A-68E2-47B8-AB7C-D16C4A6806D5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OliVik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8" name="Grafik 7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1109" y="6366765"/>
            <a:ext cx="632891" cy="518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AlexDan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508762D-7665-4D4F-BEA3-45C7C7D0BEB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9" name="Grafik 8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604773" y="6354538"/>
            <a:ext cx="381266" cy="478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09C27-25D5-4AC2-97BA-FE3E83707857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08D56-06BD-409B-9D98-5EE6E453F0B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7ECD4-2F9A-4B13-B407-66F25B9BC7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9DC932-A236-448B-BA79-4962C312692A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2AADCB-A9F7-4B56-B02E-96C6CCB206E9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9AAA4E-E88D-43D8-B68B-0B76516A8E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atu\Desktop\Aktuelles%20Semester\HAW-LernendeAgenten_RC\Pr&#228;sentation\Videos\OV_MoveEnv.mp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atu\Desktop\Aktuelles%20Semester\HAW-LernendeAgenten_RC\Pr&#228;sentation\Videos\OV_AttackEnv.mp4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atu\Desktop\Aktuelles%20Semester\HAW-LernendeAgenten_RC\Pr&#228;sentation\Videos\OV_vs_RamFire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atu\Desktop\Aktuelles%20Semester\HAW-LernendeAgenten_RC\Pr&#228;sentation\Videos\AD_vs_OV.mp4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atu\Desktop\Aktuelles%20Semester\HAW-LernendeAgenten_RC\Pr&#228;sentation\Videos\Loose_vs_Shadow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Natu\Desktop\Aktuelles%20Semester\HAW-LernendeAgenten_RC\Pr&#228;sentation\Videos\AD_Simple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Natu\Desktop\Aktuelles%20Semester\HAW-LernendeAgenten_RC\Pr&#228;sentation\Videos\AD_Advanced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8002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Lernende Agenten</a:t>
            </a:r>
            <a:br>
              <a:rPr lang="de-DE" dirty="0" smtClean="0"/>
            </a:br>
            <a:r>
              <a:rPr lang="de-DE" dirty="0" smtClean="0"/>
              <a:t>mit </a:t>
            </a:r>
            <a:r>
              <a:rPr lang="de-DE" dirty="0" err="1" smtClean="0"/>
              <a:t>Robocode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772400" cy="695648"/>
          </a:xfrm>
        </p:spPr>
        <p:txBody>
          <a:bodyPr/>
          <a:lstStyle/>
          <a:p>
            <a:r>
              <a:rPr lang="de-DE" dirty="0" smtClean="0"/>
              <a:t>Semesterabschluss-Präsentation 29.06.2015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Wandkontakte im finalen Zustandsraum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Zwei Agenten statt Einem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MoveAgent</a:t>
            </a:r>
            <a:r>
              <a:rPr lang="de-DE" dirty="0" smtClean="0"/>
              <a:t> und </a:t>
            </a:r>
            <a:r>
              <a:rPr lang="de-DE" dirty="0" err="1" smtClean="0"/>
              <a:t>AttackAgent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Unterschiedliche Umweltsichten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Gemeinsames Belohnungssystem</a:t>
            </a:r>
            <a:endParaRPr lang="de-DE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B4A5-2B6E-47D9-B290-4B92AE95656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smtClean="0"/>
              <a:t>Ansatz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Laufe des Projektes 5 Umwelten modelliert</a:t>
            </a:r>
          </a:p>
          <a:p>
            <a:r>
              <a:rPr lang="de-DE" dirty="0" smtClean="0"/>
              <a:t>Erste Ansätze waren zu komplex</a:t>
            </a:r>
            <a:endParaRPr lang="de-DE" dirty="0"/>
          </a:p>
          <a:p>
            <a:r>
              <a:rPr lang="de-DE" dirty="0" smtClean="0"/>
              <a:t>Reduktion der Sichten ohne Informationsverlust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smtClean="0"/>
              <a:t>Umwelten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Beste Umwelt "</a:t>
            </a:r>
            <a:r>
              <a:rPr lang="de-DE" dirty="0" err="1" smtClean="0"/>
              <a:t>WaveSurfEnvironment</a:t>
            </a:r>
            <a:r>
              <a:rPr lang="de-DE" dirty="0" smtClean="0"/>
              <a:t>"</a:t>
            </a:r>
          </a:p>
          <a:p>
            <a:pPr lvl="1"/>
            <a:r>
              <a:rPr lang="de-DE" dirty="0" smtClean="0"/>
              <a:t>360 Umweltzustände</a:t>
            </a:r>
          </a:p>
          <a:p>
            <a:pPr lvl="1"/>
            <a:r>
              <a:rPr lang="de-DE" dirty="0" smtClean="0"/>
              <a:t>7 Aktionsmöglichkeiten für Agenten</a:t>
            </a:r>
          </a:p>
          <a:p>
            <a:r>
              <a:rPr lang="de-DE" dirty="0" smtClean="0"/>
              <a:t>7 * 360 = 2520 Werte-Paare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smtClean="0"/>
              <a:t>Move-Umwelt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Move-Umwelt</a:t>
            </a:r>
            <a:endParaRPr lang="de-DE" dirty="0"/>
          </a:p>
        </p:txBody>
      </p:sp>
      <p:pic>
        <p:nvPicPr>
          <p:cNvPr id="6" name="OV_MoveEnv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313055"/>
            <a:ext cx="6768752" cy="50765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Beste Umwelt "</a:t>
            </a:r>
            <a:r>
              <a:rPr lang="de-DE" dirty="0" err="1" smtClean="0"/>
              <a:t>SimpleAttackEnvironment</a:t>
            </a:r>
            <a:r>
              <a:rPr lang="de-DE" dirty="0" smtClean="0"/>
              <a:t>"</a:t>
            </a:r>
          </a:p>
          <a:p>
            <a:pPr lvl="1"/>
            <a:r>
              <a:rPr lang="de-DE" dirty="0" smtClean="0"/>
              <a:t>120 Umweltzustände</a:t>
            </a:r>
          </a:p>
          <a:p>
            <a:pPr lvl="1"/>
            <a:r>
              <a:rPr lang="de-DE" dirty="0" smtClean="0"/>
              <a:t>63 Aktionsmöglichkeiten für Agenten</a:t>
            </a:r>
          </a:p>
          <a:p>
            <a:r>
              <a:rPr lang="de-DE" dirty="0" smtClean="0"/>
              <a:t>63 * 120 = 7560 Werte-Paare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err="1" smtClean="0"/>
              <a:t>Attack</a:t>
            </a:r>
            <a:r>
              <a:rPr lang="de-DE" dirty="0" smtClean="0"/>
              <a:t>-Umwelt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err="1" smtClean="0"/>
              <a:t>Attack</a:t>
            </a:r>
            <a:r>
              <a:rPr lang="de-DE" dirty="0" smtClean="0"/>
              <a:t>-Umwelt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8" name="OV_AttackEnv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87624" y="1304764"/>
            <a:ext cx="6768752" cy="50765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SARSA-Lambda Algorithmus</a:t>
            </a:r>
          </a:p>
          <a:p>
            <a:r>
              <a:rPr lang="de-DE" dirty="0"/>
              <a:t>Bereits nach wenigen Hundert Runden ist </a:t>
            </a:r>
            <a:r>
              <a:rPr lang="de-DE" dirty="0" smtClean="0"/>
              <a:t>eine Strategie erkennbar</a:t>
            </a:r>
          </a:p>
          <a:p>
            <a:r>
              <a:rPr lang="de-DE" dirty="0" smtClean="0"/>
              <a:t>Strategie stark von Belohnungen abhängig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0677-313E-4F5B-8226-35FDD51504B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Basierend auf den Events von </a:t>
            </a:r>
            <a:r>
              <a:rPr lang="de-DE" dirty="0" err="1" smtClean="0"/>
              <a:t>Robocode</a:t>
            </a:r>
            <a:endParaRPr lang="de-DE" dirty="0" smtClean="0"/>
          </a:p>
          <a:p>
            <a:pPr lvl="1"/>
            <a:r>
              <a:rPr lang="de-DE" dirty="0" smtClean="0"/>
              <a:t>Schießen</a:t>
            </a:r>
          </a:p>
          <a:p>
            <a:pPr lvl="1"/>
            <a:r>
              <a:rPr lang="de-DE" dirty="0" smtClean="0"/>
              <a:t>Rammen</a:t>
            </a:r>
          </a:p>
          <a:p>
            <a:pPr lvl="1"/>
            <a:r>
              <a:rPr lang="de-DE" dirty="0" smtClean="0"/>
              <a:t>Rundenende</a:t>
            </a:r>
          </a:p>
          <a:p>
            <a:r>
              <a:rPr lang="de-DE" dirty="0" smtClean="0"/>
              <a:t>GUI zur leichteren Einstellung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Belohnungen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smtClean="0"/>
              <a:t>Lernerfolg</a:t>
            </a:r>
            <a:endParaRPr lang="de-DE" dirty="0"/>
          </a:p>
        </p:txBody>
      </p:sp>
      <p:pic>
        <p:nvPicPr>
          <p:cNvPr id="6" name="OV_vs_RamFir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304763"/>
            <a:ext cx="6768753" cy="50765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Lernender Agent interagiert mit einer Umwelt</a:t>
            </a:r>
          </a:p>
          <a:p>
            <a:r>
              <a:rPr lang="de-DE" dirty="0" smtClean="0"/>
              <a:t>Agent probiert Aktionen aus</a:t>
            </a:r>
          </a:p>
          <a:p>
            <a:r>
              <a:rPr lang="de-DE" dirty="0" smtClean="0"/>
              <a:t>Erhält „Feedback“ von seiner Umwelt</a:t>
            </a:r>
          </a:p>
          <a:p>
            <a:pPr lvl="1"/>
            <a:r>
              <a:rPr lang="de-DE" dirty="0" smtClean="0"/>
              <a:t>Neuer Zustand</a:t>
            </a:r>
          </a:p>
          <a:p>
            <a:pPr lvl="1"/>
            <a:r>
              <a:rPr lang="de-DE" dirty="0" smtClean="0"/>
              <a:t>Belohnung</a:t>
            </a:r>
          </a:p>
          <a:p>
            <a:pPr marL="109728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Reinforcement Learning - RL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077072"/>
            <a:ext cx="445420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27483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D_vs_OV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8000" y="1305328"/>
            <a:ext cx="6768000" cy="5076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smtClean="0"/>
              <a:t>Finale</a:t>
            </a:r>
            <a:endParaRPr lang="de-DE" sz="5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63" y="2876550"/>
            <a:ext cx="6238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Lernen ist nur eine Annäherung an ein Modell</a:t>
            </a:r>
          </a:p>
          <a:p>
            <a:r>
              <a:rPr lang="de-DE" dirty="0" smtClean="0"/>
              <a:t>Gute Modellierung von Umwelt und Belohnungssystem ist Voraussetzung</a:t>
            </a:r>
          </a:p>
          <a:p>
            <a:r>
              <a:rPr lang="de-DE" dirty="0" smtClean="0"/>
              <a:t>Trotz unterschiedlicher Ansätze ähnliche Ergebnisse</a:t>
            </a:r>
          </a:p>
          <a:p>
            <a:r>
              <a:rPr lang="de-DE" dirty="0" smtClean="0"/>
              <a:t>Nie Perfekt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smtClean="0"/>
              <a:t>Fazit</a:t>
            </a:r>
            <a:endParaRPr lang="de-DE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ose_vs_Shadow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56969" y="260648"/>
            <a:ext cx="8030063" cy="6022547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Alle relevanten Informationen müssen im aktuellen Zustand enthalten sein (</a:t>
            </a:r>
            <a:r>
              <a:rPr lang="de-DE" dirty="0" err="1"/>
              <a:t>Markov</a:t>
            </a:r>
            <a:r>
              <a:rPr lang="de-DE" dirty="0"/>
              <a:t>-Eigenschaft)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Agent benötigt eine Strategie um einem Zustand eine Aktion zuzuordnen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Es werden keine „Lösungen“ für richtiges Verhalten vorgegeben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Agent möchte seine Belohnungen </a:t>
            </a:r>
            <a:r>
              <a:rPr lang="de-DE" dirty="0" smtClean="0"/>
              <a:t>maximieren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 für RL</a:t>
            </a:r>
          </a:p>
        </p:txBody>
      </p:sp>
    </p:spTree>
    <p:extLst>
      <p:ext uri="{BB962C8B-B14F-4D97-AF65-F5344CB8AC3E}">
        <p14:creationId xmlns="" xmlns:p14="http://schemas.microsoft.com/office/powerpoint/2010/main" val="4016090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5BD8-A2A4-4F6F-92BA-4012D1468E09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Robocode</a:t>
            </a:r>
            <a:r>
              <a:rPr lang="de-DE" dirty="0" smtClean="0"/>
              <a:t> – Programmierplattform</a:t>
            </a:r>
            <a:endParaRPr lang="de-DE" dirty="0"/>
          </a:p>
        </p:txBody>
      </p:sp>
      <p:pic>
        <p:nvPicPr>
          <p:cNvPr id="2050" name="Picture 2" descr="http://a.fsdn.com/con/app/proj/robocode/screenshots/Robocode%20Battle%20Fiel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475015" cy="4972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Modellierung des </a:t>
            </a:r>
            <a:r>
              <a:rPr lang="de-DE" dirty="0" err="1"/>
              <a:t>Zutands</a:t>
            </a:r>
            <a:r>
              <a:rPr lang="de-DE" dirty="0"/>
              <a:t>- und Aktionsraums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Problematik: klein halten (sinnvolle </a:t>
            </a:r>
            <a:r>
              <a:rPr lang="de-DE" dirty="0" smtClean="0"/>
              <a:t>Abstraktion)</a:t>
            </a:r>
            <a:endParaRPr lang="de-DE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Lern-Algorithmus: SARSA Lambda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Hohe Lerngeschwindigkeit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Am weitesten verbreitete Lernverfahren in RL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8041" y="4365104"/>
            <a:ext cx="6048375" cy="1866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8815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Agent der den kompletten </a:t>
            </a:r>
            <a:r>
              <a:rPr lang="de-DE" dirty="0"/>
              <a:t>P</a:t>
            </a:r>
            <a:r>
              <a:rPr lang="de-DE" dirty="0" smtClean="0"/>
              <a:t>anzer steuert</a:t>
            </a:r>
          </a:p>
          <a:p>
            <a:r>
              <a:rPr lang="de-DE" dirty="0" smtClean="0"/>
              <a:t>3 Kritische Aspekte fürs Gewinnen</a:t>
            </a:r>
          </a:p>
          <a:p>
            <a:pPr lvl="1"/>
            <a:r>
              <a:rPr lang="de-DE" dirty="0" smtClean="0"/>
              <a:t>Fahren, Schießen, Ausweichen</a:t>
            </a:r>
          </a:p>
          <a:p>
            <a:r>
              <a:rPr lang="de-DE" dirty="0" smtClean="0"/>
              <a:t>9 relevante Spielfeld-Bereiche</a:t>
            </a:r>
          </a:p>
          <a:p>
            <a:pPr lvl="1"/>
            <a:r>
              <a:rPr lang="de-DE" dirty="0" smtClean="0"/>
              <a:t>Nähe zu den Rändern</a:t>
            </a:r>
          </a:p>
          <a:p>
            <a:r>
              <a:rPr lang="de-DE" dirty="0" smtClean="0"/>
              <a:t>8 Fahrtrichtungs-Aktionen</a:t>
            </a:r>
          </a:p>
          <a:p>
            <a:r>
              <a:rPr lang="de-DE" dirty="0" smtClean="0"/>
              <a:t>Negative Belohnung für Wandkontakt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Ansatz und 1. Modellierung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723275" y="3789040"/>
            <a:ext cx="1872208" cy="11521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72 </a:t>
            </a:r>
          </a:p>
          <a:p>
            <a:pPr algn="ctr"/>
            <a:r>
              <a:rPr lang="de-DE" sz="2000" b="1" dirty="0" smtClean="0"/>
              <a:t>State-Action Paare</a:t>
            </a:r>
            <a:endParaRPr lang="de-DE" sz="2000" b="1" dirty="0"/>
          </a:p>
        </p:txBody>
      </p:sp>
    </p:spTree>
    <p:extLst>
      <p:ext uri="{BB962C8B-B14F-4D97-AF65-F5344CB8AC3E}">
        <p14:creationId xmlns="" xmlns:p14="http://schemas.microsoft.com/office/powerpoint/2010/main" val="3452509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r>
              <a:rPr lang="de-DE" dirty="0" smtClean="0"/>
              <a:t>. Modellierung</a:t>
            </a:r>
            <a:endParaRPr lang="de-DE" dirty="0"/>
          </a:p>
        </p:txBody>
      </p:sp>
      <p:pic>
        <p:nvPicPr>
          <p:cNvPr id="7" name="AD_Simpl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8000" y="1313056"/>
            <a:ext cx="6768000" cy="507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6701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Zustände</a:t>
            </a:r>
          </a:p>
          <a:p>
            <a:pPr lvl="1"/>
            <a:r>
              <a:rPr lang="de-DE" dirty="0" smtClean="0"/>
              <a:t>9 </a:t>
            </a:r>
            <a:r>
              <a:rPr lang="de-DE" dirty="0"/>
              <a:t>Spielfeld-Bereiche</a:t>
            </a:r>
            <a:endParaRPr lang="de-DE" dirty="0" smtClean="0"/>
          </a:p>
          <a:p>
            <a:pPr lvl="1"/>
            <a:r>
              <a:rPr lang="de-DE" dirty="0" smtClean="0"/>
              <a:t>Position </a:t>
            </a:r>
            <a:r>
              <a:rPr lang="de-DE" dirty="0"/>
              <a:t>des Gegners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(8 Himmelsrichtung)</a:t>
            </a:r>
          </a:p>
          <a:p>
            <a:pPr lvl="1"/>
            <a:r>
              <a:rPr lang="de-DE" dirty="0" smtClean="0"/>
              <a:t>Fahrtrichtung des Gegners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(8 Himmelsrichtung)</a:t>
            </a:r>
          </a:p>
          <a:p>
            <a:pPr lvl="1"/>
            <a:r>
              <a:rPr lang="de-DE" dirty="0" smtClean="0"/>
              <a:t>Distanz zum Gegner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(3 Zonen)</a:t>
            </a:r>
          </a:p>
          <a:p>
            <a:r>
              <a:rPr lang="de-DE" dirty="0" smtClean="0"/>
              <a:t>Aktionen</a:t>
            </a:r>
          </a:p>
          <a:p>
            <a:pPr lvl="1"/>
            <a:r>
              <a:rPr lang="de-DE" dirty="0" smtClean="0"/>
              <a:t>Fahren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(8 Himmelsrichtung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dirty="0"/>
          </a:p>
          <a:p>
            <a:pPr lvl="1"/>
            <a:r>
              <a:rPr lang="de-DE" dirty="0" smtClean="0"/>
              <a:t>Zielen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(5 Offsets)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Finale </a:t>
            </a:r>
            <a:r>
              <a:rPr lang="de-DE" dirty="0"/>
              <a:t>M</a:t>
            </a:r>
            <a:r>
              <a:rPr lang="de-DE" dirty="0" smtClean="0"/>
              <a:t>odellierung 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372200" y="4725144"/>
            <a:ext cx="1944216" cy="11521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57600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State-Action Paare</a:t>
            </a:r>
            <a:endParaRPr lang="de-DE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7009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D_Advanced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8000" y="1305328"/>
            <a:ext cx="6768000" cy="5076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Finale Modellierung 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92190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387</Words>
  <Application>Microsoft Office PowerPoint</Application>
  <PresentationFormat>Bildschirmpräsentation (4:3)</PresentationFormat>
  <Paragraphs>132</Paragraphs>
  <Slides>22</Slides>
  <Notes>5</Notes>
  <HiddenSlides>0</HiddenSlides>
  <MMClips>7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Deimos</vt:lpstr>
      <vt:lpstr>Lernende Agenten mit Robocode</vt:lpstr>
      <vt:lpstr>Reinforcement Learning - RL</vt:lpstr>
      <vt:lpstr>Voraussetzungen für RL</vt:lpstr>
      <vt:lpstr>Robocode – Programmierplattform</vt:lpstr>
      <vt:lpstr>Implementierung </vt:lpstr>
      <vt:lpstr>Ansatz und 1. Modellierung</vt:lpstr>
      <vt:lpstr>1. Modellierung</vt:lpstr>
      <vt:lpstr>Finale Modellierung </vt:lpstr>
      <vt:lpstr>Finale Modellierung </vt:lpstr>
      <vt:lpstr>Wandkontakte im finalen Zustandsraum</vt:lpstr>
      <vt:lpstr>Team Oli&amp;Viktor: Ansatz</vt:lpstr>
      <vt:lpstr>Team Oli&amp;Viktor: Umwelten</vt:lpstr>
      <vt:lpstr>Team Oli&amp;Viktor: Move-Umwelt</vt:lpstr>
      <vt:lpstr>Team Oli&amp;Viktor: Move-Umwelt</vt:lpstr>
      <vt:lpstr>Team Oli&amp;Viktor: Attack-Umwelt</vt:lpstr>
      <vt:lpstr>Team Oli&amp;Viktor: Attack-Umwelt</vt:lpstr>
      <vt:lpstr>Team Oli&amp;Viktor: Lernen</vt:lpstr>
      <vt:lpstr>Team Oli&amp;Viktor: Belohnungen</vt:lpstr>
      <vt:lpstr>Team Oli&amp;Viktor: Lernerfolg</vt:lpstr>
      <vt:lpstr>Finale</vt:lpstr>
      <vt:lpstr>Fazit</vt:lpstr>
      <vt:lpstr>Folie 22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Natu</dc:creator>
  <cp:lastModifiedBy>Natu</cp:lastModifiedBy>
  <cp:revision>116</cp:revision>
  <dcterms:created xsi:type="dcterms:W3CDTF">2015-06-01T11:44:26Z</dcterms:created>
  <dcterms:modified xsi:type="dcterms:W3CDTF">2015-06-29T08:44:17Z</dcterms:modified>
</cp:coreProperties>
</file>