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057" autoAdjust="0"/>
  </p:normalViewPr>
  <p:slideViewPr>
    <p:cSldViewPr>
      <p:cViewPr>
        <p:scale>
          <a:sx n="100" d="100"/>
          <a:sy n="100" d="100"/>
        </p:scale>
        <p:origin x="-113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08.06.2015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30213" lvl="0" indent="-277813"/>
            <a:r>
              <a:rPr lang="de-DE" dirty="0" smtClean="0"/>
              <a:t>2</a:t>
            </a:r>
            <a:r>
              <a:rPr lang="de-DE" baseline="0" dirty="0" smtClean="0"/>
              <a:t> – Potenziell Indirekt:</a:t>
            </a:r>
            <a:endParaRPr lang="de-DE" dirty="0" smtClean="0"/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Nicht gegen den Rand fahren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Feuern lohnt sich nur bei guter Trefferwahrscheinlichkeit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gut, gerammt werden nicht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Rammen ist schlecht wenn wir wenig Energie haben</a:t>
            </a:r>
          </a:p>
          <a:p>
            <a:pPr marL="430213" lvl="0" indent="-277813">
              <a:buFont typeface="Arial" pitchFamily="34" charset="0"/>
              <a:buChar char="•"/>
            </a:pPr>
            <a:r>
              <a:rPr lang="de-DE" dirty="0" smtClean="0"/>
              <a:t>Richtungswechsel reduzieren das Risiko getroffen zu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8 Himmelsrichtungen: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Position</a:t>
            </a:r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Gegner Fahrtrichtung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t>08.06.2015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t>08.06.2015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t>08.06.2015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t>08.06.2015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t>08.06.2015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LARC – Lernende Agenten 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Semesterzwischenbericht 08.06.2015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Reduktion der "MoveEnvironment"</a:t>
            </a:r>
          </a:p>
          <a:p>
            <a:r>
              <a:rPr lang="de-DE" smtClean="0"/>
              <a:t>Vorher:</a:t>
            </a:r>
          </a:p>
          <a:p>
            <a:pPr lvl="1"/>
            <a:r>
              <a:rPr lang="de-DE" smtClean="0"/>
              <a:t>90.000 Zustände * 9 Aktionen = 810.000 Q-Werte</a:t>
            </a:r>
          </a:p>
          <a:p>
            <a:r>
              <a:rPr lang="de-DE" smtClean="0"/>
              <a:t>Jetzt:</a:t>
            </a:r>
          </a:p>
          <a:p>
            <a:pPr lvl="1"/>
            <a:r>
              <a:rPr lang="de-DE" smtClean="0"/>
              <a:t>1280 Zustände * 9 Aktionen = 11.520 Q-Werte</a:t>
            </a:r>
          </a:p>
          <a:p>
            <a:r>
              <a:rPr lang="de-DE" smtClean="0"/>
              <a:t>Reduktion um mehr als 98%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Reduktion der "</a:t>
            </a:r>
            <a:r>
              <a:rPr lang="de-DE" dirty="0" err="1" smtClean="0"/>
              <a:t>AttackEnvironment</a:t>
            </a:r>
            <a:r>
              <a:rPr lang="de-DE" dirty="0" smtClean="0"/>
              <a:t>"</a:t>
            </a:r>
          </a:p>
          <a:p>
            <a:r>
              <a:rPr lang="de-DE" dirty="0" smtClean="0"/>
              <a:t>Vorher:</a:t>
            </a:r>
          </a:p>
          <a:p>
            <a:pPr lvl="1"/>
            <a:r>
              <a:rPr lang="de-DE" dirty="0" smtClean="0"/>
              <a:t>899 Zustände * 109 Aktionen = 97.991 Q-Werte</a:t>
            </a:r>
          </a:p>
          <a:p>
            <a:r>
              <a:rPr lang="de-DE" dirty="0" smtClean="0"/>
              <a:t>Jetzt:</a:t>
            </a:r>
          </a:p>
          <a:p>
            <a:pPr lvl="1"/>
            <a:r>
              <a:rPr lang="de-DE" dirty="0" smtClean="0"/>
              <a:t>120 Zustände * 63 Aktionen = 7.560 Q-Werte</a:t>
            </a:r>
          </a:p>
          <a:p>
            <a:r>
              <a:rPr lang="de-DE" dirty="0" smtClean="0"/>
              <a:t>Reduktion um mehr als 92%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Team Oli&amp;Viktor: 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641A-4FED-4495-8D10-FDE3EE7551A2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Anfangs Algorithmus falsch verstanden</a:t>
            </a:r>
          </a:p>
          <a:p>
            <a:r>
              <a:rPr lang="de-DE" dirty="0" smtClean="0"/>
              <a:t>Richtiger </a:t>
            </a:r>
            <a:r>
              <a:rPr lang="de-DE" dirty="0" smtClean="0"/>
              <a:t>SARSA-Lambda </a:t>
            </a:r>
            <a:r>
              <a:rPr lang="de-DE" dirty="0" smtClean="0"/>
              <a:t>Algorithmus:</a:t>
            </a:r>
          </a:p>
          <a:p>
            <a:pPr lvl="1"/>
            <a:r>
              <a:rPr lang="de-DE" dirty="0" smtClean="0"/>
              <a:t>Sehr unübersichtlich </a:t>
            </a:r>
            <a:r>
              <a:rPr lang="de-DE" dirty="0" smtClean="0">
                <a:sym typeface="Symbol"/>
              </a:rPr>
              <a:t></a:t>
            </a:r>
            <a:r>
              <a:rPr lang="de-DE" dirty="0" smtClean="0"/>
              <a:t> schwierigere Fehlersuche</a:t>
            </a:r>
          </a:p>
          <a:p>
            <a:pPr lvl="1"/>
            <a:r>
              <a:rPr lang="de-DE" dirty="0" smtClean="0"/>
              <a:t>Anfangs unendlich hohe Werte</a:t>
            </a:r>
          </a:p>
          <a:p>
            <a:pPr lvl="1"/>
            <a:r>
              <a:rPr lang="de-DE" dirty="0" smtClean="0"/>
              <a:t>Einige Aktionen, wie z.B. gegen die Wand fahren nicht richtig gelernt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des Gegners verbessert </a:t>
            </a:r>
            <a:r>
              <a:rPr lang="de-DE" dirty="0" smtClean="0"/>
              <a:t>Strategie</a:t>
            </a:r>
          </a:p>
          <a:p>
            <a:r>
              <a:rPr lang="de-DE" dirty="0" smtClean="0"/>
              <a:t>Bereits nach wenigen Hundert Runden ist eine</a:t>
            </a:r>
          </a:p>
          <a:p>
            <a:pPr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 smtClean="0"/>
              <a:t>Strategie erkennbar</a:t>
            </a:r>
          </a:p>
          <a:p>
            <a:r>
              <a:rPr lang="de-DE" dirty="0" smtClean="0"/>
              <a:t>Sehr gut zu sehen gegen "</a:t>
            </a:r>
            <a:r>
              <a:rPr lang="de-DE" dirty="0" err="1" smtClean="0"/>
              <a:t>RamFire</a:t>
            </a:r>
            <a:r>
              <a:rPr lang="de-DE" dirty="0" smtClean="0"/>
              <a:t>"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088-B3E2-4015-A4FE-0E9D32190ABF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Reinforcement Learning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SARSA-Lambda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Unterschied: 2 Agenten vs. 1 Agent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LARC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Gleiches Lernergebnis in kürzerer Zeit</a:t>
            </a:r>
          </a:p>
          <a:p>
            <a:r>
              <a:rPr lang="de-DE" dirty="0" smtClean="0"/>
              <a:t>Implementierungs-Schwierigkeiten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Lernalgorithmus – </a:t>
            </a:r>
            <a:r>
              <a:rPr lang="de-DE" dirty="0" smtClean="0"/>
              <a:t>SARSA(</a:t>
            </a:r>
            <a:r>
              <a:rPr lang="el-GR" dirty="0" smtClean="0"/>
              <a:t>λ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1805" y="4509120"/>
            <a:ext cx="6048375" cy="18669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7287" y="2365846"/>
            <a:ext cx="3992893" cy="149733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FB7-8BD3-451D-8EFB-ADDC69472F55}" type="datetime1">
              <a:rPr lang="de-DE" smtClean="0"/>
              <a:t>08.06.2015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658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ewitterblitz 5"/>
          <p:cNvSpPr/>
          <p:nvPr/>
        </p:nvSpPr>
        <p:spPr>
          <a:xfrm>
            <a:off x="1907704" y="116632"/>
            <a:ext cx="4176464" cy="5832648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Position</a:t>
            </a:r>
          </a:p>
          <a:p>
            <a:pPr marL="971550" lvl="1" indent="-514350"/>
            <a:r>
              <a:rPr lang="de-DE" dirty="0" smtClean="0"/>
              <a:t>Ungefähre Positionen reichen</a:t>
            </a:r>
          </a:p>
          <a:p>
            <a:pPr marL="971550" lvl="1" indent="-514350"/>
            <a:r>
              <a:rPr lang="de-DE" dirty="0" smtClean="0"/>
              <a:t>Spielfeld Unterteilung in </a:t>
            </a:r>
            <a:r>
              <a:rPr lang="de-DE" u="sng" dirty="0" smtClean="0"/>
              <a:t>panzergroße Felder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Abstraktion: Energiehaushalt</a:t>
            </a:r>
          </a:p>
          <a:p>
            <a:pPr marL="971550" lvl="1" indent="-514350"/>
            <a:r>
              <a:rPr lang="de-DE" dirty="0" smtClean="0"/>
              <a:t>Maximale Nutzung des intrinsischen Feedbacks</a:t>
            </a:r>
          </a:p>
          <a:p>
            <a:pPr marL="971550" lvl="1" indent="-514350"/>
            <a:r>
              <a:rPr lang="de-DE" dirty="0" smtClean="0"/>
              <a:t>Zentrales Verhältnis: </a:t>
            </a:r>
            <a:r>
              <a:rPr lang="de-DE" u="sng" dirty="0" smtClean="0"/>
              <a:t>Unsere Energie / Gegner Energie</a:t>
            </a:r>
          </a:p>
          <a:p>
            <a:pPr marL="971550" lvl="1" indent="-514350"/>
            <a:r>
              <a:rPr lang="de-DE" dirty="0" smtClean="0"/>
              <a:t>Potenziell indirekt enthaltene Informationen? </a:t>
            </a:r>
          </a:p>
          <a:p>
            <a:pPr marL="358775" indent="-358775">
              <a:buFont typeface="+mj-lt"/>
              <a:buAutoNum type="arabicPeriod"/>
            </a:pPr>
            <a:r>
              <a:rPr lang="de-DE" dirty="0" smtClean="0"/>
              <a:t>Abstraktion</a:t>
            </a:r>
            <a:r>
              <a:rPr lang="de-DE" dirty="0" smtClean="0"/>
              <a:t>: Zielen</a:t>
            </a:r>
          </a:p>
          <a:p>
            <a:pPr marL="971550" lvl="1" indent="-514350"/>
            <a:r>
              <a:rPr lang="de-DE" dirty="0" smtClean="0"/>
              <a:t>Richtung der </a:t>
            </a:r>
            <a:r>
              <a:rPr lang="de-DE" dirty="0" err="1" smtClean="0"/>
              <a:t>Gun</a:t>
            </a:r>
            <a:r>
              <a:rPr lang="de-DE" dirty="0" smtClean="0"/>
              <a:t> (in 10° Schritten)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 Zustandsraum-Modellierung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084168" y="5013176"/>
            <a:ext cx="2603801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9,72 Millionen Zustände</a:t>
            </a:r>
            <a:endParaRPr lang="de-DE" sz="2400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E9FB-513B-47F0-9926-29CA378BFD36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Reduktion des Zustandsraumes</a:t>
            </a:r>
          </a:p>
          <a:p>
            <a:pPr lvl="1"/>
            <a:r>
              <a:rPr lang="de-DE" dirty="0" smtClean="0"/>
              <a:t>Spielfeld in nur 5 kritische Zonen aufgeteilt</a:t>
            </a:r>
          </a:p>
          <a:p>
            <a:pPr lvl="1"/>
            <a:r>
              <a:rPr lang="de-DE" dirty="0" smtClean="0"/>
              <a:t>2x 8 </a:t>
            </a:r>
            <a:r>
              <a:rPr lang="de-DE" dirty="0" smtClean="0"/>
              <a:t>Himmelsrichtungen </a:t>
            </a:r>
          </a:p>
          <a:p>
            <a:pPr lvl="1"/>
            <a:r>
              <a:rPr lang="de-DE" dirty="0" smtClean="0"/>
              <a:t>3 </a:t>
            </a:r>
            <a:r>
              <a:rPr lang="de-DE" dirty="0" smtClean="0"/>
              <a:t>Distanz-Zonen zum Gegner</a:t>
            </a:r>
          </a:p>
          <a:p>
            <a:r>
              <a:rPr lang="de-DE" dirty="0" smtClean="0"/>
              <a:t>Reduktion der Aktionen</a:t>
            </a:r>
          </a:p>
          <a:p>
            <a:pPr lvl="1"/>
            <a:r>
              <a:rPr lang="de-DE" dirty="0" smtClean="0"/>
              <a:t>Feuern / nicht Feuern</a:t>
            </a:r>
          </a:p>
          <a:p>
            <a:pPr lvl="1"/>
            <a:r>
              <a:rPr lang="de-DE" dirty="0" smtClean="0"/>
              <a:t>8 Himmelsrichtungen anfahren + stehen</a:t>
            </a:r>
          </a:p>
          <a:p>
            <a:pPr lvl="1"/>
            <a:r>
              <a:rPr lang="de-DE" dirty="0" smtClean="0"/>
              <a:t>5 </a:t>
            </a:r>
            <a:r>
              <a:rPr lang="de-DE" dirty="0" err="1" smtClean="0"/>
              <a:t>Gun</a:t>
            </a:r>
            <a:r>
              <a:rPr lang="de-DE" dirty="0" smtClean="0"/>
              <a:t> Offset Positionen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Implementierte Änderungen</a:t>
            </a:r>
            <a:endParaRPr lang="de-DE" dirty="0"/>
          </a:p>
        </p:txBody>
      </p:sp>
      <p:sp>
        <p:nvSpPr>
          <p:cNvPr id="5" name="Rounded Rectangle 3"/>
          <p:cNvSpPr/>
          <p:nvPr/>
        </p:nvSpPr>
        <p:spPr>
          <a:xfrm>
            <a:off x="6936751" y="1844824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960 Zustände</a:t>
            </a:r>
            <a:endParaRPr lang="de-DE" sz="2000" b="1" dirty="0"/>
          </a:p>
        </p:txBody>
      </p:sp>
      <p:sp>
        <p:nvSpPr>
          <p:cNvPr id="6" name="Rounded Rectangle 3"/>
          <p:cNvSpPr/>
          <p:nvPr/>
        </p:nvSpPr>
        <p:spPr>
          <a:xfrm>
            <a:off x="6936751" y="4149080"/>
            <a:ext cx="1667697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90 Aktionen</a:t>
            </a:r>
            <a:endParaRPr lang="de-DE" sz="2000" b="1" dirty="0"/>
          </a:p>
        </p:txBody>
      </p:sp>
      <p:sp>
        <p:nvSpPr>
          <p:cNvPr id="10" name="Rounded Rectangle 3"/>
          <p:cNvSpPr/>
          <p:nvPr/>
        </p:nvSpPr>
        <p:spPr>
          <a:xfrm>
            <a:off x="6300192" y="5394514"/>
            <a:ext cx="2304256" cy="9148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60480 erreichbare Values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CB4-7CD9-42F9-8C0F-B29CAD347367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Richtiges Fahren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rammen</a:t>
            </a:r>
          </a:p>
          <a:p>
            <a:pPr lvl="1"/>
            <a:r>
              <a:rPr lang="de-DE" dirty="0" smtClean="0"/>
              <a:t>Bestrafungen:</a:t>
            </a:r>
          </a:p>
          <a:p>
            <a:pPr lvl="2"/>
            <a:r>
              <a:rPr lang="de-DE" dirty="0" smtClean="0"/>
              <a:t>Gegen die Wand fahren</a:t>
            </a:r>
          </a:p>
          <a:p>
            <a:pPr lvl="2"/>
            <a:r>
              <a:rPr lang="de-DE" dirty="0" smtClean="0"/>
              <a:t>Vom Gegner gerammt werden</a:t>
            </a:r>
          </a:p>
          <a:p>
            <a:pPr lvl="2"/>
            <a:r>
              <a:rPr lang="de-DE" dirty="0" smtClean="0"/>
              <a:t>Von </a:t>
            </a:r>
            <a:r>
              <a:rPr lang="de-DE" dirty="0" err="1" smtClean="0"/>
              <a:t>Gegnerkugel</a:t>
            </a:r>
            <a:r>
              <a:rPr lang="de-DE" dirty="0" smtClean="0"/>
              <a:t> getroffen werden</a:t>
            </a:r>
          </a:p>
          <a:p>
            <a:r>
              <a:rPr lang="de-DE" dirty="0" smtClean="0"/>
              <a:t>Richtiges Zielen</a:t>
            </a:r>
          </a:p>
          <a:p>
            <a:pPr lvl="1"/>
            <a:r>
              <a:rPr lang="de-DE" dirty="0" smtClean="0"/>
              <a:t>Belohnung</a:t>
            </a:r>
          </a:p>
          <a:p>
            <a:pPr lvl="2"/>
            <a:r>
              <a:rPr lang="de-DE" dirty="0" smtClean="0"/>
              <a:t>Gegner treffen</a:t>
            </a:r>
          </a:p>
          <a:p>
            <a:pPr lvl="1"/>
            <a:r>
              <a:rPr lang="de-DE" dirty="0" smtClean="0"/>
              <a:t>Bestrafung</a:t>
            </a:r>
          </a:p>
          <a:p>
            <a:pPr lvl="2"/>
            <a:r>
              <a:rPr lang="de-DE" dirty="0" smtClean="0"/>
              <a:t>Gegen die Wand schießen</a:t>
            </a:r>
          </a:p>
          <a:p>
            <a:r>
              <a:rPr lang="de-DE" dirty="0" smtClean="0"/>
              <a:t>Spiele gewinnen</a:t>
            </a:r>
          </a:p>
          <a:p>
            <a:pPr lvl="1"/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Belohnungsschema für Lernziele</a:t>
            </a:r>
            <a:endParaRPr lang="de-DE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8C23-2A23-41F8-92E4-52B64C1849E8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Lernt nicht gegen die Wand  zu fahren</a:t>
            </a:r>
          </a:p>
          <a:p>
            <a:r>
              <a:rPr lang="de-DE" dirty="0" smtClean="0"/>
              <a:t>Zielen scheint zu schwierig mit den gegebenen Informationen des Zustandsraums</a:t>
            </a:r>
          </a:p>
          <a:p>
            <a:r>
              <a:rPr lang="de-DE" dirty="0" smtClean="0"/>
              <a:t>Gegen einfache Gegner schießt der Robot weniger gegen die Wand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Erzielte Lernerfolge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5710-9B46-45FA-8647-3E58F6D79FD4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9316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Lernen und kämpfen gegen den anderen </a:t>
            </a:r>
            <a:r>
              <a:rPr lang="de-DE" smtClean="0"/>
              <a:t>LARC Robot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3F4C-ED86-48BE-A883-CDA9CA9B4973}" type="datetime1">
              <a:rPr lang="de-DE" smtClean="0"/>
              <a:t>08.06.2015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8394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Zu hohe Komplexität der Umwelten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Falsch implementierter Algorithmus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Belohnung richtig einstellen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t>08.06.2015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Probleme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404</Words>
  <Application>Microsoft Office PowerPoint</Application>
  <PresentationFormat>Bildschirmpräsentation (4:3)</PresentationFormat>
  <Paragraphs>117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LARC – Lernende Agenten mit Robocode</vt:lpstr>
      <vt:lpstr>Projekt LARC</vt:lpstr>
      <vt:lpstr>Lernalgorithmus – SARSA(λ)</vt:lpstr>
      <vt:lpstr>Alte Zustandsraum-Modellierung</vt:lpstr>
      <vt:lpstr>Implementierte Änderungen</vt:lpstr>
      <vt:lpstr>Belohnungsschema für Lernziele</vt:lpstr>
      <vt:lpstr>Erzielte Lernerfolge</vt:lpstr>
      <vt:lpstr>Weiteres Vorgehen</vt:lpstr>
      <vt:lpstr>Team Oli&amp;Viktor: Probleme</vt:lpstr>
      <vt:lpstr>Team Oli&amp;Viktor: Umwelt</vt:lpstr>
      <vt:lpstr>Team Oli&amp;Viktor: Umwelt</vt:lpstr>
      <vt:lpstr>Team Oli&amp;Viktor: Lernen</vt:lpstr>
      <vt:lpstr>Team Oli&amp;Viktor: Lernen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Natu</cp:lastModifiedBy>
  <cp:revision>33</cp:revision>
  <dcterms:created xsi:type="dcterms:W3CDTF">2015-06-01T11:44:26Z</dcterms:created>
  <dcterms:modified xsi:type="dcterms:W3CDTF">2015-06-08T07:10:23Z</dcterms:modified>
</cp:coreProperties>
</file>