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3" r:id="rId5"/>
    <p:sldId id="261" r:id="rId6"/>
    <p:sldId id="265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56E4-D78B-41D8-BB7D-3B383BA161E5}" type="datetimeFigureOut">
              <a:rPr lang="de-DE" smtClean="0"/>
              <a:pPr/>
              <a:t>05.06.2015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Autofit/>
          </a:bodyPr>
          <a:lstStyle/>
          <a:p>
            <a:r>
              <a:rPr lang="de-DE" b="1" dirty="0" smtClean="0"/>
              <a:t>Reinforcement Learning </a:t>
            </a:r>
            <a:br>
              <a:rPr lang="de-DE" b="1" dirty="0" smtClean="0"/>
            </a:br>
            <a:r>
              <a:rPr lang="de-DE" b="1" dirty="0" smtClean="0"/>
              <a:t>mit</a:t>
            </a:r>
            <a:endParaRPr lang="de-D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Build the best - destroy the rest!</a:t>
            </a:r>
            <a:endParaRPr lang="de-DE" sz="2000" i="1" dirty="0" smtClean="0">
              <a:solidFill>
                <a:schemeClr val="tx1"/>
              </a:solidFill>
            </a:endParaRPr>
          </a:p>
          <a:p>
            <a:r>
              <a:rPr lang="de-DE" sz="3400" dirty="0" smtClean="0"/>
              <a:t>2. </a:t>
            </a:r>
            <a:r>
              <a:rPr lang="de-DE" sz="3400" dirty="0" smtClean="0"/>
              <a:t>Zwischenbericht</a:t>
            </a:r>
          </a:p>
          <a:p>
            <a:r>
              <a:rPr lang="de-DE" sz="3400" dirty="0" smtClean="0"/>
              <a:t>08</a:t>
            </a:r>
            <a:r>
              <a:rPr lang="de-DE" sz="3400" dirty="0" smtClean="0"/>
              <a:t>.06.2015 </a:t>
            </a:r>
            <a:endParaRPr lang="de-DE" sz="3400" dirty="0"/>
          </a:p>
        </p:txBody>
      </p:sp>
      <p:pic>
        <p:nvPicPr>
          <p:cNvPr id="6" name="Picture 2" descr="http://upload.wikimedia.org/wikipedia/commons/e/e2/Robocode_logo_ta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591" y="2564904"/>
            <a:ext cx="5429250" cy="20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Lernalgorithmus – SARSA Lambda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de-DE" dirty="0" smtClean="0"/>
              <a:t>Gleiches Lernergebnis in kürzerer Zeit</a:t>
            </a:r>
          </a:p>
          <a:p>
            <a:r>
              <a:rPr lang="de-DE" dirty="0" smtClean="0"/>
              <a:t>Implementierungs-Schwierigkeiten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05" y="4509120"/>
            <a:ext cx="6048375" cy="1866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7" y="2365846"/>
            <a:ext cx="3992893" cy="14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witterblitz 5"/>
          <p:cNvSpPr/>
          <p:nvPr/>
        </p:nvSpPr>
        <p:spPr>
          <a:xfrm>
            <a:off x="1907704" y="116632"/>
            <a:ext cx="4176464" cy="5832648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de-DE" dirty="0" smtClean="0"/>
              <a:t>Alte </a:t>
            </a:r>
            <a:r>
              <a:rPr lang="de-DE" dirty="0" smtClean="0"/>
              <a:t>Zustandsraum-Modellierung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412776"/>
            <a:ext cx="8373616" cy="4958011"/>
          </a:xfrm>
        </p:spPr>
        <p:txBody>
          <a:bodyPr>
            <a:normAutofit fontScale="77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Position</a:t>
            </a:r>
          </a:p>
          <a:p>
            <a:pPr marL="971550" lvl="1" indent="-514350"/>
            <a:r>
              <a:rPr lang="de-DE" dirty="0" smtClean="0"/>
              <a:t>Ungefähre Positionen reichen</a:t>
            </a:r>
          </a:p>
          <a:p>
            <a:pPr marL="971550" lvl="1" indent="-514350"/>
            <a:r>
              <a:rPr lang="de-DE" dirty="0" smtClean="0"/>
              <a:t>Spielfeld Unterteilung in </a:t>
            </a:r>
            <a:r>
              <a:rPr lang="de-DE" u="sng" dirty="0" smtClean="0"/>
              <a:t>panzergroße Felder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Energiehaushalt</a:t>
            </a:r>
          </a:p>
          <a:p>
            <a:pPr marL="971550" lvl="1" indent="-514350"/>
            <a:r>
              <a:rPr lang="de-DE" dirty="0" smtClean="0"/>
              <a:t>Maximale Nutzung des intrinsischen Feedbacks</a:t>
            </a:r>
          </a:p>
          <a:p>
            <a:pPr marL="971550" lvl="1" indent="-514350"/>
            <a:r>
              <a:rPr lang="de-DE" dirty="0" smtClean="0"/>
              <a:t>Zentrales Verhältnis: </a:t>
            </a:r>
            <a:r>
              <a:rPr lang="de-DE" u="sng" dirty="0" smtClean="0"/>
              <a:t>Unsere Energie / Gegner Energie</a:t>
            </a:r>
          </a:p>
          <a:p>
            <a:pPr marL="971550" lvl="1" indent="-514350"/>
            <a:r>
              <a:rPr lang="de-DE" dirty="0" smtClean="0"/>
              <a:t>Potenziell indirekt enthaltene Informationen? </a:t>
            </a:r>
          </a:p>
          <a:p>
            <a:pPr marL="1344613" lvl="2" indent="-277813"/>
            <a:r>
              <a:rPr lang="de-DE" dirty="0" smtClean="0"/>
              <a:t>Nicht gegen den Rand fahren</a:t>
            </a:r>
          </a:p>
          <a:p>
            <a:pPr marL="1344613" lvl="2" indent="-277813"/>
            <a:r>
              <a:rPr lang="de-DE" dirty="0" smtClean="0"/>
              <a:t>Feuern lohnt sich nur bei guter Trefferwahrscheinlichkeit</a:t>
            </a:r>
          </a:p>
          <a:p>
            <a:pPr marL="1344613" lvl="2" indent="-277813"/>
            <a:r>
              <a:rPr lang="de-DE" dirty="0" smtClean="0"/>
              <a:t>Rammen ist gut, gerammt werden nicht</a:t>
            </a:r>
          </a:p>
          <a:p>
            <a:pPr marL="1344613" lvl="2" indent="-277813"/>
            <a:r>
              <a:rPr lang="de-DE" dirty="0" smtClean="0"/>
              <a:t>Rammen ist schlecht wenn wir wenig Energie haben</a:t>
            </a:r>
          </a:p>
          <a:p>
            <a:pPr marL="1344613" lvl="2" indent="-277813"/>
            <a:r>
              <a:rPr lang="de-DE" dirty="0" smtClean="0"/>
              <a:t>Richtungswechsel reduzieren das Risiko getroffen zu werden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Zielen</a:t>
            </a:r>
          </a:p>
          <a:p>
            <a:pPr marL="971550" lvl="1" indent="-514350"/>
            <a:r>
              <a:rPr lang="de-DE" dirty="0" smtClean="0"/>
              <a:t>Richtung der </a:t>
            </a:r>
            <a:r>
              <a:rPr lang="de-DE" dirty="0" err="1" smtClean="0"/>
              <a:t>Gun</a:t>
            </a:r>
            <a:r>
              <a:rPr lang="de-DE" dirty="0" smtClean="0"/>
              <a:t> (in 10° Schritten)</a:t>
            </a:r>
            <a:endParaRPr lang="de-DE" dirty="0" smtClean="0"/>
          </a:p>
        </p:txBody>
      </p:sp>
      <p:sp>
        <p:nvSpPr>
          <p:cNvPr id="5" name="Rounded Rectangle 3"/>
          <p:cNvSpPr/>
          <p:nvPr/>
        </p:nvSpPr>
        <p:spPr>
          <a:xfrm>
            <a:off x="6084168" y="5445224"/>
            <a:ext cx="2603801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9,72 Millionen Zustände</a:t>
            </a:r>
            <a:endParaRPr lang="de-DE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Implementierte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Reduktion des Zustandsraumes</a:t>
            </a:r>
          </a:p>
          <a:p>
            <a:pPr lvl="1"/>
            <a:r>
              <a:rPr lang="de-DE" dirty="0" smtClean="0"/>
              <a:t>Spielfeld in nur 5 kritische Zonen aufgeteilt</a:t>
            </a:r>
          </a:p>
          <a:p>
            <a:pPr lvl="2"/>
            <a:r>
              <a:rPr lang="de-DE" dirty="0" smtClean="0"/>
              <a:t>Anstellen von 300 </a:t>
            </a:r>
            <a:r>
              <a:rPr lang="de-DE" dirty="0" err="1" smtClean="0"/>
              <a:t>Grid</a:t>
            </a:r>
            <a:r>
              <a:rPr lang="de-DE" dirty="0" smtClean="0"/>
              <a:t>-Positionen pro Roboter</a:t>
            </a:r>
          </a:p>
          <a:p>
            <a:pPr lvl="1"/>
            <a:r>
              <a:rPr lang="de-DE" dirty="0" smtClean="0"/>
              <a:t>8 Himmelsrichtungen </a:t>
            </a:r>
          </a:p>
          <a:p>
            <a:pPr lvl="2"/>
            <a:r>
              <a:rPr lang="de-DE" dirty="0" smtClean="0"/>
              <a:t>Gegner </a:t>
            </a:r>
            <a:r>
              <a:rPr lang="de-DE" dirty="0"/>
              <a:t>P</a:t>
            </a:r>
            <a:r>
              <a:rPr lang="de-DE" dirty="0" smtClean="0"/>
              <a:t>osition</a:t>
            </a:r>
          </a:p>
          <a:p>
            <a:pPr lvl="2"/>
            <a:r>
              <a:rPr lang="de-DE" dirty="0" smtClean="0"/>
              <a:t>Gegner Fahrtrichtung</a:t>
            </a:r>
          </a:p>
          <a:p>
            <a:pPr lvl="1"/>
            <a:r>
              <a:rPr lang="de-DE" dirty="0" smtClean="0"/>
              <a:t>3 Distanz-Zonen zum Gegner</a:t>
            </a:r>
            <a:endParaRPr lang="de-DE" dirty="0" smtClean="0"/>
          </a:p>
          <a:p>
            <a:r>
              <a:rPr lang="de-DE" dirty="0" smtClean="0"/>
              <a:t>Reduktion der Aktionen</a:t>
            </a:r>
          </a:p>
          <a:p>
            <a:pPr lvl="1"/>
            <a:r>
              <a:rPr lang="de-DE" dirty="0" smtClean="0"/>
              <a:t>Feuern / nicht Feuern</a:t>
            </a:r>
          </a:p>
          <a:p>
            <a:pPr lvl="1"/>
            <a:r>
              <a:rPr lang="de-DE" dirty="0" smtClean="0"/>
              <a:t>8 Himmelsrichtungen anfahren + stehen</a:t>
            </a:r>
          </a:p>
          <a:p>
            <a:pPr lvl="1"/>
            <a:r>
              <a:rPr lang="de-DE" dirty="0" smtClean="0"/>
              <a:t>5 </a:t>
            </a:r>
            <a:r>
              <a:rPr lang="de-DE" dirty="0" err="1" smtClean="0"/>
              <a:t>Gun</a:t>
            </a:r>
            <a:r>
              <a:rPr lang="de-DE" dirty="0" smtClean="0"/>
              <a:t> Offset Positionen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5" name="Rounded Rectangle 3"/>
          <p:cNvSpPr/>
          <p:nvPr/>
        </p:nvSpPr>
        <p:spPr>
          <a:xfrm>
            <a:off x="6864743" y="1844824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960 Zustände</a:t>
            </a:r>
            <a:endParaRPr lang="de-DE" sz="2000" b="1" dirty="0"/>
          </a:p>
        </p:txBody>
      </p:sp>
      <p:sp>
        <p:nvSpPr>
          <p:cNvPr id="6" name="Rounded Rectangle 3"/>
          <p:cNvSpPr/>
          <p:nvPr/>
        </p:nvSpPr>
        <p:spPr>
          <a:xfrm>
            <a:off x="6864743" y="4149080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90 Aktionen</a:t>
            </a:r>
            <a:endParaRPr lang="de-DE" sz="2000" b="1" dirty="0"/>
          </a:p>
        </p:txBody>
      </p:sp>
      <p:sp>
        <p:nvSpPr>
          <p:cNvPr id="10" name="Rounded Rectangle 3"/>
          <p:cNvSpPr/>
          <p:nvPr/>
        </p:nvSpPr>
        <p:spPr>
          <a:xfrm>
            <a:off x="6516216" y="5682546"/>
            <a:ext cx="2304256" cy="9148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60480 erreichbare Values</a:t>
            </a:r>
            <a:endParaRPr lang="de-DE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Belohnungsschema für Lernziele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 fontScale="77500" lnSpcReduction="20000"/>
          </a:bodyPr>
          <a:lstStyle/>
          <a:p>
            <a:pPr marL="571500" indent="-514350"/>
            <a:r>
              <a:rPr lang="de-DE" dirty="0" smtClean="0"/>
              <a:t>Richtiges Fahren</a:t>
            </a:r>
          </a:p>
          <a:p>
            <a:pPr marL="971550" lvl="1" indent="-514350"/>
            <a:r>
              <a:rPr lang="de-DE" dirty="0"/>
              <a:t>Belohnung</a:t>
            </a:r>
          </a:p>
          <a:p>
            <a:pPr marL="1371600" lvl="2" indent="-514350"/>
            <a:r>
              <a:rPr lang="de-DE" dirty="0"/>
              <a:t>Gegner </a:t>
            </a:r>
            <a:r>
              <a:rPr lang="de-DE" dirty="0" smtClean="0"/>
              <a:t>rammen</a:t>
            </a:r>
          </a:p>
          <a:p>
            <a:pPr marL="971550" lvl="1" indent="-514350"/>
            <a:r>
              <a:rPr lang="de-DE" dirty="0" smtClean="0"/>
              <a:t>Bestrafungen:</a:t>
            </a:r>
          </a:p>
          <a:p>
            <a:pPr marL="1371600" lvl="2" indent="-514350"/>
            <a:r>
              <a:rPr lang="de-DE" dirty="0" smtClean="0"/>
              <a:t>Gegen die Wand fahren</a:t>
            </a:r>
          </a:p>
          <a:p>
            <a:pPr marL="1371600" lvl="2" indent="-514350"/>
            <a:r>
              <a:rPr lang="de-DE" dirty="0" smtClean="0"/>
              <a:t>Vom Gegner gerammt werden</a:t>
            </a:r>
          </a:p>
          <a:p>
            <a:pPr marL="1371600" lvl="2" indent="-514350"/>
            <a:r>
              <a:rPr lang="de-DE" dirty="0" smtClean="0"/>
              <a:t>Von Gegnerkugel getroffen werden</a:t>
            </a:r>
            <a:endParaRPr lang="de-DE" dirty="0" smtClean="0"/>
          </a:p>
          <a:p>
            <a:pPr marL="571500" indent="-514350"/>
            <a:r>
              <a:rPr lang="de-DE" dirty="0" smtClean="0"/>
              <a:t>Richtiges Zielen</a:t>
            </a:r>
          </a:p>
          <a:p>
            <a:pPr marL="971550" lvl="1" indent="-514350"/>
            <a:r>
              <a:rPr lang="de-DE" dirty="0" smtClean="0"/>
              <a:t>Belohnung</a:t>
            </a:r>
          </a:p>
          <a:p>
            <a:pPr marL="1371600" lvl="2" indent="-514350"/>
            <a:r>
              <a:rPr lang="de-DE" dirty="0" smtClean="0"/>
              <a:t>Gegner treffen</a:t>
            </a:r>
          </a:p>
          <a:p>
            <a:pPr marL="971550" lvl="1" indent="-514350"/>
            <a:r>
              <a:rPr lang="de-DE" dirty="0" smtClean="0"/>
              <a:t>Bestrafung</a:t>
            </a:r>
          </a:p>
          <a:p>
            <a:pPr marL="1371600" lvl="2" indent="-514350"/>
            <a:r>
              <a:rPr lang="de-DE" dirty="0" smtClean="0"/>
              <a:t>Gegen die Wand schießen</a:t>
            </a:r>
          </a:p>
          <a:p>
            <a:pPr marL="571500" indent="-514350"/>
            <a:r>
              <a:rPr lang="de-DE" dirty="0" smtClean="0"/>
              <a:t>Spiele gewinnen</a:t>
            </a:r>
          </a:p>
          <a:p>
            <a:pPr marL="971550" lvl="1" indent="-514350"/>
            <a:endParaRPr lang="de-DE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Erzielte Lernerfolge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Lernt nicht gegen die Wand  zu fahren</a:t>
            </a:r>
          </a:p>
          <a:p>
            <a:r>
              <a:rPr lang="de-DE" dirty="0" smtClean="0"/>
              <a:t>Zielen scheint zu schwierig mit den gegebenen Informationen des Zustandsraums</a:t>
            </a:r>
          </a:p>
          <a:p>
            <a:r>
              <a:rPr lang="de-DE" dirty="0" smtClean="0"/>
              <a:t>Gegen einfache Gegner schießt der Robot weniger gegen die Wand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31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Lernen und kämpfen gegen den anderen </a:t>
            </a:r>
            <a:r>
              <a:rPr lang="de-DE" smtClean="0"/>
              <a:t>LARC Robot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394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Reinforcement Learning  mit</vt:lpstr>
      <vt:lpstr>Lernalgorithmus – SARSA Lambda</vt:lpstr>
      <vt:lpstr>Alte Zustandsraum-Modellierung</vt:lpstr>
      <vt:lpstr>Implementierte Änderungen</vt:lpstr>
      <vt:lpstr>Belohnungsschema für Lernziele</vt:lpstr>
      <vt:lpstr>Erzielte Lernerfolge</vt:lpstr>
      <vt:lpstr>Weiteres Vorgehen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 Reinforcement Learning</dc:title>
  <dc:creator>42some</dc:creator>
  <cp:lastModifiedBy>Alexander Oster</cp:lastModifiedBy>
  <cp:revision>146</cp:revision>
  <dcterms:created xsi:type="dcterms:W3CDTF">2015-04-24T09:43:10Z</dcterms:created>
  <dcterms:modified xsi:type="dcterms:W3CDTF">2015-06-05T12:51:40Z</dcterms:modified>
</cp:coreProperties>
</file>