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71" r:id="rId4"/>
    <p:sldId id="257" r:id="rId5"/>
    <p:sldId id="272" r:id="rId6"/>
    <p:sldId id="273" r:id="rId7"/>
    <p:sldId id="274" r:id="rId8"/>
    <p:sldId id="275" r:id="rId9"/>
    <p:sldId id="276" r:id="rId10"/>
    <p:sldId id="258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A3F706-E6A2-4106-84B7-18F9DE66DCBF}">
          <p14:sldIdLst>
            <p14:sldId id="256"/>
          </p14:sldIdLst>
        </p14:section>
        <p14:section name="Einführung" id="{34DF2153-C74B-46D6-8363-B426D295EC9C}">
          <p14:sldIdLst>
            <p14:sldId id="269"/>
            <p14:sldId id="271"/>
          </p14:sldIdLst>
        </p14:section>
        <p14:section name="Team1" id="{6EE2CD20-7B4B-4F57-AB03-9395E930CEC9}">
          <p14:sldIdLst>
            <p14:sldId id="257"/>
            <p14:sldId id="272"/>
            <p14:sldId id="273"/>
            <p14:sldId id="274"/>
            <p14:sldId id="275"/>
            <p14:sldId id="276"/>
          </p14:sldIdLst>
        </p14:section>
        <p14:section name="Team2" id="{BB2B7F09-B81A-4AEE-8AE9-9304B4197166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057" autoAdjust="0"/>
  </p:normalViewPr>
  <p:slideViewPr>
    <p:cSldViewPr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2E7B-DED3-4FA8-A4CB-12D9EF89658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6D1E-F309-4B8F-B111-2DD54D228A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3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12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1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E9D71C-4D33-4717-A804-80800A20D979}" type="datetime1">
              <a:rPr lang="de-DE" smtClean="0"/>
              <a:t>22.06.2015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EEFE92-3001-482C-BE44-26B301D0773D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91334D-6A8C-4459-A321-C3C4171C99C5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11DBE-05CB-474E-B9E2-2DA12CB0DB23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84317A-68E2-47B8-AB7C-D16C4A6806D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OliVik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0B91035-B6B6-4B64-ACF0-D04FB96E551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8" name="Grafik 7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1109" y="6366765"/>
            <a:ext cx="632891" cy="518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AlexDan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508762D-7665-4D4F-BEA3-45C7C7D0BEB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9" name="Grafik 8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604773" y="6354538"/>
            <a:ext cx="381266" cy="478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09C27-25D5-4AC2-97BA-FE3E8370785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08D56-06BD-409B-9D98-5EE6E453F0B0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7ECD4-2F9A-4B13-B407-66F25B9BC71B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9DC932-A236-448B-BA79-4962C312692A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2AADCB-A9F7-4B56-B02E-96C6CCB206E9}" type="datetime1">
              <a:rPr lang="de-DE" smtClean="0"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9AAA4E-E88D-43D8-B68B-0B76516A8EFD}" type="datetime1">
              <a:rPr lang="de-DE" smtClean="0"/>
              <a:t>22.06.2015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Lernende Agenten</a:t>
            </a:r>
            <a:br>
              <a:rPr lang="de-DE" dirty="0" smtClean="0"/>
            </a:br>
            <a:r>
              <a:rPr lang="de-DE" dirty="0" smtClean="0"/>
              <a:t>mit </a:t>
            </a:r>
            <a:r>
              <a:rPr lang="de-DE" dirty="0" err="1" smtClean="0"/>
              <a:t>Robocode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772400" cy="695648"/>
          </a:xfrm>
        </p:spPr>
        <p:txBody>
          <a:bodyPr/>
          <a:lstStyle/>
          <a:p>
            <a:r>
              <a:rPr lang="de-DE" dirty="0" smtClean="0"/>
              <a:t>Semesterabschluss-Präsentation 29.06.2015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Zu hohe Komplexität der Umwelten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Falsch implementierter Algorithmus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Belohnung richtig einstellen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B4A5-2B6E-47D9-B290-4B92AE95656D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Probleme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Reduktion der "MoveEnvironment"</a:t>
            </a:r>
          </a:p>
          <a:p>
            <a:r>
              <a:rPr lang="de-DE" smtClean="0"/>
              <a:t>Vorher:</a:t>
            </a:r>
          </a:p>
          <a:p>
            <a:pPr lvl="1"/>
            <a:r>
              <a:rPr lang="de-DE" smtClean="0"/>
              <a:t>90.000 Zustände * 9 Aktionen = 810.000 Q-Werte</a:t>
            </a:r>
          </a:p>
          <a:p>
            <a:r>
              <a:rPr lang="de-DE" smtClean="0"/>
              <a:t>Jetzt:</a:t>
            </a:r>
          </a:p>
          <a:p>
            <a:pPr lvl="1"/>
            <a:r>
              <a:rPr lang="de-DE" smtClean="0"/>
              <a:t>1280 Zustände * 9 Aktionen = 11.520 Q-Werte</a:t>
            </a:r>
          </a:p>
          <a:p>
            <a:r>
              <a:rPr lang="de-DE" smtClean="0"/>
              <a:t>Reduktion um mehr als 98%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Reduktion der "</a:t>
            </a:r>
            <a:r>
              <a:rPr lang="de-DE" dirty="0" err="1" smtClean="0"/>
              <a:t>AttackEnvironment</a:t>
            </a:r>
            <a:r>
              <a:rPr lang="de-DE" dirty="0" smtClean="0"/>
              <a:t>"</a:t>
            </a:r>
          </a:p>
          <a:p>
            <a:r>
              <a:rPr lang="de-DE" dirty="0" smtClean="0"/>
              <a:t>Vorher:</a:t>
            </a:r>
          </a:p>
          <a:p>
            <a:pPr lvl="1"/>
            <a:r>
              <a:rPr lang="de-DE" dirty="0" smtClean="0"/>
              <a:t>899 Zustände * 109 Aktionen = 97.991 Q-Werte</a:t>
            </a:r>
          </a:p>
          <a:p>
            <a:r>
              <a:rPr lang="de-DE" dirty="0" smtClean="0"/>
              <a:t>Jetzt:</a:t>
            </a:r>
          </a:p>
          <a:p>
            <a:pPr lvl="1"/>
            <a:r>
              <a:rPr lang="de-DE" dirty="0" smtClean="0"/>
              <a:t>120 Zustände * 63 Aktionen = 7.560 Q-Werte</a:t>
            </a:r>
          </a:p>
          <a:p>
            <a:r>
              <a:rPr lang="de-DE" dirty="0" smtClean="0"/>
              <a:t>Reduktion um mehr als 92%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641A-4FED-4495-8D10-FDE3EE7551A2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Anfangs Algorithmus falsch verstanden</a:t>
            </a:r>
          </a:p>
          <a:p>
            <a:r>
              <a:rPr lang="de-DE" dirty="0" smtClean="0"/>
              <a:t>Richtiger SARSA-Lambda Algorithmus:</a:t>
            </a:r>
          </a:p>
          <a:p>
            <a:pPr lvl="1"/>
            <a:r>
              <a:rPr lang="de-DE" dirty="0" smtClean="0"/>
              <a:t>Sehr unübersichtlich </a:t>
            </a:r>
            <a:r>
              <a:rPr lang="de-DE" dirty="0" smtClean="0">
                <a:sym typeface="Symbol"/>
              </a:rPr>
              <a:t></a:t>
            </a:r>
            <a:r>
              <a:rPr lang="de-DE" dirty="0" smtClean="0"/>
              <a:t> schwierigere Fehlersuche</a:t>
            </a:r>
          </a:p>
          <a:p>
            <a:pPr lvl="1"/>
            <a:r>
              <a:rPr lang="de-DE" dirty="0" smtClean="0"/>
              <a:t>Anfangs unendlich hohe Werte</a:t>
            </a:r>
          </a:p>
          <a:p>
            <a:pPr lvl="1"/>
            <a:r>
              <a:rPr lang="de-DE" dirty="0" smtClean="0"/>
              <a:t>Einige Aktionen, wie z.B. gegen die Wand fahren nicht richtig gelernt</a:t>
            </a:r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0677-313E-4F5B-8226-35FDD51504B0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des Gegners verbessert </a:t>
            </a:r>
            <a:r>
              <a:rPr lang="de-DE" dirty="0" smtClean="0"/>
              <a:t>Strategie</a:t>
            </a:r>
          </a:p>
          <a:p>
            <a:r>
              <a:rPr lang="de-DE" dirty="0" smtClean="0"/>
              <a:t>Bereits nach wenigen Hundert Runden ist eine</a:t>
            </a:r>
          </a:p>
          <a:p>
            <a:pPr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Strategie erkennbar</a:t>
            </a:r>
          </a:p>
          <a:p>
            <a:r>
              <a:rPr lang="de-DE" dirty="0" smtClean="0"/>
              <a:t>Sehr gut zu sehen gegen "</a:t>
            </a:r>
            <a:r>
              <a:rPr lang="de-DE" dirty="0" err="1" smtClean="0"/>
              <a:t>RamFire</a:t>
            </a:r>
            <a:r>
              <a:rPr lang="de-DE" dirty="0" smtClean="0"/>
              <a:t>"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088-B3E2-4015-A4FE-0E9D32190ABF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Lernender Agent interagiert mit einer Umwelt</a:t>
            </a:r>
          </a:p>
          <a:p>
            <a:r>
              <a:rPr lang="de-DE" dirty="0" smtClean="0"/>
              <a:t>Agent probiert Aktionen aus</a:t>
            </a:r>
          </a:p>
          <a:p>
            <a:r>
              <a:rPr lang="de-DE" dirty="0" smtClean="0"/>
              <a:t>Erhält „Feedback“ von seiner Umwelt</a:t>
            </a:r>
          </a:p>
          <a:p>
            <a:pPr lvl="1"/>
            <a:r>
              <a:rPr lang="de-DE" dirty="0" smtClean="0"/>
              <a:t>Neuer Zustand</a:t>
            </a:r>
          </a:p>
          <a:p>
            <a:pPr lvl="1"/>
            <a:r>
              <a:rPr lang="de-DE" dirty="0" smtClean="0"/>
              <a:t>Belohnung</a:t>
            </a:r>
          </a:p>
          <a:p>
            <a:pPr marL="109728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Reinforcement Learning - RL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077072"/>
            <a:ext cx="445420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7483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Alle relevanten Informationen müssen im aktuellen Zustand enthalten sein (</a:t>
            </a:r>
            <a:r>
              <a:rPr lang="de-DE" dirty="0" err="1"/>
              <a:t>Markov</a:t>
            </a:r>
            <a:r>
              <a:rPr lang="de-DE" dirty="0"/>
              <a:t>-Eigenschaft)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Agent benötigt eine Strategie um einem Zustand eine Aktion zuzuordnen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Es werden keine „Lösungen“ für richtiges Verhalten vorgegeben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Agent möchte seine Belohnungen </a:t>
            </a:r>
            <a:r>
              <a:rPr lang="de-DE" dirty="0" smtClean="0"/>
              <a:t>maximieren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 für RL</a:t>
            </a:r>
          </a:p>
        </p:txBody>
      </p:sp>
    </p:spTree>
    <p:extLst>
      <p:ext uri="{BB962C8B-B14F-4D97-AF65-F5344CB8AC3E}">
        <p14:creationId xmlns:p14="http://schemas.microsoft.com/office/powerpoint/2010/main" val="4016090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5BD8-A2A4-4F6F-92BA-4012D1468E09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Robocode</a:t>
            </a:r>
            <a:r>
              <a:rPr lang="de-DE" dirty="0" smtClean="0"/>
              <a:t> – Programmierplattform</a:t>
            </a:r>
            <a:endParaRPr lang="de-DE" dirty="0"/>
          </a:p>
        </p:txBody>
      </p:sp>
      <p:pic>
        <p:nvPicPr>
          <p:cNvPr id="2050" name="Picture 2" descr="http://a.fsdn.com/con/app/proj/robocode/screenshots/Robocode%20Battle%20Fiel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475015" cy="49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Modellierung des </a:t>
            </a:r>
            <a:r>
              <a:rPr lang="de-DE" dirty="0" err="1"/>
              <a:t>Zutands</a:t>
            </a:r>
            <a:r>
              <a:rPr lang="de-DE" dirty="0"/>
              <a:t>- und Aktionsraums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Problematik: klein halten (sinnvolle </a:t>
            </a:r>
            <a:r>
              <a:rPr lang="de-DE" dirty="0" smtClean="0"/>
              <a:t>Abstraktion)</a:t>
            </a:r>
            <a:endParaRPr lang="de-DE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Lern-Algorithmus: SARSA Lambda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Hohe Lerngeschwindigkeit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Am weitesten verbreitete Lernverfahren in RL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8041" y="4365104"/>
            <a:ext cx="60483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15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Agent der den kompletten </a:t>
            </a:r>
            <a:r>
              <a:rPr lang="de-DE" dirty="0"/>
              <a:t>P</a:t>
            </a:r>
            <a:r>
              <a:rPr lang="de-DE" dirty="0" smtClean="0"/>
              <a:t>anzer steuert</a:t>
            </a:r>
          </a:p>
          <a:p>
            <a:r>
              <a:rPr lang="de-DE" dirty="0" smtClean="0"/>
              <a:t>3 Kritische Aspekte fürs Gewinnen</a:t>
            </a:r>
          </a:p>
          <a:p>
            <a:pPr lvl="1"/>
            <a:r>
              <a:rPr lang="de-DE" dirty="0" smtClean="0"/>
              <a:t>Fahren, Schießen, Ausweichen</a:t>
            </a:r>
          </a:p>
          <a:p>
            <a:r>
              <a:rPr lang="de-DE" dirty="0" smtClean="0"/>
              <a:t>9 relevante Spielfeld-Bereiche</a:t>
            </a:r>
          </a:p>
          <a:p>
            <a:pPr lvl="1"/>
            <a:r>
              <a:rPr lang="de-DE" dirty="0" smtClean="0"/>
              <a:t>Nähe zu den Rändern</a:t>
            </a:r>
          </a:p>
          <a:p>
            <a:r>
              <a:rPr lang="de-DE" dirty="0" smtClean="0"/>
              <a:t>8 Fahrtrichtungs-Aktionen</a:t>
            </a:r>
          </a:p>
          <a:p>
            <a:r>
              <a:rPr lang="de-DE" dirty="0" smtClean="0"/>
              <a:t>Negative Belohnung für Wandkontakt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Ansatz und 1. Modellierung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723275" y="3789040"/>
            <a:ext cx="1872208" cy="11521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72 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State-Action </a:t>
            </a:r>
            <a:r>
              <a:rPr lang="de-DE" sz="2000" b="1" dirty="0" smtClean="0"/>
              <a:t>Paare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452509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701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Zustände</a:t>
            </a:r>
          </a:p>
          <a:p>
            <a:pPr lvl="1"/>
            <a:r>
              <a:rPr lang="de-DE" dirty="0" smtClean="0"/>
              <a:t>9 </a:t>
            </a:r>
            <a:r>
              <a:rPr lang="de-DE" dirty="0"/>
              <a:t>Spielfeld-Bereiche</a:t>
            </a:r>
            <a:endParaRPr lang="de-DE" dirty="0" smtClean="0"/>
          </a:p>
          <a:p>
            <a:pPr lvl="1"/>
            <a:r>
              <a:rPr lang="de-DE" dirty="0" smtClean="0"/>
              <a:t>Position </a:t>
            </a:r>
            <a:r>
              <a:rPr lang="de-DE" dirty="0"/>
              <a:t>des Gegners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(8 Himmelsrichtung)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/>
              <a:t>Fahrtrichtung des Gegners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(8 Himmelsrichtung)</a:t>
            </a:r>
          </a:p>
          <a:p>
            <a:pPr lvl="1"/>
            <a:r>
              <a:rPr lang="de-DE" dirty="0" smtClean="0"/>
              <a:t>Distanz zum Gegner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(3 Zonen)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/>
              <a:t>Aktionen</a:t>
            </a:r>
          </a:p>
          <a:p>
            <a:pPr lvl="1"/>
            <a:r>
              <a:rPr lang="de-DE" dirty="0" smtClean="0"/>
              <a:t>Fahren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(8 Himmelsrichtung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/>
          </a:p>
          <a:p>
            <a:pPr lvl="1"/>
            <a:r>
              <a:rPr lang="de-DE" dirty="0" smtClean="0"/>
              <a:t>Zielen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(5 Offsets)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Finale </a:t>
            </a:r>
            <a:r>
              <a:rPr lang="de-DE" dirty="0"/>
              <a:t>M</a:t>
            </a:r>
            <a:r>
              <a:rPr lang="de-DE" dirty="0" smtClean="0"/>
              <a:t>odellierung 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372200" y="4725144"/>
            <a:ext cx="1944216" cy="11521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57600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State-Action </a:t>
            </a:r>
            <a:r>
              <a:rPr lang="de-DE" sz="2000" b="1" dirty="0" smtClean="0"/>
              <a:t>Paare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97009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19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340</Words>
  <Application>Microsoft Office PowerPoint</Application>
  <PresentationFormat>Bildschirmpräsentation (4:3)</PresentationFormat>
  <Paragraphs>100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Calibri</vt:lpstr>
      <vt:lpstr>Lucida Sans Unicode</vt:lpstr>
      <vt:lpstr>Symbol</vt:lpstr>
      <vt:lpstr>Verdana</vt:lpstr>
      <vt:lpstr>Wingdings 2</vt:lpstr>
      <vt:lpstr>Wingdings 3</vt:lpstr>
      <vt:lpstr>Deimos</vt:lpstr>
      <vt:lpstr>Lernende Agenten mit Robocode</vt:lpstr>
      <vt:lpstr>Reinforcement Learning - RL</vt:lpstr>
      <vt:lpstr>Voraussetzungen für RL</vt:lpstr>
      <vt:lpstr>Robocode – Programmierplattform</vt:lpstr>
      <vt:lpstr>Implementierung </vt:lpstr>
      <vt:lpstr>Ansatz und 1. Modellierung</vt:lpstr>
      <vt:lpstr>Video</vt:lpstr>
      <vt:lpstr>Finale Modellierung </vt:lpstr>
      <vt:lpstr>Video</vt:lpstr>
      <vt:lpstr>Team Oli&amp;Viktor: Probleme</vt:lpstr>
      <vt:lpstr>Team Oli&amp;Viktor: Umwelt</vt:lpstr>
      <vt:lpstr>Team Oli&amp;Viktor: Umwelt</vt:lpstr>
      <vt:lpstr>Team Oli&amp;Viktor: Lernen</vt:lpstr>
      <vt:lpstr>Team Oli&amp;Viktor: Lernen</vt:lpstr>
    </vt:vector>
  </TitlesOfParts>
  <Company>Frost-RL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Natu</dc:creator>
  <cp:lastModifiedBy>Alexander Oster</cp:lastModifiedBy>
  <cp:revision>111</cp:revision>
  <dcterms:created xsi:type="dcterms:W3CDTF">2015-06-01T11:44:26Z</dcterms:created>
  <dcterms:modified xsi:type="dcterms:W3CDTF">2015-06-22T07:56:54Z</dcterms:modified>
</cp:coreProperties>
</file>