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Architects Daughter"/>
      <p:regular r:id="rId19"/>
    </p:embeddedFont>
    <p:embeddedFont>
      <p:font typeface="Margarine"/>
      <p:regular r:id="rId20"/>
    </p:embeddedFont>
    <p:embeddedFont>
      <p:font typeface="Lily Script One"/>
      <p:regular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argarine-regular.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ilyScriptOne-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ArchitectsDaughter-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1880036780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1880036780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1880036780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1880036780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1880036780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1880036780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1880036780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1880036780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188003678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188003678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188003678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188003678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188003678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188003678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188003678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188003678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188003678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188003678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1880036780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188003678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1880036780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188003678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1880036780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1880036780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D9D9D9"/>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it.wikipedia.org/wiki/Atene" TargetMode="External"/><Relationship Id="rId4" Type="http://schemas.openxmlformats.org/officeDocument/2006/relationships/hyperlink" Target="https://it.wikipedia.org/wiki/VIII_Giochi_paralimpici_estivi" TargetMode="External"/><Relationship Id="rId9" Type="http://schemas.openxmlformats.org/officeDocument/2006/relationships/image" Target="../media/image11.png"/><Relationship Id="rId5" Type="http://schemas.openxmlformats.org/officeDocument/2006/relationships/hyperlink" Target="https://it.wikipedia.org/wiki/Comitato_Olimpico_Internazionale" TargetMode="External"/><Relationship Id="rId6" Type="http://schemas.openxmlformats.org/officeDocument/2006/relationships/hyperlink" Target="https://it.wikipedia.org/wiki/Bandiera_olimpica" TargetMode="External"/><Relationship Id="rId7" Type="http://schemas.openxmlformats.org/officeDocument/2006/relationships/image" Target="../media/image14.png"/><Relationship Id="rId8"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5.jpg"/><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297325"/>
            <a:ext cx="8520600" cy="1478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it">
                <a:latin typeface="Lily Script One"/>
                <a:ea typeface="Lily Script One"/>
                <a:cs typeface="Lily Script One"/>
                <a:sym typeface="Lily Script One"/>
              </a:rPr>
              <a:t>paralimpiadi</a:t>
            </a:r>
            <a:endParaRPr>
              <a:latin typeface="Lily Script One"/>
              <a:ea typeface="Lily Script One"/>
              <a:cs typeface="Lily Script One"/>
              <a:sym typeface="Lily Script One"/>
            </a:endParaRPr>
          </a:p>
        </p:txBody>
      </p:sp>
      <p:sp>
        <p:nvSpPr>
          <p:cNvPr id="55" name="Google Shape;55;p13"/>
          <p:cNvSpPr txBox="1"/>
          <p:nvPr>
            <p:ph idx="1" type="subTitle"/>
          </p:nvPr>
        </p:nvSpPr>
        <p:spPr>
          <a:xfrm>
            <a:off x="311700" y="3902575"/>
            <a:ext cx="8520600" cy="792600"/>
          </a:xfrm>
          <a:prstGeom prst="rect">
            <a:avLst/>
          </a:prstGeom>
        </p:spPr>
        <p:txBody>
          <a:bodyPr anchorCtr="0" anchor="t" bIns="91425" lIns="91425" spcFirstLastPara="1" rIns="91425" wrap="square" tIns="91425">
            <a:normAutofit fontScale="92500"/>
          </a:bodyPr>
          <a:lstStyle/>
          <a:p>
            <a:pPr indent="0" lvl="0" marL="0" rtl="0" algn="ctr">
              <a:spcBef>
                <a:spcPts val="0"/>
              </a:spcBef>
              <a:spcAft>
                <a:spcPts val="0"/>
              </a:spcAft>
              <a:buNone/>
            </a:pPr>
            <a:r>
              <a:rPr lang="it"/>
              <a:t>Simondi Francesca, Piumatto Gabriele &amp; Dutto Vittoria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latin typeface="Impact"/>
                <a:ea typeface="Impact"/>
                <a:cs typeface="Impact"/>
                <a:sym typeface="Impact"/>
              </a:rPr>
              <a:t>SCHERMA PARALIMPICA</a:t>
            </a:r>
            <a:endParaRPr>
              <a:latin typeface="Impact"/>
              <a:ea typeface="Impact"/>
              <a:cs typeface="Impact"/>
              <a:sym typeface="Impact"/>
            </a:endParaRPr>
          </a:p>
        </p:txBody>
      </p:sp>
      <p:sp>
        <p:nvSpPr>
          <p:cNvPr id="125" name="Google Shape;125;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“Se sembra impossibile allora si può fare” sono le parole della più famosa tiratrice di scherma paralimpica italiana: Bebe Vio, la quale nel suo libro ci permette di approfondire le regole e le dinamiche di questo sport.</a:t>
            </a:r>
            <a:endParaRPr/>
          </a:p>
          <a:p>
            <a:pPr indent="0" lvl="0" marL="0" rtl="0" algn="l">
              <a:spcBef>
                <a:spcPts val="1200"/>
              </a:spcBef>
              <a:spcAft>
                <a:spcPts val="1200"/>
              </a:spcAft>
              <a:buNone/>
            </a:pPr>
            <a:r>
              <a:t/>
            </a:r>
            <a:endParaRPr/>
          </a:p>
        </p:txBody>
      </p:sp>
      <p:pic>
        <p:nvPicPr>
          <p:cNvPr id="126" name="Google Shape;126;p22"/>
          <p:cNvPicPr preferRelativeResize="0"/>
          <p:nvPr/>
        </p:nvPicPr>
        <p:blipFill>
          <a:blip r:embed="rId3">
            <a:alphaModFix/>
          </a:blip>
          <a:stretch>
            <a:fillRect/>
          </a:stretch>
        </p:blipFill>
        <p:spPr>
          <a:xfrm>
            <a:off x="2121013" y="2258100"/>
            <a:ext cx="4901974" cy="2774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latin typeface="Impact"/>
                <a:ea typeface="Impact"/>
                <a:cs typeface="Impact"/>
                <a:sym typeface="Impact"/>
              </a:rPr>
              <a:t>I GRADI DI DISABILITA’</a:t>
            </a:r>
            <a:endParaRPr>
              <a:latin typeface="Impact"/>
              <a:ea typeface="Impact"/>
              <a:cs typeface="Impact"/>
              <a:sym typeface="Impact"/>
            </a:endParaRPr>
          </a:p>
        </p:txBody>
      </p:sp>
      <p:sp>
        <p:nvSpPr>
          <p:cNvPr id="132" name="Google Shape;132;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Ci sono diversi gradi di disabilità, i quali vengono classificati in:</a:t>
            </a:r>
            <a:endParaRPr/>
          </a:p>
          <a:p>
            <a:pPr indent="-342900" lvl="0" marL="457200" rtl="0" algn="l">
              <a:spcBef>
                <a:spcPts val="1200"/>
              </a:spcBef>
              <a:spcAft>
                <a:spcPts val="0"/>
              </a:spcAft>
              <a:buSzPts val="1800"/>
              <a:buChar char="-"/>
            </a:pPr>
            <a:r>
              <a:rPr lang="it"/>
              <a:t>A: atleti che muovono il tronco e hanno un buon equilibrio</a:t>
            </a:r>
            <a:endParaRPr/>
          </a:p>
          <a:p>
            <a:pPr indent="-342900" lvl="0" marL="457200" rtl="0" algn="l">
              <a:spcBef>
                <a:spcPts val="0"/>
              </a:spcBef>
              <a:spcAft>
                <a:spcPts val="0"/>
              </a:spcAft>
              <a:buSzPts val="1800"/>
              <a:buChar char="-"/>
            </a:pPr>
            <a:r>
              <a:rPr lang="it"/>
              <a:t>B: </a:t>
            </a:r>
            <a:r>
              <a:rPr lang="it"/>
              <a:t>atleti che non muovono le gambe, hanno una ridotta funzionalità del tronco e scarso equilibrio</a:t>
            </a:r>
            <a:endParaRPr/>
          </a:p>
          <a:p>
            <a:pPr indent="-342900" lvl="0" marL="457200" rtl="0" algn="l">
              <a:spcBef>
                <a:spcPts val="0"/>
              </a:spcBef>
              <a:spcAft>
                <a:spcPts val="0"/>
              </a:spcAft>
              <a:buSzPts val="1800"/>
              <a:buChar char="-"/>
            </a:pPr>
            <a:r>
              <a:rPr lang="it"/>
              <a:t>C: atleti con disabilità a tutti gli arti</a:t>
            </a:r>
            <a:endParaRPr/>
          </a:p>
          <a:p>
            <a:pPr indent="0" lvl="0" marL="0" rtl="0" algn="l">
              <a:spcBef>
                <a:spcPts val="1200"/>
              </a:spcBef>
              <a:spcAft>
                <a:spcPts val="1200"/>
              </a:spcAft>
              <a:buNone/>
            </a:pPr>
            <a:r>
              <a:rPr lang="it"/>
              <a:t>Bebe Vio fa parte della categoria C, ma siccome questi atleti non possono partecipare alle paralimpiadi estive ha chiesto di essere inserita nella categoria più alta, quindi gareggia con persone che non muovono solamente le gambe.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latin typeface="Impact"/>
                <a:ea typeface="Impact"/>
                <a:cs typeface="Impact"/>
                <a:sym typeface="Impact"/>
              </a:rPr>
              <a:t>LE REGOLE</a:t>
            </a:r>
            <a:endParaRPr>
              <a:latin typeface="Impact"/>
              <a:ea typeface="Impact"/>
              <a:cs typeface="Impact"/>
              <a:sym typeface="Impact"/>
            </a:endParaRPr>
          </a:p>
        </p:txBody>
      </p:sp>
      <p:sp>
        <p:nvSpPr>
          <p:cNvPr id="138" name="Google Shape;138;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it"/>
              <a:t>Come tutti gli sport, anche la scherma paralimpica è controllata da diverse regole come per esempio:</a:t>
            </a:r>
            <a:endParaRPr/>
          </a:p>
          <a:p>
            <a:pPr indent="-342900" lvl="0" marL="457200" rtl="0" algn="l">
              <a:spcBef>
                <a:spcPts val="1200"/>
              </a:spcBef>
              <a:spcAft>
                <a:spcPts val="0"/>
              </a:spcAft>
              <a:buSzPts val="1800"/>
              <a:buChar char="-"/>
            </a:pPr>
            <a:r>
              <a:rPr lang="it"/>
              <a:t> sulla pedana la</a:t>
            </a:r>
            <a:r>
              <a:rPr lang="it"/>
              <a:t> carrozzina deve posizionarsi ad una angolazione di 110° (+ o -2°) rispetto all'asse centrale</a:t>
            </a:r>
            <a:endParaRPr/>
          </a:p>
          <a:p>
            <a:pPr indent="-342900" lvl="0" marL="457200" rtl="0" algn="l">
              <a:spcBef>
                <a:spcPts val="0"/>
              </a:spcBef>
              <a:spcAft>
                <a:spcPts val="0"/>
              </a:spcAft>
              <a:buSzPts val="1800"/>
              <a:buChar char="-"/>
            </a:pPr>
            <a:r>
              <a:rPr lang="it"/>
              <a:t>l’impugnatura può essere all’italiana o anatomica</a:t>
            </a:r>
            <a:endParaRPr/>
          </a:p>
          <a:p>
            <a:pPr indent="-342900" lvl="0" marL="457200" rtl="0" algn="l">
              <a:spcBef>
                <a:spcPts val="0"/>
              </a:spcBef>
              <a:spcAft>
                <a:spcPts val="0"/>
              </a:spcAft>
              <a:buSzPts val="1800"/>
              <a:buChar char="-"/>
            </a:pPr>
            <a:r>
              <a:rPr lang="it"/>
              <a:t>si può colpire solo il busto e solo con la punta del fioretto.</a:t>
            </a:r>
            <a:endParaRPr/>
          </a:p>
          <a:p>
            <a:pPr indent="-342900" lvl="0" marL="457200" rtl="0" algn="l">
              <a:spcBef>
                <a:spcPts val="0"/>
              </a:spcBef>
              <a:spcAft>
                <a:spcPts val="0"/>
              </a:spcAft>
              <a:buSzPts val="1800"/>
              <a:buChar char="-"/>
            </a:pPr>
            <a:r>
              <a:rPr lang="it"/>
              <a:t>ogni incontro dura 4 minuti (effettivi)</a:t>
            </a:r>
            <a:endParaRPr/>
          </a:p>
          <a:p>
            <a:pPr indent="-342900" lvl="0" marL="457200" rtl="0" algn="l">
              <a:spcBef>
                <a:spcPts val="0"/>
              </a:spcBef>
              <a:spcAft>
                <a:spcPts val="0"/>
              </a:spcAft>
              <a:buSzPts val="1800"/>
              <a:buChar char="-"/>
            </a:pPr>
            <a:r>
              <a:rPr lang="it"/>
              <a:t>gli atleti al contrario dei normodotati sono fissati ad una pedana e quindi impossibilitati ad allontanarsi o ad avvicinarsi oltre a quello che la carrozzina permette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BEBE VIO</a:t>
            </a:r>
            <a:endParaRPr/>
          </a:p>
        </p:txBody>
      </p:sp>
      <p:sp>
        <p:nvSpPr>
          <p:cNvPr id="144" name="Google Shape;144;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it"/>
              <a:t>Beatrice Vio, da tutti chiamata Bebe, è un atleta della scherma paralimpica, prima nel ranking italiano. Oltre che ad essere un’atleta straordinaria è la personificazione della parola RESILIENZA, perchè è nata normodotata, ma alla tenera età di 11 anni è stata colpita da una meningite fulminante, che ha portato i medici ad amputarle tutti 4 gli arti, obbligandola così, come dice lei più volte in libri ed interviste, a rimparare a vivere. Nel suo libro “Se è impossibile allora si può fare”, parla di quanto per lei sia stato difficile, e quanto abbia influito avere una squadra al suo fianco, seppur praticando uno sport individuale; non ha mai smesso di credere nel suo sogno, e questo l’ha portata a vincere diverse medaglie internazionali e un oro paralimpico nel 2016 a soli 19 anni.</a:t>
            </a:r>
            <a:endParaRPr/>
          </a:p>
          <a:p>
            <a:pPr indent="0" lvl="0" marL="0" rtl="0" algn="l">
              <a:spcBef>
                <a:spcPts val="1200"/>
              </a:spcBef>
              <a:spcAft>
                <a:spcPts val="1200"/>
              </a:spcAft>
              <a:buNone/>
            </a:pPr>
            <a:r>
              <a:rPr lang="it"/>
              <a:t>Il suo comportamento e modo di fare permettono di capire a chi è stato più fortunato nella vita quali sono i veri drammi, e che la parola “arrendersi” non è neanche da prendere in considerazione.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0" y="4326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it">
                <a:latin typeface="Lily Script One"/>
                <a:ea typeface="Lily Script One"/>
                <a:cs typeface="Lily Script One"/>
                <a:sym typeface="Lily Script One"/>
              </a:rPr>
              <a:t>Storia del logo delle paralimpiadi</a:t>
            </a:r>
            <a:endParaRPr>
              <a:latin typeface="Lily Script One"/>
              <a:ea typeface="Lily Script One"/>
              <a:cs typeface="Lily Script One"/>
              <a:sym typeface="Lily Script One"/>
            </a:endParaRPr>
          </a:p>
        </p:txBody>
      </p:sp>
      <p:sp>
        <p:nvSpPr>
          <p:cNvPr id="61" name="Google Shape;61;p14"/>
          <p:cNvSpPr txBox="1"/>
          <p:nvPr>
            <p:ph idx="1" type="body"/>
          </p:nvPr>
        </p:nvSpPr>
        <p:spPr>
          <a:xfrm>
            <a:off x="212325" y="919375"/>
            <a:ext cx="6869400" cy="396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it" sz="1300">
                <a:solidFill>
                  <a:srgbClr val="202122"/>
                </a:solidFill>
                <a:latin typeface="Architects Daughter"/>
                <a:ea typeface="Architects Daughter"/>
                <a:cs typeface="Architects Daughter"/>
                <a:sym typeface="Architects Daughter"/>
              </a:rPr>
              <a:t>Il logo paralimpico rappresenta tre </a:t>
            </a:r>
            <a:r>
              <a:rPr b="1" i="1" lang="it" sz="1300">
                <a:solidFill>
                  <a:srgbClr val="FF0000"/>
                </a:solidFill>
                <a:latin typeface="Architects Daughter"/>
                <a:ea typeface="Architects Daughter"/>
                <a:cs typeface="Architects Daughter"/>
                <a:sym typeface="Architects Daughter"/>
              </a:rPr>
              <a:t>agitos</a:t>
            </a:r>
            <a:r>
              <a:rPr b="1" lang="it" sz="1300">
                <a:solidFill>
                  <a:srgbClr val="FF0000"/>
                </a:solidFill>
                <a:latin typeface="Architects Daughter"/>
                <a:ea typeface="Architects Daughter"/>
                <a:cs typeface="Architects Daughter"/>
                <a:sym typeface="Architects Daughter"/>
              </a:rPr>
              <a:t> </a:t>
            </a:r>
            <a:r>
              <a:rPr b="1" lang="it" sz="1300">
                <a:solidFill>
                  <a:srgbClr val="202122"/>
                </a:solidFill>
                <a:latin typeface="Architects Daughter"/>
                <a:ea typeface="Architects Daughter"/>
                <a:cs typeface="Architects Daughter"/>
                <a:sym typeface="Architects Daughter"/>
              </a:rPr>
              <a:t>(dal latino </a:t>
            </a:r>
            <a:r>
              <a:rPr b="1" i="1" lang="it" sz="1300">
                <a:solidFill>
                  <a:srgbClr val="202122"/>
                </a:solidFill>
                <a:latin typeface="Architects Daughter"/>
                <a:ea typeface="Architects Daughter"/>
                <a:cs typeface="Architects Daughter"/>
                <a:sym typeface="Architects Daughter"/>
              </a:rPr>
              <a:t>agito</a:t>
            </a:r>
            <a:r>
              <a:rPr b="1" lang="it" sz="1300">
                <a:solidFill>
                  <a:srgbClr val="202122"/>
                </a:solidFill>
                <a:latin typeface="Architects Daughter"/>
                <a:ea typeface="Architects Daughter"/>
                <a:cs typeface="Architects Daughter"/>
                <a:sym typeface="Architects Daughter"/>
              </a:rPr>
              <a:t>, ovvero </a:t>
            </a:r>
            <a:r>
              <a:rPr b="1" i="1" lang="it" sz="1300">
                <a:solidFill>
                  <a:srgbClr val="202122"/>
                </a:solidFill>
                <a:latin typeface="Architects Daughter"/>
                <a:ea typeface="Architects Daughter"/>
                <a:cs typeface="Architects Daughter"/>
                <a:sym typeface="Architects Daughter"/>
              </a:rPr>
              <a:t>io mi muovo</a:t>
            </a:r>
            <a:r>
              <a:rPr b="1" lang="it" sz="1300">
                <a:solidFill>
                  <a:srgbClr val="202122"/>
                </a:solidFill>
                <a:latin typeface="Architects Daughter"/>
                <a:ea typeface="Architects Daughter"/>
                <a:cs typeface="Architects Daughter"/>
                <a:sym typeface="Architects Daughter"/>
              </a:rPr>
              <a:t>) in blu, rosso e verde. È un simbolo in movimento attorno a un punto centrale, il che enfatizza il ruolo del CPI (Comitato Paralimpico Internazionale) come raggruppatore degli atleti da ogni parte del mondo. Inoltre vuole anche rappresentare lo spirito degli atleti che costantemente ispirano e smuovono il mondo con le loro performance, lottando senza arrendersi alle proprie disabilità, col motto che inizialmente era </a:t>
            </a:r>
            <a:r>
              <a:rPr b="1" i="1" lang="it" sz="1300">
                <a:solidFill>
                  <a:srgbClr val="FF0000"/>
                </a:solidFill>
                <a:latin typeface="Architects Daughter"/>
                <a:ea typeface="Architects Daughter"/>
                <a:cs typeface="Architects Daughter"/>
                <a:sym typeface="Architects Daughter"/>
              </a:rPr>
              <a:t>Mind</a:t>
            </a:r>
            <a:r>
              <a:rPr b="1" i="1" lang="it" sz="1300">
                <a:solidFill>
                  <a:srgbClr val="202122"/>
                </a:solidFill>
                <a:latin typeface="Architects Daughter"/>
                <a:ea typeface="Architects Daughter"/>
                <a:cs typeface="Architects Daughter"/>
                <a:sym typeface="Architects Daughter"/>
              </a:rPr>
              <a:t>, </a:t>
            </a:r>
            <a:r>
              <a:rPr b="1" i="1" lang="it" sz="1300">
                <a:solidFill>
                  <a:srgbClr val="05DF00"/>
                </a:solidFill>
                <a:latin typeface="Architects Daughter"/>
                <a:ea typeface="Architects Daughter"/>
                <a:cs typeface="Architects Daughter"/>
                <a:sym typeface="Architects Daughter"/>
              </a:rPr>
              <a:t>body</a:t>
            </a:r>
            <a:r>
              <a:rPr b="1" i="1" lang="it" sz="1300">
                <a:solidFill>
                  <a:srgbClr val="00FF00"/>
                </a:solidFill>
                <a:latin typeface="Architects Daughter"/>
                <a:ea typeface="Architects Daughter"/>
                <a:cs typeface="Architects Daughter"/>
                <a:sym typeface="Architects Daughter"/>
              </a:rPr>
              <a:t> </a:t>
            </a:r>
            <a:r>
              <a:rPr b="1" i="1" lang="it" sz="1300">
                <a:solidFill>
                  <a:srgbClr val="202122"/>
                </a:solidFill>
                <a:latin typeface="Architects Daughter"/>
                <a:ea typeface="Architects Daughter"/>
                <a:cs typeface="Architects Daughter"/>
                <a:sym typeface="Architects Daughter"/>
              </a:rPr>
              <a:t>and </a:t>
            </a:r>
            <a:r>
              <a:rPr b="1" i="1" lang="it" sz="1300">
                <a:solidFill>
                  <a:schemeClr val="accent1"/>
                </a:solidFill>
                <a:latin typeface="Architects Daughter"/>
                <a:ea typeface="Architects Daughter"/>
                <a:cs typeface="Architects Daughter"/>
                <a:sym typeface="Architects Daughter"/>
              </a:rPr>
              <a:t>spirit</a:t>
            </a:r>
            <a:r>
              <a:rPr b="1" lang="it" sz="1300">
                <a:solidFill>
                  <a:schemeClr val="accent1"/>
                </a:solidFill>
                <a:latin typeface="Architects Daughter"/>
                <a:ea typeface="Architects Daughter"/>
                <a:cs typeface="Architects Daughter"/>
                <a:sym typeface="Architects Daughter"/>
              </a:rPr>
              <a:t> </a:t>
            </a:r>
            <a:r>
              <a:rPr b="1" lang="it" sz="1300">
                <a:solidFill>
                  <a:srgbClr val="202122"/>
                </a:solidFill>
                <a:latin typeface="Architects Daughter"/>
                <a:ea typeface="Architects Daughter"/>
                <a:cs typeface="Architects Daughter"/>
                <a:sym typeface="Architects Daughter"/>
              </a:rPr>
              <a:t>ora è </a:t>
            </a:r>
            <a:r>
              <a:rPr b="1" i="1" lang="it" sz="1300">
                <a:solidFill>
                  <a:srgbClr val="FF0000"/>
                </a:solidFill>
                <a:latin typeface="Architects Daughter"/>
                <a:ea typeface="Architects Daughter"/>
                <a:cs typeface="Architects Daughter"/>
                <a:sym typeface="Architects Daughter"/>
              </a:rPr>
              <a:t>Body </a:t>
            </a:r>
            <a:r>
              <a:rPr b="1" i="1" lang="it" sz="1300">
                <a:solidFill>
                  <a:srgbClr val="05DF00"/>
                </a:solidFill>
                <a:latin typeface="Architects Daughter"/>
                <a:ea typeface="Architects Daughter"/>
                <a:cs typeface="Architects Daughter"/>
                <a:sym typeface="Architects Daughter"/>
              </a:rPr>
              <a:t>in </a:t>
            </a:r>
            <a:r>
              <a:rPr b="1" i="1" lang="it" sz="1300">
                <a:solidFill>
                  <a:schemeClr val="accent1"/>
                </a:solidFill>
                <a:latin typeface="Architects Daughter"/>
                <a:ea typeface="Architects Daughter"/>
                <a:cs typeface="Architects Daughter"/>
                <a:sym typeface="Architects Daughter"/>
              </a:rPr>
              <a:t>motion</a:t>
            </a:r>
            <a:r>
              <a:rPr b="1" lang="it" sz="1300">
                <a:solidFill>
                  <a:srgbClr val="202122"/>
                </a:solidFill>
                <a:latin typeface="Architects Daughter"/>
                <a:ea typeface="Architects Daughter"/>
                <a:cs typeface="Architects Daughter"/>
                <a:sym typeface="Architects Daughter"/>
              </a:rPr>
              <a:t>.</a:t>
            </a:r>
            <a:endParaRPr b="1" sz="1300">
              <a:solidFill>
                <a:srgbClr val="202122"/>
              </a:solidFill>
              <a:latin typeface="Architects Daughter"/>
              <a:ea typeface="Architects Daughter"/>
              <a:cs typeface="Architects Daughter"/>
              <a:sym typeface="Architects Daughter"/>
            </a:endParaRPr>
          </a:p>
          <a:p>
            <a:pPr indent="0" lvl="0" marL="0" rtl="0" algn="l">
              <a:spcBef>
                <a:spcPts val="1200"/>
              </a:spcBef>
              <a:spcAft>
                <a:spcPts val="0"/>
              </a:spcAft>
              <a:buNone/>
            </a:pPr>
            <a:r>
              <a:rPr b="1" lang="it" sz="1300">
                <a:solidFill>
                  <a:srgbClr val="202122"/>
                </a:solidFill>
                <a:latin typeface="Architects Daughter"/>
                <a:ea typeface="Architects Daughter"/>
                <a:cs typeface="Architects Daughter"/>
                <a:sym typeface="Architects Daughter"/>
              </a:rPr>
              <a:t>Il nuovo logo è stato adottato durante il meeting ad </a:t>
            </a:r>
            <a:r>
              <a:rPr b="1" lang="it" sz="1300">
                <a:solidFill>
                  <a:srgbClr val="202122"/>
                </a:solidFill>
                <a:uFill>
                  <a:noFill/>
                </a:uFill>
                <a:latin typeface="Architects Daughter"/>
                <a:ea typeface="Architects Daughter"/>
                <a:cs typeface="Architects Daughter"/>
                <a:sym typeface="Architects Daughter"/>
                <a:hlinkClick r:id="rId3">
                  <a:extLst>
                    <a:ext uri="{A12FA001-AC4F-418D-AE19-62706E023703}">
                      <ahyp:hlinkClr val="tx"/>
                    </a:ext>
                  </a:extLst>
                </a:hlinkClick>
              </a:rPr>
              <a:t>Atene</a:t>
            </a:r>
            <a:r>
              <a:rPr b="1" lang="it" sz="1300">
                <a:solidFill>
                  <a:srgbClr val="202122"/>
                </a:solidFill>
                <a:latin typeface="Architects Daughter"/>
                <a:ea typeface="Architects Daughter"/>
                <a:cs typeface="Architects Daughter"/>
                <a:sym typeface="Architects Daughter"/>
              </a:rPr>
              <a:t> nel 2003. Il logo precedente incorporava tre </a:t>
            </a:r>
            <a:r>
              <a:rPr b="1" i="1" lang="it" sz="1300">
                <a:solidFill>
                  <a:srgbClr val="FF0000"/>
                </a:solidFill>
                <a:latin typeface="Architects Daughter"/>
                <a:ea typeface="Architects Daughter"/>
                <a:cs typeface="Architects Daughter"/>
                <a:sym typeface="Architects Daughter"/>
              </a:rPr>
              <a:t>pa</a:t>
            </a:r>
            <a:r>
              <a:rPr b="1" lang="it" sz="1300">
                <a:solidFill>
                  <a:srgbClr val="202122"/>
                </a:solidFill>
                <a:latin typeface="Architects Daughter"/>
                <a:ea typeface="Architects Daughter"/>
                <a:cs typeface="Architects Daughter"/>
                <a:sym typeface="Architects Daughter"/>
              </a:rPr>
              <a:t>, è un simbolo che venne utilizzato per la prima volta ai </a:t>
            </a:r>
            <a:r>
              <a:rPr b="1" lang="it" sz="1300">
                <a:solidFill>
                  <a:srgbClr val="202122"/>
                </a:solidFill>
                <a:uFill>
                  <a:noFill/>
                </a:uFill>
                <a:latin typeface="Architects Daughter"/>
                <a:ea typeface="Architects Daughter"/>
                <a:cs typeface="Architects Daughter"/>
                <a:sym typeface="Architects Daughter"/>
                <a:hlinkClick r:id="rId4">
                  <a:extLst>
                    <a:ext uri="{A12FA001-AC4F-418D-AE19-62706E023703}">
                      <ahyp:hlinkClr val="tx"/>
                    </a:ext>
                  </a:extLst>
                </a:hlinkClick>
              </a:rPr>
              <a:t>Giochi paralimpici di Seul 1988</a:t>
            </a:r>
            <a:r>
              <a:rPr b="1" lang="it" sz="1300">
                <a:solidFill>
                  <a:srgbClr val="202122"/>
                </a:solidFill>
                <a:latin typeface="Architects Daughter"/>
                <a:ea typeface="Architects Daughter"/>
                <a:cs typeface="Architects Daughter"/>
                <a:sym typeface="Architects Daughter"/>
              </a:rPr>
              <a:t>, quando però se ne utilizzavano cinque in una configurazione del tutto simile a quella dei cinque cerchi olimpici.</a:t>
            </a:r>
            <a:endParaRPr b="1" sz="1300">
              <a:solidFill>
                <a:srgbClr val="202122"/>
              </a:solidFill>
              <a:latin typeface="Architects Daughter"/>
              <a:ea typeface="Architects Daughter"/>
              <a:cs typeface="Architects Daughter"/>
              <a:sym typeface="Architects Daughter"/>
            </a:endParaRPr>
          </a:p>
          <a:p>
            <a:pPr indent="0" lvl="0" marL="0" rtl="0" algn="l">
              <a:spcBef>
                <a:spcPts val="1200"/>
              </a:spcBef>
              <a:spcAft>
                <a:spcPts val="500"/>
              </a:spcAft>
              <a:buClr>
                <a:schemeClr val="dk1"/>
              </a:buClr>
              <a:buSzPts val="1100"/>
              <a:buFont typeface="Arial"/>
              <a:buNone/>
            </a:pPr>
            <a:r>
              <a:rPr b="1" lang="it" sz="1300">
                <a:solidFill>
                  <a:srgbClr val="202122"/>
                </a:solidFill>
                <a:latin typeface="Architects Daughter"/>
                <a:ea typeface="Architects Daughter"/>
                <a:cs typeface="Architects Daughter"/>
                <a:sym typeface="Architects Daughter"/>
              </a:rPr>
              <a:t>Nel 1994 il logo venne modificato su richiesta del </a:t>
            </a:r>
            <a:r>
              <a:rPr b="1" lang="it" sz="1300">
                <a:solidFill>
                  <a:srgbClr val="202122"/>
                </a:solidFill>
                <a:uFill>
                  <a:noFill/>
                </a:uFill>
                <a:latin typeface="Architects Daughter"/>
                <a:ea typeface="Architects Daughter"/>
                <a:cs typeface="Architects Daughter"/>
                <a:sym typeface="Architects Daughter"/>
                <a:hlinkClick r:id="rId5">
                  <a:extLst>
                    <a:ext uri="{A12FA001-AC4F-418D-AE19-62706E023703}">
                      <ahyp:hlinkClr val="tx"/>
                    </a:ext>
                  </a:extLst>
                </a:hlinkClick>
              </a:rPr>
              <a:t>CIO</a:t>
            </a:r>
            <a:r>
              <a:rPr b="1" lang="it" sz="1300">
                <a:solidFill>
                  <a:srgbClr val="202122"/>
                </a:solidFill>
                <a:latin typeface="Architects Daughter"/>
                <a:ea typeface="Architects Daughter"/>
                <a:cs typeface="Architects Daughter"/>
                <a:sym typeface="Architects Daughter"/>
              </a:rPr>
              <a:t>, a causa dell'eccessiva somiglianza con i </a:t>
            </a:r>
            <a:r>
              <a:rPr b="1" lang="it" sz="1300">
                <a:solidFill>
                  <a:srgbClr val="202122"/>
                </a:solidFill>
                <a:uFill>
                  <a:noFill/>
                </a:uFill>
                <a:latin typeface="Architects Daughter"/>
                <a:ea typeface="Architects Daughter"/>
                <a:cs typeface="Architects Daughter"/>
                <a:sym typeface="Architects Daughter"/>
                <a:hlinkClick r:id="rId6">
                  <a:extLst>
                    <a:ext uri="{A12FA001-AC4F-418D-AE19-62706E023703}">
                      <ahyp:hlinkClr val="tx"/>
                    </a:ext>
                  </a:extLst>
                </a:hlinkClick>
              </a:rPr>
              <a:t>cerchi olimpici</a:t>
            </a:r>
            <a:r>
              <a:rPr b="1" lang="it" sz="1300">
                <a:solidFill>
                  <a:srgbClr val="202122"/>
                </a:solidFill>
                <a:latin typeface="Architects Daughter"/>
                <a:ea typeface="Architects Daughter"/>
                <a:cs typeface="Architects Daughter"/>
                <a:sym typeface="Architects Daughter"/>
              </a:rPr>
              <a:t>, e venne adottato il simbolo con soli tre pa in rosso, verde e blu (denominato la bandiera delle tre gocce), a simboleggiare la mente, lo spirito e il corpo.</a:t>
            </a:r>
            <a:endParaRPr b="1" sz="1300">
              <a:solidFill>
                <a:srgbClr val="202122"/>
              </a:solidFill>
              <a:latin typeface="Architects Daughter"/>
              <a:ea typeface="Architects Daughter"/>
              <a:cs typeface="Architects Daughter"/>
              <a:sym typeface="Architects Daughter"/>
            </a:endParaRPr>
          </a:p>
        </p:txBody>
      </p:sp>
      <p:pic>
        <p:nvPicPr>
          <p:cNvPr id="62" name="Google Shape;62;p14"/>
          <p:cNvPicPr preferRelativeResize="0"/>
          <p:nvPr/>
        </p:nvPicPr>
        <p:blipFill>
          <a:blip r:embed="rId7">
            <a:alphaModFix/>
          </a:blip>
          <a:stretch>
            <a:fillRect/>
          </a:stretch>
        </p:blipFill>
        <p:spPr>
          <a:xfrm>
            <a:off x="6986927" y="346850"/>
            <a:ext cx="2157075" cy="1437499"/>
          </a:xfrm>
          <a:prstGeom prst="rect">
            <a:avLst/>
          </a:prstGeom>
          <a:noFill/>
          <a:ln>
            <a:noFill/>
          </a:ln>
        </p:spPr>
      </p:pic>
      <p:pic>
        <p:nvPicPr>
          <p:cNvPr id="63" name="Google Shape;63;p14"/>
          <p:cNvPicPr preferRelativeResize="0"/>
          <p:nvPr/>
        </p:nvPicPr>
        <p:blipFill>
          <a:blip r:embed="rId8">
            <a:alphaModFix/>
          </a:blip>
          <a:stretch>
            <a:fillRect/>
          </a:stretch>
        </p:blipFill>
        <p:spPr>
          <a:xfrm>
            <a:off x="6986925" y="1853001"/>
            <a:ext cx="2157075" cy="1437486"/>
          </a:xfrm>
          <a:prstGeom prst="rect">
            <a:avLst/>
          </a:prstGeom>
          <a:noFill/>
          <a:ln>
            <a:noFill/>
          </a:ln>
        </p:spPr>
      </p:pic>
      <p:pic>
        <p:nvPicPr>
          <p:cNvPr id="64" name="Google Shape;64;p14"/>
          <p:cNvPicPr preferRelativeResize="0"/>
          <p:nvPr/>
        </p:nvPicPr>
        <p:blipFill>
          <a:blip r:embed="rId9">
            <a:alphaModFix/>
          </a:blip>
          <a:stretch>
            <a:fillRect/>
          </a:stretch>
        </p:blipFill>
        <p:spPr>
          <a:xfrm>
            <a:off x="6986925" y="3359128"/>
            <a:ext cx="2157075" cy="1437497"/>
          </a:xfrm>
          <a:prstGeom prst="rect">
            <a:avLst/>
          </a:prstGeom>
          <a:noFill/>
          <a:ln>
            <a:noFill/>
          </a:ln>
        </p:spPr>
      </p:pic>
      <p:sp>
        <p:nvSpPr>
          <p:cNvPr id="65" name="Google Shape;65;p14"/>
          <p:cNvSpPr txBox="1"/>
          <p:nvPr/>
        </p:nvSpPr>
        <p:spPr>
          <a:xfrm>
            <a:off x="7454350" y="1452800"/>
            <a:ext cx="18138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t>1988 - 1994</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it"/>
              <a:t>1994 - 2004</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it"/>
              <a:t>2004 - 2010</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1000"/>
                                        <p:tgtEl>
                                          <p:spTgt spid="62"/>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2" presetSubtype="2">
                                  <p:stCondLst>
                                    <p:cond delay="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1000"/>
                                        <p:tgtEl>
                                          <p:spTgt spid="63"/>
                                        </p:tgtEl>
                                        <p:attrNameLst>
                                          <p:attrName>ppt_x</p:attrName>
                                        </p:attrNameLst>
                                      </p:cBhvr>
                                      <p:tavLst>
                                        <p:tav fmla="" tm="0">
                                          <p:val>
                                            <p:strVal val="#ppt_x+1"/>
                                          </p:val>
                                        </p:tav>
                                        <p:tav fmla="" tm="100000">
                                          <p:val>
                                            <p:strVal val="#ppt_x"/>
                                          </p:val>
                                        </p:tav>
                                      </p:tavLst>
                                    </p:anim>
                                  </p:childTnLst>
                                </p:cTn>
                              </p:par>
                            </p:childTnLst>
                          </p:cTn>
                        </p:par>
                        <p:par>
                          <p:cTn fill="hold">
                            <p:stCondLst>
                              <p:cond delay="2000"/>
                            </p:stCondLst>
                            <p:childTnLst>
                              <p:par>
                                <p:cTn fill="hold" nodeType="afterEffect" presetClass="entr" presetID="2" presetSubtype="4">
                                  <p:stCondLst>
                                    <p:cond delay="0"/>
                                  </p:stCondLst>
                                  <p:childTnLst>
                                    <p:set>
                                      <p:cBhvr>
                                        <p:cTn dur="1" fill="hold">
                                          <p:stCondLst>
                                            <p:cond delay="0"/>
                                          </p:stCondLst>
                                        </p:cTn>
                                        <p:tgtEl>
                                          <p:spTgt spid="64"/>
                                        </p:tgtEl>
                                        <p:attrNameLst>
                                          <p:attrName>style.visibility</p:attrName>
                                        </p:attrNameLst>
                                      </p:cBhvr>
                                      <p:to>
                                        <p:strVal val="visible"/>
                                      </p:to>
                                    </p:set>
                                    <p:anim calcmode="lin" valueType="num">
                                      <p:cBhvr additive="base">
                                        <p:cTn dur="1000"/>
                                        <p:tgtEl>
                                          <p:spTgt spid="6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1096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it">
                <a:latin typeface="Lily Script One"/>
                <a:ea typeface="Lily Script One"/>
                <a:cs typeface="Lily Script One"/>
                <a:sym typeface="Lily Script One"/>
              </a:rPr>
              <a:t>Tipi di paraolimpiadi</a:t>
            </a:r>
            <a:endParaRPr/>
          </a:p>
        </p:txBody>
      </p:sp>
      <p:sp>
        <p:nvSpPr>
          <p:cNvPr id="71" name="Google Shape;71;p15"/>
          <p:cNvSpPr txBox="1"/>
          <p:nvPr>
            <p:ph idx="1" type="body"/>
          </p:nvPr>
        </p:nvSpPr>
        <p:spPr>
          <a:xfrm>
            <a:off x="-111800" y="682300"/>
            <a:ext cx="8520600" cy="4137300"/>
          </a:xfrm>
          <a:prstGeom prst="rect">
            <a:avLst/>
          </a:prstGeom>
        </p:spPr>
        <p:txBody>
          <a:bodyPr anchorCtr="0" anchor="t" bIns="91425" lIns="91425" spcFirstLastPara="1" rIns="91425" wrap="square" tIns="91425">
            <a:normAutofit lnSpcReduction="10000"/>
          </a:bodyPr>
          <a:lstStyle/>
          <a:p>
            <a:pPr indent="-311150" lvl="0" marL="457200" rtl="0" algn="l">
              <a:lnSpc>
                <a:spcPct val="150000"/>
              </a:lnSpc>
              <a:spcBef>
                <a:spcPts val="0"/>
              </a:spcBef>
              <a:spcAft>
                <a:spcPts val="0"/>
              </a:spcAft>
              <a:buClr>
                <a:srgbClr val="202122"/>
              </a:buClr>
              <a:buSzPts val="1300"/>
              <a:buFont typeface="Architects Daughter"/>
              <a:buChar char="●"/>
            </a:pPr>
            <a:r>
              <a:rPr b="1" lang="it" sz="1300" u="sng">
                <a:solidFill>
                  <a:srgbClr val="FF0000"/>
                </a:solidFill>
                <a:latin typeface="Architects Daughter"/>
                <a:ea typeface="Architects Daughter"/>
                <a:cs typeface="Architects Daughter"/>
                <a:sym typeface="Architects Daughter"/>
              </a:rPr>
              <a:t>STANDING</a:t>
            </a:r>
            <a:r>
              <a:rPr b="1" lang="it" sz="1300">
                <a:solidFill>
                  <a:srgbClr val="202122"/>
                </a:solidFill>
                <a:latin typeface="Architects Daughter"/>
                <a:ea typeface="Architects Daughter"/>
                <a:cs typeface="Architects Daughter"/>
                <a:sym typeface="Architects Daughter"/>
              </a:rPr>
              <a:t>: riguarda atleti in grado di gareggiare in piedi, con o anche senza l'aiuto di stabilizzatori </a:t>
            </a:r>
            <a:br>
              <a:rPr b="1" lang="it" sz="1300">
                <a:solidFill>
                  <a:srgbClr val="202122"/>
                </a:solidFill>
                <a:latin typeface="Architects Daughter"/>
                <a:ea typeface="Architects Daughter"/>
                <a:cs typeface="Architects Daughter"/>
                <a:sym typeface="Architects Daughter"/>
              </a:rPr>
            </a:br>
            <a:r>
              <a:rPr b="1" lang="it" sz="1300">
                <a:solidFill>
                  <a:srgbClr val="202122"/>
                </a:solidFill>
                <a:latin typeface="Architects Daughter"/>
                <a:ea typeface="Architects Daughter"/>
                <a:cs typeface="Architects Daughter"/>
                <a:sym typeface="Architects Daughter"/>
              </a:rPr>
              <a:t>alle mani. Qui rientrano atleti che hanno subìto amputazioni ad arti superiori, oppure a un arto inferiore, oppure gareggiano con protesi. In questa categoria fanno parte anche atleti che hanno</a:t>
            </a:r>
            <a:br>
              <a:rPr b="1" lang="it" sz="1300">
                <a:solidFill>
                  <a:srgbClr val="202122"/>
                </a:solidFill>
                <a:latin typeface="Architects Daughter"/>
                <a:ea typeface="Architects Daughter"/>
                <a:cs typeface="Architects Daughter"/>
                <a:sym typeface="Architects Daughter"/>
              </a:rPr>
            </a:br>
            <a:r>
              <a:rPr b="1" lang="it" sz="1300">
                <a:solidFill>
                  <a:srgbClr val="202122"/>
                </a:solidFill>
                <a:latin typeface="Architects Daughter"/>
                <a:ea typeface="Architects Daughter"/>
                <a:cs typeface="Architects Daughter"/>
                <a:sym typeface="Architects Daughter"/>
              </a:rPr>
              <a:t>disabilità intellettive (lo sci alpino è l'unico sport invernale che ammette questa tipologia di disabilità</a:t>
            </a:r>
            <a:br>
              <a:rPr b="1" lang="it" sz="1300">
                <a:solidFill>
                  <a:srgbClr val="202122"/>
                </a:solidFill>
                <a:latin typeface="Architects Daughter"/>
                <a:ea typeface="Architects Daughter"/>
                <a:cs typeface="Architects Daughter"/>
                <a:sym typeface="Architects Daughter"/>
              </a:rPr>
            </a:br>
            <a:r>
              <a:rPr b="1" lang="it" sz="1300">
                <a:solidFill>
                  <a:srgbClr val="202122"/>
                </a:solidFill>
                <a:latin typeface="Architects Daughter"/>
                <a:ea typeface="Architects Daughter"/>
                <a:cs typeface="Architects Daughter"/>
                <a:sym typeface="Architects Daughter"/>
              </a:rPr>
              <a:t>nelle Paralimpiadi).</a:t>
            </a:r>
            <a:endParaRPr b="1" sz="1300">
              <a:solidFill>
                <a:srgbClr val="202122"/>
              </a:solidFill>
              <a:latin typeface="Architects Daughter"/>
              <a:ea typeface="Architects Daughter"/>
              <a:cs typeface="Architects Daughter"/>
              <a:sym typeface="Architects Daughter"/>
            </a:endParaRPr>
          </a:p>
          <a:p>
            <a:pPr indent="-311150" lvl="0" marL="457200" rtl="0" algn="l">
              <a:lnSpc>
                <a:spcPct val="150000"/>
              </a:lnSpc>
              <a:spcBef>
                <a:spcPts val="0"/>
              </a:spcBef>
              <a:spcAft>
                <a:spcPts val="0"/>
              </a:spcAft>
              <a:buClr>
                <a:srgbClr val="202122"/>
              </a:buClr>
              <a:buSzPts val="1300"/>
              <a:buFont typeface="Architects Daughter"/>
              <a:buChar char="●"/>
            </a:pPr>
            <a:r>
              <a:rPr b="1" lang="it" sz="1300" u="sng">
                <a:solidFill>
                  <a:srgbClr val="05DF00"/>
                </a:solidFill>
                <a:latin typeface="Architects Daughter"/>
                <a:ea typeface="Architects Daughter"/>
                <a:cs typeface="Architects Daughter"/>
                <a:sym typeface="Architects Daughter"/>
              </a:rPr>
              <a:t>SITTING</a:t>
            </a:r>
            <a:r>
              <a:rPr b="1" lang="it" sz="1300">
                <a:solidFill>
                  <a:srgbClr val="202122"/>
                </a:solidFill>
                <a:latin typeface="Architects Daughter"/>
                <a:ea typeface="Architects Daughter"/>
                <a:cs typeface="Architects Daughter"/>
                <a:sym typeface="Architects Daughter"/>
              </a:rPr>
              <a:t>: riguarda atleti che gareggiano seduti, usando un attrezzo che può essere monosci nell'alpino o con due sci nel fondo e nel biathlon, imbragature ed eventualmente due stabilizzatori nelle mani </a:t>
            </a:r>
            <a:br>
              <a:rPr b="1" lang="it" sz="1300">
                <a:solidFill>
                  <a:srgbClr val="202122"/>
                </a:solidFill>
                <a:latin typeface="Architects Daughter"/>
                <a:ea typeface="Architects Daughter"/>
                <a:cs typeface="Architects Daughter"/>
                <a:sym typeface="Architects Daughter"/>
              </a:rPr>
            </a:br>
            <a:r>
              <a:rPr b="1" lang="it" sz="1300">
                <a:solidFill>
                  <a:srgbClr val="202122"/>
                </a:solidFill>
                <a:latin typeface="Architects Daughter"/>
                <a:ea typeface="Architects Daughter"/>
                <a:cs typeface="Architects Daughter"/>
                <a:sym typeface="Architects Daughter"/>
              </a:rPr>
              <a:t>per quanto riguarda lo sci alpino e due bacchette per fondo e biathlon. In questa categoria </a:t>
            </a:r>
            <a:br>
              <a:rPr b="1" lang="it" sz="1300">
                <a:solidFill>
                  <a:srgbClr val="202122"/>
                </a:solidFill>
                <a:latin typeface="Architects Daughter"/>
                <a:ea typeface="Architects Daughter"/>
                <a:cs typeface="Architects Daughter"/>
                <a:sym typeface="Architects Daughter"/>
              </a:rPr>
            </a:br>
            <a:r>
              <a:rPr b="1" lang="it" sz="1300">
                <a:solidFill>
                  <a:srgbClr val="202122"/>
                </a:solidFill>
                <a:latin typeface="Architects Daughter"/>
                <a:ea typeface="Architects Daughter"/>
                <a:cs typeface="Architects Daughter"/>
                <a:sym typeface="Architects Daughter"/>
              </a:rPr>
              <a:t>gareggiano principalmente atleti con paraplegie più o meno gravi.</a:t>
            </a:r>
            <a:endParaRPr b="1" sz="1300">
              <a:solidFill>
                <a:srgbClr val="202122"/>
              </a:solidFill>
              <a:latin typeface="Architects Daughter"/>
              <a:ea typeface="Architects Daughter"/>
              <a:cs typeface="Architects Daughter"/>
              <a:sym typeface="Architects Daughter"/>
            </a:endParaRPr>
          </a:p>
          <a:p>
            <a:pPr indent="-311150" lvl="0" marL="457200" rtl="0" algn="l">
              <a:lnSpc>
                <a:spcPct val="150000"/>
              </a:lnSpc>
              <a:spcBef>
                <a:spcPts val="0"/>
              </a:spcBef>
              <a:spcAft>
                <a:spcPts val="0"/>
              </a:spcAft>
              <a:buClr>
                <a:srgbClr val="202122"/>
              </a:buClr>
              <a:buSzPts val="1300"/>
              <a:buFont typeface="Architects Daughter"/>
              <a:buChar char="●"/>
            </a:pPr>
            <a:r>
              <a:rPr b="1" lang="it" sz="1300" u="sng">
                <a:solidFill>
                  <a:schemeClr val="accent1"/>
                </a:solidFill>
                <a:latin typeface="Architects Daughter"/>
                <a:ea typeface="Architects Daughter"/>
                <a:cs typeface="Architects Daughter"/>
                <a:sym typeface="Architects Daughter"/>
              </a:rPr>
              <a:t>VISUALLY IMPAIRED</a:t>
            </a:r>
            <a:r>
              <a:rPr b="1" lang="it" sz="1300">
                <a:solidFill>
                  <a:srgbClr val="202122"/>
                </a:solidFill>
                <a:latin typeface="Architects Daughter"/>
                <a:ea typeface="Architects Daughter"/>
                <a:cs typeface="Architects Daughter"/>
                <a:sym typeface="Architects Daughter"/>
              </a:rPr>
              <a:t>: categoria che riguarda atleti ciechi, ipovedenti lievi o gravi. Questi atleti </a:t>
            </a:r>
            <a:br>
              <a:rPr b="1" lang="it" sz="1300">
                <a:solidFill>
                  <a:srgbClr val="202122"/>
                </a:solidFill>
                <a:latin typeface="Architects Daughter"/>
                <a:ea typeface="Architects Daughter"/>
                <a:cs typeface="Architects Daughter"/>
                <a:sym typeface="Architects Daughter"/>
              </a:rPr>
            </a:br>
            <a:r>
              <a:rPr b="1" lang="it" sz="1300">
                <a:solidFill>
                  <a:srgbClr val="202122"/>
                </a:solidFill>
                <a:latin typeface="Architects Daughter"/>
                <a:ea typeface="Architects Daughter"/>
                <a:cs typeface="Architects Daughter"/>
                <a:sym typeface="Architects Daughter"/>
              </a:rPr>
              <a:t>utilizzano normale attrezzatura e sono accompagnati in pista da una guida che li precede. Per i ciechi c'è anche l'utilizzo di un microfono con cui la guida aiuta l'atleta via voce su dove deve andare e anche l’utilizzo di una corda che collega i due. Nello sci alpino la distanza tra guida e atleta deve essere inferiore a tre porte nello slalom e a due in gigante, superG e discesa libera.</a:t>
            </a:r>
            <a:endParaRPr b="1" sz="1300">
              <a:solidFill>
                <a:srgbClr val="202122"/>
              </a:solidFill>
              <a:latin typeface="Architects Daughter"/>
              <a:ea typeface="Architects Daughter"/>
              <a:cs typeface="Architects Daughter"/>
              <a:sym typeface="Architects Daughter"/>
            </a:endParaRPr>
          </a:p>
        </p:txBody>
      </p:sp>
      <p:pic>
        <p:nvPicPr>
          <p:cNvPr id="72" name="Google Shape;72;p15"/>
          <p:cNvPicPr preferRelativeResize="0"/>
          <p:nvPr/>
        </p:nvPicPr>
        <p:blipFill>
          <a:blip r:embed="rId3">
            <a:alphaModFix/>
          </a:blip>
          <a:stretch>
            <a:fillRect/>
          </a:stretch>
        </p:blipFill>
        <p:spPr>
          <a:xfrm>
            <a:off x="7906950" y="734499"/>
            <a:ext cx="1237050" cy="1315450"/>
          </a:xfrm>
          <a:prstGeom prst="rect">
            <a:avLst/>
          </a:prstGeom>
          <a:noFill/>
          <a:ln>
            <a:noFill/>
          </a:ln>
        </p:spPr>
      </p:pic>
      <p:pic>
        <p:nvPicPr>
          <p:cNvPr id="73" name="Google Shape;73;p15"/>
          <p:cNvPicPr preferRelativeResize="0"/>
          <p:nvPr/>
        </p:nvPicPr>
        <p:blipFill>
          <a:blip r:embed="rId4">
            <a:alphaModFix/>
          </a:blip>
          <a:stretch>
            <a:fillRect/>
          </a:stretch>
        </p:blipFill>
        <p:spPr>
          <a:xfrm>
            <a:off x="7086600" y="4362450"/>
            <a:ext cx="2057400" cy="781050"/>
          </a:xfrm>
          <a:prstGeom prst="rect">
            <a:avLst/>
          </a:prstGeom>
          <a:noFill/>
          <a:ln>
            <a:noFill/>
          </a:ln>
        </p:spPr>
      </p:pic>
      <p:pic>
        <p:nvPicPr>
          <p:cNvPr id="74" name="Google Shape;74;p15"/>
          <p:cNvPicPr preferRelativeResize="0"/>
          <p:nvPr/>
        </p:nvPicPr>
        <p:blipFill>
          <a:blip r:embed="rId5">
            <a:alphaModFix/>
          </a:blip>
          <a:stretch>
            <a:fillRect/>
          </a:stretch>
        </p:blipFill>
        <p:spPr>
          <a:xfrm>
            <a:off x="7791450" y="2447313"/>
            <a:ext cx="1352550" cy="1057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125400" y="72325"/>
            <a:ext cx="8520600" cy="572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it">
                <a:latin typeface="Lily Script One"/>
                <a:ea typeface="Lily Script One"/>
                <a:cs typeface="Lily Script One"/>
                <a:sym typeface="Lily Script One"/>
              </a:rPr>
              <a:t>Sci paralimpico</a:t>
            </a:r>
            <a:endParaRPr>
              <a:latin typeface="Lily Script One"/>
              <a:ea typeface="Lily Script One"/>
              <a:cs typeface="Lily Script One"/>
              <a:sym typeface="Lily Script One"/>
            </a:endParaRPr>
          </a:p>
        </p:txBody>
      </p:sp>
      <p:sp>
        <p:nvSpPr>
          <p:cNvPr id="80" name="Google Shape;80;p16"/>
          <p:cNvSpPr txBox="1"/>
          <p:nvPr/>
        </p:nvSpPr>
        <p:spPr>
          <a:xfrm>
            <a:off x="0" y="522000"/>
            <a:ext cx="8646000" cy="4621500"/>
          </a:xfrm>
          <a:prstGeom prst="rect">
            <a:avLst/>
          </a:prstGeom>
          <a:noFill/>
          <a:ln>
            <a:noFill/>
          </a:ln>
        </p:spPr>
        <p:txBody>
          <a:bodyPr anchorCtr="0" anchor="ctr" bIns="91425" lIns="91425" spcFirstLastPara="1" rIns="91425" wrap="square" tIns="91425">
            <a:noAutofit/>
          </a:bodyPr>
          <a:lstStyle/>
          <a:p>
            <a:pPr indent="-311150" lvl="0" marL="457200" marR="0" rtl="0" algn="l">
              <a:lnSpc>
                <a:spcPct val="150000"/>
              </a:lnSpc>
              <a:spcBef>
                <a:spcPts val="0"/>
              </a:spcBef>
              <a:spcAft>
                <a:spcPts val="0"/>
              </a:spcAft>
              <a:buClr>
                <a:srgbClr val="202122"/>
              </a:buClr>
              <a:buSzPts val="1300"/>
              <a:buFont typeface="Architects Daughter"/>
              <a:buChar char="●"/>
            </a:pPr>
            <a:r>
              <a:rPr b="1" lang="it" sz="1300" u="sng">
                <a:solidFill>
                  <a:srgbClr val="FF0000"/>
                </a:solidFill>
                <a:latin typeface="Architects Daughter"/>
                <a:ea typeface="Architects Daughter"/>
                <a:cs typeface="Architects Daughter"/>
                <a:sym typeface="Architects Daughter"/>
              </a:rPr>
              <a:t>SCI ALPINO</a:t>
            </a:r>
            <a:r>
              <a:rPr b="1" lang="it" sz="1300">
                <a:solidFill>
                  <a:srgbClr val="202122"/>
                </a:solidFill>
                <a:latin typeface="Architects Daughter"/>
                <a:ea typeface="Architects Daughter"/>
                <a:cs typeface="Architects Daughter"/>
                <a:sym typeface="Architects Daughter"/>
              </a:rPr>
              <a:t>: le "solite" cinque gare a parte il team event, sono </a:t>
            </a:r>
            <a:br>
              <a:rPr b="1" lang="it" sz="1300">
                <a:solidFill>
                  <a:srgbClr val="202122"/>
                </a:solidFill>
                <a:latin typeface="Architects Daughter"/>
                <a:ea typeface="Architects Daughter"/>
                <a:cs typeface="Architects Daughter"/>
                <a:sym typeface="Architects Daughter"/>
              </a:rPr>
            </a:br>
            <a:r>
              <a:rPr b="1" lang="it" sz="1300">
                <a:solidFill>
                  <a:srgbClr val="202122"/>
                </a:solidFill>
                <a:latin typeface="Architects Daughter"/>
                <a:ea typeface="Architects Daughter"/>
                <a:cs typeface="Architects Daughter"/>
                <a:sym typeface="Architects Daughter"/>
              </a:rPr>
              <a:t>presenti, anche se nella combinata lo slalom è associato al superG </a:t>
            </a:r>
            <a:br>
              <a:rPr b="1" lang="it" sz="1300">
                <a:solidFill>
                  <a:srgbClr val="202122"/>
                </a:solidFill>
                <a:latin typeface="Architects Daughter"/>
                <a:ea typeface="Architects Daughter"/>
                <a:cs typeface="Architects Daughter"/>
                <a:sym typeface="Architects Daughter"/>
              </a:rPr>
            </a:br>
            <a:r>
              <a:rPr b="1" lang="it" sz="1300">
                <a:solidFill>
                  <a:srgbClr val="202122"/>
                </a:solidFill>
                <a:latin typeface="Architects Daughter"/>
                <a:ea typeface="Architects Daughter"/>
                <a:cs typeface="Architects Daughter"/>
                <a:sym typeface="Architects Daughter"/>
              </a:rPr>
              <a:t>e non alla discesa libera.</a:t>
            </a:r>
            <a:endParaRPr b="1" sz="1300">
              <a:solidFill>
                <a:srgbClr val="202122"/>
              </a:solidFill>
              <a:latin typeface="Architects Daughter"/>
              <a:ea typeface="Architects Daughter"/>
              <a:cs typeface="Architects Daughter"/>
              <a:sym typeface="Architects Daughter"/>
            </a:endParaRPr>
          </a:p>
          <a:p>
            <a:pPr indent="-311150" lvl="0" marL="457200" marR="0" rtl="0" algn="l">
              <a:lnSpc>
                <a:spcPct val="150000"/>
              </a:lnSpc>
              <a:spcBef>
                <a:spcPts val="0"/>
              </a:spcBef>
              <a:spcAft>
                <a:spcPts val="0"/>
              </a:spcAft>
              <a:buClr>
                <a:srgbClr val="202122"/>
              </a:buClr>
              <a:buSzPts val="1300"/>
              <a:buFont typeface="Architects Daughter"/>
              <a:buChar char="●"/>
            </a:pPr>
            <a:r>
              <a:rPr b="1" lang="it" sz="1300" u="sng">
                <a:solidFill>
                  <a:srgbClr val="05DF00"/>
                </a:solidFill>
                <a:latin typeface="Architects Daughter"/>
                <a:ea typeface="Architects Daughter"/>
                <a:cs typeface="Architects Daughter"/>
                <a:sym typeface="Architects Daughter"/>
              </a:rPr>
              <a:t>BIATHLON</a:t>
            </a:r>
            <a:r>
              <a:rPr b="1" lang="it" sz="1300">
                <a:solidFill>
                  <a:srgbClr val="202122"/>
                </a:solidFill>
                <a:latin typeface="Architects Daughter"/>
                <a:ea typeface="Architects Daughter"/>
                <a:cs typeface="Architects Daughter"/>
                <a:sym typeface="Architects Daughter"/>
              </a:rPr>
              <a:t>: ha tutte e tre le categorie. A differenza dei Giochi </a:t>
            </a:r>
            <a:br>
              <a:rPr b="1" lang="it" sz="1300">
                <a:solidFill>
                  <a:srgbClr val="202122"/>
                </a:solidFill>
                <a:latin typeface="Architects Daughter"/>
                <a:ea typeface="Architects Daughter"/>
                <a:cs typeface="Architects Daughter"/>
                <a:sym typeface="Architects Daughter"/>
              </a:rPr>
            </a:br>
            <a:r>
              <a:rPr b="1" lang="it" sz="1300">
                <a:solidFill>
                  <a:srgbClr val="202122"/>
                </a:solidFill>
                <a:latin typeface="Architects Daughter"/>
                <a:ea typeface="Architects Daughter"/>
                <a:cs typeface="Architects Daughter"/>
                <a:sym typeface="Architects Daughter"/>
              </a:rPr>
              <a:t>Olimpici, le gare a medaglia sono tre per sesso: la sprint da 6 km, </a:t>
            </a:r>
            <a:br>
              <a:rPr b="1" lang="it" sz="1300">
                <a:solidFill>
                  <a:srgbClr val="202122"/>
                </a:solidFill>
                <a:latin typeface="Architects Daughter"/>
                <a:ea typeface="Architects Daughter"/>
                <a:cs typeface="Architects Daughter"/>
                <a:sym typeface="Architects Daughter"/>
              </a:rPr>
            </a:br>
            <a:r>
              <a:rPr b="1" lang="it" sz="1300">
                <a:solidFill>
                  <a:srgbClr val="202122"/>
                </a:solidFill>
                <a:latin typeface="Architects Daughter"/>
                <a:ea typeface="Architects Daughter"/>
                <a:cs typeface="Architects Daughter"/>
                <a:sym typeface="Architects Daughter"/>
              </a:rPr>
              <a:t>l'individuale da 12,5 km e una terza chiamata Middle Distance da 10 </a:t>
            </a:r>
            <a:br>
              <a:rPr b="1" lang="it" sz="1300">
                <a:solidFill>
                  <a:srgbClr val="202122"/>
                </a:solidFill>
                <a:latin typeface="Architects Daughter"/>
                <a:ea typeface="Architects Daughter"/>
                <a:cs typeface="Architects Daughter"/>
                <a:sym typeface="Architects Daughter"/>
              </a:rPr>
            </a:br>
            <a:r>
              <a:rPr b="1" lang="it" sz="1300">
                <a:solidFill>
                  <a:srgbClr val="202122"/>
                </a:solidFill>
                <a:latin typeface="Architects Daughter"/>
                <a:ea typeface="Architects Daughter"/>
                <a:cs typeface="Architects Daughter"/>
                <a:sym typeface="Architects Daughter"/>
              </a:rPr>
              <a:t>km. Interessantissimo il fatto che, a seconda della disabilità fisica </a:t>
            </a:r>
            <a:br>
              <a:rPr b="1" lang="it" sz="1300">
                <a:solidFill>
                  <a:srgbClr val="202122"/>
                </a:solidFill>
                <a:latin typeface="Architects Daughter"/>
                <a:ea typeface="Architects Daughter"/>
                <a:cs typeface="Architects Daughter"/>
                <a:sym typeface="Architects Daughter"/>
              </a:rPr>
            </a:br>
            <a:r>
              <a:rPr b="1" lang="it" sz="1300">
                <a:solidFill>
                  <a:srgbClr val="202122"/>
                </a:solidFill>
                <a:latin typeface="Architects Daughter"/>
                <a:ea typeface="Architects Daughter"/>
                <a:cs typeface="Architects Daughter"/>
                <a:sym typeface="Architects Daughter"/>
              </a:rPr>
              <a:t>di ogni atleta, la carabina è differente. Alcuni atleti con disabilità </a:t>
            </a:r>
            <a:br>
              <a:rPr b="1" lang="it" sz="1300">
                <a:solidFill>
                  <a:srgbClr val="202122"/>
                </a:solidFill>
                <a:latin typeface="Architects Daughter"/>
                <a:ea typeface="Architects Daughter"/>
                <a:cs typeface="Architects Daughter"/>
                <a:sym typeface="Architects Daughter"/>
              </a:rPr>
            </a:br>
            <a:r>
              <a:rPr b="1" lang="it" sz="1300">
                <a:solidFill>
                  <a:srgbClr val="202122"/>
                </a:solidFill>
                <a:latin typeface="Architects Daughter"/>
                <a:ea typeface="Architects Daughter"/>
                <a:cs typeface="Architects Daughter"/>
                <a:sym typeface="Architects Daughter"/>
              </a:rPr>
              <a:t>agli arti superiori al poligono si fanno aiutare dal proprio allenatore</a:t>
            </a:r>
            <a:br>
              <a:rPr b="1" lang="it" sz="1300">
                <a:solidFill>
                  <a:srgbClr val="202122"/>
                </a:solidFill>
                <a:latin typeface="Architects Daughter"/>
                <a:ea typeface="Architects Daughter"/>
                <a:cs typeface="Architects Daughter"/>
                <a:sym typeface="Architects Daughter"/>
              </a:rPr>
            </a:br>
            <a:r>
              <a:rPr b="1" lang="it" sz="1300">
                <a:solidFill>
                  <a:srgbClr val="202122"/>
                </a:solidFill>
                <a:latin typeface="Architects Daughter"/>
                <a:ea typeface="Architects Daughter"/>
                <a:cs typeface="Architects Daughter"/>
                <a:sym typeface="Architects Daughter"/>
              </a:rPr>
              <a:t> che preme il grilletto al loro posto. Quelli invece appartenenti alla </a:t>
            </a:r>
            <a:br>
              <a:rPr b="1" lang="it" sz="1300">
                <a:solidFill>
                  <a:srgbClr val="202122"/>
                </a:solidFill>
                <a:latin typeface="Architects Daughter"/>
                <a:ea typeface="Architects Daughter"/>
                <a:cs typeface="Architects Daughter"/>
                <a:sym typeface="Architects Daughter"/>
              </a:rPr>
            </a:br>
            <a:r>
              <a:rPr b="1" lang="it" sz="1300">
                <a:solidFill>
                  <a:srgbClr val="202122"/>
                </a:solidFill>
                <a:latin typeface="Architects Daughter"/>
                <a:ea typeface="Architects Daughter"/>
                <a:cs typeface="Architects Daughter"/>
                <a:sym typeface="Architects Daughter"/>
              </a:rPr>
              <a:t>categoria Visually impaired usano una carabina dotata di un sistema</a:t>
            </a:r>
            <a:br>
              <a:rPr b="1" lang="it" sz="1300">
                <a:solidFill>
                  <a:srgbClr val="202122"/>
                </a:solidFill>
                <a:latin typeface="Architects Daughter"/>
                <a:ea typeface="Architects Daughter"/>
                <a:cs typeface="Architects Daughter"/>
                <a:sym typeface="Architects Daughter"/>
              </a:rPr>
            </a:br>
            <a:r>
              <a:rPr b="1" lang="it" sz="1300">
                <a:solidFill>
                  <a:srgbClr val="202122"/>
                </a:solidFill>
                <a:latin typeface="Architects Daughter"/>
                <a:ea typeface="Architects Daughter"/>
                <a:cs typeface="Architects Daughter"/>
                <a:sym typeface="Architects Daughter"/>
              </a:rPr>
              <a:t> elettro-acustico che emette toni sempre più alti a mano a mano </a:t>
            </a:r>
            <a:br>
              <a:rPr b="1" lang="it" sz="1300">
                <a:solidFill>
                  <a:srgbClr val="202122"/>
                </a:solidFill>
                <a:latin typeface="Architects Daughter"/>
                <a:ea typeface="Architects Daughter"/>
                <a:cs typeface="Architects Daughter"/>
                <a:sym typeface="Architects Daughter"/>
              </a:rPr>
            </a:br>
            <a:r>
              <a:rPr b="1" lang="it" sz="1300">
                <a:solidFill>
                  <a:srgbClr val="202122"/>
                </a:solidFill>
                <a:latin typeface="Architects Daughter"/>
                <a:ea typeface="Architects Daughter"/>
                <a:cs typeface="Architects Daughter"/>
                <a:sym typeface="Architects Daughter"/>
              </a:rPr>
              <a:t>che il mirino si avvicina al centro del bersaglio. La dimensione del </a:t>
            </a:r>
            <a:br>
              <a:rPr b="1" lang="it" sz="1300">
                <a:solidFill>
                  <a:srgbClr val="202122"/>
                </a:solidFill>
                <a:latin typeface="Architects Daughter"/>
                <a:ea typeface="Architects Daughter"/>
                <a:cs typeface="Architects Daughter"/>
                <a:sym typeface="Architects Daughter"/>
              </a:rPr>
            </a:br>
            <a:r>
              <a:rPr b="1" lang="it" sz="1300">
                <a:solidFill>
                  <a:srgbClr val="202122"/>
                </a:solidFill>
                <a:latin typeface="Architects Daughter"/>
                <a:ea typeface="Architects Daughter"/>
                <a:cs typeface="Architects Daughter"/>
                <a:sym typeface="Architects Daughter"/>
              </a:rPr>
              <a:t>bersaglio è di 21 cm per gli atleti con disabilità visive e di 13 cm per</a:t>
            </a:r>
            <a:br>
              <a:rPr b="1" lang="it" sz="1300">
                <a:solidFill>
                  <a:srgbClr val="202122"/>
                </a:solidFill>
                <a:latin typeface="Architects Daughter"/>
                <a:ea typeface="Architects Daughter"/>
                <a:cs typeface="Architects Daughter"/>
                <a:sym typeface="Architects Daughter"/>
              </a:rPr>
            </a:br>
            <a:r>
              <a:rPr b="1" lang="it" sz="1300">
                <a:solidFill>
                  <a:srgbClr val="202122"/>
                </a:solidFill>
                <a:latin typeface="Architects Daughter"/>
                <a:ea typeface="Architects Daughter"/>
                <a:cs typeface="Architects Daughter"/>
                <a:sym typeface="Architects Daughter"/>
              </a:rPr>
              <a:t> gli atleti con disabilità fisiche.</a:t>
            </a:r>
            <a:endParaRPr b="1" sz="1300">
              <a:solidFill>
                <a:srgbClr val="202122"/>
              </a:solidFill>
              <a:latin typeface="Architects Daughter"/>
              <a:ea typeface="Architects Daughter"/>
              <a:cs typeface="Architects Daughter"/>
              <a:sym typeface="Architects Daughter"/>
            </a:endParaRPr>
          </a:p>
        </p:txBody>
      </p:sp>
      <p:pic>
        <p:nvPicPr>
          <p:cNvPr id="81" name="Google Shape;81;p16"/>
          <p:cNvPicPr preferRelativeResize="0"/>
          <p:nvPr/>
        </p:nvPicPr>
        <p:blipFill>
          <a:blip r:embed="rId3">
            <a:alphaModFix/>
          </a:blip>
          <a:stretch>
            <a:fillRect/>
          </a:stretch>
        </p:blipFill>
        <p:spPr>
          <a:xfrm>
            <a:off x="5723574" y="171700"/>
            <a:ext cx="3416576" cy="2277151"/>
          </a:xfrm>
          <a:prstGeom prst="rect">
            <a:avLst/>
          </a:prstGeom>
          <a:noFill/>
          <a:ln>
            <a:noFill/>
          </a:ln>
        </p:spPr>
      </p:pic>
      <p:pic>
        <p:nvPicPr>
          <p:cNvPr id="82" name="Google Shape;82;p16"/>
          <p:cNvPicPr preferRelativeResize="0"/>
          <p:nvPr/>
        </p:nvPicPr>
        <p:blipFill>
          <a:blip r:embed="rId4">
            <a:alphaModFix/>
          </a:blip>
          <a:stretch>
            <a:fillRect/>
          </a:stretch>
        </p:blipFill>
        <p:spPr>
          <a:xfrm>
            <a:off x="5719713" y="2866350"/>
            <a:ext cx="3424287" cy="22771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idx="1" type="body"/>
          </p:nvPr>
        </p:nvSpPr>
        <p:spPr>
          <a:xfrm>
            <a:off x="180750" y="155250"/>
            <a:ext cx="8782500" cy="4833000"/>
          </a:xfrm>
          <a:prstGeom prst="rect">
            <a:avLst/>
          </a:prstGeom>
        </p:spPr>
        <p:txBody>
          <a:bodyPr anchorCtr="0" anchor="t" bIns="91425" lIns="91425" spcFirstLastPara="1" rIns="91425" wrap="square" tIns="91425">
            <a:normAutofit lnSpcReduction="10000"/>
          </a:bodyPr>
          <a:lstStyle/>
          <a:p>
            <a:pPr indent="-311150" lvl="0" marL="457200" rtl="0" algn="l">
              <a:lnSpc>
                <a:spcPct val="150000"/>
              </a:lnSpc>
              <a:spcBef>
                <a:spcPts val="0"/>
              </a:spcBef>
              <a:spcAft>
                <a:spcPts val="0"/>
              </a:spcAft>
              <a:buSzPts val="1300"/>
              <a:buFont typeface="Architects Daughter"/>
              <a:buChar char="●"/>
            </a:pPr>
            <a:r>
              <a:rPr b="1" lang="it" sz="1300" u="sng">
                <a:solidFill>
                  <a:schemeClr val="accent1"/>
                </a:solidFill>
                <a:latin typeface="Architects Daughter"/>
                <a:ea typeface="Architects Daughter"/>
                <a:cs typeface="Architects Daughter"/>
                <a:sym typeface="Architects Daughter"/>
              </a:rPr>
              <a:t>SCI DI FONDO</a:t>
            </a:r>
            <a:r>
              <a:rPr b="1" lang="it" sz="1300">
                <a:solidFill>
                  <a:srgbClr val="202122"/>
                </a:solidFill>
                <a:latin typeface="Architects Daughter"/>
                <a:ea typeface="Architects Daughter"/>
                <a:cs typeface="Architects Daughter"/>
                <a:sym typeface="Architects Daughter"/>
              </a:rPr>
              <a:t>: Qui le gare a medaglia saranno cinque: la sprint, la media e la lunga distanza per quanto riguarda le gare individuali. Esistono poi la staffetta normale solo maschile e la staffetta mista. Da notare che per gli Standing e i Visually impaired devono gareggiare a tecnica classica o libera a seconda delle competizioni, mentre per i Sitting c'è solo la tecnica classica. Per quanto riguarda le staffette si fanno in quattro frazioni, ma basta anche avere due soli atleti. Due devono essere a tecnica classica e due libera, e poi gli atleti devono essere di almeno due categorie differenti.</a:t>
            </a:r>
            <a:endParaRPr b="1" sz="1300">
              <a:solidFill>
                <a:srgbClr val="202122"/>
              </a:solidFill>
              <a:latin typeface="Architects Daughter"/>
              <a:ea typeface="Architects Daughter"/>
              <a:cs typeface="Architects Daughter"/>
              <a:sym typeface="Architects Daughter"/>
            </a:endParaRPr>
          </a:p>
          <a:p>
            <a:pPr indent="0" lvl="0" marL="0" rtl="0" algn="l">
              <a:lnSpc>
                <a:spcPct val="150000"/>
              </a:lnSpc>
              <a:spcBef>
                <a:spcPts val="900"/>
              </a:spcBef>
              <a:spcAft>
                <a:spcPts val="900"/>
              </a:spcAft>
              <a:buNone/>
            </a:pPr>
            <a:r>
              <a:rPr b="1" lang="it" sz="1300">
                <a:solidFill>
                  <a:srgbClr val="202122"/>
                </a:solidFill>
                <a:latin typeface="Architects Daughter"/>
                <a:ea typeface="Architects Daughter"/>
                <a:cs typeface="Architects Daughter"/>
                <a:sym typeface="Architects Daughter"/>
              </a:rPr>
              <a:t>All'interno di ogni categoria ci sono delle sottocategorie. Ad esempio per la categoria Standing c'è la sottocategoria LW3 che indica un atleta con disabilità ad entrambi gli arti inferiori, la LW8 indica un atleta con un amputazione sotto al gomito o disabilità equivalente. </a:t>
            </a:r>
            <a:br>
              <a:rPr b="1" lang="it" sz="1300">
                <a:solidFill>
                  <a:srgbClr val="202122"/>
                </a:solidFill>
                <a:latin typeface="Architects Daughter"/>
                <a:ea typeface="Architects Daughter"/>
                <a:cs typeface="Architects Daughter"/>
                <a:sym typeface="Architects Daughter"/>
              </a:rPr>
            </a:br>
            <a:r>
              <a:rPr b="1" lang="it" sz="1300">
                <a:solidFill>
                  <a:srgbClr val="202122"/>
                </a:solidFill>
                <a:latin typeface="Architects Daughter"/>
                <a:ea typeface="Architects Daughter"/>
                <a:cs typeface="Architects Daughter"/>
                <a:sym typeface="Architects Daughter"/>
              </a:rPr>
              <a:t>Per fare in modo che le varie sottocategorie, con disabilità più </a:t>
            </a:r>
            <a:br>
              <a:rPr b="1" lang="it" sz="1300">
                <a:solidFill>
                  <a:srgbClr val="202122"/>
                </a:solidFill>
                <a:latin typeface="Architects Daughter"/>
                <a:ea typeface="Architects Daughter"/>
                <a:cs typeface="Architects Daughter"/>
                <a:sym typeface="Architects Daughter"/>
              </a:rPr>
            </a:br>
            <a:r>
              <a:rPr b="1" lang="it" sz="1300">
                <a:solidFill>
                  <a:srgbClr val="202122"/>
                </a:solidFill>
                <a:latin typeface="Architects Daughter"/>
                <a:ea typeface="Architects Daughter"/>
                <a:cs typeface="Architects Daughter"/>
                <a:sym typeface="Architects Daughter"/>
              </a:rPr>
              <a:t>o meno svantaggiose, possano gareggiare in un'unica categoria </a:t>
            </a:r>
            <a:br>
              <a:rPr b="1" lang="it" sz="1300">
                <a:solidFill>
                  <a:srgbClr val="202122"/>
                </a:solidFill>
                <a:latin typeface="Architects Daughter"/>
                <a:ea typeface="Architects Daughter"/>
                <a:cs typeface="Architects Daughter"/>
                <a:sym typeface="Architects Daughter"/>
              </a:rPr>
            </a:br>
            <a:r>
              <a:rPr b="1" lang="it" sz="1300">
                <a:solidFill>
                  <a:srgbClr val="202122"/>
                </a:solidFill>
                <a:latin typeface="Architects Daughter"/>
                <a:ea typeface="Architects Daughter"/>
                <a:cs typeface="Architects Daughter"/>
                <a:sym typeface="Architects Daughter"/>
              </a:rPr>
              <a:t>(Sitting, Standing e Visually impaired), a seconda della </a:t>
            </a:r>
            <a:br>
              <a:rPr b="1" lang="it" sz="1300">
                <a:solidFill>
                  <a:srgbClr val="202122"/>
                </a:solidFill>
                <a:latin typeface="Architects Daughter"/>
                <a:ea typeface="Architects Daughter"/>
                <a:cs typeface="Architects Daughter"/>
                <a:sym typeface="Architects Daughter"/>
              </a:rPr>
            </a:br>
            <a:r>
              <a:rPr b="1" lang="it" sz="1300">
                <a:solidFill>
                  <a:srgbClr val="202122"/>
                </a:solidFill>
                <a:latin typeface="Architects Daughter"/>
                <a:ea typeface="Architects Daughter"/>
                <a:cs typeface="Architects Daughter"/>
                <a:sym typeface="Architects Daughter"/>
              </a:rPr>
              <a:t>sottocategoria a cui un atleta appartiene viene stabilito una </a:t>
            </a:r>
            <a:br>
              <a:rPr b="1" lang="it" sz="1300">
                <a:solidFill>
                  <a:srgbClr val="202122"/>
                </a:solidFill>
                <a:latin typeface="Architects Daughter"/>
                <a:ea typeface="Architects Daughter"/>
                <a:cs typeface="Architects Daughter"/>
                <a:sym typeface="Architects Daughter"/>
              </a:rPr>
            </a:br>
            <a:r>
              <a:rPr b="1" lang="it" sz="1300">
                <a:solidFill>
                  <a:srgbClr val="202122"/>
                </a:solidFill>
                <a:latin typeface="Architects Daughter"/>
                <a:ea typeface="Architects Daughter"/>
                <a:cs typeface="Architects Daughter"/>
                <a:sym typeface="Architects Daughter"/>
              </a:rPr>
              <a:t>sorta di "abbuono" di tempo, che naturalmente varia a seconda </a:t>
            </a:r>
            <a:br>
              <a:rPr b="1" lang="it" sz="1300">
                <a:solidFill>
                  <a:srgbClr val="202122"/>
                </a:solidFill>
                <a:latin typeface="Architects Daughter"/>
                <a:ea typeface="Architects Daughter"/>
                <a:cs typeface="Architects Daughter"/>
                <a:sym typeface="Architects Daughter"/>
              </a:rPr>
            </a:br>
            <a:r>
              <a:rPr b="1" lang="it" sz="1300">
                <a:solidFill>
                  <a:srgbClr val="202122"/>
                </a:solidFill>
                <a:latin typeface="Architects Daughter"/>
                <a:ea typeface="Architects Daughter"/>
                <a:cs typeface="Architects Daughter"/>
                <a:sym typeface="Architects Daughter"/>
              </a:rPr>
              <a:t>delle disabilità, e questo viene calcolato in percentuale al tempo </a:t>
            </a:r>
            <a:br>
              <a:rPr b="1" lang="it" sz="1300">
                <a:solidFill>
                  <a:srgbClr val="202122"/>
                </a:solidFill>
                <a:latin typeface="Architects Daughter"/>
                <a:ea typeface="Architects Daughter"/>
                <a:cs typeface="Architects Daughter"/>
                <a:sym typeface="Architects Daughter"/>
              </a:rPr>
            </a:br>
            <a:r>
              <a:rPr b="1" lang="it" sz="1300">
                <a:solidFill>
                  <a:srgbClr val="202122"/>
                </a:solidFill>
                <a:latin typeface="Architects Daughter"/>
                <a:ea typeface="Architects Daughter"/>
                <a:cs typeface="Architects Daughter"/>
                <a:sym typeface="Architects Daughter"/>
              </a:rPr>
              <a:t>della sua prestazione.</a:t>
            </a:r>
            <a:endParaRPr b="1" sz="1300">
              <a:solidFill>
                <a:srgbClr val="202122"/>
              </a:solidFill>
              <a:latin typeface="Architects Daughter"/>
              <a:ea typeface="Architects Daughter"/>
              <a:cs typeface="Architects Daughter"/>
              <a:sym typeface="Architects Daughter"/>
            </a:endParaRPr>
          </a:p>
        </p:txBody>
      </p:sp>
      <p:pic>
        <p:nvPicPr>
          <p:cNvPr id="88" name="Google Shape;88;p17"/>
          <p:cNvPicPr preferRelativeResize="0"/>
          <p:nvPr/>
        </p:nvPicPr>
        <p:blipFill>
          <a:blip r:embed="rId3">
            <a:alphaModFix/>
          </a:blip>
          <a:stretch>
            <a:fillRect/>
          </a:stretch>
        </p:blipFill>
        <p:spPr>
          <a:xfrm>
            <a:off x="5192850" y="2907200"/>
            <a:ext cx="3951151" cy="2236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it" sz="2620">
                <a:latin typeface="Margarine"/>
                <a:ea typeface="Margarine"/>
                <a:cs typeface="Margarine"/>
                <a:sym typeface="Margarine"/>
              </a:rPr>
              <a:t>HOCKEY SU SEDIA A ROTELLE</a:t>
            </a:r>
            <a:endParaRPr sz="2620">
              <a:latin typeface="Margarine"/>
              <a:ea typeface="Margarine"/>
              <a:cs typeface="Margarine"/>
              <a:sym typeface="Margarine"/>
            </a:endParaRPr>
          </a:p>
          <a:p>
            <a:pPr indent="0" lvl="0" marL="0" rtl="0" algn="l">
              <a:spcBef>
                <a:spcPts val="0"/>
              </a:spcBef>
              <a:spcAft>
                <a:spcPts val="0"/>
              </a:spcAft>
              <a:buSzPts val="990"/>
              <a:buNone/>
            </a:pPr>
            <a:r>
              <a:t/>
            </a:r>
            <a:endParaRPr sz="2520"/>
          </a:p>
        </p:txBody>
      </p:sp>
      <p:sp>
        <p:nvSpPr>
          <p:cNvPr id="94" name="Google Shape;94;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t" sz="1700">
                <a:solidFill>
                  <a:schemeClr val="dk1"/>
                </a:solidFill>
                <a:latin typeface="Comic Sans MS"/>
                <a:ea typeface="Comic Sans MS"/>
                <a:cs typeface="Comic Sans MS"/>
                <a:sym typeface="Comic Sans MS"/>
              </a:rPr>
              <a:t>L’hockey sulla sedia a rotelle (in inglese Powerchair Hockey), è uno sport nato verso la fine degli anni ‘70 in alcune scuole del Nord Europa grazie alla volontà di </a:t>
            </a:r>
            <a:endParaRPr sz="1700">
              <a:solidFill>
                <a:schemeClr val="dk1"/>
              </a:solidFill>
              <a:latin typeface="Comic Sans MS"/>
              <a:ea typeface="Comic Sans MS"/>
              <a:cs typeface="Comic Sans MS"/>
              <a:sym typeface="Comic Sans MS"/>
            </a:endParaRPr>
          </a:p>
        </p:txBody>
      </p:sp>
      <p:pic>
        <p:nvPicPr>
          <p:cNvPr id="95" name="Google Shape;95;p18"/>
          <p:cNvPicPr preferRelativeResize="0"/>
          <p:nvPr/>
        </p:nvPicPr>
        <p:blipFill>
          <a:blip r:embed="rId3">
            <a:alphaModFix/>
          </a:blip>
          <a:stretch>
            <a:fillRect/>
          </a:stretch>
        </p:blipFill>
        <p:spPr>
          <a:xfrm>
            <a:off x="5117550" y="1882825"/>
            <a:ext cx="3714750" cy="2686050"/>
          </a:xfrm>
          <a:prstGeom prst="rect">
            <a:avLst/>
          </a:prstGeom>
          <a:noFill/>
          <a:ln>
            <a:noFill/>
          </a:ln>
        </p:spPr>
      </p:pic>
      <p:sp>
        <p:nvSpPr>
          <p:cNvPr id="96" name="Google Shape;96;p18"/>
          <p:cNvSpPr txBox="1"/>
          <p:nvPr/>
        </p:nvSpPr>
        <p:spPr>
          <a:xfrm>
            <a:off x="311700" y="1696175"/>
            <a:ext cx="4582800" cy="332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700">
                <a:solidFill>
                  <a:schemeClr val="dk1"/>
                </a:solidFill>
                <a:latin typeface="Comic Sans MS"/>
                <a:ea typeface="Comic Sans MS"/>
                <a:cs typeface="Comic Sans MS"/>
                <a:sym typeface="Comic Sans MS"/>
              </a:rPr>
              <a:t>voler coinvolgere gli studenti con disabilità di alcuni professori di Educazione Fisica.</a:t>
            </a:r>
            <a:endParaRPr sz="1700">
              <a:solidFill>
                <a:schemeClr val="dk1"/>
              </a:solidFill>
              <a:latin typeface="Comic Sans MS"/>
              <a:ea typeface="Comic Sans MS"/>
              <a:cs typeface="Comic Sans MS"/>
              <a:sym typeface="Comic Sans MS"/>
            </a:endParaRPr>
          </a:p>
          <a:p>
            <a:pPr indent="0" lvl="0" marL="0" rtl="0" algn="l">
              <a:spcBef>
                <a:spcPts val="0"/>
              </a:spcBef>
              <a:spcAft>
                <a:spcPts val="0"/>
              </a:spcAft>
              <a:buNone/>
            </a:pPr>
            <a:r>
              <a:rPr lang="it" sz="1700">
                <a:solidFill>
                  <a:schemeClr val="dk1"/>
                </a:solidFill>
                <a:latin typeface="Comic Sans MS"/>
                <a:ea typeface="Comic Sans MS"/>
                <a:cs typeface="Comic Sans MS"/>
                <a:sym typeface="Comic Sans MS"/>
              </a:rPr>
              <a:t>Si diffonde in Italia grazie al gruppo dei giovani dell’Unione Italiana Lotta contro la Distrofia Muscolare (U.I.L.D.M.), promosso a livello nazionale.</a:t>
            </a:r>
            <a:endParaRPr sz="1700">
              <a:solidFill>
                <a:schemeClr val="dk1"/>
              </a:solidFill>
              <a:latin typeface="Comic Sans MS"/>
              <a:ea typeface="Comic Sans MS"/>
              <a:cs typeface="Comic Sans MS"/>
              <a:sym typeface="Comic Sans MS"/>
            </a:endParaRPr>
          </a:p>
          <a:p>
            <a:pPr indent="0" lvl="0" marL="0" rtl="0" algn="l">
              <a:spcBef>
                <a:spcPts val="0"/>
              </a:spcBef>
              <a:spcAft>
                <a:spcPts val="0"/>
              </a:spcAft>
              <a:buNone/>
            </a:pPr>
            <a:r>
              <a:rPr lang="it" sz="1700">
                <a:solidFill>
                  <a:schemeClr val="dk1"/>
                </a:solidFill>
                <a:latin typeface="Comic Sans MS"/>
                <a:ea typeface="Comic Sans MS"/>
                <a:cs typeface="Comic Sans MS"/>
                <a:sym typeface="Comic Sans MS"/>
              </a:rPr>
              <a:t>Il primo campionato si disputò nel 2003.</a:t>
            </a:r>
            <a:endParaRPr sz="1700">
              <a:solidFill>
                <a:schemeClr val="dk1"/>
              </a:solidFill>
              <a:latin typeface="Comic Sans MS"/>
              <a:ea typeface="Comic Sans MS"/>
              <a:cs typeface="Comic Sans MS"/>
              <a:sym typeface="Comic Sans MS"/>
            </a:endParaRPr>
          </a:p>
          <a:p>
            <a:pPr indent="0" lvl="0" marL="0" rtl="0" algn="l">
              <a:spcBef>
                <a:spcPts val="0"/>
              </a:spcBef>
              <a:spcAft>
                <a:spcPts val="0"/>
              </a:spcAft>
              <a:buNone/>
            </a:pPr>
            <a:r>
              <a:rPr lang="it" sz="1700">
                <a:solidFill>
                  <a:schemeClr val="dk1"/>
                </a:solidFill>
                <a:latin typeface="Comic Sans MS"/>
                <a:ea typeface="Comic Sans MS"/>
                <a:cs typeface="Comic Sans MS"/>
                <a:sym typeface="Comic Sans MS"/>
              </a:rPr>
              <a:t>Utilizzando materiali leggeri, come la pallina bucata  e le mazze in materiali leggeri questo sport si è diffuso oltre che in Europa anche in Nord America e Australia.</a:t>
            </a:r>
            <a:endParaRPr sz="1700">
              <a:solidFill>
                <a:schemeClr val="dk1"/>
              </a:solidFill>
              <a:latin typeface="Comic Sans MS"/>
              <a:ea typeface="Comic Sans MS"/>
              <a:cs typeface="Comic Sans MS"/>
              <a:sym typeface="Comic Sans M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lang="it" sz="2600">
                <a:latin typeface="Margarine"/>
                <a:ea typeface="Margarine"/>
                <a:cs typeface="Margarine"/>
                <a:sym typeface="Margarine"/>
              </a:rPr>
              <a:t>CAMPO DA GIOCO</a:t>
            </a:r>
            <a:endParaRPr sz="2600">
              <a:latin typeface="Margarine"/>
              <a:ea typeface="Margarine"/>
              <a:cs typeface="Margarine"/>
              <a:sym typeface="Margarine"/>
            </a:endParaRPr>
          </a:p>
        </p:txBody>
      </p:sp>
      <p:sp>
        <p:nvSpPr>
          <p:cNvPr id="102" name="Google Shape;102;p19"/>
          <p:cNvSpPr txBox="1"/>
          <p:nvPr>
            <p:ph idx="1" type="body"/>
          </p:nvPr>
        </p:nvSpPr>
        <p:spPr>
          <a:xfrm>
            <a:off x="311700" y="3859250"/>
            <a:ext cx="8520600" cy="1398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t" sz="1700">
                <a:solidFill>
                  <a:schemeClr val="dk1"/>
                </a:solidFill>
                <a:latin typeface="Comic Sans MS"/>
                <a:ea typeface="Comic Sans MS"/>
                <a:cs typeface="Comic Sans MS"/>
                <a:sym typeface="Comic Sans MS"/>
              </a:rPr>
              <a:t>L’apertura della porta è posta frontalmente rispetto al dischetto di centrocampo, la pallina dovrà avere una misura precisa (72mm) e il suo colore dovrà essere di contrasto rispetto a quella del campo.</a:t>
            </a:r>
            <a:endParaRPr sz="1700">
              <a:solidFill>
                <a:schemeClr val="dk1"/>
              </a:solidFill>
              <a:latin typeface="Comic Sans MS"/>
              <a:ea typeface="Comic Sans MS"/>
              <a:cs typeface="Comic Sans MS"/>
              <a:sym typeface="Comic Sans MS"/>
            </a:endParaRPr>
          </a:p>
        </p:txBody>
      </p:sp>
      <p:pic>
        <p:nvPicPr>
          <p:cNvPr id="103" name="Google Shape;103;p19"/>
          <p:cNvPicPr preferRelativeResize="0"/>
          <p:nvPr/>
        </p:nvPicPr>
        <p:blipFill>
          <a:blip r:embed="rId3">
            <a:alphaModFix/>
          </a:blip>
          <a:stretch>
            <a:fillRect/>
          </a:stretch>
        </p:blipFill>
        <p:spPr>
          <a:xfrm>
            <a:off x="5689050" y="1152463"/>
            <a:ext cx="3143250" cy="2333625"/>
          </a:xfrm>
          <a:prstGeom prst="rect">
            <a:avLst/>
          </a:prstGeom>
          <a:noFill/>
          <a:ln>
            <a:noFill/>
          </a:ln>
        </p:spPr>
      </p:pic>
      <p:sp>
        <p:nvSpPr>
          <p:cNvPr id="104" name="Google Shape;104;p19"/>
          <p:cNvSpPr txBox="1"/>
          <p:nvPr/>
        </p:nvSpPr>
        <p:spPr>
          <a:xfrm>
            <a:off x="321475" y="1171800"/>
            <a:ext cx="5444100" cy="285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Clr>
                <a:schemeClr val="dk1"/>
              </a:buClr>
              <a:buSzPts val="1100"/>
              <a:buFont typeface="Arial"/>
              <a:buNone/>
            </a:pPr>
            <a:r>
              <a:rPr lang="it" sz="1700">
                <a:solidFill>
                  <a:schemeClr val="dk1"/>
                </a:solidFill>
                <a:latin typeface="Comic Sans MS"/>
                <a:ea typeface="Comic Sans MS"/>
                <a:cs typeface="Comic Sans MS"/>
                <a:sym typeface="Comic Sans MS"/>
              </a:rPr>
              <a:t>Il Powerchair Hockey viene praticato in un ambiente indoor. Il campo da gioco è un rettangolo con angoli stondati (largo 16 metri e lungo 28), con superficie di gioco dura e liscia, di gomma o sintetica delimitata da un perimetro costituito da sponde in materiale plastico. Alle due estremità del campo sono presenti delle porte larghe 250 cm e alte 20, devono avere la rete ben tesa in modo che la pallina non ci passi attraverso.</a:t>
            </a:r>
            <a:endParaRPr sz="1700">
              <a:solidFill>
                <a:schemeClr val="dk1"/>
              </a:solidFill>
              <a:latin typeface="Comic Sans MS"/>
              <a:ea typeface="Comic Sans MS"/>
              <a:cs typeface="Comic Sans MS"/>
              <a:sym typeface="Comic Sans M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lang="it" sz="2640">
                <a:latin typeface="Margarine"/>
                <a:ea typeface="Margarine"/>
                <a:cs typeface="Margarine"/>
                <a:sym typeface="Margarine"/>
              </a:rPr>
              <a:t>REGOLE DEL GIOCO</a:t>
            </a:r>
            <a:endParaRPr sz="2820"/>
          </a:p>
        </p:txBody>
      </p:sp>
      <p:sp>
        <p:nvSpPr>
          <p:cNvPr id="110" name="Google Shape;110;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t" sz="1700">
                <a:solidFill>
                  <a:schemeClr val="dk1"/>
                </a:solidFill>
                <a:latin typeface="Comic Sans MS"/>
                <a:ea typeface="Comic Sans MS"/>
                <a:cs typeface="Comic Sans MS"/>
                <a:sym typeface="Comic Sans MS"/>
              </a:rPr>
              <a:t>La gara si divide in 4 tempi da 10 minuti di gioco effettivi, con un intervallo di 5 minuti tra il primo e il secondo tempo, tra il terzo e il quarto; invece a metà gioco c’è un intervallo di 10 minuti e si fa cambio di campo. La squadra vincente è quella che ha realizzato il maggior numero di gol nei 4 tempi. Se una partita di Play-Off termina in parità si continua con 2 tempi supplementari da 10 minuti l’uno, se non </a:t>
            </a:r>
            <a:endParaRPr sz="1700">
              <a:solidFill>
                <a:schemeClr val="dk1"/>
              </a:solidFill>
              <a:latin typeface="Comic Sans MS"/>
              <a:ea typeface="Comic Sans MS"/>
              <a:cs typeface="Comic Sans MS"/>
              <a:sym typeface="Comic Sans MS"/>
            </a:endParaRPr>
          </a:p>
        </p:txBody>
      </p:sp>
      <p:pic>
        <p:nvPicPr>
          <p:cNvPr id="111" name="Google Shape;111;p20"/>
          <p:cNvPicPr preferRelativeResize="0"/>
          <p:nvPr/>
        </p:nvPicPr>
        <p:blipFill>
          <a:blip r:embed="rId3">
            <a:alphaModFix/>
          </a:blip>
          <a:stretch>
            <a:fillRect/>
          </a:stretch>
        </p:blipFill>
        <p:spPr>
          <a:xfrm>
            <a:off x="4987950" y="2402550"/>
            <a:ext cx="3851250" cy="2166325"/>
          </a:xfrm>
          <a:prstGeom prst="rect">
            <a:avLst/>
          </a:prstGeom>
          <a:noFill/>
          <a:ln>
            <a:noFill/>
          </a:ln>
        </p:spPr>
      </p:pic>
      <p:sp>
        <p:nvSpPr>
          <p:cNvPr id="112" name="Google Shape;112;p20"/>
          <p:cNvSpPr txBox="1"/>
          <p:nvPr/>
        </p:nvSpPr>
        <p:spPr>
          <a:xfrm>
            <a:off x="311700" y="2637475"/>
            <a:ext cx="5039100" cy="201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700">
                <a:solidFill>
                  <a:schemeClr val="dk1"/>
                </a:solidFill>
                <a:latin typeface="Comic Sans MS"/>
                <a:ea typeface="Comic Sans MS"/>
                <a:cs typeface="Comic Sans MS"/>
                <a:sym typeface="Comic Sans MS"/>
              </a:rPr>
              <a:t>basta si prosegue con gli Shoot Out (equivalenti ai rigori per il calcio), si eseguono dei tiri liberi dal centro campo con il tentativo di centrare la porta. Durante gli Shoot Out entrambe le squadre, tranne l’incaricato del tiro, devono rimanere ferme dietro alla linea dell’area della squadra che subisce lo Shoot Out.</a:t>
            </a:r>
            <a:endParaRPr sz="1700">
              <a:solidFill>
                <a:schemeClr val="dk1"/>
              </a:solidFill>
              <a:latin typeface="Comic Sans MS"/>
              <a:ea typeface="Comic Sans MS"/>
              <a:cs typeface="Comic Sans MS"/>
              <a:sym typeface="Comic Sans M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lang="it" sz="2640">
                <a:latin typeface="Margarine"/>
                <a:ea typeface="Margarine"/>
                <a:cs typeface="Margarine"/>
                <a:sym typeface="Margarine"/>
              </a:rPr>
              <a:t>SQUADRE ITALIANE</a:t>
            </a:r>
            <a:endParaRPr sz="2820"/>
          </a:p>
        </p:txBody>
      </p:sp>
      <p:sp>
        <p:nvSpPr>
          <p:cNvPr id="118" name="Google Shape;118;p21"/>
          <p:cNvSpPr txBox="1"/>
          <p:nvPr>
            <p:ph idx="1" type="body"/>
          </p:nvPr>
        </p:nvSpPr>
        <p:spPr>
          <a:xfrm>
            <a:off x="311700" y="1152475"/>
            <a:ext cx="3742800" cy="377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sz="1700">
                <a:solidFill>
                  <a:schemeClr val="dk1"/>
                </a:solidFill>
                <a:latin typeface="Comic Sans MS"/>
                <a:ea typeface="Comic Sans MS"/>
                <a:cs typeface="Comic Sans MS"/>
                <a:sym typeface="Comic Sans MS"/>
              </a:rPr>
              <a:t>Nel campionato 2021/2022 si sono iscritte 49 squadre, tra queste 27 hanno passato le qualificazioni, tra le più conosciute spiccano:</a:t>
            </a:r>
            <a:endParaRPr sz="1700">
              <a:solidFill>
                <a:schemeClr val="dk1"/>
              </a:solidFill>
              <a:latin typeface="Comic Sans MS"/>
              <a:ea typeface="Comic Sans MS"/>
              <a:cs typeface="Comic Sans MS"/>
              <a:sym typeface="Comic Sans MS"/>
            </a:endParaRPr>
          </a:p>
          <a:p>
            <a:pPr indent="0" lvl="0" marL="0" rtl="0" algn="l">
              <a:spcBef>
                <a:spcPts val="1200"/>
              </a:spcBef>
              <a:spcAft>
                <a:spcPts val="0"/>
              </a:spcAft>
              <a:buNone/>
            </a:pPr>
            <a:r>
              <a:rPr lang="it" sz="1700">
                <a:solidFill>
                  <a:schemeClr val="dk1"/>
                </a:solidFill>
                <a:latin typeface="Comic Sans MS"/>
                <a:ea typeface="Comic Sans MS"/>
                <a:cs typeface="Comic Sans MS"/>
                <a:sym typeface="Comic Sans MS"/>
              </a:rPr>
              <a:t>➤ Ancona Dolphins</a:t>
            </a:r>
            <a:endParaRPr sz="1700">
              <a:solidFill>
                <a:schemeClr val="dk1"/>
              </a:solidFill>
              <a:latin typeface="Comic Sans MS"/>
              <a:ea typeface="Comic Sans MS"/>
              <a:cs typeface="Comic Sans MS"/>
              <a:sym typeface="Comic Sans MS"/>
            </a:endParaRPr>
          </a:p>
          <a:p>
            <a:pPr indent="0" lvl="0" marL="0" rtl="0" algn="l">
              <a:spcBef>
                <a:spcPts val="1200"/>
              </a:spcBef>
              <a:spcAft>
                <a:spcPts val="0"/>
              </a:spcAft>
              <a:buNone/>
            </a:pPr>
            <a:r>
              <a:rPr lang="it" sz="1700">
                <a:solidFill>
                  <a:schemeClr val="dk1"/>
                </a:solidFill>
                <a:latin typeface="Comic Sans MS"/>
                <a:ea typeface="Comic Sans MS"/>
                <a:cs typeface="Comic Sans MS"/>
                <a:sym typeface="Comic Sans MS"/>
              </a:rPr>
              <a:t>➤ Treviso Bulls</a:t>
            </a:r>
            <a:endParaRPr sz="1700">
              <a:solidFill>
                <a:schemeClr val="dk1"/>
              </a:solidFill>
              <a:latin typeface="Comic Sans MS"/>
              <a:ea typeface="Comic Sans MS"/>
              <a:cs typeface="Comic Sans MS"/>
              <a:sym typeface="Comic Sans MS"/>
            </a:endParaRPr>
          </a:p>
          <a:p>
            <a:pPr indent="0" lvl="0" marL="0" rtl="0" algn="l">
              <a:spcBef>
                <a:spcPts val="1200"/>
              </a:spcBef>
              <a:spcAft>
                <a:spcPts val="0"/>
              </a:spcAft>
              <a:buNone/>
            </a:pPr>
            <a:r>
              <a:rPr lang="it" sz="1700">
                <a:solidFill>
                  <a:schemeClr val="dk1"/>
                </a:solidFill>
                <a:latin typeface="Comic Sans MS"/>
                <a:ea typeface="Comic Sans MS"/>
                <a:cs typeface="Comic Sans MS"/>
                <a:sym typeface="Comic Sans MS"/>
              </a:rPr>
              <a:t>➤ Red Cobra Palermo</a:t>
            </a:r>
            <a:endParaRPr sz="1700">
              <a:solidFill>
                <a:schemeClr val="dk1"/>
              </a:solidFill>
              <a:latin typeface="Comic Sans MS"/>
              <a:ea typeface="Comic Sans MS"/>
              <a:cs typeface="Comic Sans MS"/>
              <a:sym typeface="Comic Sans MS"/>
            </a:endParaRPr>
          </a:p>
          <a:p>
            <a:pPr indent="0" lvl="0" marL="0" rtl="0" algn="l">
              <a:spcBef>
                <a:spcPts val="1200"/>
              </a:spcBef>
              <a:spcAft>
                <a:spcPts val="0"/>
              </a:spcAft>
              <a:buNone/>
            </a:pPr>
            <a:r>
              <a:rPr lang="it" sz="1700">
                <a:solidFill>
                  <a:schemeClr val="dk1"/>
                </a:solidFill>
                <a:latin typeface="Comic Sans MS"/>
                <a:ea typeface="Comic Sans MS"/>
                <a:cs typeface="Comic Sans MS"/>
                <a:sym typeface="Comic Sans MS"/>
              </a:rPr>
              <a:t>➤ Pavia Goodfellas</a:t>
            </a:r>
            <a:endParaRPr sz="1700">
              <a:solidFill>
                <a:schemeClr val="dk1"/>
              </a:solidFill>
              <a:latin typeface="Comic Sans MS"/>
              <a:ea typeface="Comic Sans MS"/>
              <a:cs typeface="Comic Sans MS"/>
              <a:sym typeface="Comic Sans MS"/>
            </a:endParaRPr>
          </a:p>
          <a:p>
            <a:pPr indent="0" lvl="0" marL="0" rtl="0" algn="l">
              <a:spcBef>
                <a:spcPts val="1200"/>
              </a:spcBef>
              <a:spcAft>
                <a:spcPts val="1200"/>
              </a:spcAft>
              <a:buNone/>
            </a:pPr>
            <a:r>
              <a:rPr lang="it" sz="1700">
                <a:solidFill>
                  <a:schemeClr val="dk1"/>
                </a:solidFill>
                <a:latin typeface="Comic Sans MS"/>
                <a:ea typeface="Comic Sans MS"/>
                <a:cs typeface="Comic Sans MS"/>
                <a:sym typeface="Comic Sans MS"/>
              </a:rPr>
              <a:t>➤ Friuli Falcons</a:t>
            </a:r>
            <a:endParaRPr sz="1700">
              <a:solidFill>
                <a:schemeClr val="dk1"/>
              </a:solidFill>
              <a:latin typeface="Comic Sans MS"/>
              <a:ea typeface="Comic Sans MS"/>
              <a:cs typeface="Comic Sans MS"/>
              <a:sym typeface="Comic Sans MS"/>
            </a:endParaRPr>
          </a:p>
        </p:txBody>
      </p:sp>
      <p:pic>
        <p:nvPicPr>
          <p:cNvPr id="119" name="Google Shape;119;p21"/>
          <p:cNvPicPr preferRelativeResize="0"/>
          <p:nvPr/>
        </p:nvPicPr>
        <p:blipFill>
          <a:blip r:embed="rId3">
            <a:alphaModFix/>
          </a:blip>
          <a:stretch>
            <a:fillRect/>
          </a:stretch>
        </p:blipFill>
        <p:spPr>
          <a:xfrm>
            <a:off x="3980600" y="1275500"/>
            <a:ext cx="4945025" cy="3293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