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3.xml" ContentType="application/vnd.openxmlformats-officedocument.presentationml.notesSlide+xml"/>
  <Override PartName="/ppt/notesSlides/_rels/notesSlide13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Pulse para desplazar la diapositiva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s-ES" sz="2000" spc="-1" strike="noStrike">
                <a:latin typeface="Arial"/>
              </a:rPr>
              <a:t>Pulse para editar el formato de las notas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s-ES" sz="1400" spc="-1" strike="noStrike">
                <a:latin typeface="Times New Roman"/>
              </a:rPr>
              <a:t>&lt;cabecera&gt;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r>
              <a:rPr b="0" lang="es-ES" sz="1400" spc="-1" strike="noStrike">
                <a:latin typeface="Times New Roman"/>
              </a:rPr>
              <a:t>&lt;fecha/hora&gt;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s-ES" sz="1400" spc="-1" strike="noStrike">
                <a:latin typeface="Times New Roman"/>
              </a:rPr>
              <a:t>&lt;pie de página&gt;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32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buNone/>
            </a:pPr>
            <a:fld id="{FB5BEF11-5334-47BC-A9DE-BDFF06756560}" type="slidenum">
              <a:rPr b="0" lang="es-ES" sz="1400" spc="-1" strike="noStrike">
                <a:latin typeface="Times New Roman"/>
              </a:rPr>
              <a:t>&lt;número&gt;</a:t>
            </a:fld>
            <a:endParaRPr b="0" lang="es-E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10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6000">
              <a:lnSpc>
                <a:spcPct val="90000"/>
              </a:lnSpc>
              <a:buNone/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38920" cy="4008600"/>
          </a:xfrm>
          <a:prstGeom prst="rect">
            <a:avLst/>
          </a:prstGeom>
          <a:ln w="0"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5844600"/>
            <a:ext cx="9166680" cy="1011960"/>
          </a:xfrm>
          <a:prstGeom prst="rect">
            <a:avLst/>
          </a:prstGeom>
          <a:solidFill>
            <a:schemeClr val="dk1"/>
          </a:soli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1" name="Google Shape;7;p17" descr="severo-ochoa.png"/>
          <p:cNvPicPr/>
          <p:nvPr/>
        </p:nvPicPr>
        <p:blipFill>
          <a:blip r:embed="rId2"/>
          <a:stretch/>
        </p:blipFill>
        <p:spPr>
          <a:xfrm>
            <a:off x="0" y="-47520"/>
            <a:ext cx="9166680" cy="6098760"/>
          </a:xfrm>
          <a:prstGeom prst="rect">
            <a:avLst/>
          </a:prstGeom>
          <a:ln w="0">
            <a:noFill/>
          </a:ln>
        </p:spPr>
      </p:pic>
      <p:pic>
        <p:nvPicPr>
          <p:cNvPr id="2" name="Google Shape;8;p17" descr="simple-logo-w.png"/>
          <p:cNvPicPr/>
          <p:nvPr/>
        </p:nvPicPr>
        <p:blipFill>
          <a:blip r:embed="rId3"/>
          <a:stretch/>
        </p:blipFill>
        <p:spPr>
          <a:xfrm>
            <a:off x="374400" y="5928120"/>
            <a:ext cx="2238120" cy="977400"/>
          </a:xfrm>
          <a:prstGeom prst="rect">
            <a:avLst/>
          </a:prstGeom>
          <a:ln w="0">
            <a:noFill/>
          </a:ln>
        </p:spPr>
      </p:pic>
      <p:pic>
        <p:nvPicPr>
          <p:cNvPr id="3" name="Google Shape;9;p17" descr="ministerio-agencia.png"/>
          <p:cNvPicPr/>
          <p:nvPr/>
        </p:nvPicPr>
        <p:blipFill>
          <a:blip r:embed="rId4"/>
          <a:stretch/>
        </p:blipFill>
        <p:spPr>
          <a:xfrm>
            <a:off x="5761440" y="6100560"/>
            <a:ext cx="3161880" cy="7560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64;p19" descr="peu3.png"/>
          <p:cNvPicPr/>
          <p:nvPr/>
        </p:nvPicPr>
        <p:blipFill>
          <a:blip r:embed="rId2"/>
          <a:stretch/>
        </p:blipFill>
        <p:spPr>
          <a:xfrm>
            <a:off x="18000" y="5672880"/>
            <a:ext cx="9142560" cy="123588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116;p21" descr="peu3.png"/>
          <p:cNvPicPr/>
          <p:nvPr/>
        </p:nvPicPr>
        <p:blipFill>
          <a:blip r:embed="rId2"/>
          <a:stretch/>
        </p:blipFill>
        <p:spPr>
          <a:xfrm>
            <a:off x="18000" y="5672880"/>
            <a:ext cx="9142560" cy="1235880"/>
          </a:xfrm>
          <a:prstGeom prst="rect">
            <a:avLst/>
          </a:prstGeom>
          <a:ln w="0"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69;p23" descr="cab3.png"/>
          <p:cNvPicPr/>
          <p:nvPr/>
        </p:nvPicPr>
        <p:blipFill>
          <a:blip r:embed="rId2"/>
          <a:stretch/>
        </p:blipFill>
        <p:spPr>
          <a:xfrm>
            <a:off x="0" y="0"/>
            <a:ext cx="9142560" cy="1235880"/>
          </a:xfrm>
          <a:prstGeom prst="rect">
            <a:avLst/>
          </a:prstGeom>
          <a:ln w="0">
            <a:noFill/>
          </a:ln>
        </p:spPr>
      </p:pic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221;p25" descr="cab3.png"/>
          <p:cNvPicPr/>
          <p:nvPr/>
        </p:nvPicPr>
        <p:blipFill>
          <a:blip r:embed="rId2"/>
          <a:stretch/>
        </p:blipFill>
        <p:spPr>
          <a:xfrm>
            <a:off x="0" y="0"/>
            <a:ext cx="9142560" cy="1235880"/>
          </a:xfrm>
          <a:prstGeom prst="rect">
            <a:avLst/>
          </a:prstGeom>
          <a:ln w="0">
            <a:noFill/>
          </a:ln>
        </p:spPr>
      </p:pic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273;p27" descr="cab3.png"/>
          <p:cNvPicPr/>
          <p:nvPr/>
        </p:nvPicPr>
        <p:blipFill>
          <a:blip r:embed="rId2"/>
          <a:stretch/>
        </p:blipFill>
        <p:spPr>
          <a:xfrm>
            <a:off x="0" y="0"/>
            <a:ext cx="9142560" cy="1235880"/>
          </a:xfrm>
          <a:prstGeom prst="rect">
            <a:avLst/>
          </a:prstGeom>
          <a:ln w="0">
            <a:noFill/>
          </a:ln>
        </p:spPr>
      </p:pic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325;p35" descr="peu3.png"/>
          <p:cNvPicPr/>
          <p:nvPr/>
        </p:nvPicPr>
        <p:blipFill>
          <a:blip r:embed="rId2"/>
          <a:stretch/>
        </p:blipFill>
        <p:spPr>
          <a:xfrm>
            <a:off x="0" y="5653080"/>
            <a:ext cx="9142560" cy="1235880"/>
          </a:xfrm>
          <a:prstGeom prst="rect">
            <a:avLst/>
          </a:prstGeom>
          <a:ln w="0">
            <a:noFill/>
          </a:ln>
        </p:spPr>
      </p:pic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fld id="{43D54643-0BC5-4BD3-9D77-C6489E23482E}" type="datetime1">
              <a:rPr b="0" lang="es-ES_trad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25/03/2022</a:t>
            </a:fld>
            <a:endParaRPr b="0" lang="es-ES" sz="1800" spc="-1" strike="noStrike">
              <a:latin typeface="Times New Roman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fld id="{8F0B5DE2-1A5D-42B2-85FB-1A16CE2BA292}" type="slidenum">
              <a:rPr b="0" lang="en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&lt;número&gt;</a:t>
            </a:fld>
            <a:endParaRPr b="0" lang="es-E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325;p35" descr="peu3.png"/>
          <p:cNvPicPr/>
          <p:nvPr/>
        </p:nvPicPr>
        <p:blipFill>
          <a:blip r:embed="rId2"/>
          <a:stretch/>
        </p:blipFill>
        <p:spPr>
          <a:xfrm>
            <a:off x="0" y="5653080"/>
            <a:ext cx="9142560" cy="1235880"/>
          </a:xfrm>
          <a:prstGeom prst="rect">
            <a:avLst/>
          </a:prstGeom>
          <a:ln w="0">
            <a:noFill/>
          </a:ln>
        </p:spPr>
      </p:pic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slideLayout" Target="../slideLayouts/slideLayout6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6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6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5112360" y="365760"/>
            <a:ext cx="3774240" cy="558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i="1" lang="en-GB" sz="2000" spc="-1" strike="noStrike">
                <a:solidFill>
                  <a:srgbClr val="ffffff"/>
                </a:solidFill>
                <a:latin typeface="Arial"/>
                <a:ea typeface="Arial"/>
              </a:rPr>
              <a:t>CIMNE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b="0" i="1" lang="en-GB" sz="2000" spc="-1" strike="noStrike">
                <a:solidFill>
                  <a:srgbClr val="ffffff"/>
                </a:solidFill>
                <a:latin typeface="Arial"/>
                <a:ea typeface="Arial"/>
              </a:rPr>
              <a:t>Centro de Excelencia Severo Ochoa 2019-2023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Ciencia de datos aplicada a consumos energéticos en edificios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s-ES" sz="2800" spc="-1" strike="noStrike">
              <a:latin typeface="Arial"/>
            </a:endParaRPr>
          </a:p>
          <a:p>
            <a:pPr algn="r">
              <a:lnSpc>
                <a:spcPct val="90000"/>
              </a:lnSpc>
              <a:buNone/>
            </a:pPr>
            <a:r>
              <a:rPr b="1" lang="en-GB" sz="2400" spc="-1" strike="noStrike">
                <a:solidFill>
                  <a:srgbClr val="ffffff"/>
                </a:solidFill>
                <a:latin typeface="Arial"/>
                <a:ea typeface="Arial"/>
              </a:rPr>
              <a:t>Benedetto Grillone</a:t>
            </a:r>
            <a:endParaRPr b="0" lang="es-ES" sz="2400" spc="-1" strike="noStrike">
              <a:latin typeface="Arial"/>
            </a:endParaRPr>
          </a:p>
          <a:p>
            <a:pPr algn="r">
              <a:lnSpc>
                <a:spcPct val="90000"/>
              </a:lnSpc>
              <a:buNone/>
            </a:pPr>
            <a:r>
              <a:rPr b="1" lang="en-GB" sz="2400" spc="-1" strike="noStrike">
                <a:solidFill>
                  <a:srgbClr val="ffffff"/>
                </a:solidFill>
                <a:latin typeface="Arial"/>
                <a:ea typeface="Arial"/>
              </a:rPr>
              <a:t>Gerard Mor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576720" y="1467360"/>
            <a:ext cx="793728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GB" sz="3300" spc="-1" strike="noStrike">
                <a:solidFill>
                  <a:srgbClr val="000000"/>
                </a:solidFill>
                <a:latin typeface="Arial"/>
                <a:ea typeface="Arial"/>
              </a:rPr>
              <a:t>Data preparation         \\ transformation</a:t>
            </a:r>
            <a:endParaRPr b="0" lang="es-ES" sz="3300" spc="-1" strike="noStrike"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603000" y="2176920"/>
            <a:ext cx="7937280" cy="444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610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Numerical data </a:t>
            </a:r>
            <a:endParaRPr b="0" lang="es-ES" sz="2100" spc="-1" strike="noStrike">
              <a:latin typeface="Arial"/>
            </a:endParaRPr>
          </a:p>
          <a:p>
            <a:pPr lvl="1" marL="914400" indent="-342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Noto Sans Symbols"/>
              <a:buChar char="○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Discretization using equal-width or equal-frequency binning</a:t>
            </a:r>
            <a:endParaRPr b="0" lang="es-ES" sz="1800" spc="-1" strike="noStrike"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374"/>
              </a:spcBef>
              <a:buNone/>
            </a:pPr>
            <a:endParaRPr b="0" lang="es-ES" sz="1800" spc="-1" strike="noStrike"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374"/>
              </a:spcBef>
              <a:buNone/>
            </a:pPr>
            <a:endParaRPr b="0" lang="es-ES" sz="1800" spc="-1" strike="noStrike"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374"/>
              </a:spcBef>
              <a:buNone/>
            </a:pPr>
            <a:endParaRPr b="0" lang="es-ES" sz="1800" spc="-1" strike="noStrike">
              <a:latin typeface="Arial"/>
            </a:endParaRPr>
          </a:p>
          <a:p>
            <a:pPr lvl="1" marL="914400" indent="-342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Noto Sans Symbols"/>
              <a:buChar char="○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Log-transformation</a:t>
            </a:r>
            <a:endParaRPr b="0" lang="es-ES" sz="18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374"/>
              </a:spcBef>
              <a:buNone/>
            </a:pPr>
            <a:endParaRPr b="0" lang="es-ES" sz="18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374"/>
              </a:spcBef>
              <a:buNone/>
            </a:pPr>
            <a:endParaRPr b="0" lang="es-ES" sz="18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374"/>
              </a:spcBef>
              <a:buNone/>
            </a:pPr>
            <a:endParaRPr b="0" lang="es-ES" sz="18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374"/>
              </a:spcBef>
              <a:buNone/>
            </a:pPr>
            <a:endParaRPr b="0" lang="es-ES" sz="1800" spc="-1" strike="noStrike"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374"/>
              </a:spcBef>
              <a:buNone/>
            </a:pPr>
            <a:endParaRPr b="0" lang="es-ES" sz="1800" spc="-1" strike="noStrike">
              <a:latin typeface="Arial"/>
            </a:endParaRPr>
          </a:p>
          <a:p>
            <a:pPr lvl="1" marL="914400" indent="-3294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Noto Sans Symbols"/>
              <a:buChar char="○"/>
            </a:pPr>
            <a:r>
              <a:rPr b="0" lang="en-GB" sz="1900" spc="-1" strike="noStrike">
                <a:solidFill>
                  <a:srgbClr val="000000"/>
                </a:solidFill>
                <a:latin typeface="Arial"/>
                <a:ea typeface="Arial"/>
              </a:rPr>
              <a:t>Normalization</a:t>
            </a:r>
            <a:endParaRPr b="0" lang="es-ES" sz="1900" spc="-1" strike="noStrike">
              <a:latin typeface="Arial"/>
            </a:endParaRPr>
          </a:p>
          <a:p>
            <a:pPr lvl="2" marL="1371600" indent="-348480">
              <a:lnSpc>
                <a:spcPct val="90000"/>
              </a:lnSpc>
              <a:buClr>
                <a:srgbClr val="000000"/>
              </a:buClr>
              <a:buFont typeface="Arial"/>
              <a:buChar char="■"/>
            </a:pPr>
            <a:r>
              <a:rPr b="0" lang="en-GB" sz="1900" spc="-1" strike="noStrike">
                <a:solidFill>
                  <a:srgbClr val="000000"/>
                </a:solidFill>
                <a:latin typeface="Arial"/>
                <a:ea typeface="Arial"/>
              </a:rPr>
              <a:t>Min-max scalar</a:t>
            </a:r>
            <a:endParaRPr b="0" lang="es-ES" sz="1900" spc="-1" strike="noStrike">
              <a:latin typeface="Arial"/>
            </a:endParaRPr>
          </a:p>
          <a:p>
            <a:pPr lvl="2" marL="1371600" indent="-348480">
              <a:lnSpc>
                <a:spcPct val="90000"/>
              </a:lnSpc>
              <a:buClr>
                <a:srgbClr val="000000"/>
              </a:buClr>
              <a:buFont typeface="Arial"/>
              <a:buChar char="■"/>
            </a:pPr>
            <a:r>
              <a:rPr b="0" lang="en-GB" sz="1900" spc="-1" strike="noStrike">
                <a:solidFill>
                  <a:srgbClr val="000000"/>
                </a:solidFill>
                <a:latin typeface="Arial"/>
                <a:ea typeface="Arial"/>
              </a:rPr>
              <a:t>Z-normalization</a:t>
            </a:r>
            <a:endParaRPr b="0" lang="es-ES" sz="1900" spc="-1" strike="noStrike">
              <a:latin typeface="Arial"/>
            </a:endParaRPr>
          </a:p>
          <a:p>
            <a:pPr lvl="2" marL="1371600" indent="-348480">
              <a:lnSpc>
                <a:spcPct val="90000"/>
              </a:lnSpc>
              <a:buClr>
                <a:srgbClr val="000000"/>
              </a:buClr>
              <a:buFont typeface="Arial"/>
              <a:buChar char="■"/>
            </a:pPr>
            <a:r>
              <a:rPr b="0" lang="en-GB" sz="1900" spc="-1" strike="noStrike">
                <a:solidFill>
                  <a:srgbClr val="000000"/>
                </a:solidFill>
                <a:latin typeface="Arial"/>
                <a:ea typeface="Arial"/>
              </a:rPr>
              <a:t>Robust scalar</a:t>
            </a:r>
            <a:endParaRPr b="0" lang="es-ES" sz="1900" spc="-1" strike="noStrike">
              <a:latin typeface="Arial"/>
            </a:endParaRPr>
          </a:p>
        </p:txBody>
      </p:sp>
      <p:pic>
        <p:nvPicPr>
          <p:cNvPr id="393" name="Google Shape;523;gae9a68af66_11_24" descr=""/>
          <p:cNvPicPr/>
          <p:nvPr/>
        </p:nvPicPr>
        <p:blipFill>
          <a:blip r:embed="rId1"/>
          <a:stretch/>
        </p:blipFill>
        <p:spPr>
          <a:xfrm>
            <a:off x="3936240" y="5508000"/>
            <a:ext cx="2408760" cy="1132560"/>
          </a:xfrm>
          <a:prstGeom prst="rect">
            <a:avLst/>
          </a:prstGeom>
          <a:ln w="0">
            <a:noFill/>
          </a:ln>
        </p:spPr>
      </p:pic>
      <p:pic>
        <p:nvPicPr>
          <p:cNvPr id="394" name="Google Shape;524;gae9a68af66_11_24" descr=""/>
          <p:cNvPicPr/>
          <p:nvPr/>
        </p:nvPicPr>
        <p:blipFill>
          <a:blip r:embed="rId2"/>
          <a:stretch/>
        </p:blipFill>
        <p:spPr>
          <a:xfrm>
            <a:off x="1167840" y="4158000"/>
            <a:ext cx="2767320" cy="1207080"/>
          </a:xfrm>
          <a:prstGeom prst="rect">
            <a:avLst/>
          </a:prstGeom>
          <a:ln w="0">
            <a:noFill/>
          </a:ln>
        </p:spPr>
      </p:pic>
      <p:pic>
        <p:nvPicPr>
          <p:cNvPr id="395" name="Google Shape;525;gae9a68af66_11_24" descr=""/>
          <p:cNvPicPr/>
          <p:nvPr/>
        </p:nvPicPr>
        <p:blipFill>
          <a:blip r:embed="rId3"/>
          <a:stretch/>
        </p:blipFill>
        <p:spPr>
          <a:xfrm>
            <a:off x="4088160" y="6181920"/>
            <a:ext cx="1290960" cy="600840"/>
          </a:xfrm>
          <a:prstGeom prst="rect">
            <a:avLst/>
          </a:prstGeom>
          <a:ln w="0">
            <a:noFill/>
          </a:ln>
        </p:spPr>
      </p:pic>
      <p:pic>
        <p:nvPicPr>
          <p:cNvPr id="396" name="Google Shape;526;gae9a68af66_11_24" descr=""/>
          <p:cNvPicPr/>
          <p:nvPr/>
        </p:nvPicPr>
        <p:blipFill>
          <a:blip r:embed="rId4"/>
          <a:stretch/>
        </p:blipFill>
        <p:spPr>
          <a:xfrm>
            <a:off x="4088160" y="2997720"/>
            <a:ext cx="4899960" cy="149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576720" y="1467360"/>
            <a:ext cx="793728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GB" sz="3300" spc="-1" strike="noStrike">
                <a:solidFill>
                  <a:srgbClr val="000000"/>
                </a:solidFill>
                <a:latin typeface="Arial"/>
                <a:ea typeface="Arial"/>
              </a:rPr>
              <a:t>Data preparation         \\ transformation</a:t>
            </a:r>
            <a:endParaRPr b="0" lang="es-ES" sz="3300" spc="-1" strike="noStrike">
              <a:latin typeface="Arial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584640" y="2230920"/>
            <a:ext cx="7937280" cy="444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171360" indent="-170280">
              <a:lnSpc>
                <a:spcPct val="9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Moving average</a:t>
            </a:r>
            <a:endParaRPr b="0" lang="es-ES" sz="21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Wide variety of window widths, aligns and weights.</a:t>
            </a:r>
            <a:endParaRPr b="0" lang="es-ES" sz="18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Most used aggregation function tends to be the average.</a:t>
            </a:r>
            <a:endParaRPr b="0" lang="es-ES" sz="18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Could be used also for detecting outliers (Rolling Z-norm).</a:t>
            </a:r>
            <a:endParaRPr b="0" lang="es-ES" sz="1800" spc="-1" strike="noStrike">
              <a:latin typeface="Arial"/>
            </a:endParaRPr>
          </a:p>
          <a:p>
            <a:pPr marL="514440" indent="-56160">
              <a:lnSpc>
                <a:spcPct val="90000"/>
              </a:lnSpc>
              <a:spcBef>
                <a:spcPts val="374"/>
              </a:spcBef>
              <a:buNone/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Noto Sans Symbols"/>
              <a:buChar char="●"/>
              <a:tabLst>
                <a:tab algn="l" pos="0"/>
              </a:tabLst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First order low pass filter of weather variables</a:t>
            </a:r>
            <a:endParaRPr b="0" lang="es-ES" sz="21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Noto Sans Symbols"/>
              <a:buChar char="●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Slow dynamics (signals with frequency low) pass undisturbed, while the fast variations are damped (filtered).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</p:txBody>
      </p:sp>
      <p:pic>
        <p:nvPicPr>
          <p:cNvPr id="399" name="Google Shape;533;p9" descr=""/>
          <p:cNvPicPr/>
          <p:nvPr/>
        </p:nvPicPr>
        <p:blipFill>
          <a:blip r:embed="rId1"/>
          <a:stretch/>
        </p:blipFill>
        <p:spPr>
          <a:xfrm>
            <a:off x="1022400" y="5071680"/>
            <a:ext cx="2451240" cy="257760"/>
          </a:xfrm>
          <a:prstGeom prst="rect">
            <a:avLst/>
          </a:prstGeom>
          <a:ln w="0">
            <a:noFill/>
          </a:ln>
        </p:spPr>
      </p:pic>
      <p:pic>
        <p:nvPicPr>
          <p:cNvPr id="400" name="Google Shape;534;p9" descr=""/>
          <p:cNvPicPr/>
          <p:nvPr/>
        </p:nvPicPr>
        <p:blipFill>
          <a:blip r:embed="rId2"/>
          <a:stretch/>
        </p:blipFill>
        <p:spPr>
          <a:xfrm>
            <a:off x="5054400" y="4459680"/>
            <a:ext cx="3278520" cy="214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576720" y="1467360"/>
            <a:ext cx="793728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GB" sz="3300" spc="-1" strike="noStrike">
                <a:solidFill>
                  <a:srgbClr val="000000"/>
                </a:solidFill>
                <a:latin typeface="Arial"/>
                <a:ea typeface="Arial"/>
              </a:rPr>
              <a:t>Data preparation         \\ transformation</a:t>
            </a:r>
            <a:endParaRPr b="0" lang="es-ES" sz="3300" spc="-1" strike="noStrike">
              <a:latin typeface="Arial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576720" y="2410200"/>
            <a:ext cx="7937280" cy="4443120"/>
          </a:xfrm>
          <a:prstGeom prst="rect">
            <a:avLst/>
          </a:prstGeom>
          <a:noFill/>
          <a:ln w="0">
            <a:noFill/>
          </a:ln>
          <a:effectLst>
            <a:reflection algn="bl" dir="5400000" dist="38100" fadeDir="5400012" rotWithShape="0" sy="-100000"/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171360" indent="-170280">
              <a:lnSpc>
                <a:spcPct val="9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Fourier series (Modeling of responses to cyclic time series. e.g. hour of day)</a:t>
            </a:r>
            <a:endParaRPr b="0" lang="es-ES" sz="21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s-ES" sz="21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s-ES" sz="21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s-ES" sz="21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s-ES" sz="21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where: s</a:t>
            </a: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 is the Fourier series of order N, x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t 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represents a time series at time t, </a:t>
            </a:r>
            <a:endParaRPr b="0" lang="es-ES" sz="21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n is the number of harmonics, p is the period, </a:t>
            </a:r>
            <a:endParaRPr b="0" lang="es-ES" sz="21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n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 is the Fourier coefficient. </a:t>
            </a:r>
            <a:endParaRPr b="0" lang="es-E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</a:pPr>
            <a:endParaRPr b="0" lang="es-ES" sz="2100" spc="-1" strike="noStrike">
              <a:latin typeface="Arial"/>
            </a:endParaRPr>
          </a:p>
        </p:txBody>
      </p:sp>
      <p:pic>
        <p:nvPicPr>
          <p:cNvPr id="403" name="Picture 396" descr=""/>
          <p:cNvPicPr/>
          <p:nvPr/>
        </p:nvPicPr>
        <p:blipFill>
          <a:blip r:embed="rId1"/>
          <a:stretch/>
        </p:blipFill>
        <p:spPr>
          <a:xfrm>
            <a:off x="1554480" y="3156120"/>
            <a:ext cx="5765400" cy="684000"/>
          </a:xfrm>
          <a:prstGeom prst="rect">
            <a:avLst/>
          </a:prstGeom>
          <a:ln w="0">
            <a:noFill/>
          </a:ln>
        </p:spPr>
      </p:pic>
      <p:pic>
        <p:nvPicPr>
          <p:cNvPr id="404" name="Picture 397" descr=""/>
          <p:cNvPicPr/>
          <p:nvPr/>
        </p:nvPicPr>
        <p:blipFill>
          <a:blip r:embed="rId2"/>
          <a:stretch/>
        </p:blipFill>
        <p:spPr>
          <a:xfrm>
            <a:off x="6381000" y="4140000"/>
            <a:ext cx="2579760" cy="2443320"/>
          </a:xfrm>
          <a:prstGeom prst="rect">
            <a:avLst/>
          </a:prstGeom>
          <a:ln w="0">
            <a:noFill/>
          </a:ln>
        </p:spPr>
      </p:pic>
      <p:pic>
        <p:nvPicPr>
          <p:cNvPr id="405" name="Picture 398" descr=""/>
          <p:cNvPicPr/>
          <p:nvPr/>
        </p:nvPicPr>
        <p:blipFill>
          <a:blip r:embed="rId3"/>
          <a:stretch/>
        </p:blipFill>
        <p:spPr>
          <a:xfrm>
            <a:off x="1920240" y="5392800"/>
            <a:ext cx="2679120" cy="128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576720" y="1467360"/>
            <a:ext cx="793728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GB" sz="3300" spc="-1" strike="noStrike">
                <a:solidFill>
                  <a:srgbClr val="000000"/>
                </a:solidFill>
                <a:latin typeface="Arial"/>
                <a:ea typeface="Arial"/>
              </a:rPr>
              <a:t>Clustering</a:t>
            </a:r>
            <a:endParaRPr b="0" lang="es-ES" sz="3300" spc="-1" strike="noStrike">
              <a:latin typeface="Arial"/>
            </a:endParaRPr>
          </a:p>
        </p:txBody>
      </p:sp>
      <p:sp>
        <p:nvSpPr>
          <p:cNvPr id="407" name="CustomShape 2"/>
          <p:cNvSpPr/>
          <p:nvPr/>
        </p:nvSpPr>
        <p:spPr>
          <a:xfrm>
            <a:off x="576720" y="2176920"/>
            <a:ext cx="7937280" cy="444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6108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Objective: </a:t>
            </a:r>
            <a:endParaRPr b="0" lang="es-ES" sz="2100" spc="-1" strike="noStrike">
              <a:latin typeface="Arial"/>
            </a:endParaRPr>
          </a:p>
          <a:p>
            <a:pPr lvl="1" marL="914400" indent="-361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Obtain the representative daily load curves / most common patterns of occupants activity</a:t>
            </a:r>
            <a:endParaRPr b="0" lang="es-ES" sz="2100" spc="-1" strike="noStrike">
              <a:latin typeface="Arial"/>
            </a:endParaRPr>
          </a:p>
          <a:p>
            <a:pPr lvl="1" marL="914400" indent="-361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Cluster groups of similar buildings → Benchmarking</a:t>
            </a:r>
            <a:endParaRPr b="0" lang="es-ES" sz="2100" spc="-1" strike="noStrike">
              <a:latin typeface="Arial"/>
            </a:endParaRPr>
          </a:p>
          <a:p>
            <a:pPr lvl="1" marL="914400" indent="-361080">
              <a:lnSpc>
                <a:spcPct val="90000"/>
              </a:lnSpc>
              <a:buClr>
                <a:srgbClr val="000000"/>
              </a:buClr>
              <a:buFont typeface="Noto Sans Symbols"/>
              <a:buChar char="○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Input for classification models of occupants behaviour </a:t>
            </a:r>
            <a:endParaRPr b="0" lang="es-ES" sz="21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s-ES" sz="2100" spc="-1" strike="noStrike">
              <a:latin typeface="Arial"/>
            </a:endParaRPr>
          </a:p>
          <a:p>
            <a:pPr marL="457200" indent="-36108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Major techniques used:</a:t>
            </a:r>
            <a:endParaRPr b="0" lang="es-ES" sz="2100" spc="-1" strike="noStrike">
              <a:latin typeface="Arial"/>
            </a:endParaRPr>
          </a:p>
          <a:p>
            <a:pPr lvl="1" marL="914400" indent="-361080">
              <a:lnSpc>
                <a:spcPct val="90000"/>
              </a:lnSpc>
              <a:buClr>
                <a:srgbClr val="000000"/>
              </a:buClr>
              <a:buFont typeface="Noto Sans Symbols"/>
              <a:buChar char="○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K-means</a:t>
            </a:r>
            <a:endParaRPr b="0" lang="es-ES" sz="2100" spc="-1" strike="noStrike">
              <a:latin typeface="Arial"/>
            </a:endParaRPr>
          </a:p>
          <a:p>
            <a:pPr lvl="2" marL="1371600" indent="-361080">
              <a:lnSpc>
                <a:spcPct val="90000"/>
              </a:lnSpc>
              <a:buClr>
                <a:srgbClr val="000000"/>
              </a:buClr>
              <a:buFont typeface="Arial"/>
              <a:buChar char="■"/>
            </a:pPr>
            <a:r>
              <a:rPr b="0" lang="en-GB" sz="1600" spc="-1" strike="noStrike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</a:rPr>
              <a:t>Iterative algorithm that choose centroids to minimise </a:t>
            </a:r>
            <a:endParaRPr b="0" lang="es-ES" sz="1600" spc="-1" strike="noStrike">
              <a:latin typeface="Arial"/>
            </a:endParaRPr>
          </a:p>
          <a:p>
            <a:pPr lvl="2" marL="1371600" indent="-361080">
              <a:lnSpc>
                <a:spcPct val="90000"/>
              </a:lnSpc>
              <a:buClr>
                <a:srgbClr val="212529"/>
              </a:buClr>
              <a:buFont typeface="Roboto"/>
              <a:buChar char="■"/>
            </a:pPr>
            <a:r>
              <a:rPr b="0" lang="en-GB" sz="1500" spc="-1" strike="noStrike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</a:rPr>
              <a:t>Optimize nºclusters with Silhouette index or Davies-Bouldin</a:t>
            </a:r>
            <a:endParaRPr b="0" lang="es-ES" sz="1500" spc="-1" strike="noStrike">
              <a:latin typeface="Arial"/>
            </a:endParaRPr>
          </a:p>
          <a:p>
            <a:pPr lvl="1" marL="914400" indent="-361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b="0" lang="en-GB" sz="2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Gaussian Mixture Model:</a:t>
            </a:r>
            <a:endParaRPr b="0" lang="es-ES" sz="2100" spc="-1" strike="noStrike">
              <a:latin typeface="Arial"/>
            </a:endParaRPr>
          </a:p>
          <a:p>
            <a:pPr lvl="2" marL="1371600" indent="-361080">
              <a:lnSpc>
                <a:spcPct val="90000"/>
              </a:lnSpc>
              <a:buClr>
                <a:srgbClr val="000000"/>
              </a:buClr>
              <a:buFont typeface="Arial"/>
              <a:buChar char="■"/>
            </a:pPr>
            <a:r>
              <a:rPr b="0" lang="en-GB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Model-based → BIC or ICL for optimize nºclusters</a:t>
            </a:r>
            <a:endParaRPr b="0" lang="es-ES" sz="1600" spc="-1" strike="noStrike">
              <a:latin typeface="Arial"/>
            </a:endParaRPr>
          </a:p>
          <a:p>
            <a:pPr lvl="2" marL="1371600" indent="-361080">
              <a:lnSpc>
                <a:spcPct val="90000"/>
              </a:lnSpc>
              <a:buClr>
                <a:srgbClr val="000000"/>
              </a:buClr>
              <a:buFont typeface="Arial"/>
              <a:buChar char="■"/>
            </a:pPr>
            <a:r>
              <a:rPr b="0" lang="en-GB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All points are generated from a mixture of normal distribution with unknown parameters</a:t>
            </a:r>
            <a:endParaRPr b="0" lang="es-ES" sz="1600" spc="-1" strike="noStrike">
              <a:latin typeface="Arial"/>
            </a:endParaRPr>
          </a:p>
          <a:p>
            <a:pPr lvl="2" marL="1371600" indent="-361080">
              <a:lnSpc>
                <a:spcPct val="90000"/>
              </a:lnSpc>
              <a:buClr>
                <a:srgbClr val="000000"/>
              </a:buClr>
              <a:buFont typeface="Arial"/>
              <a:buChar char="■"/>
            </a:pPr>
            <a:r>
              <a:rPr b="0" lang="en-GB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Generalise k-means, it adds information about the covariance structure of the data</a:t>
            </a:r>
            <a:endParaRPr b="0" lang="es-ES" sz="1600" spc="-1" strike="noStrike">
              <a:latin typeface="Arial"/>
            </a:endParaRPr>
          </a:p>
          <a:p>
            <a:pPr marL="914400">
              <a:lnSpc>
                <a:spcPct val="90000"/>
              </a:lnSpc>
              <a:buNone/>
            </a:pPr>
            <a:endParaRPr b="0" lang="es-ES" sz="1600" spc="-1" strike="noStrike">
              <a:latin typeface="Arial"/>
            </a:endParaRPr>
          </a:p>
          <a:p>
            <a:pPr marL="457200">
              <a:lnSpc>
                <a:spcPct val="90000"/>
              </a:lnSpc>
              <a:buNone/>
            </a:pPr>
            <a:endParaRPr b="0" lang="es-ES" sz="1600" spc="-1" strike="noStrike">
              <a:latin typeface="Arial"/>
            </a:endParaRPr>
          </a:p>
          <a:p>
            <a:pPr marL="914400">
              <a:lnSpc>
                <a:spcPct val="90000"/>
              </a:lnSpc>
              <a:buNone/>
            </a:pPr>
            <a:endParaRPr b="0" lang="es-ES" sz="1600" spc="-1" strike="noStrike"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751"/>
              </a:spcBef>
              <a:buNone/>
            </a:pPr>
            <a:endParaRPr b="0" lang="es-ES" sz="1600" spc="-1" strike="noStrike">
              <a:latin typeface="Arial"/>
            </a:endParaRPr>
          </a:p>
        </p:txBody>
      </p:sp>
      <p:pic>
        <p:nvPicPr>
          <p:cNvPr id="408" name="Google Shape;559;gae9a68af66_11_15" descr=""/>
          <p:cNvPicPr/>
          <p:nvPr/>
        </p:nvPicPr>
        <p:blipFill>
          <a:blip r:embed="rId1"/>
          <a:stretch/>
        </p:blipFill>
        <p:spPr>
          <a:xfrm>
            <a:off x="6891840" y="3918960"/>
            <a:ext cx="1824840" cy="57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576720" y="1467360"/>
            <a:ext cx="793728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GB" sz="3300" spc="-1" strike="noStrike">
                <a:solidFill>
                  <a:srgbClr val="000000"/>
                </a:solidFill>
                <a:latin typeface="Arial"/>
                <a:ea typeface="Arial"/>
              </a:rPr>
              <a:t>Clustering</a:t>
            </a:r>
            <a:endParaRPr b="0" lang="es-ES" sz="3300" spc="-1" strike="noStrike">
              <a:latin typeface="Arial"/>
            </a:endParaRPr>
          </a:p>
        </p:txBody>
      </p:sp>
      <p:sp>
        <p:nvSpPr>
          <p:cNvPr id="410" name="CustomShape 2"/>
          <p:cNvSpPr/>
          <p:nvPr/>
        </p:nvSpPr>
        <p:spPr>
          <a:xfrm>
            <a:off x="576720" y="2176920"/>
            <a:ext cx="7937280" cy="444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61080">
              <a:lnSpc>
                <a:spcPct val="9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Input data: Building characteristics, daily load curves, yearly load profiles, weather indicators</a:t>
            </a:r>
            <a:endParaRPr b="0" lang="es-ES" sz="2100" spc="-1" strike="noStrike">
              <a:latin typeface="Arial"/>
            </a:endParaRPr>
          </a:p>
          <a:p>
            <a:pPr marL="457200">
              <a:lnSpc>
                <a:spcPct val="90000"/>
              </a:lnSpc>
              <a:buNone/>
            </a:pPr>
            <a:endParaRPr b="0" lang="es-ES" sz="2100" spc="-1" strike="noStrike">
              <a:latin typeface="Arial"/>
            </a:endParaRPr>
          </a:p>
          <a:p>
            <a:pPr marL="457200" indent="-361080">
              <a:lnSpc>
                <a:spcPct val="9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Example of daily load curves clustering:</a:t>
            </a:r>
            <a:endParaRPr b="0" lang="es-ES" sz="2100" spc="-1" strike="noStrike">
              <a:latin typeface="Arial"/>
            </a:endParaRPr>
          </a:p>
          <a:p>
            <a:pPr marL="914400">
              <a:lnSpc>
                <a:spcPct val="90000"/>
              </a:lnSpc>
              <a:buNone/>
            </a:pPr>
            <a:endParaRPr b="0" lang="es-ES" sz="2100" spc="-1" strike="noStrike">
              <a:latin typeface="Arial"/>
            </a:endParaRPr>
          </a:p>
          <a:p>
            <a:pPr lvl="1" marL="914400" indent="-361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Subset load curves by representativity</a:t>
            </a:r>
            <a:endParaRPr b="0" lang="es-ES" sz="2100" spc="-1" strike="noStrike">
              <a:latin typeface="Arial"/>
            </a:endParaRPr>
          </a:p>
          <a:p>
            <a:pPr lvl="2" marL="1371600" indent="-329400">
              <a:lnSpc>
                <a:spcPct val="90000"/>
              </a:lnSpc>
              <a:buClr>
                <a:srgbClr val="000000"/>
              </a:buClr>
              <a:buFont typeface="Arial"/>
              <a:buChar char="■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Avoid days with standby consumption</a:t>
            </a:r>
            <a:endParaRPr b="0" lang="es-ES" sz="1600" spc="-1" strike="noStrike">
              <a:latin typeface="Arial"/>
            </a:endParaRPr>
          </a:p>
          <a:p>
            <a:pPr lvl="2" marL="1371600" indent="-329400">
              <a:lnSpc>
                <a:spcPct val="90000"/>
              </a:lnSpc>
              <a:buClr>
                <a:srgbClr val="000000"/>
              </a:buClr>
              <a:buFont typeface="Arial"/>
              <a:buChar char="■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Avoid days with outstanding consumption</a:t>
            </a:r>
            <a:endParaRPr b="0" lang="es-ES" sz="1600" spc="-1" strike="noStrike">
              <a:latin typeface="Arial"/>
            </a:endParaRPr>
          </a:p>
          <a:p>
            <a:pPr marL="914400">
              <a:lnSpc>
                <a:spcPct val="90000"/>
              </a:lnSpc>
              <a:buNone/>
            </a:pPr>
            <a:endParaRPr b="0" lang="es-ES" sz="1600" spc="-1" strike="noStrike">
              <a:latin typeface="Arial"/>
            </a:endParaRPr>
          </a:p>
          <a:p>
            <a:pPr lvl="1" marL="914400" indent="-361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Normalization: </a:t>
            </a:r>
            <a:endParaRPr b="0" lang="es-ES" sz="2100" spc="-1" strike="noStrike">
              <a:latin typeface="Arial"/>
            </a:endParaRPr>
          </a:p>
          <a:p>
            <a:pPr lvl="2" marL="1371600" indent="-329400">
              <a:lnSpc>
                <a:spcPct val="90000"/>
              </a:lnSpc>
              <a:buClr>
                <a:srgbClr val="000000"/>
              </a:buClr>
              <a:buFont typeface="Arial"/>
              <a:buChar char="■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Z-normalization</a:t>
            </a:r>
            <a:endParaRPr b="0" lang="es-ES" sz="1600" spc="-1" strike="noStrike">
              <a:latin typeface="Arial"/>
            </a:endParaRPr>
          </a:p>
          <a:p>
            <a:pPr marL="914400">
              <a:lnSpc>
                <a:spcPct val="90000"/>
              </a:lnSpc>
              <a:buNone/>
            </a:pPr>
            <a:endParaRPr b="0" lang="es-ES" sz="1600" spc="-1" strike="noStrike">
              <a:latin typeface="Arial"/>
            </a:endParaRPr>
          </a:p>
          <a:p>
            <a:pPr lvl="1" marL="914400" indent="-361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Multiple customers vs. Single customers</a:t>
            </a:r>
            <a:endParaRPr b="0" lang="es-ES" sz="2100" spc="-1" strike="noStrike">
              <a:latin typeface="Arial"/>
            </a:endParaRPr>
          </a:p>
          <a:p>
            <a:pPr marL="914400">
              <a:lnSpc>
                <a:spcPct val="90000"/>
              </a:lnSpc>
              <a:buNone/>
            </a:pPr>
            <a:endParaRPr b="0" lang="es-ES" sz="2100" spc="-1" strike="noStrike">
              <a:latin typeface="Arial"/>
            </a:endParaRPr>
          </a:p>
          <a:p>
            <a:pPr lvl="1" marL="914400" indent="-361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Evaluate several types of models </a:t>
            </a:r>
            <a:endParaRPr b="0" lang="es-ES" sz="2100" spc="-1" strike="noStrike">
              <a:latin typeface="Arial"/>
            </a:endParaRPr>
          </a:p>
          <a:p>
            <a:pPr lvl="2" marL="1371600" indent="-329400">
              <a:lnSpc>
                <a:spcPct val="90000"/>
              </a:lnSpc>
              <a:buClr>
                <a:srgbClr val="000000"/>
              </a:buClr>
              <a:buFont typeface="Arial"/>
              <a:buChar char="■"/>
            </a:pPr>
            <a:r>
              <a:rPr b="0" lang="en-GB" sz="1600" spc="-1" strike="noStrike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</a:rPr>
              <a:t>Diagonal, spherical, tied and full covariance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s-ES" sz="16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s-E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</a:pPr>
            <a:endParaRPr b="0" lang="es-E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576720" y="1467360"/>
            <a:ext cx="793728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GB" sz="3300" spc="-1" strike="noStrike">
                <a:solidFill>
                  <a:srgbClr val="000000"/>
                </a:solidFill>
                <a:latin typeface="Arial"/>
                <a:ea typeface="Arial"/>
              </a:rPr>
              <a:t>Clustering</a:t>
            </a:r>
            <a:endParaRPr b="0" lang="es-ES" sz="3300" spc="-1" strike="noStrike">
              <a:latin typeface="Arial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576720" y="2176920"/>
            <a:ext cx="7937280" cy="444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61080">
              <a:lnSpc>
                <a:spcPct val="9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Daily load curves clustering:</a:t>
            </a:r>
            <a:endParaRPr b="0" lang="es-ES" sz="2100" spc="-1" strike="noStrike">
              <a:latin typeface="Arial"/>
            </a:endParaRPr>
          </a:p>
        </p:txBody>
      </p:sp>
      <p:pic>
        <p:nvPicPr>
          <p:cNvPr id="413" name="Google Shape;572;gae9a68af66_11_53" descr=""/>
          <p:cNvPicPr/>
          <p:nvPr/>
        </p:nvPicPr>
        <p:blipFill>
          <a:blip r:embed="rId1"/>
          <a:stretch/>
        </p:blipFill>
        <p:spPr>
          <a:xfrm>
            <a:off x="653760" y="2594520"/>
            <a:ext cx="4233600" cy="4262400"/>
          </a:xfrm>
          <a:prstGeom prst="rect">
            <a:avLst/>
          </a:prstGeom>
          <a:ln w="0">
            <a:noFill/>
          </a:ln>
        </p:spPr>
      </p:pic>
      <p:pic>
        <p:nvPicPr>
          <p:cNvPr id="414" name="Google Shape;573;gae9a68af66_11_53" descr=""/>
          <p:cNvPicPr/>
          <p:nvPr/>
        </p:nvPicPr>
        <p:blipFill>
          <a:blip r:embed="rId2"/>
          <a:stretch/>
        </p:blipFill>
        <p:spPr>
          <a:xfrm>
            <a:off x="4966920" y="3830400"/>
            <a:ext cx="3828960" cy="3026520"/>
          </a:xfrm>
          <a:prstGeom prst="rect">
            <a:avLst/>
          </a:prstGeom>
          <a:ln w="0">
            <a:noFill/>
          </a:ln>
        </p:spPr>
      </p:pic>
      <p:pic>
        <p:nvPicPr>
          <p:cNvPr id="415" name="Google Shape;574;gae9a68af66_11_53" descr=""/>
          <p:cNvPicPr/>
          <p:nvPr/>
        </p:nvPicPr>
        <p:blipFill>
          <a:blip r:embed="rId3"/>
          <a:stretch/>
        </p:blipFill>
        <p:spPr>
          <a:xfrm>
            <a:off x="5132520" y="907920"/>
            <a:ext cx="3497400" cy="292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576720" y="1467360"/>
            <a:ext cx="793728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GB" sz="3300" spc="-1" strike="noStrike">
                <a:solidFill>
                  <a:srgbClr val="000000"/>
                </a:solidFill>
                <a:latin typeface="Arial"/>
                <a:ea typeface="Arial"/>
              </a:rPr>
              <a:t>Classification</a:t>
            </a:r>
            <a:endParaRPr b="0" lang="es-ES" sz="3300" spc="-1" strike="noStrike">
              <a:latin typeface="Arial"/>
            </a:endParaRPr>
          </a:p>
        </p:txBody>
      </p:sp>
      <p:sp>
        <p:nvSpPr>
          <p:cNvPr id="417" name="CustomShape 2"/>
          <p:cNvSpPr/>
          <p:nvPr/>
        </p:nvSpPr>
        <p:spPr>
          <a:xfrm>
            <a:off x="576720" y="2100600"/>
            <a:ext cx="7937280" cy="444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61080">
              <a:lnSpc>
                <a:spcPct val="9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Daily load curves classification:</a:t>
            </a:r>
            <a:endParaRPr b="0" lang="es-ES" sz="2100" spc="-1" strike="noStrike">
              <a:latin typeface="Arial"/>
            </a:endParaRPr>
          </a:p>
          <a:p>
            <a:pPr lvl="1" marL="914400" indent="-361080">
              <a:lnSpc>
                <a:spcPct val="90000"/>
              </a:lnSpc>
              <a:buClr>
                <a:srgbClr val="000000"/>
              </a:buClr>
              <a:buFont typeface="Noto Sans Symbols"/>
              <a:buChar char="○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Input: </a:t>
            </a:r>
            <a:endParaRPr b="0" lang="es-ES" sz="21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Representative load curves </a:t>
            </a:r>
            <a:endParaRPr b="0" lang="es-ES" sz="21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+ </a:t>
            </a:r>
            <a:endParaRPr b="0" lang="es-ES" sz="21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Consumption time series</a:t>
            </a:r>
            <a:endParaRPr b="0" lang="es-ES" sz="2100" spc="-1" strike="noStrike">
              <a:latin typeface="Arial"/>
            </a:endParaRPr>
          </a:p>
          <a:p>
            <a:pPr lvl="1" marL="914400" indent="-361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Classification minimizing the euclidean distance</a:t>
            </a:r>
            <a:endParaRPr b="0" lang="es-ES" sz="2100" spc="-1" strike="noStrike">
              <a:latin typeface="Arial"/>
            </a:endParaRPr>
          </a:p>
          <a:p>
            <a:pPr lvl="1" marL="914400" indent="-361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No filtering for representative days is needed</a:t>
            </a:r>
            <a:endParaRPr b="0" lang="es-ES" sz="2100" spc="-1" strike="noStrike">
              <a:latin typeface="Arial"/>
            </a:endParaRPr>
          </a:p>
          <a:p>
            <a:pPr lvl="1" marL="914400" indent="-361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Output: </a:t>
            </a:r>
            <a:endParaRPr b="0" lang="es-ES" sz="2100" spc="-1" strike="noStrike">
              <a:latin typeface="Arial"/>
            </a:endParaRPr>
          </a:p>
          <a:p>
            <a:pPr marL="1371600">
              <a:lnSpc>
                <a:spcPct val="90000"/>
              </a:lnSpc>
              <a:buNone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Input for other forecasting models</a:t>
            </a:r>
            <a:endParaRPr b="0" lang="es-E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576720" y="1467360"/>
            <a:ext cx="793728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GB" sz="3300" spc="-1" strike="noStrike">
                <a:solidFill>
                  <a:srgbClr val="000000"/>
                </a:solidFill>
                <a:latin typeface="Arial"/>
                <a:ea typeface="Arial"/>
              </a:rPr>
              <a:t>Classification</a:t>
            </a:r>
            <a:endParaRPr b="0" lang="es-ES" sz="3300" spc="-1" strike="noStrike">
              <a:latin typeface="Arial"/>
            </a:endParaRPr>
          </a:p>
        </p:txBody>
      </p:sp>
      <p:sp>
        <p:nvSpPr>
          <p:cNvPr id="419" name="CustomShape 2"/>
          <p:cNvSpPr/>
          <p:nvPr/>
        </p:nvSpPr>
        <p:spPr>
          <a:xfrm>
            <a:off x="576720" y="2100600"/>
            <a:ext cx="7937280" cy="444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61080">
              <a:lnSpc>
                <a:spcPct val="9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Daily load curves classification:</a:t>
            </a:r>
            <a:endParaRPr b="0" lang="es-ES" sz="2100" spc="-1" strike="noStrike">
              <a:latin typeface="Arial"/>
            </a:endParaRPr>
          </a:p>
        </p:txBody>
      </p:sp>
      <p:pic>
        <p:nvPicPr>
          <p:cNvPr id="420" name="Google Shape;587;gae9a68af66_11_211" descr=""/>
          <p:cNvPicPr/>
          <p:nvPr/>
        </p:nvPicPr>
        <p:blipFill>
          <a:blip r:embed="rId1"/>
          <a:stretch/>
        </p:blipFill>
        <p:spPr>
          <a:xfrm>
            <a:off x="1107720" y="2458080"/>
            <a:ext cx="7191360" cy="430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576720" y="1467360"/>
            <a:ext cx="793728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GB" sz="3300" spc="-1" strike="noStrike">
                <a:solidFill>
                  <a:srgbClr val="000000"/>
                </a:solidFill>
                <a:latin typeface="Arial"/>
                <a:ea typeface="Arial"/>
              </a:rPr>
              <a:t>Modeling</a:t>
            </a:r>
            <a:endParaRPr b="0" lang="es-ES" sz="3300" spc="-1" strike="noStrike">
              <a:latin typeface="Arial"/>
            </a:endParaRPr>
          </a:p>
        </p:txBody>
      </p:sp>
      <p:sp>
        <p:nvSpPr>
          <p:cNvPr id="422" name="CustomShape 2"/>
          <p:cNvSpPr/>
          <p:nvPr/>
        </p:nvSpPr>
        <p:spPr>
          <a:xfrm>
            <a:off x="576720" y="2176920"/>
            <a:ext cx="7937280" cy="444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61080">
              <a:lnSpc>
                <a:spcPct val="9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Objective:</a:t>
            </a:r>
            <a:endParaRPr b="0" lang="es-ES" sz="2100" spc="-1" strike="noStrike">
              <a:latin typeface="Arial"/>
            </a:endParaRPr>
          </a:p>
          <a:p>
            <a:pPr marL="914400">
              <a:lnSpc>
                <a:spcPct val="90000"/>
              </a:lnSpc>
              <a:buNone/>
            </a:pPr>
            <a:endParaRPr b="0" lang="es-ES" sz="2100" spc="-1" strike="noStrike">
              <a:latin typeface="Arial"/>
            </a:endParaRPr>
          </a:p>
          <a:p>
            <a:pPr lvl="1" marL="914400" indent="-361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Predict one-step ahead or multiple-step ahead some variable of interest (e.g. electricity consumption)</a:t>
            </a:r>
            <a:endParaRPr b="0" lang="es-ES" sz="2100" spc="-1" strike="noStrike">
              <a:latin typeface="Arial"/>
            </a:endParaRPr>
          </a:p>
          <a:p>
            <a:pPr marL="914400">
              <a:lnSpc>
                <a:spcPct val="90000"/>
              </a:lnSpc>
              <a:buNone/>
            </a:pPr>
            <a:endParaRPr b="0" lang="es-ES" sz="2100" spc="-1" strike="noStrike">
              <a:latin typeface="Arial"/>
            </a:endParaRPr>
          </a:p>
          <a:p>
            <a:pPr lvl="1" marL="914400" indent="-361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Characterize some variable of interest against other exogenous variables. (e.g. estimate the heat transfer coefficient of a building, the solar gains, air leakage,...)</a:t>
            </a:r>
            <a:endParaRPr b="0" lang="es-ES" sz="2100" spc="-1" strike="noStrike">
              <a:latin typeface="Arial"/>
            </a:endParaRPr>
          </a:p>
          <a:p>
            <a:pPr marL="914400">
              <a:lnSpc>
                <a:spcPct val="90000"/>
              </a:lnSpc>
              <a:buNone/>
            </a:pPr>
            <a:endParaRPr b="0" lang="es-ES" sz="2100" spc="-1" strike="noStrike">
              <a:latin typeface="Arial"/>
            </a:endParaRPr>
          </a:p>
          <a:p>
            <a:pPr marL="914400">
              <a:lnSpc>
                <a:spcPct val="90000"/>
              </a:lnSpc>
              <a:buNone/>
            </a:pPr>
            <a:endParaRPr b="0" lang="es-E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576720" y="1467360"/>
            <a:ext cx="793728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GB" sz="3300" spc="-1" strike="noStrike">
                <a:solidFill>
                  <a:srgbClr val="000000"/>
                </a:solidFill>
                <a:latin typeface="Arial"/>
                <a:ea typeface="Arial"/>
              </a:rPr>
              <a:t>Modeling</a:t>
            </a:r>
            <a:endParaRPr b="0" lang="es-ES" sz="3300" spc="-1" strike="noStrike">
              <a:latin typeface="Arial"/>
            </a:endParaRPr>
          </a:p>
        </p:txBody>
      </p:sp>
      <p:sp>
        <p:nvSpPr>
          <p:cNvPr id="424" name="CustomShape 2"/>
          <p:cNvSpPr/>
          <p:nvPr/>
        </p:nvSpPr>
        <p:spPr>
          <a:xfrm>
            <a:off x="576720" y="2176920"/>
            <a:ext cx="7937280" cy="444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6108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Residuals evaluation</a:t>
            </a:r>
            <a:endParaRPr b="0" lang="es-ES" sz="2100" spc="-1" strike="noStrike">
              <a:latin typeface="Arial"/>
            </a:endParaRPr>
          </a:p>
          <a:p>
            <a:pPr lvl="1" marL="914400" indent="-361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MAPE</a:t>
            </a:r>
            <a:endParaRPr b="0" lang="es-ES" sz="2100" spc="-1" strike="noStrike">
              <a:latin typeface="Arial"/>
            </a:endParaRPr>
          </a:p>
          <a:p>
            <a:pPr lvl="2" marL="1371600" indent="-361080">
              <a:lnSpc>
                <a:spcPct val="90000"/>
              </a:lnSpc>
              <a:buClr>
                <a:srgbClr val="000000"/>
              </a:buClr>
              <a:buFont typeface="Arial"/>
              <a:buChar char="■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Mean Average Percentage Error</a:t>
            </a:r>
            <a:endParaRPr b="0" lang="es-ES" sz="2100" spc="-1" strike="noStrike">
              <a:latin typeface="Arial"/>
            </a:endParaRPr>
          </a:p>
          <a:p>
            <a:pPr lvl="2" marL="1371600" indent="-361080">
              <a:lnSpc>
                <a:spcPct val="90000"/>
              </a:lnSpc>
              <a:buClr>
                <a:srgbClr val="000000"/>
              </a:buClr>
              <a:buFont typeface="Arial"/>
              <a:buChar char="■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Very intuitive, lacks when there are real measurements close to 0. </a:t>
            </a:r>
            <a:endParaRPr b="0" lang="es-ES" sz="2100" spc="-1" strike="noStrike">
              <a:latin typeface="Arial"/>
            </a:endParaRPr>
          </a:p>
          <a:p>
            <a:pPr lvl="2" marL="1371600" indent="-361080">
              <a:lnSpc>
                <a:spcPct val="90000"/>
              </a:lnSpc>
              <a:buClr>
                <a:srgbClr val="000000"/>
              </a:buClr>
              <a:buFont typeface="Arial"/>
              <a:buChar char="■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Not recommended for high frequency consumption time series</a:t>
            </a:r>
            <a:endParaRPr b="0" lang="es-ES" sz="2100" spc="-1" strike="noStrike">
              <a:latin typeface="Arial"/>
            </a:endParaRPr>
          </a:p>
          <a:p>
            <a:pPr lvl="1" marL="914400" indent="-361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RMSE</a:t>
            </a:r>
            <a:endParaRPr b="0" lang="es-ES" sz="2100" spc="-1" strike="noStrike">
              <a:latin typeface="Arial"/>
            </a:endParaRPr>
          </a:p>
          <a:p>
            <a:pPr lvl="2" marL="1371600" indent="-361080">
              <a:lnSpc>
                <a:spcPct val="90000"/>
              </a:lnSpc>
              <a:buClr>
                <a:srgbClr val="000000"/>
              </a:buClr>
              <a:buFont typeface="Arial"/>
              <a:buChar char="■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Root Mean Squared Error</a:t>
            </a:r>
            <a:endParaRPr b="0" lang="es-ES" sz="2100" spc="-1" strike="noStrike">
              <a:latin typeface="Arial"/>
            </a:endParaRPr>
          </a:p>
          <a:p>
            <a:pPr lvl="2" marL="1371600" indent="-361080">
              <a:lnSpc>
                <a:spcPct val="90000"/>
              </a:lnSpc>
              <a:buClr>
                <a:srgbClr val="000000"/>
              </a:buClr>
              <a:buFont typeface="Arial"/>
              <a:buChar char="■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Quadratic error: Avoids the </a:t>
            </a:r>
            <a:endParaRPr b="0" lang="es-ES" sz="2100" spc="-1" strike="noStrike">
              <a:latin typeface="Arial"/>
            </a:endParaRPr>
          </a:p>
          <a:p>
            <a:pPr marL="1371600">
              <a:lnSpc>
                <a:spcPct val="90000"/>
              </a:lnSpc>
              <a:buNone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problems when an element of the residual is ~0. </a:t>
            </a:r>
            <a:endParaRPr b="0" lang="es-ES" sz="2100" spc="-1" strike="noStrike">
              <a:latin typeface="Arial"/>
            </a:endParaRPr>
          </a:p>
          <a:p>
            <a:pPr lvl="2" marL="1371600" indent="-361080">
              <a:lnSpc>
                <a:spcPct val="90000"/>
              </a:lnSpc>
              <a:buClr>
                <a:srgbClr val="000000"/>
              </a:buClr>
              <a:buFont typeface="Arial"/>
              <a:buChar char="■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Absolute error, so it has the unit of the residual in evaluation</a:t>
            </a:r>
            <a:endParaRPr b="0" lang="es-ES" sz="2100" spc="-1" strike="noStrike">
              <a:latin typeface="Arial"/>
            </a:endParaRPr>
          </a:p>
        </p:txBody>
      </p:sp>
      <p:pic>
        <p:nvPicPr>
          <p:cNvPr id="425" name="Google Shape;600;gae9a68af66_11_217" descr=""/>
          <p:cNvPicPr/>
          <p:nvPr/>
        </p:nvPicPr>
        <p:blipFill>
          <a:blip r:embed="rId1"/>
          <a:stretch/>
        </p:blipFill>
        <p:spPr>
          <a:xfrm>
            <a:off x="6232320" y="2058120"/>
            <a:ext cx="2837520" cy="1008720"/>
          </a:xfrm>
          <a:prstGeom prst="rect">
            <a:avLst/>
          </a:prstGeom>
          <a:ln w="0">
            <a:noFill/>
          </a:ln>
        </p:spPr>
      </p:pic>
      <p:pic>
        <p:nvPicPr>
          <p:cNvPr id="426" name="Google Shape;601;gae9a68af66_11_217" descr=""/>
          <p:cNvPicPr/>
          <p:nvPr/>
        </p:nvPicPr>
        <p:blipFill>
          <a:blip r:embed="rId2"/>
          <a:stretch/>
        </p:blipFill>
        <p:spPr>
          <a:xfrm>
            <a:off x="5927400" y="4056120"/>
            <a:ext cx="3142080" cy="93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576720" y="365760"/>
            <a:ext cx="793728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GB" sz="3300" spc="-1" strike="noStrike">
                <a:solidFill>
                  <a:srgbClr val="000000"/>
                </a:solidFill>
                <a:latin typeface="Arial"/>
                <a:ea typeface="Arial"/>
              </a:rPr>
              <a:t>Contents</a:t>
            </a:r>
            <a:endParaRPr b="0" lang="es-ES" sz="3300" spc="-1" strike="noStrike"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576720" y="1317960"/>
            <a:ext cx="7937280" cy="444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171360" indent="-177120">
              <a:lnSpc>
                <a:spcPct val="9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The transformation of BEE Group</a:t>
            </a:r>
            <a:endParaRPr b="0" lang="es-ES" sz="2800" spc="-1" strike="noStrike">
              <a:latin typeface="Arial"/>
            </a:endParaRPr>
          </a:p>
          <a:p>
            <a:pPr marL="171360" indent="-1771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Data gathering</a:t>
            </a:r>
            <a:endParaRPr b="0" lang="es-ES" sz="2800" spc="-1" strike="noStrike">
              <a:latin typeface="Arial"/>
            </a:endParaRPr>
          </a:p>
          <a:p>
            <a:pPr marL="171360" indent="-1771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Data preparation</a:t>
            </a:r>
            <a:endParaRPr b="0" lang="es-ES" sz="2800" spc="-1" strike="noStrike">
              <a:latin typeface="Arial"/>
            </a:endParaRPr>
          </a:p>
          <a:p>
            <a:pPr marL="171360" indent="-1771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Clustering</a:t>
            </a:r>
            <a:endParaRPr b="0" lang="es-ES" sz="2800" spc="-1" strike="noStrike">
              <a:latin typeface="Arial"/>
            </a:endParaRPr>
          </a:p>
          <a:p>
            <a:pPr marL="171360" indent="-1771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Classification</a:t>
            </a:r>
            <a:endParaRPr b="0" lang="es-ES" sz="2800" spc="-1" strike="noStrike">
              <a:latin typeface="Arial"/>
            </a:endParaRPr>
          </a:p>
          <a:p>
            <a:pPr marL="171360" indent="-1771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Modelling</a:t>
            </a:r>
            <a:endParaRPr b="0" lang="es-ES" sz="2800" spc="-1" strike="noStrike">
              <a:latin typeface="Arial"/>
            </a:endParaRPr>
          </a:p>
          <a:p>
            <a:pPr marL="171360" indent="-1771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Optimisation</a:t>
            </a:r>
            <a:endParaRPr b="0" lang="es-ES" sz="2800" spc="-1" strike="noStrike">
              <a:latin typeface="Arial"/>
            </a:endParaRPr>
          </a:p>
          <a:p>
            <a:pPr marL="171360" indent="-1771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Applications</a:t>
            </a:r>
            <a:endParaRPr b="0" lang="es-E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576720" y="1467360"/>
            <a:ext cx="793728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GB" sz="3300" spc="-1" strike="noStrike">
                <a:solidFill>
                  <a:srgbClr val="000000"/>
                </a:solidFill>
                <a:latin typeface="Arial"/>
                <a:ea typeface="Arial"/>
              </a:rPr>
              <a:t>Modeling</a:t>
            </a:r>
            <a:endParaRPr b="0" lang="es-ES" sz="3300" spc="-1" strike="noStrike">
              <a:latin typeface="Arial"/>
            </a:endParaRPr>
          </a:p>
        </p:txBody>
      </p:sp>
      <p:sp>
        <p:nvSpPr>
          <p:cNvPr id="428" name="CustomShape 2"/>
          <p:cNvSpPr/>
          <p:nvPr/>
        </p:nvSpPr>
        <p:spPr>
          <a:xfrm>
            <a:off x="576720" y="2176920"/>
            <a:ext cx="7937280" cy="444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6108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Residuals evaluation</a:t>
            </a:r>
            <a:endParaRPr b="0" lang="es-ES" sz="2100" spc="-1" strike="noStrike">
              <a:latin typeface="Arial"/>
            </a:endParaRPr>
          </a:p>
          <a:p>
            <a:pPr lvl="1" marL="914400" indent="-361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CV(RMSE)</a:t>
            </a:r>
            <a:endParaRPr b="0" lang="es-ES" sz="2100" spc="-1" strike="noStrike">
              <a:latin typeface="Arial"/>
            </a:endParaRPr>
          </a:p>
          <a:p>
            <a:pPr lvl="2" marL="1371600" indent="-361080">
              <a:lnSpc>
                <a:spcPct val="90000"/>
              </a:lnSpc>
              <a:buClr>
                <a:srgbClr val="000000"/>
              </a:buClr>
              <a:buFont typeface="Arial"/>
              <a:buChar char="■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Relative error, which is interesting to compare against other evaluations</a:t>
            </a:r>
            <a:endParaRPr b="0" lang="es-ES" sz="2100" spc="-1" strike="noStrike">
              <a:latin typeface="Arial"/>
            </a:endParaRPr>
          </a:p>
          <a:p>
            <a:pPr lvl="2" marL="1371600" indent="-361080">
              <a:lnSpc>
                <a:spcPct val="90000"/>
              </a:lnSpc>
              <a:buClr>
                <a:srgbClr val="000000"/>
              </a:buClr>
              <a:buFont typeface="Arial"/>
              <a:buChar char="■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It solves MAPE drawbacks</a:t>
            </a:r>
            <a:endParaRPr b="0" lang="es-ES" sz="21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s-ES" sz="2100" spc="-1" strike="noStrike">
              <a:latin typeface="Arial"/>
            </a:endParaRPr>
          </a:p>
          <a:p>
            <a:pPr lvl="1" marL="914400" indent="-361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Autocorrelation functions</a:t>
            </a:r>
            <a:endParaRPr b="0" lang="es-ES" sz="2100" spc="-1" strike="noStrike">
              <a:latin typeface="Arial"/>
            </a:endParaRPr>
          </a:p>
          <a:p>
            <a:pPr lvl="2" marL="1371600" indent="-361080">
              <a:lnSpc>
                <a:spcPct val="90000"/>
              </a:lnSpc>
              <a:buClr>
                <a:srgbClr val="000000"/>
              </a:buClr>
              <a:buFont typeface="Arial"/>
              <a:buChar char="■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Used to detect correlations in model residuals</a:t>
            </a:r>
            <a:endParaRPr b="0" lang="es-ES" sz="2100" spc="-1" strike="noStrike">
              <a:latin typeface="Arial"/>
            </a:endParaRPr>
          </a:p>
          <a:p>
            <a:pPr lvl="2" marL="1371600" indent="-361080">
              <a:lnSpc>
                <a:spcPct val="90000"/>
              </a:lnSpc>
              <a:buClr>
                <a:srgbClr val="000000"/>
              </a:buClr>
              <a:buFont typeface="Arial"/>
              <a:buChar char="■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Existance of autocorrelation → The model is incorrectly specified</a:t>
            </a:r>
            <a:endParaRPr b="0" lang="es-ES" sz="21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s-ES" sz="2100" spc="-1" strike="noStrike">
              <a:latin typeface="Arial"/>
            </a:endParaRPr>
          </a:p>
          <a:p>
            <a:pPr marL="457200">
              <a:lnSpc>
                <a:spcPct val="90000"/>
              </a:lnSpc>
              <a:buNone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ACF depicts how </a:t>
            </a:r>
            <a:r>
              <a:rPr b="0" lang="en-GB" sz="2100" spc="-1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</a:rPr>
              <a:t>an error at one point in time travels to a subsequent point in time.</a:t>
            </a:r>
            <a:endParaRPr b="0" lang="es-ES" sz="2100" spc="-1" strike="noStrike">
              <a:latin typeface="Arial"/>
            </a:endParaRPr>
          </a:p>
          <a:p>
            <a:pPr marL="457200">
              <a:lnSpc>
                <a:spcPct val="90000"/>
              </a:lnSpc>
              <a:buNone/>
            </a:pPr>
            <a:r>
              <a:rPr b="0" lang="en-GB" sz="2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PACF is the correlation that results after removing the effect of any correlations due to the terms at shorter lags.</a:t>
            </a:r>
            <a:endParaRPr b="0" lang="es-ES" sz="2100" spc="-1" strike="noStrike">
              <a:latin typeface="Arial"/>
            </a:endParaRPr>
          </a:p>
        </p:txBody>
      </p:sp>
      <p:pic>
        <p:nvPicPr>
          <p:cNvPr id="429" name="Google Shape;608;gae9a68af66_11_224" descr=""/>
          <p:cNvPicPr/>
          <p:nvPr/>
        </p:nvPicPr>
        <p:blipFill>
          <a:blip r:embed="rId1"/>
          <a:stretch/>
        </p:blipFill>
        <p:spPr>
          <a:xfrm>
            <a:off x="5533200" y="3109680"/>
            <a:ext cx="2568240" cy="63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ustomShape 1"/>
          <p:cNvSpPr/>
          <p:nvPr/>
        </p:nvSpPr>
        <p:spPr>
          <a:xfrm>
            <a:off x="576720" y="1467360"/>
            <a:ext cx="793728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GB" sz="3300" spc="-1" strike="noStrike">
                <a:solidFill>
                  <a:srgbClr val="000000"/>
                </a:solidFill>
                <a:latin typeface="Arial"/>
                <a:ea typeface="Arial"/>
              </a:rPr>
              <a:t>Modeling</a:t>
            </a:r>
            <a:endParaRPr b="0" lang="es-ES" sz="3300" spc="-1" strike="noStrike">
              <a:latin typeface="Arial"/>
            </a:endParaRPr>
          </a:p>
        </p:txBody>
      </p:sp>
      <p:sp>
        <p:nvSpPr>
          <p:cNvPr id="431" name="CustomShape 2"/>
          <p:cNvSpPr/>
          <p:nvPr/>
        </p:nvSpPr>
        <p:spPr>
          <a:xfrm>
            <a:off x="576720" y="2100600"/>
            <a:ext cx="7937280" cy="444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61080">
              <a:lnSpc>
                <a:spcPct val="9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Time series regression models:</a:t>
            </a:r>
            <a:endParaRPr b="0" lang="es-ES" sz="2100" spc="-1" strike="noStrike">
              <a:latin typeface="Arial"/>
            </a:endParaRPr>
          </a:p>
          <a:p>
            <a:pPr lvl="1" marL="914400" indent="-361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Linear models</a:t>
            </a:r>
            <a:endParaRPr b="0" lang="es-ES" sz="2100" spc="-1" strike="noStrike">
              <a:latin typeface="Arial"/>
            </a:endParaRPr>
          </a:p>
          <a:p>
            <a:pPr lvl="2" marL="1371600" indent="-361080">
              <a:lnSpc>
                <a:spcPct val="90000"/>
              </a:lnSpc>
              <a:buClr>
                <a:srgbClr val="000000"/>
              </a:buClr>
              <a:buFont typeface="Arial"/>
              <a:buChar char="■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Fast training (Least Squares method)</a:t>
            </a:r>
            <a:endParaRPr b="0" lang="es-ES" sz="2100" spc="-1" strike="noStrike">
              <a:latin typeface="Arial"/>
            </a:endParaRPr>
          </a:p>
          <a:p>
            <a:pPr lvl="2" marL="1371600" indent="-361080">
              <a:lnSpc>
                <a:spcPct val="90000"/>
              </a:lnSpc>
              <a:buClr>
                <a:srgbClr val="000000"/>
              </a:buClr>
              <a:buFont typeface="Arial"/>
              <a:buChar char="■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Simple, which does not mean inaccurate.</a:t>
            </a:r>
            <a:endParaRPr b="0" lang="es-ES" sz="2100" spc="-1" strike="noStrike">
              <a:latin typeface="Arial"/>
            </a:endParaRPr>
          </a:p>
          <a:p>
            <a:pPr lvl="2" marL="1371600" indent="-361080">
              <a:lnSpc>
                <a:spcPct val="90000"/>
              </a:lnSpc>
              <a:buClr>
                <a:srgbClr val="000000"/>
              </a:buClr>
              <a:buFont typeface="Arial"/>
              <a:buChar char="■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Easy interpretability of results</a:t>
            </a:r>
            <a:endParaRPr b="0" lang="es-ES" sz="2100" spc="-1" strike="noStrike">
              <a:latin typeface="Arial"/>
            </a:endParaRPr>
          </a:p>
          <a:p>
            <a:pPr lvl="2" marL="1371600" indent="-361080">
              <a:lnSpc>
                <a:spcPct val="90000"/>
              </a:lnSpc>
              <a:buClr>
                <a:srgbClr val="000000"/>
              </a:buClr>
              <a:buFont typeface="Arial"/>
              <a:buChar char="■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Could deal with non-linearities when using B-splines or fourier series as inputs.</a:t>
            </a:r>
            <a:endParaRPr b="0" lang="es-ES" sz="2100" spc="-1" strike="noStrike">
              <a:latin typeface="Arial"/>
            </a:endParaRPr>
          </a:p>
          <a:p>
            <a:pPr lvl="2" marL="1371600" indent="-361080">
              <a:lnSpc>
                <a:spcPct val="90000"/>
              </a:lnSpc>
              <a:buClr>
                <a:srgbClr val="000000"/>
              </a:buClr>
              <a:buFont typeface="Arial"/>
              <a:buChar char="■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Deals with categorical and numerical data as inputs</a:t>
            </a:r>
            <a:endParaRPr b="0" lang="es-ES" sz="2100" spc="-1" strike="noStrike">
              <a:latin typeface="Arial"/>
            </a:endParaRPr>
          </a:p>
          <a:p>
            <a:pPr lvl="2" marL="1371600" indent="-361080">
              <a:lnSpc>
                <a:spcPct val="90000"/>
              </a:lnSpc>
              <a:buClr>
                <a:srgbClr val="000000"/>
              </a:buClr>
              <a:buFont typeface="Arial"/>
              <a:buChar char="■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Normally trained along an optimisation method to optimise input tuning parameters of the model (Balance point temperature, low pass filters 𝛂’s, ...)</a:t>
            </a:r>
            <a:endParaRPr b="0" lang="es-ES" sz="2100" spc="-1" strike="noStrike">
              <a:latin typeface="Arial"/>
            </a:endParaRPr>
          </a:p>
          <a:p>
            <a:pPr marL="1371600">
              <a:lnSpc>
                <a:spcPct val="90000"/>
              </a:lnSpc>
              <a:buNone/>
            </a:pPr>
            <a:endParaRPr b="0" lang="es-ES" sz="2100" spc="-1" strike="noStrike">
              <a:latin typeface="Arial"/>
            </a:endParaRPr>
          </a:p>
          <a:p>
            <a:pPr lvl="1" marL="914400" indent="-361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Recursive least squares</a:t>
            </a:r>
            <a:endParaRPr b="0" lang="es-ES" sz="2100" spc="-1" strike="noStrike">
              <a:latin typeface="Arial"/>
            </a:endParaRPr>
          </a:p>
          <a:p>
            <a:pPr lvl="2" marL="1371600" indent="-361080">
              <a:lnSpc>
                <a:spcPct val="90000"/>
              </a:lnSpc>
              <a:buClr>
                <a:srgbClr val="000000"/>
              </a:buClr>
              <a:buFont typeface="Arial"/>
              <a:buChar char="■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Time-variant coefficients</a:t>
            </a:r>
            <a:endParaRPr b="0" lang="es-ES" sz="2100" spc="-1" strike="noStrike">
              <a:latin typeface="Arial"/>
            </a:endParaRPr>
          </a:p>
          <a:p>
            <a:pPr lvl="2" marL="1371600" indent="-361080">
              <a:lnSpc>
                <a:spcPct val="90000"/>
              </a:lnSpc>
              <a:buClr>
                <a:srgbClr val="000000"/>
              </a:buClr>
              <a:buFont typeface="Arial"/>
              <a:buChar char="■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Lambda (forgetting factor) needs to be optimised</a:t>
            </a:r>
            <a:endParaRPr b="0" lang="es-E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576720" y="1467360"/>
            <a:ext cx="793728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GB" sz="3300" spc="-1" strike="noStrike">
                <a:solidFill>
                  <a:srgbClr val="000000"/>
                </a:solidFill>
                <a:latin typeface="Arial"/>
                <a:ea typeface="Arial"/>
              </a:rPr>
              <a:t>Modeling</a:t>
            </a:r>
            <a:endParaRPr b="0" lang="es-ES" sz="3300" spc="-1" strike="noStrike"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576720" y="2176920"/>
            <a:ext cx="7937280" cy="444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61080">
              <a:lnSpc>
                <a:spcPct val="9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Regression models:</a:t>
            </a:r>
            <a:endParaRPr b="0" lang="es-ES" sz="2100" spc="-1" strike="noStrike">
              <a:latin typeface="Arial"/>
            </a:endParaRPr>
          </a:p>
          <a:p>
            <a:pPr lvl="1" marL="914400" indent="-361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ARX (Auto-Regressive with eXogenous)</a:t>
            </a:r>
            <a:endParaRPr b="0" lang="es-ES" sz="2100" spc="-1" strike="noStrike">
              <a:latin typeface="Arial"/>
            </a:endParaRPr>
          </a:p>
          <a:p>
            <a:pPr marL="914400">
              <a:lnSpc>
                <a:spcPct val="90000"/>
              </a:lnSpc>
              <a:buNone/>
            </a:pPr>
            <a:endParaRPr b="0" lang="es-ES" sz="2100" spc="-1" strike="noStrike">
              <a:latin typeface="Arial"/>
            </a:endParaRPr>
          </a:p>
          <a:p>
            <a:pPr lvl="2" marL="1371600" indent="-361080">
              <a:lnSpc>
                <a:spcPct val="90000"/>
              </a:lnSpc>
              <a:buClr>
                <a:srgbClr val="000000"/>
              </a:buClr>
              <a:buFont typeface="Arial"/>
              <a:buChar char="■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Dynamic model</a:t>
            </a:r>
            <a:endParaRPr b="0" lang="es-ES" sz="2100" spc="-1" strike="noStrike">
              <a:latin typeface="Arial"/>
            </a:endParaRPr>
          </a:p>
          <a:p>
            <a:pPr marL="1371600">
              <a:lnSpc>
                <a:spcPct val="90000"/>
              </a:lnSpc>
              <a:buNone/>
            </a:pPr>
            <a:endParaRPr b="0" lang="es-ES" sz="2100" spc="-1" strike="noStrike">
              <a:latin typeface="Arial"/>
            </a:endParaRPr>
          </a:p>
          <a:p>
            <a:pPr lvl="2" marL="1371600" indent="-361080">
              <a:lnSpc>
                <a:spcPct val="90000"/>
              </a:lnSpc>
              <a:buClr>
                <a:srgbClr val="000000"/>
              </a:buClr>
              <a:buFont typeface="Arial"/>
              <a:buChar char="■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The output variable is correlated to its own lags and multiple exogenous variables</a:t>
            </a:r>
            <a:endParaRPr b="0" lang="es-ES" sz="2100" spc="-1" strike="noStrike">
              <a:latin typeface="Arial"/>
            </a:endParaRPr>
          </a:p>
          <a:p>
            <a:pPr marL="1371600">
              <a:lnSpc>
                <a:spcPct val="90000"/>
              </a:lnSpc>
              <a:buNone/>
            </a:pPr>
            <a:endParaRPr b="0" lang="es-ES" sz="2100" spc="-1" strike="noStrike">
              <a:latin typeface="Arial"/>
            </a:endParaRPr>
          </a:p>
          <a:p>
            <a:pPr lvl="2" marL="1371600" indent="-361080">
              <a:lnSpc>
                <a:spcPct val="90000"/>
              </a:lnSpc>
              <a:buClr>
                <a:srgbClr val="000000"/>
              </a:buClr>
              <a:buFont typeface="Arial"/>
              <a:buChar char="■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A process to optimise the correct order of lags is needed (BIC, ACF, PACF and CCF should be used)</a:t>
            </a:r>
            <a:endParaRPr b="0" lang="es-ES" sz="2100" spc="-1" strike="noStrike">
              <a:latin typeface="Arial"/>
            </a:endParaRPr>
          </a:p>
          <a:p>
            <a:pPr marL="1371600">
              <a:lnSpc>
                <a:spcPct val="90000"/>
              </a:lnSpc>
              <a:buNone/>
            </a:pPr>
            <a:endParaRPr b="0" lang="es-ES" sz="2100" spc="-1" strike="noStrike">
              <a:latin typeface="Arial"/>
            </a:endParaRPr>
          </a:p>
          <a:p>
            <a:pPr lvl="2" marL="1371600" indent="-361080">
              <a:lnSpc>
                <a:spcPct val="90000"/>
              </a:lnSpc>
              <a:buClr>
                <a:srgbClr val="000000"/>
              </a:buClr>
              <a:buFont typeface="Arial"/>
              <a:buChar char="■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When used for prediction: One step-ahead vs. Multiple step-ahead</a:t>
            </a:r>
            <a:endParaRPr b="0" lang="es-ES" sz="2100" spc="-1" strike="noStrike">
              <a:latin typeface="Arial"/>
            </a:endParaRPr>
          </a:p>
          <a:p>
            <a:pPr marL="1371600">
              <a:lnSpc>
                <a:spcPct val="90000"/>
              </a:lnSpc>
              <a:buNone/>
            </a:pPr>
            <a:endParaRPr b="0" lang="es-ES" sz="2100" spc="-1" strike="noStrike">
              <a:latin typeface="Arial"/>
            </a:endParaRPr>
          </a:p>
          <a:p>
            <a:pPr lvl="2" marL="1371600" indent="-361080">
              <a:lnSpc>
                <a:spcPct val="90000"/>
              </a:lnSpc>
              <a:buClr>
                <a:srgbClr val="000000"/>
              </a:buClr>
              <a:buFont typeface="Arial"/>
              <a:buChar char="■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Impulse responses normally provides good inference about the data</a:t>
            </a:r>
            <a:endParaRPr b="0" lang="es-ES" sz="2100" spc="-1" strike="noStrike">
              <a:latin typeface="Arial"/>
            </a:endParaRPr>
          </a:p>
          <a:p>
            <a:pPr marL="914400">
              <a:lnSpc>
                <a:spcPct val="90000"/>
              </a:lnSpc>
              <a:buNone/>
            </a:pPr>
            <a:endParaRPr b="0" lang="es-ES" sz="2100" spc="-1" strike="noStrike">
              <a:latin typeface="Arial"/>
            </a:endParaRPr>
          </a:p>
          <a:p>
            <a:pPr marL="457200">
              <a:lnSpc>
                <a:spcPct val="90000"/>
              </a:lnSpc>
              <a:buNone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s-E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576720" y="365760"/>
            <a:ext cx="793728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GB" sz="3600" spc="-1" strike="noStrike">
                <a:solidFill>
                  <a:srgbClr val="000000"/>
                </a:solidFill>
                <a:latin typeface="Arial"/>
                <a:ea typeface="Arial"/>
              </a:rPr>
              <a:t>The transformation of BEE Group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328" name="Google Shape;430;gaea6f05d41_40_437" descr=""/>
          <p:cNvPicPr/>
          <p:nvPr/>
        </p:nvPicPr>
        <p:blipFill>
          <a:blip r:embed="rId1"/>
          <a:stretch/>
        </p:blipFill>
        <p:spPr>
          <a:xfrm>
            <a:off x="466200" y="1264680"/>
            <a:ext cx="1868040" cy="1159560"/>
          </a:xfrm>
          <a:prstGeom prst="rect">
            <a:avLst/>
          </a:prstGeom>
          <a:ln w="0">
            <a:noFill/>
          </a:ln>
        </p:spPr>
      </p:pic>
      <p:sp>
        <p:nvSpPr>
          <p:cNvPr id="329" name="CustomShape 2"/>
          <p:cNvSpPr/>
          <p:nvPr/>
        </p:nvSpPr>
        <p:spPr>
          <a:xfrm>
            <a:off x="701640" y="950760"/>
            <a:ext cx="1549800" cy="31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GB" sz="1400" spc="-1" strike="noStrike">
                <a:solidFill>
                  <a:srgbClr val="1155cc"/>
                </a:solidFill>
                <a:latin typeface="Arial"/>
                <a:ea typeface="Arial"/>
              </a:rPr>
              <a:t>CFD &amp; FEM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2335320" y="1845000"/>
            <a:ext cx="543600" cy="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a86e8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4"/>
          <p:cNvSpPr/>
          <p:nvPr/>
        </p:nvSpPr>
        <p:spPr>
          <a:xfrm>
            <a:off x="3189240" y="874440"/>
            <a:ext cx="2357280" cy="31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GB" sz="1400" spc="-1" strike="noStrike">
                <a:solidFill>
                  <a:srgbClr val="1155cc"/>
                </a:solidFill>
                <a:latin typeface="Arial"/>
                <a:ea typeface="Arial"/>
              </a:rPr>
              <a:t>Dynamic Empirical methods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332" name="CustomShape 5"/>
          <p:cNvSpPr/>
          <p:nvPr/>
        </p:nvSpPr>
        <p:spPr>
          <a:xfrm>
            <a:off x="784440" y="2533680"/>
            <a:ext cx="1549800" cy="31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Navier Stokes differential equations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E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s-E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s-ES" sz="1400" spc="-1" strike="noStrike">
              <a:latin typeface="Arial"/>
            </a:endParaRPr>
          </a:p>
        </p:txBody>
      </p:sp>
      <p:pic>
        <p:nvPicPr>
          <p:cNvPr id="333" name="Google Shape;435;gaea6f05d41_40_437" descr=""/>
          <p:cNvPicPr/>
          <p:nvPr/>
        </p:nvPicPr>
        <p:blipFill>
          <a:blip r:embed="rId2"/>
          <a:stretch/>
        </p:blipFill>
        <p:spPr>
          <a:xfrm>
            <a:off x="6096600" y="1744560"/>
            <a:ext cx="2761200" cy="1656360"/>
          </a:xfrm>
          <a:prstGeom prst="rect">
            <a:avLst/>
          </a:prstGeom>
          <a:ln w="0">
            <a:noFill/>
          </a:ln>
        </p:spPr>
      </p:pic>
      <p:sp>
        <p:nvSpPr>
          <p:cNvPr id="334" name="CustomShape 6"/>
          <p:cNvSpPr/>
          <p:nvPr/>
        </p:nvSpPr>
        <p:spPr>
          <a:xfrm>
            <a:off x="5859000" y="950760"/>
            <a:ext cx="2998800" cy="29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GB" sz="1400" spc="-1" strike="noStrike">
                <a:solidFill>
                  <a:srgbClr val="1155cc"/>
                </a:solidFill>
                <a:latin typeface="Arial"/>
                <a:ea typeface="Arial"/>
              </a:rPr>
              <a:t>Grey box models: Reduced order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335" name="CustomShape 7"/>
          <p:cNvSpPr/>
          <p:nvPr/>
        </p:nvSpPr>
        <p:spPr>
          <a:xfrm>
            <a:off x="5547600" y="1845000"/>
            <a:ext cx="543600" cy="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a86e8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8"/>
          <p:cNvSpPr/>
          <p:nvPr/>
        </p:nvSpPr>
        <p:spPr>
          <a:xfrm rot="10800000">
            <a:off x="5602680" y="4744080"/>
            <a:ext cx="622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a86e8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37" name="Google Shape;439;gaea6f05d41_40_437" descr=""/>
          <p:cNvPicPr/>
          <p:nvPr/>
        </p:nvPicPr>
        <p:blipFill>
          <a:blip r:embed="rId3"/>
          <a:stretch/>
        </p:blipFill>
        <p:spPr>
          <a:xfrm>
            <a:off x="3394080" y="1509480"/>
            <a:ext cx="1950840" cy="887760"/>
          </a:xfrm>
          <a:prstGeom prst="rect">
            <a:avLst/>
          </a:prstGeom>
          <a:ln w="0">
            <a:noFill/>
          </a:ln>
        </p:spPr>
      </p:pic>
      <p:sp>
        <p:nvSpPr>
          <p:cNvPr id="338" name="CustomShape 9"/>
          <p:cNvSpPr/>
          <p:nvPr/>
        </p:nvSpPr>
        <p:spPr>
          <a:xfrm>
            <a:off x="3137040" y="2492280"/>
            <a:ext cx="2463480" cy="31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Control volume analysis</a:t>
            </a:r>
            <a:endParaRPr b="0" lang="es-E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Energy and mass ballances</a:t>
            </a:r>
            <a:endParaRPr b="0" lang="es-E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Physically based models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E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s-E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s-ES" sz="1400" spc="-1" strike="noStrike">
              <a:latin typeface="Arial"/>
            </a:endParaRPr>
          </a:p>
        </p:txBody>
      </p:sp>
      <p:sp>
        <p:nvSpPr>
          <p:cNvPr id="339" name="CustomShape 10"/>
          <p:cNvSpPr/>
          <p:nvPr/>
        </p:nvSpPr>
        <p:spPr>
          <a:xfrm>
            <a:off x="6245640" y="3650760"/>
            <a:ext cx="2463480" cy="31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Simplified differential dynamic differential equations</a:t>
            </a:r>
            <a:endParaRPr b="0" lang="es-E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Parameters identification from data 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E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s-E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s-ES" sz="1400" spc="-1" strike="noStrike">
              <a:latin typeface="Arial"/>
            </a:endParaRPr>
          </a:p>
        </p:txBody>
      </p:sp>
      <p:sp>
        <p:nvSpPr>
          <p:cNvPr id="340" name="CustomShape 11"/>
          <p:cNvSpPr/>
          <p:nvPr/>
        </p:nvSpPr>
        <p:spPr>
          <a:xfrm>
            <a:off x="2547360" y="3650760"/>
            <a:ext cx="2998800" cy="29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GB" sz="1400" spc="-1" strike="noStrike">
                <a:solidFill>
                  <a:srgbClr val="1155cc"/>
                </a:solidFill>
                <a:latin typeface="Arial"/>
                <a:ea typeface="Arial"/>
              </a:rPr>
              <a:t>Statistical learning and AI models</a:t>
            </a:r>
            <a:endParaRPr b="0" lang="es-ES" sz="1400" spc="-1" strike="noStrike">
              <a:latin typeface="Arial"/>
            </a:endParaRPr>
          </a:p>
        </p:txBody>
      </p:sp>
      <p:pic>
        <p:nvPicPr>
          <p:cNvPr id="341" name="Google Shape;443;gaea6f05d41_40_437" descr=""/>
          <p:cNvPicPr/>
          <p:nvPr/>
        </p:nvPicPr>
        <p:blipFill>
          <a:blip r:embed="rId4"/>
          <a:stretch/>
        </p:blipFill>
        <p:spPr>
          <a:xfrm>
            <a:off x="2808000" y="4177080"/>
            <a:ext cx="2357280" cy="1684440"/>
          </a:xfrm>
          <a:prstGeom prst="rect">
            <a:avLst/>
          </a:prstGeom>
          <a:ln w="0">
            <a:noFill/>
          </a:ln>
        </p:spPr>
      </p:pic>
      <p:sp>
        <p:nvSpPr>
          <p:cNvPr id="342" name="CustomShape 12"/>
          <p:cNvSpPr/>
          <p:nvPr/>
        </p:nvSpPr>
        <p:spPr>
          <a:xfrm>
            <a:off x="2879640" y="5862600"/>
            <a:ext cx="2463480" cy="78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Regression based models</a:t>
            </a:r>
            <a:endParaRPr b="0" lang="es-E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Pure data driven models</a:t>
            </a:r>
            <a:endParaRPr b="0" lang="es-E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ANNs, linear, non-linear.. 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E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s-E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576720" y="365760"/>
            <a:ext cx="793728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GB" sz="3600" spc="-1" strike="noStrike">
                <a:solidFill>
                  <a:srgbClr val="000000"/>
                </a:solidFill>
                <a:latin typeface="Arial"/>
                <a:ea typeface="Arial"/>
              </a:rPr>
              <a:t>From White to Black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344" name="Google Shape;450;gaea6f05d41_40_482" descr=""/>
          <p:cNvPicPr/>
          <p:nvPr/>
        </p:nvPicPr>
        <p:blipFill>
          <a:blip r:embed="rId1"/>
          <a:stretch/>
        </p:blipFill>
        <p:spPr>
          <a:xfrm>
            <a:off x="1007640" y="1190880"/>
            <a:ext cx="7075440" cy="3243600"/>
          </a:xfrm>
          <a:prstGeom prst="rect">
            <a:avLst/>
          </a:prstGeom>
          <a:ln w="0">
            <a:noFill/>
          </a:ln>
        </p:spPr>
      </p:pic>
      <p:sp>
        <p:nvSpPr>
          <p:cNvPr id="345" name="CustomShape 2"/>
          <p:cNvSpPr/>
          <p:nvPr/>
        </p:nvSpPr>
        <p:spPr>
          <a:xfrm>
            <a:off x="1098360" y="4578120"/>
            <a:ext cx="2196000" cy="118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Dynamic Energy Performance modelling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CFD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ES" sz="1400" spc="-1" strike="noStrike">
              <a:latin typeface="Arial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3473640" y="4633920"/>
            <a:ext cx="2196000" cy="118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Reduced order models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ES" sz="1400" spc="-1" strike="noStrike">
              <a:latin typeface="Arial"/>
            </a:endParaRPr>
          </a:p>
        </p:txBody>
      </p:sp>
      <p:sp>
        <p:nvSpPr>
          <p:cNvPr id="347" name="CustomShape 4"/>
          <p:cNvSpPr/>
          <p:nvPr/>
        </p:nvSpPr>
        <p:spPr>
          <a:xfrm>
            <a:off x="5739480" y="4633920"/>
            <a:ext cx="2196000" cy="118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Statiscally and data driven models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AI, Deep learning...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576720" y="365760"/>
            <a:ext cx="793728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GB" sz="3300" spc="-1" strike="noStrike">
                <a:solidFill>
                  <a:srgbClr val="000000"/>
                </a:solidFill>
                <a:latin typeface="Arial"/>
                <a:ea typeface="Arial"/>
              </a:rPr>
              <a:t>Data gathering</a:t>
            </a:r>
            <a:endParaRPr b="0" lang="es-ES" sz="3300" spc="-1" strike="noStrike">
              <a:latin typeface="Arial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7506360" y="2886120"/>
            <a:ext cx="1036080" cy="473400"/>
          </a:xfrm>
          <a:prstGeom prst="flowChartMagneticDisk">
            <a:avLst/>
          </a:prstGeom>
          <a:solidFill>
            <a:srgbClr val="92d05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GB" sz="930" spc="-1" strike="noStrike">
                <a:solidFill>
                  <a:srgbClr val="000000"/>
                </a:solidFill>
                <a:latin typeface="Verdana"/>
                <a:ea typeface="Verdana"/>
              </a:rPr>
              <a:t>Wind direction</a:t>
            </a:r>
            <a:endParaRPr b="0" lang="es-ES" sz="930" spc="-1" strike="noStrike">
              <a:latin typeface="Arial"/>
            </a:endParaRPr>
          </a:p>
        </p:txBody>
      </p:sp>
      <p:sp>
        <p:nvSpPr>
          <p:cNvPr id="350" name="CustomShape 3"/>
          <p:cNvSpPr/>
          <p:nvPr/>
        </p:nvSpPr>
        <p:spPr>
          <a:xfrm>
            <a:off x="6175800" y="2908800"/>
            <a:ext cx="942480" cy="435600"/>
          </a:xfrm>
          <a:prstGeom prst="flowChartMagneticDisk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GB" sz="930" spc="-1" strike="noStrike">
                <a:solidFill>
                  <a:srgbClr val="000000"/>
                </a:solidFill>
                <a:latin typeface="Verdana"/>
                <a:ea typeface="Verdana"/>
              </a:rPr>
              <a:t>Orientation</a:t>
            </a:r>
            <a:endParaRPr b="0" lang="es-ES" sz="930" spc="-1" strike="noStrike">
              <a:latin typeface="Arial"/>
            </a:endParaRPr>
          </a:p>
        </p:txBody>
      </p:sp>
      <p:sp>
        <p:nvSpPr>
          <p:cNvPr id="351" name="CustomShape 4"/>
          <p:cNvSpPr/>
          <p:nvPr/>
        </p:nvSpPr>
        <p:spPr>
          <a:xfrm>
            <a:off x="6778800" y="5133960"/>
            <a:ext cx="867600" cy="505800"/>
          </a:xfrm>
          <a:prstGeom prst="flowChartMagneticDisk">
            <a:avLst/>
          </a:prstGeom>
          <a:solidFill>
            <a:srgbClr val="cecee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GB" sz="930" spc="-1" strike="noStrike">
                <a:solidFill>
                  <a:srgbClr val="000000"/>
                </a:solidFill>
                <a:latin typeface="Verdana"/>
                <a:ea typeface="Verdana"/>
              </a:rPr>
              <a:t>Job</a:t>
            </a:r>
            <a:endParaRPr b="0" lang="es-ES" sz="930" spc="-1" strike="noStrike">
              <a:latin typeface="Arial"/>
            </a:endParaRPr>
          </a:p>
        </p:txBody>
      </p:sp>
      <p:sp>
        <p:nvSpPr>
          <p:cNvPr id="352" name="CustomShape 5"/>
          <p:cNvSpPr/>
          <p:nvPr/>
        </p:nvSpPr>
        <p:spPr>
          <a:xfrm>
            <a:off x="3730680" y="1385280"/>
            <a:ext cx="875160" cy="455040"/>
          </a:xfrm>
          <a:prstGeom prst="flowChartMagneticDisk">
            <a:avLst/>
          </a:prstGeom>
          <a:solidFill>
            <a:srgbClr val="bdde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GB" sz="1200" spc="-1" strike="noStrike">
                <a:solidFill>
                  <a:srgbClr val="000000"/>
                </a:solidFill>
                <a:latin typeface="Verdana"/>
                <a:ea typeface="Verdana"/>
              </a:rPr>
              <a:t>Water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353" name="CustomShape 6"/>
          <p:cNvSpPr/>
          <p:nvPr/>
        </p:nvSpPr>
        <p:spPr>
          <a:xfrm>
            <a:off x="1117440" y="1385280"/>
            <a:ext cx="875160" cy="455040"/>
          </a:xfrm>
          <a:prstGeom prst="flowChartMagneticDisk">
            <a:avLst/>
          </a:prstGeom>
          <a:solidFill>
            <a:srgbClr val="bdde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GB" sz="1200" spc="-1" strike="noStrike">
                <a:solidFill>
                  <a:srgbClr val="000000"/>
                </a:solidFill>
                <a:latin typeface="Verdana"/>
                <a:ea typeface="Verdana"/>
              </a:rPr>
              <a:t>Heat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354" name="CustomShape 7"/>
          <p:cNvSpPr/>
          <p:nvPr/>
        </p:nvSpPr>
        <p:spPr>
          <a:xfrm>
            <a:off x="1990080" y="1387440"/>
            <a:ext cx="875160" cy="453240"/>
          </a:xfrm>
          <a:prstGeom prst="flowChartMagneticDisk">
            <a:avLst/>
          </a:prstGeom>
          <a:solidFill>
            <a:srgbClr val="bdde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GB" sz="1200" spc="-1" strike="noStrike">
                <a:solidFill>
                  <a:srgbClr val="000000"/>
                </a:solidFill>
                <a:latin typeface="Verdana"/>
                <a:ea typeface="Verdana"/>
              </a:rPr>
              <a:t>Gas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355" name="CustomShape 8"/>
          <p:cNvSpPr/>
          <p:nvPr/>
        </p:nvSpPr>
        <p:spPr>
          <a:xfrm>
            <a:off x="2858400" y="1385280"/>
            <a:ext cx="875160" cy="473760"/>
          </a:xfrm>
          <a:prstGeom prst="flowChartMagneticDisk">
            <a:avLst/>
          </a:prstGeom>
          <a:solidFill>
            <a:srgbClr val="bdde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GB" sz="1000" spc="-1" strike="noStrike">
                <a:solidFill>
                  <a:srgbClr val="000000"/>
                </a:solidFill>
                <a:latin typeface="Verdana"/>
                <a:ea typeface="Verdana"/>
              </a:rPr>
              <a:t>Electricity</a:t>
            </a:r>
            <a:endParaRPr b="0" lang="es-ES" sz="1000" spc="-1" strike="noStrike">
              <a:latin typeface="Arial"/>
            </a:endParaRPr>
          </a:p>
        </p:txBody>
      </p:sp>
      <p:pic>
        <p:nvPicPr>
          <p:cNvPr id="356" name="Google Shape;466;p4" descr="Imagen relacionada"/>
          <p:cNvPicPr/>
          <p:nvPr/>
        </p:nvPicPr>
        <p:blipFill>
          <a:blip r:embed="rId1"/>
          <a:stretch/>
        </p:blipFill>
        <p:spPr>
          <a:xfrm>
            <a:off x="3212280" y="1706400"/>
            <a:ext cx="2506320" cy="2506320"/>
          </a:xfrm>
          <a:prstGeom prst="rect">
            <a:avLst/>
          </a:prstGeom>
          <a:ln w="0">
            <a:noFill/>
          </a:ln>
        </p:spPr>
      </p:pic>
      <p:pic>
        <p:nvPicPr>
          <p:cNvPr id="357" name="Google Shape;467;p4" descr="Resultado de imagen de LOCATION"/>
          <p:cNvPicPr/>
          <p:nvPr/>
        </p:nvPicPr>
        <p:blipFill>
          <a:blip r:embed="rId2"/>
          <a:stretch/>
        </p:blipFill>
        <p:spPr>
          <a:xfrm>
            <a:off x="4520160" y="1786680"/>
            <a:ext cx="701280" cy="1076040"/>
          </a:xfrm>
          <a:prstGeom prst="rect">
            <a:avLst/>
          </a:prstGeom>
          <a:ln w="0">
            <a:noFill/>
          </a:ln>
        </p:spPr>
      </p:pic>
      <p:sp>
        <p:nvSpPr>
          <p:cNvPr id="358" name="CustomShape 9"/>
          <p:cNvSpPr/>
          <p:nvPr/>
        </p:nvSpPr>
        <p:spPr>
          <a:xfrm>
            <a:off x="6168960" y="2599560"/>
            <a:ext cx="949320" cy="435600"/>
          </a:xfrm>
          <a:prstGeom prst="flowChartMagneticDisk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GB" sz="930" spc="-1" strike="noStrike">
                <a:solidFill>
                  <a:srgbClr val="000000"/>
                </a:solidFill>
                <a:latin typeface="Verdana"/>
                <a:ea typeface="Verdana"/>
              </a:rPr>
              <a:t>Year</a:t>
            </a:r>
            <a:endParaRPr b="0" lang="es-ES" sz="930" spc="-1" strike="noStrike">
              <a:latin typeface="Arial"/>
            </a:endParaRPr>
          </a:p>
        </p:txBody>
      </p:sp>
      <p:sp>
        <p:nvSpPr>
          <p:cNvPr id="359" name="CustomShape 10"/>
          <p:cNvSpPr/>
          <p:nvPr/>
        </p:nvSpPr>
        <p:spPr>
          <a:xfrm>
            <a:off x="6168960" y="2302560"/>
            <a:ext cx="949320" cy="432720"/>
          </a:xfrm>
          <a:prstGeom prst="flowChartMagneticDisk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GB" sz="930" spc="-1" strike="noStrike">
                <a:solidFill>
                  <a:srgbClr val="000000"/>
                </a:solidFill>
                <a:latin typeface="Verdana"/>
                <a:ea typeface="Verdana"/>
              </a:rPr>
              <a:t>Area</a:t>
            </a:r>
            <a:endParaRPr b="0" lang="es-ES" sz="930" spc="-1" strike="noStrike">
              <a:latin typeface="Arial"/>
            </a:endParaRPr>
          </a:p>
        </p:txBody>
      </p:sp>
      <p:sp>
        <p:nvSpPr>
          <p:cNvPr id="360" name="CustomShape 11"/>
          <p:cNvSpPr/>
          <p:nvPr/>
        </p:nvSpPr>
        <p:spPr>
          <a:xfrm>
            <a:off x="6168960" y="1892160"/>
            <a:ext cx="949320" cy="555120"/>
          </a:xfrm>
          <a:prstGeom prst="flowChartMagneticDisk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GB" sz="930" spc="-1" strike="noStrike">
                <a:solidFill>
                  <a:srgbClr val="000000"/>
                </a:solidFill>
                <a:latin typeface="Verdana"/>
                <a:ea typeface="Verdana"/>
              </a:rPr>
              <a:t>Building type</a:t>
            </a:r>
            <a:endParaRPr b="0" lang="es-ES" sz="930" spc="-1" strike="noStrike">
              <a:latin typeface="Arial"/>
            </a:endParaRPr>
          </a:p>
        </p:txBody>
      </p:sp>
      <p:sp>
        <p:nvSpPr>
          <p:cNvPr id="361" name="CustomShape 12"/>
          <p:cNvSpPr/>
          <p:nvPr/>
        </p:nvSpPr>
        <p:spPr>
          <a:xfrm>
            <a:off x="6094440" y="1310400"/>
            <a:ext cx="1121040" cy="785520"/>
          </a:xfrm>
          <a:prstGeom prst="flowChartMagneticDisk">
            <a:avLst/>
          </a:prstGeom>
          <a:solidFill>
            <a:srgbClr val="ffc0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GB" sz="1400" spc="-1" strike="noStrike">
                <a:solidFill>
                  <a:srgbClr val="000000"/>
                </a:solidFill>
                <a:latin typeface="Verdana"/>
                <a:ea typeface="Verdana"/>
              </a:rPr>
              <a:t>Cadaster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362" name="CustomShape 13"/>
          <p:cNvSpPr/>
          <p:nvPr/>
        </p:nvSpPr>
        <p:spPr>
          <a:xfrm rot="20548200">
            <a:off x="5111640" y="1657440"/>
            <a:ext cx="856800" cy="549360"/>
          </a:xfrm>
          <a:prstGeom prst="rightArrow">
            <a:avLst>
              <a:gd name="adj1" fmla="val 50000"/>
              <a:gd name="adj2" fmla="val 72299"/>
            </a:avLst>
          </a:prstGeom>
          <a:solidFill>
            <a:srgbClr val="33ac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14"/>
          <p:cNvSpPr/>
          <p:nvPr/>
        </p:nvSpPr>
        <p:spPr>
          <a:xfrm>
            <a:off x="7507440" y="2617200"/>
            <a:ext cx="1036080" cy="435600"/>
          </a:xfrm>
          <a:prstGeom prst="flowChartMagneticDisk">
            <a:avLst/>
          </a:prstGeom>
          <a:solidFill>
            <a:srgbClr val="92d05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GB" sz="930" spc="-1" strike="noStrike">
                <a:solidFill>
                  <a:srgbClr val="000000"/>
                </a:solidFill>
                <a:latin typeface="Verdana"/>
                <a:ea typeface="Verdana"/>
              </a:rPr>
              <a:t>Wind speed</a:t>
            </a:r>
            <a:endParaRPr b="0" lang="es-ES" sz="930" spc="-1" strike="noStrike">
              <a:latin typeface="Arial"/>
            </a:endParaRPr>
          </a:p>
        </p:txBody>
      </p:sp>
      <p:sp>
        <p:nvSpPr>
          <p:cNvPr id="364" name="CustomShape 15"/>
          <p:cNvSpPr/>
          <p:nvPr/>
        </p:nvSpPr>
        <p:spPr>
          <a:xfrm>
            <a:off x="7507440" y="2257200"/>
            <a:ext cx="1036080" cy="529200"/>
          </a:xfrm>
          <a:prstGeom prst="flowChartMagneticDisk">
            <a:avLst/>
          </a:prstGeom>
          <a:solidFill>
            <a:srgbClr val="92d05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GB" sz="930" spc="-1" strike="noStrike">
                <a:solidFill>
                  <a:srgbClr val="000000"/>
                </a:solidFill>
                <a:latin typeface="Verdana"/>
                <a:ea typeface="Verdana"/>
              </a:rPr>
              <a:t>Temperature</a:t>
            </a:r>
            <a:endParaRPr b="0" lang="es-ES" sz="930" spc="-1" strike="noStrike">
              <a:latin typeface="Arial"/>
            </a:endParaRPr>
          </a:p>
        </p:txBody>
      </p:sp>
      <p:sp>
        <p:nvSpPr>
          <p:cNvPr id="365" name="CustomShape 16"/>
          <p:cNvSpPr/>
          <p:nvPr/>
        </p:nvSpPr>
        <p:spPr>
          <a:xfrm>
            <a:off x="7507440" y="1892160"/>
            <a:ext cx="1036080" cy="555120"/>
          </a:xfrm>
          <a:prstGeom prst="flowChartMagneticDisk">
            <a:avLst/>
          </a:prstGeom>
          <a:solidFill>
            <a:srgbClr val="92d05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GB" sz="930" spc="-1" strike="noStrike">
                <a:solidFill>
                  <a:srgbClr val="000000"/>
                </a:solidFill>
                <a:latin typeface="Verdana"/>
                <a:ea typeface="Verdana"/>
              </a:rPr>
              <a:t>Solar radiation</a:t>
            </a:r>
            <a:endParaRPr b="0" lang="es-ES" sz="930" spc="-1" strike="noStrike">
              <a:latin typeface="Arial"/>
            </a:endParaRPr>
          </a:p>
        </p:txBody>
      </p:sp>
      <p:sp>
        <p:nvSpPr>
          <p:cNvPr id="366" name="CustomShape 17"/>
          <p:cNvSpPr/>
          <p:nvPr/>
        </p:nvSpPr>
        <p:spPr>
          <a:xfrm>
            <a:off x="7433280" y="1310400"/>
            <a:ext cx="1182600" cy="785520"/>
          </a:xfrm>
          <a:prstGeom prst="flowChartMagneticDisk">
            <a:avLst/>
          </a:prstGeom>
          <a:solidFill>
            <a:srgbClr val="00b05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GB" sz="1400" spc="-1" strike="noStrike">
                <a:solidFill>
                  <a:srgbClr val="000000"/>
                </a:solidFill>
                <a:latin typeface="Verdana"/>
                <a:ea typeface="Verdana"/>
              </a:rPr>
              <a:t>Weather</a:t>
            </a:r>
            <a:endParaRPr b="0" lang="es-ES" sz="1400" spc="-1" strike="noStrike">
              <a:latin typeface="Arial"/>
            </a:endParaRPr>
          </a:p>
        </p:txBody>
      </p:sp>
      <p:pic>
        <p:nvPicPr>
          <p:cNvPr id="367" name="Google Shape;477;p4" descr="Resultado de imagen de logo person"/>
          <p:cNvPicPr/>
          <p:nvPr/>
        </p:nvPicPr>
        <p:blipFill>
          <a:blip r:embed="rId3"/>
          <a:stretch/>
        </p:blipFill>
        <p:spPr>
          <a:xfrm>
            <a:off x="1279080" y="2544480"/>
            <a:ext cx="894240" cy="894240"/>
          </a:xfrm>
          <a:prstGeom prst="rect">
            <a:avLst/>
          </a:prstGeom>
          <a:ln w="0">
            <a:noFill/>
          </a:ln>
        </p:spPr>
      </p:pic>
      <p:pic>
        <p:nvPicPr>
          <p:cNvPr id="368" name="Google Shape;478;p4" descr="Resultado de imagen de logo person"/>
          <p:cNvPicPr/>
          <p:nvPr/>
        </p:nvPicPr>
        <p:blipFill>
          <a:blip r:embed="rId4"/>
          <a:stretch/>
        </p:blipFill>
        <p:spPr>
          <a:xfrm>
            <a:off x="702000" y="2534760"/>
            <a:ext cx="741240" cy="741240"/>
          </a:xfrm>
          <a:prstGeom prst="rect">
            <a:avLst/>
          </a:prstGeom>
          <a:ln w="0">
            <a:noFill/>
          </a:ln>
        </p:spPr>
      </p:pic>
      <p:pic>
        <p:nvPicPr>
          <p:cNvPr id="369" name="Google Shape;479;p4" descr="Resultado de imagen de logo person"/>
          <p:cNvPicPr/>
          <p:nvPr/>
        </p:nvPicPr>
        <p:blipFill>
          <a:blip r:embed="rId5"/>
          <a:stretch/>
        </p:blipFill>
        <p:spPr>
          <a:xfrm>
            <a:off x="1063440" y="3063960"/>
            <a:ext cx="509760" cy="509760"/>
          </a:xfrm>
          <a:prstGeom prst="rect">
            <a:avLst/>
          </a:prstGeom>
          <a:ln w="0">
            <a:noFill/>
          </a:ln>
        </p:spPr>
      </p:pic>
      <p:sp>
        <p:nvSpPr>
          <p:cNvPr id="370" name="CustomShape 18"/>
          <p:cNvSpPr/>
          <p:nvPr/>
        </p:nvSpPr>
        <p:spPr>
          <a:xfrm>
            <a:off x="647280" y="5053320"/>
            <a:ext cx="4879800" cy="789480"/>
          </a:xfrm>
          <a:prstGeom prst="rect">
            <a:avLst/>
          </a:prstGeom>
          <a:solidFill>
            <a:srgbClr val="ff3300">
              <a:alpha val="55000"/>
            </a:srgbClr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240">
              <a:lnSpc>
                <a:spcPct val="100000"/>
              </a:lnSpc>
              <a:buNone/>
            </a:pPr>
            <a:r>
              <a:rPr b="1" lang="en-GB" sz="1600" spc="-1" strike="noStrike">
                <a:solidFill>
                  <a:srgbClr val="000000"/>
                </a:solidFill>
                <a:latin typeface="Verdana"/>
                <a:ea typeface="Verdana"/>
              </a:rPr>
              <a:t>Energy consumption </a:t>
            </a:r>
            <a:r>
              <a:rPr b="0" lang="en-GB" sz="1600" spc="-1" strike="noStrike">
                <a:solidFill>
                  <a:srgbClr val="000000"/>
                </a:solidFill>
                <a:latin typeface="Verdana"/>
                <a:ea typeface="Verdana"/>
              </a:rPr>
              <a:t>= </a:t>
            </a:r>
            <a:endParaRPr b="0" lang="es-ES" sz="1600" spc="-1" strike="noStrike">
              <a:latin typeface="Arial"/>
            </a:endParaRPr>
          </a:p>
          <a:p>
            <a:pPr marL="3240">
              <a:lnSpc>
                <a:spcPct val="100000"/>
              </a:lnSpc>
              <a:buNone/>
            </a:pPr>
            <a:r>
              <a:rPr b="0" lang="en-GB" sz="1600" spc="-1" strike="noStrike">
                <a:solidFill>
                  <a:srgbClr val="000000"/>
                </a:solidFill>
                <a:latin typeface="Verdana"/>
                <a:ea typeface="Verdana"/>
              </a:rPr>
              <a:t>Energy behaviour + Energy performance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371" name="CustomShape 19"/>
          <p:cNvSpPr/>
          <p:nvPr/>
        </p:nvSpPr>
        <p:spPr>
          <a:xfrm>
            <a:off x="3211920" y="3741120"/>
            <a:ext cx="2315160" cy="12218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240">
              <a:lnSpc>
                <a:spcPct val="100000"/>
              </a:lnSpc>
              <a:buNone/>
            </a:pPr>
            <a:r>
              <a:rPr b="1" lang="en-GB" sz="1200" spc="-1" strike="noStrike">
                <a:solidFill>
                  <a:srgbClr val="000000"/>
                </a:solidFill>
                <a:latin typeface="Verdana"/>
                <a:ea typeface="Verdana"/>
              </a:rPr>
              <a:t>Energy Performance</a:t>
            </a:r>
            <a:endParaRPr b="0" lang="es-ES" sz="1200" spc="-1" strike="noStrike">
              <a:latin typeface="Arial"/>
            </a:endParaRPr>
          </a:p>
          <a:p>
            <a:pPr marL="174600" indent="-170280">
              <a:lnSpc>
                <a:spcPct val="100000"/>
              </a:lnSpc>
              <a:buClr>
                <a:srgbClr val="000000"/>
              </a:buClr>
              <a:buFont typeface="Noto Sans Symbols"/>
              <a:buChar char="-"/>
            </a:pPr>
            <a:r>
              <a:rPr b="0" lang="en-GB" sz="1200" spc="-1" strike="noStrike">
                <a:solidFill>
                  <a:srgbClr val="000000"/>
                </a:solidFill>
                <a:latin typeface="Verdana"/>
                <a:ea typeface="Verdana"/>
              </a:rPr>
              <a:t>Building fabric</a:t>
            </a:r>
            <a:endParaRPr b="0" lang="es-ES" sz="1200" spc="-1" strike="noStrike">
              <a:latin typeface="Arial"/>
            </a:endParaRPr>
          </a:p>
          <a:p>
            <a:pPr marL="174600" indent="-170280">
              <a:lnSpc>
                <a:spcPct val="100000"/>
              </a:lnSpc>
              <a:buClr>
                <a:srgbClr val="000000"/>
              </a:buClr>
              <a:buFont typeface="Noto Sans Symbols"/>
              <a:buChar char="-"/>
            </a:pPr>
            <a:r>
              <a:rPr b="0" lang="en-GB" sz="1200" spc="-1" strike="noStrike">
                <a:solidFill>
                  <a:srgbClr val="000000"/>
                </a:solidFill>
                <a:latin typeface="Verdana"/>
                <a:ea typeface="Verdana"/>
              </a:rPr>
              <a:t>Location &amp; weather</a:t>
            </a:r>
            <a:endParaRPr b="0" lang="es-ES" sz="1200" spc="-1" strike="noStrike">
              <a:latin typeface="Arial"/>
            </a:endParaRPr>
          </a:p>
          <a:p>
            <a:pPr marL="174600" indent="-170280">
              <a:lnSpc>
                <a:spcPct val="100000"/>
              </a:lnSpc>
              <a:buClr>
                <a:srgbClr val="000000"/>
              </a:buClr>
              <a:buFont typeface="Noto Sans Symbols"/>
              <a:buChar char="-"/>
            </a:pPr>
            <a:r>
              <a:rPr b="0" lang="en-GB" sz="1200" spc="-1" strike="noStrike">
                <a:solidFill>
                  <a:srgbClr val="000000"/>
                </a:solidFill>
                <a:latin typeface="Verdana"/>
                <a:ea typeface="Verdana"/>
              </a:rPr>
              <a:t>Building systems</a:t>
            </a:r>
            <a:endParaRPr b="0" lang="es-ES" sz="1200" spc="-1" strike="noStrike">
              <a:latin typeface="Arial"/>
            </a:endParaRPr>
          </a:p>
          <a:p>
            <a:pPr marL="174600" indent="-170280">
              <a:lnSpc>
                <a:spcPct val="100000"/>
              </a:lnSpc>
              <a:buClr>
                <a:srgbClr val="000000"/>
              </a:buClr>
              <a:buFont typeface="Noto Sans Symbols"/>
              <a:buChar char="-"/>
            </a:pPr>
            <a:r>
              <a:rPr b="0" lang="en-GB" sz="1200" spc="-1" strike="noStrike">
                <a:solidFill>
                  <a:srgbClr val="000000"/>
                </a:solidFill>
                <a:latin typeface="Verdana"/>
                <a:ea typeface="Verdana"/>
              </a:rPr>
              <a:t>ECM</a:t>
            </a:r>
            <a:endParaRPr b="0" lang="es-ES" sz="1200" spc="-1" strike="noStrike">
              <a:latin typeface="Arial"/>
            </a:endParaRPr>
          </a:p>
          <a:p>
            <a:pPr marL="174600" indent="-170280">
              <a:lnSpc>
                <a:spcPct val="100000"/>
              </a:lnSpc>
              <a:buClr>
                <a:srgbClr val="000000"/>
              </a:buClr>
              <a:buFont typeface="Noto Sans Symbols"/>
              <a:buChar char="-"/>
            </a:pPr>
            <a:r>
              <a:rPr b="0" lang="en-GB" sz="1200" spc="-1" strike="noStrike">
                <a:solidFill>
                  <a:srgbClr val="000000"/>
                </a:solidFill>
                <a:latin typeface="Verdana"/>
                <a:ea typeface="Verdana"/>
              </a:rPr>
              <a:t>Building tipology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372" name="CustomShape 20"/>
          <p:cNvSpPr/>
          <p:nvPr/>
        </p:nvSpPr>
        <p:spPr>
          <a:xfrm>
            <a:off x="647280" y="3741120"/>
            <a:ext cx="2071440" cy="9565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240">
              <a:lnSpc>
                <a:spcPct val="100000"/>
              </a:lnSpc>
              <a:buNone/>
            </a:pPr>
            <a:r>
              <a:rPr b="1" lang="en-GB" sz="1200" spc="-1" strike="noStrike">
                <a:solidFill>
                  <a:srgbClr val="000000"/>
                </a:solidFill>
                <a:latin typeface="Verdana"/>
                <a:ea typeface="Verdana"/>
              </a:rPr>
              <a:t>Energy Behaviour</a:t>
            </a:r>
            <a:endParaRPr b="0" lang="es-ES" sz="1200" spc="-1" strike="noStrike">
              <a:latin typeface="Arial"/>
            </a:endParaRPr>
          </a:p>
          <a:p>
            <a:pPr marL="174600" indent="-170280">
              <a:lnSpc>
                <a:spcPct val="100000"/>
              </a:lnSpc>
              <a:buClr>
                <a:srgbClr val="000000"/>
              </a:buClr>
              <a:buFont typeface="Noto Sans Symbols"/>
              <a:buChar char="-"/>
            </a:pPr>
            <a:r>
              <a:rPr b="0" lang="en-GB" sz="1200" spc="-1" strike="noStrike">
                <a:solidFill>
                  <a:srgbClr val="000000"/>
                </a:solidFill>
                <a:latin typeface="Verdana"/>
                <a:ea typeface="Verdana"/>
              </a:rPr>
              <a:t>Internal gains</a:t>
            </a:r>
            <a:endParaRPr b="0" lang="es-ES" sz="1200" spc="-1" strike="noStrike">
              <a:latin typeface="Arial"/>
            </a:endParaRPr>
          </a:p>
          <a:p>
            <a:pPr marL="174600" indent="-170280">
              <a:lnSpc>
                <a:spcPct val="100000"/>
              </a:lnSpc>
              <a:buClr>
                <a:srgbClr val="000000"/>
              </a:buClr>
              <a:buFont typeface="Noto Sans Symbols"/>
              <a:buChar char="-"/>
            </a:pPr>
            <a:r>
              <a:rPr b="0" lang="en-GB" sz="1200" spc="-1" strike="noStrike">
                <a:solidFill>
                  <a:srgbClr val="000000"/>
                </a:solidFill>
                <a:latin typeface="Verdana"/>
                <a:ea typeface="Verdana"/>
              </a:rPr>
              <a:t>Setpoints schedules</a:t>
            </a:r>
            <a:endParaRPr b="0" lang="es-ES" sz="1200" spc="-1" strike="noStrike">
              <a:latin typeface="Arial"/>
            </a:endParaRPr>
          </a:p>
          <a:p>
            <a:pPr marL="174600" indent="-170280">
              <a:lnSpc>
                <a:spcPct val="100000"/>
              </a:lnSpc>
              <a:buClr>
                <a:srgbClr val="000000"/>
              </a:buClr>
              <a:buFont typeface="Noto Sans Symbols"/>
              <a:buChar char="-"/>
            </a:pPr>
            <a:r>
              <a:rPr b="0" lang="en-GB" sz="1200" spc="-1" strike="noStrike">
                <a:solidFill>
                  <a:srgbClr val="000000"/>
                </a:solidFill>
                <a:latin typeface="Verdana"/>
                <a:ea typeface="Verdana"/>
              </a:rPr>
              <a:t>Occupancy behaviour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373" name="CustomShape 21"/>
          <p:cNvSpPr/>
          <p:nvPr/>
        </p:nvSpPr>
        <p:spPr>
          <a:xfrm>
            <a:off x="2234880" y="2592000"/>
            <a:ext cx="975600" cy="991800"/>
          </a:xfrm>
          <a:prstGeom prst="mathPlus">
            <a:avLst>
              <a:gd name="adj1" fmla="val 16132"/>
            </a:avLst>
          </a:prstGeom>
          <a:solidFill>
            <a:srgbClr val="7030a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22"/>
          <p:cNvSpPr/>
          <p:nvPr/>
        </p:nvSpPr>
        <p:spPr>
          <a:xfrm>
            <a:off x="703080" y="1075680"/>
            <a:ext cx="4270680" cy="474840"/>
          </a:xfrm>
          <a:prstGeom prst="flowChartMagneticDisk">
            <a:avLst/>
          </a:prstGeom>
          <a:solidFill>
            <a:srgbClr val="33ace3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GB" sz="1400" spc="-1" strike="noStrike">
                <a:solidFill>
                  <a:srgbClr val="000000"/>
                </a:solidFill>
                <a:latin typeface="Verdana"/>
                <a:ea typeface="Verdana"/>
              </a:rPr>
              <a:t>Consumption meters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375" name="CustomShape 23"/>
          <p:cNvSpPr/>
          <p:nvPr/>
        </p:nvSpPr>
        <p:spPr>
          <a:xfrm>
            <a:off x="6771240" y="4638600"/>
            <a:ext cx="875160" cy="655200"/>
          </a:xfrm>
          <a:prstGeom prst="flowChartMagneticDisk">
            <a:avLst/>
          </a:prstGeom>
          <a:solidFill>
            <a:srgbClr val="cecee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GB" sz="900" spc="-1" strike="noStrike">
                <a:solidFill>
                  <a:srgbClr val="000000"/>
                </a:solidFill>
                <a:latin typeface="Verdana"/>
                <a:ea typeface="Verdana"/>
              </a:rPr>
              <a:t>Energy resources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376" name="CustomShape 24"/>
          <p:cNvSpPr/>
          <p:nvPr/>
        </p:nvSpPr>
        <p:spPr>
          <a:xfrm>
            <a:off x="6771240" y="4406400"/>
            <a:ext cx="875160" cy="432720"/>
          </a:xfrm>
          <a:prstGeom prst="flowChartMagneticDisk">
            <a:avLst/>
          </a:prstGeom>
          <a:solidFill>
            <a:srgbClr val="cecee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GB" sz="930" spc="-1" strike="noStrike">
                <a:solidFill>
                  <a:srgbClr val="000000"/>
                </a:solidFill>
                <a:latin typeface="Verdana"/>
                <a:ea typeface="Verdana"/>
              </a:rPr>
              <a:t>Culture</a:t>
            </a:r>
            <a:endParaRPr b="0" lang="es-ES" sz="930" spc="-1" strike="noStrike">
              <a:latin typeface="Arial"/>
            </a:endParaRPr>
          </a:p>
        </p:txBody>
      </p:sp>
      <p:sp>
        <p:nvSpPr>
          <p:cNvPr id="377" name="CustomShape 25"/>
          <p:cNvSpPr/>
          <p:nvPr/>
        </p:nvSpPr>
        <p:spPr>
          <a:xfrm>
            <a:off x="6771240" y="3996000"/>
            <a:ext cx="875160" cy="555120"/>
          </a:xfrm>
          <a:prstGeom prst="flowChartMagneticDisk">
            <a:avLst/>
          </a:prstGeom>
          <a:solidFill>
            <a:srgbClr val="cecee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GB" sz="930" spc="-1" strike="noStrike">
                <a:solidFill>
                  <a:srgbClr val="000000"/>
                </a:solidFill>
                <a:latin typeface="Verdana"/>
                <a:ea typeface="Verdana"/>
              </a:rPr>
              <a:t>Economic level</a:t>
            </a:r>
            <a:endParaRPr b="0" lang="es-ES" sz="930" spc="-1" strike="noStrike">
              <a:latin typeface="Arial"/>
            </a:endParaRPr>
          </a:p>
        </p:txBody>
      </p:sp>
      <p:sp>
        <p:nvSpPr>
          <p:cNvPr id="378" name="CustomShape 26"/>
          <p:cNvSpPr/>
          <p:nvPr/>
        </p:nvSpPr>
        <p:spPr>
          <a:xfrm>
            <a:off x="6642360" y="3414240"/>
            <a:ext cx="1148040" cy="785520"/>
          </a:xfrm>
          <a:prstGeom prst="flowChartMagneticDisk">
            <a:avLst/>
          </a:prstGeom>
          <a:solidFill>
            <a:srgbClr val="9c9cd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GB" sz="1400" spc="-1" strike="noStrike">
                <a:solidFill>
                  <a:srgbClr val="000000"/>
                </a:solidFill>
                <a:latin typeface="Verdana"/>
                <a:ea typeface="Verdana"/>
              </a:rPr>
              <a:t>National statistics</a:t>
            </a:r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576720" y="1467360"/>
            <a:ext cx="793728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GB" sz="3300" spc="-1" strike="noStrike">
                <a:solidFill>
                  <a:srgbClr val="000000"/>
                </a:solidFill>
                <a:latin typeface="Arial"/>
                <a:ea typeface="Arial"/>
              </a:rPr>
              <a:t>Data gathering</a:t>
            </a:r>
            <a:endParaRPr b="0" lang="es-ES" sz="3300" spc="-1" strike="noStrike">
              <a:latin typeface="Arial"/>
            </a:endParaRPr>
          </a:p>
        </p:txBody>
      </p:sp>
      <p:sp>
        <p:nvSpPr>
          <p:cNvPr id="380" name="CustomShape 2"/>
          <p:cNvSpPr/>
          <p:nvPr/>
        </p:nvSpPr>
        <p:spPr>
          <a:xfrm>
            <a:off x="576720" y="2410200"/>
            <a:ext cx="3942000" cy="444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171360" indent="-170280">
              <a:lnSpc>
                <a:spcPct val="90000"/>
              </a:lnSpc>
              <a:buClr>
                <a:srgbClr val="000000"/>
              </a:buClr>
              <a:buFont typeface="Noto Sans Symbols"/>
              <a:buChar char="●"/>
            </a:pPr>
            <a:r>
              <a:rPr b="1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Consumption meters</a:t>
            </a:r>
            <a:endParaRPr b="0" lang="es-ES" sz="21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High frequency raw data</a:t>
            </a:r>
            <a:endParaRPr b="0" lang="es-ES" sz="18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Whole-consumption vs. disaggregated by uses</a:t>
            </a:r>
            <a:endParaRPr b="0" lang="es-ES" sz="18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Gathered through ENMA API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ES" sz="1800" spc="-1" strike="noStrike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Noto Sans Symbols"/>
              <a:buChar char="●"/>
            </a:pPr>
            <a:r>
              <a:rPr b="1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Aggregated consumption by districts or regions</a:t>
            </a:r>
            <a:endParaRPr b="0" lang="es-ES" sz="21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Gathered through DATADIS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ES" sz="1800" spc="-1" strike="noStrike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Noto Sans Symbols"/>
              <a:buChar char="●"/>
            </a:pPr>
            <a:r>
              <a:rPr b="1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Cadaster data</a:t>
            </a:r>
            <a:endParaRPr b="0" lang="es-ES" sz="21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INSPIRE data harmonized</a:t>
            </a:r>
            <a:endParaRPr b="0" lang="es-ES" sz="18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Gathered through ATOM files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81" name="CustomShape 3"/>
          <p:cNvSpPr/>
          <p:nvPr/>
        </p:nvSpPr>
        <p:spPr>
          <a:xfrm>
            <a:off x="4629240" y="1690920"/>
            <a:ext cx="4513320" cy="516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171360" indent="-170280">
              <a:lnSpc>
                <a:spcPct val="90000"/>
              </a:lnSpc>
              <a:buClr>
                <a:srgbClr val="000000"/>
              </a:buClr>
              <a:buFont typeface="Noto Sans Symbols"/>
              <a:buChar char="●"/>
            </a:pPr>
            <a:r>
              <a:rPr b="1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Weather data</a:t>
            </a:r>
            <a:endParaRPr b="0" lang="es-ES" sz="21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Darksky</a:t>
            </a:r>
            <a:endParaRPr b="0" lang="es-ES" sz="18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Meteogalicia</a:t>
            </a:r>
            <a:endParaRPr b="0" lang="es-ES" sz="18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OpenWeather</a:t>
            </a:r>
            <a:endParaRPr b="0" lang="es-ES" sz="18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Copernicus Atmosphere Monitoring Service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ES" sz="1800" spc="-1" strike="noStrike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Noto Sans Symbols"/>
              <a:buChar char="●"/>
            </a:pPr>
            <a:r>
              <a:rPr b="1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Building description</a:t>
            </a:r>
            <a:endParaRPr b="0" lang="es-ES" sz="21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General information (location, id, …)</a:t>
            </a:r>
            <a:endParaRPr b="0" lang="es-ES" sz="18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ECM</a:t>
            </a:r>
            <a:endParaRPr b="0" lang="es-ES" sz="18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BIM</a:t>
            </a:r>
            <a:endParaRPr b="0" lang="es-ES" sz="18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Gathered though ENMA API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</a:pPr>
            <a:endParaRPr b="0" lang="es-ES" sz="1800" spc="-1" strike="noStrike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Noto Sans Symbols"/>
              <a:buChar char="●"/>
            </a:pPr>
            <a:r>
              <a:rPr b="1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National statistics</a:t>
            </a:r>
            <a:endParaRPr b="0" lang="es-ES" sz="21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Gathered through INE API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576720" y="1467360"/>
            <a:ext cx="793728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GB" sz="3300" spc="-1" strike="noStrike">
                <a:solidFill>
                  <a:srgbClr val="000000"/>
                </a:solidFill>
                <a:latin typeface="Arial"/>
                <a:ea typeface="Arial"/>
              </a:rPr>
              <a:t>Data preparation                    \\ cleaning</a:t>
            </a:r>
            <a:endParaRPr b="0" lang="es-ES" sz="3300" spc="-1" strike="noStrike">
              <a:latin typeface="Arial"/>
            </a:endParaRPr>
          </a:p>
        </p:txBody>
      </p:sp>
      <p:sp>
        <p:nvSpPr>
          <p:cNvPr id="383" name="CustomShape 2"/>
          <p:cNvSpPr/>
          <p:nvPr/>
        </p:nvSpPr>
        <p:spPr>
          <a:xfrm>
            <a:off x="576720" y="2176920"/>
            <a:ext cx="7937280" cy="444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Raw data is </a:t>
            </a:r>
            <a:r>
              <a:rPr b="1" lang="en-GB" sz="21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NEVER</a:t>
            </a: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 clean, so:</a:t>
            </a:r>
            <a:endParaRPr b="0" lang="es-E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</a:pPr>
            <a:endParaRPr b="0" lang="es-ES" sz="2100" spc="-1" strike="noStrike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Data redundancy: 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What data is more accurate? Example of building area.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</a:pPr>
            <a:endParaRPr b="0" lang="es-ES" sz="1600" spc="-1" strike="noStrike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Time series:</a:t>
            </a:r>
            <a:endParaRPr b="0" lang="es-ES" sz="21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Padding data gaps.</a:t>
            </a:r>
            <a:endParaRPr b="0" lang="es-ES" sz="18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Normally, assign NA values when data is unknown. 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ES" sz="1800" spc="-1" strike="noStrike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Consumption time series:</a:t>
            </a:r>
            <a:endParaRPr b="0" lang="es-ES" sz="21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Detect outliers instant consumption:</a:t>
            </a:r>
            <a:endParaRPr b="0" lang="es-ES" sz="1600" spc="-1" strike="noStrike">
              <a:latin typeface="Arial"/>
            </a:endParaRPr>
          </a:p>
          <a:p>
            <a:pPr marL="343080">
              <a:lnSpc>
                <a:spcPct val="90000"/>
              </a:lnSpc>
              <a:spcBef>
                <a:spcPts val="374"/>
              </a:spcBef>
              <a:buNone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s-ES" sz="16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Density based filtering, to detect days without usage </a:t>
            </a:r>
            <a:r>
              <a:rPr b="0" lang="en-GB" sz="1600" spc="-1" strike="noStrike">
                <a:solidFill>
                  <a:srgbClr val="000000"/>
                </a:solidFill>
                <a:latin typeface="Noto Sans Symbols"/>
                <a:ea typeface="Noto Sans Symbols"/>
              </a:rPr>
              <a:t>→ </a:t>
            </a:r>
            <a:endParaRPr b="0" lang="es-ES" sz="16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Cumulative filtering when on-change meters</a:t>
            </a:r>
            <a:endParaRPr b="0" lang="es-ES" sz="1600" spc="-1" strike="noStrike">
              <a:latin typeface="Arial"/>
            </a:endParaRPr>
          </a:p>
          <a:p>
            <a:pPr marL="343080">
              <a:lnSpc>
                <a:spcPct val="90000"/>
              </a:lnSpc>
              <a:spcBef>
                <a:spcPts val="374"/>
              </a:spcBef>
              <a:buNone/>
            </a:pPr>
            <a:endParaRPr b="0" lang="es-ES" sz="1600" spc="-1" strike="noStrike">
              <a:latin typeface="Arial"/>
            </a:endParaRPr>
          </a:p>
          <a:p>
            <a:pPr marL="343080">
              <a:lnSpc>
                <a:spcPct val="90000"/>
              </a:lnSpc>
              <a:spcBef>
                <a:spcPts val="374"/>
              </a:spcBef>
              <a:buNone/>
            </a:pPr>
            <a:endParaRPr b="0" lang="es-ES" sz="1600" spc="-1" strike="noStrike">
              <a:latin typeface="Arial"/>
            </a:endParaRPr>
          </a:p>
          <a:p>
            <a:pPr marL="343080">
              <a:lnSpc>
                <a:spcPct val="90000"/>
              </a:lnSpc>
              <a:spcBef>
                <a:spcPts val="374"/>
              </a:spcBef>
              <a:buNone/>
            </a:pPr>
            <a:endParaRPr b="0" lang="es-ES" sz="1600" spc="-1" strike="noStrike">
              <a:latin typeface="Arial"/>
            </a:endParaRPr>
          </a:p>
          <a:p>
            <a:pPr marL="343080">
              <a:lnSpc>
                <a:spcPct val="100000"/>
              </a:lnSpc>
              <a:buNone/>
            </a:pPr>
            <a:endParaRPr b="0" lang="es-ES" sz="1600" spc="-1" strike="noStrike">
              <a:latin typeface="Arial"/>
            </a:endParaRPr>
          </a:p>
        </p:txBody>
      </p:sp>
      <p:pic>
        <p:nvPicPr>
          <p:cNvPr id="384" name="Google Shape;502;p6" descr=""/>
          <p:cNvPicPr/>
          <p:nvPr/>
        </p:nvPicPr>
        <p:blipFill>
          <a:blip r:embed="rId1"/>
          <a:stretch/>
        </p:blipFill>
        <p:spPr>
          <a:xfrm>
            <a:off x="6378480" y="4490640"/>
            <a:ext cx="2593080" cy="222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576720" y="1467360"/>
            <a:ext cx="793728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GB" sz="3300" spc="-1" strike="noStrike">
                <a:solidFill>
                  <a:srgbClr val="000000"/>
                </a:solidFill>
                <a:latin typeface="Arial"/>
                <a:ea typeface="Arial"/>
              </a:rPr>
              <a:t>Data preparation                    \\ cleaning</a:t>
            </a:r>
            <a:endParaRPr b="0" lang="es-ES" sz="3300" spc="-1" strike="noStrike">
              <a:latin typeface="Arial"/>
            </a:endParaRPr>
          </a:p>
        </p:txBody>
      </p:sp>
      <p:sp>
        <p:nvSpPr>
          <p:cNvPr id="386" name="CustomShape 2"/>
          <p:cNvSpPr/>
          <p:nvPr/>
        </p:nvSpPr>
        <p:spPr>
          <a:xfrm>
            <a:off x="576720" y="2176920"/>
            <a:ext cx="7937280" cy="444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171360" indent="-170280">
              <a:lnSpc>
                <a:spcPct val="9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Continuous variables (e.g. temperatures):</a:t>
            </a:r>
            <a:endParaRPr b="0" lang="es-ES" sz="21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Detect outliers using Z-normalization (static or rolling).</a:t>
            </a:r>
            <a:endParaRPr b="0" lang="es-ES" sz="16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Data interpolation could be done if data gaps are small. (Linear, non-linear, …)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</a:pPr>
            <a:endParaRPr b="0" lang="es-E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</a:pPr>
            <a:endParaRPr b="0" lang="es-E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</a:pPr>
            <a:endParaRPr b="0" lang="es-E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</a:pPr>
            <a:endParaRPr b="0" lang="es-ES" sz="1600" spc="-1" strike="noStrike">
              <a:latin typeface="Arial"/>
            </a:endParaRPr>
          </a:p>
        </p:txBody>
      </p:sp>
      <p:pic>
        <p:nvPicPr>
          <p:cNvPr id="387" name="Google Shape;509;p7" descr=""/>
          <p:cNvPicPr/>
          <p:nvPr/>
        </p:nvPicPr>
        <p:blipFill>
          <a:blip r:embed="rId1"/>
          <a:stretch/>
        </p:blipFill>
        <p:spPr>
          <a:xfrm>
            <a:off x="2390400" y="3194280"/>
            <a:ext cx="3903480" cy="305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576720" y="1467360"/>
            <a:ext cx="793728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GB" sz="3300" spc="-1" strike="noStrike">
                <a:solidFill>
                  <a:srgbClr val="000000"/>
                </a:solidFill>
                <a:latin typeface="Arial"/>
                <a:ea typeface="Arial"/>
              </a:rPr>
              <a:t>Data preparation         \\ transformation</a:t>
            </a:r>
            <a:endParaRPr b="0" lang="es-ES" sz="3300" spc="-1" strike="noStrike">
              <a:latin typeface="Arial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576720" y="2410200"/>
            <a:ext cx="7937280" cy="444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Sometimes, data used by AI models is transformed in order to smooth, linearise or enhance its representativity. </a:t>
            </a:r>
            <a:endParaRPr b="0" lang="es-E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374"/>
              </a:spcBef>
              <a:buNone/>
            </a:pPr>
            <a:endParaRPr b="0" lang="es-ES" sz="2100" spc="-1" strike="noStrike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Categorical data:</a:t>
            </a:r>
            <a:endParaRPr b="0" lang="es-ES" sz="2100" spc="-1" strike="noStrike">
              <a:latin typeface="Arial"/>
            </a:endParaRPr>
          </a:p>
          <a:p>
            <a:pPr lvl="1" marL="514440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Nomenclature standarisation</a:t>
            </a:r>
            <a:endParaRPr b="0" lang="es-ES" sz="1800" spc="-1" strike="noStrike">
              <a:latin typeface="Arial"/>
            </a:endParaRPr>
          </a:p>
          <a:p>
            <a:pPr lvl="1" marL="514440" indent="-1512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Encode the variables</a:t>
            </a:r>
            <a:endParaRPr b="0" lang="es-ES" sz="1800" spc="-1" strike="noStrike">
              <a:latin typeface="Arial"/>
            </a:endParaRPr>
          </a:p>
          <a:p>
            <a:pPr lvl="2" marL="1371600" indent="-342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One hot encoding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374"/>
              </a:spcBef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      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Transform categorical variables to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374"/>
              </a:spcBef>
              <a:buNone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binary columns representing each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374"/>
              </a:spcBef>
              <a:buNone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level</a:t>
            </a:r>
            <a:endParaRPr b="0" lang="es-ES" sz="1600" spc="-1" strike="noStrike">
              <a:latin typeface="Arial"/>
            </a:endParaRPr>
          </a:p>
          <a:p>
            <a:pPr marL="1371600">
              <a:lnSpc>
                <a:spcPct val="90000"/>
              </a:lnSpc>
              <a:spcBef>
                <a:spcPts val="374"/>
              </a:spcBef>
              <a:buNone/>
            </a:pPr>
            <a:endParaRPr b="0" lang="es-ES" sz="1600" spc="-1" strike="noStrike">
              <a:latin typeface="Arial"/>
            </a:endParaRPr>
          </a:p>
          <a:p>
            <a:pPr marL="1371600">
              <a:lnSpc>
                <a:spcPct val="90000"/>
              </a:lnSpc>
              <a:spcBef>
                <a:spcPts val="374"/>
              </a:spcBef>
              <a:buNone/>
            </a:pPr>
            <a:endParaRPr b="0" lang="es-ES" sz="1600" spc="-1" strike="noStrike">
              <a:latin typeface="Arial"/>
            </a:endParaRPr>
          </a:p>
          <a:p>
            <a:pPr lvl="2" marL="1371600" indent="-342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Wide variety of methods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https://towardsdatascience.com/all-about-categorical-variable-encoding-305f3361fd02</a:t>
            </a:r>
            <a:endParaRPr b="0" lang="es-ES" sz="1100" spc="-1" strike="noStrike">
              <a:latin typeface="Arial"/>
            </a:endParaRPr>
          </a:p>
        </p:txBody>
      </p:sp>
      <p:pic>
        <p:nvPicPr>
          <p:cNvPr id="390" name="Google Shape;516;p8" descr=""/>
          <p:cNvPicPr/>
          <p:nvPr/>
        </p:nvPicPr>
        <p:blipFill>
          <a:blip r:embed="rId1"/>
          <a:stretch/>
        </p:blipFill>
        <p:spPr>
          <a:xfrm>
            <a:off x="5553000" y="3416040"/>
            <a:ext cx="3400200" cy="253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6e6e6"/>
      </a:hlink>
      <a:folHlink>
        <a:srgbClr val="ff666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6e6e6"/>
      </a:hlink>
      <a:folHlink>
        <a:srgbClr val="ff666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6e6e6"/>
      </a:hlink>
      <a:folHlink>
        <a:srgbClr val="ff666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6e6e6"/>
      </a:hlink>
      <a:folHlink>
        <a:srgbClr val="ff666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6e6e6"/>
      </a:hlink>
      <a:folHlink>
        <a:srgbClr val="ff666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6e6e6"/>
      </a:hlink>
      <a:folHlink>
        <a:srgbClr val="ff666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6e6e6"/>
      </a:hlink>
      <a:folHlink>
        <a:srgbClr val="ff666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6e6e6"/>
      </a:hlink>
      <a:folHlink>
        <a:srgbClr val="ff666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6e6e6"/>
      </a:hlink>
      <a:folHlink>
        <a:srgbClr val="ff666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Application>LibreOffice/7.2.5.2$Windows_X86_64 LibreOffice_project/499f9727c189e6ef3471021d6132d4c694f357e5</Application>
  <AppVersion>15.0000</AppVersion>
  <Words>1902</Words>
  <Paragraphs>425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2019-11-21T10:12:11Z</dcterms:created>
  <dc:creator>Gerard Mor Martinez</dc:creator>
  <dc:description/>
  <dc:language>en-US</dc:language>
  <cp:lastModifiedBy/>
  <dcterms:modified xsi:type="dcterms:W3CDTF">2022-03-25T20:04:20Z</dcterms:modified>
  <cp:revision>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9</vt:i4>
  </property>
  <property fmtid="{D5CDD505-2E9C-101B-9397-08002B2CF9AE}" pid="7" name="PresentationFormat">
    <vt:lpwstr>On-screen Show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44</vt:i4>
  </property>
</Properties>
</file>