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3.wmf" ContentType="image/x-wmf"/>
  <Override PartName="/ppt/media/image12.png" ContentType="image/png"/>
  <Override PartName="/ppt/media/image13.png" ContentType="image/png"/>
  <Override PartName="/ppt/media/image25.wmf" ContentType="image/x-wmf"/>
  <Override PartName="/ppt/media/image14.png" ContentType="image/png"/>
  <Override PartName="/ppt/media/image15.gif" ContentType="image/gif"/>
  <Override PartName="/ppt/media/image16.gif" ContentType="image/gif"/>
  <Override PartName="/ppt/media/image17.png" ContentType="image/png"/>
  <Override PartName="/ppt/media/image24.jpeg" ContentType="image/jpeg"/>
  <Override PartName="/ppt/media/image18.png" ContentType="image/png"/>
  <Override PartName="/ppt/media/image19.png" ContentType="image/png"/>
  <Override PartName="/ppt/media/image20.gif" ContentType="image/gif"/>
  <Override PartName="/ppt/media/image21.png" ContentType="image/png"/>
  <Override PartName="/ppt/media/image22.tif" ContentType="image/tiff"/>
  <Override PartName="/ppt/media/image26.jpeg" ContentType="image/jpeg"/>
  <Override PartName="/ppt/media/image27.png" ContentType="image/png"/>
  <Override PartName="/ppt/media/image28.wmf" ContentType="image/x-wmf"/>
  <Override PartName="/ppt/media/image29.png" ContentType="image/png"/>
  <Override PartName="/ppt/media/image30.tif" ContentType="image/tif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47FEC362-E77F-429B-ADFC-788AF577AB2E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There is a significant </a:t>
            </a:r>
            <a:r>
              <a:rPr b="1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limitation</a:t>
            </a:r>
            <a:r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 to develop data-driven methodologies for prediction and recommendation which is the </a:t>
            </a:r>
            <a:r>
              <a:rPr b="1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need to collect relevant data</a:t>
            </a:r>
            <a:r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 regarding building characteristics and the impact of energy renovation measures.</a:t>
            </a:r>
            <a:endParaRPr b="0" lang="es-E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We could say that compared to the measurement and verification field it is a quite new and immature field, as we will see in the chapter dedicated specifically to the recommendation techniques developed in this thesis.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B56B0D2A-55C1-4E6F-9127-217F3A89551D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ES" sz="2000" spc="-1" strike="noStrike">
                <a:latin typeface="Arial"/>
              </a:rPr>
              <a:t>This is just to remind why do we actually need accurate models for M&amp;V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4A2E8B41-C9C9-4310-AA51-862EC88F49FE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BC65DCCC-1CC7-4832-B21D-A7352A29FEAB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ES" sz="2000" spc="-1" strike="noStrike">
                <a:latin typeface="Arial"/>
              </a:rPr>
              <a:t>Explain the flowchart, don’t use too much time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ES" sz="2000" spc="-1" strike="noStrike">
                <a:latin typeface="Arial"/>
              </a:rPr>
              <a:t>We will analyse one by one the techniques used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451B0518-388F-465F-9DA4-0E1DE2E7564C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E24708A7-F5F6-4DD5-9D4E-28EC6E9AEF6D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ES" sz="2000" spc="-1" strike="noStrike">
                <a:latin typeface="Arial"/>
              </a:rPr>
              <a:t>3 different buildings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EE962150-85F5-4852-9289-31D63B6CD4F5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g</a:t>
            </a:r>
            <a:r>
              <a:rPr b="0" lang="en-ES" sz="2000" spc="-1" strike="noStrike">
                <a:latin typeface="Arial"/>
              </a:rPr>
              <a:t>(E(Ed) is the estimator of the link function of the consumption.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ES" sz="2000" spc="-1" strike="noStrike">
                <a:latin typeface="Arial"/>
              </a:rPr>
              <a:t>Gams use inlk funcions, in this case it was a normal distribution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GB" sz="2000" spc="-1" strike="noStrike">
                <a:latin typeface="Arial"/>
              </a:rPr>
              <a:t>T</a:t>
            </a:r>
            <a:r>
              <a:rPr b="0" lang="en-ES" sz="2000" spc="-1" strike="noStrike">
                <a:latin typeface="Arial"/>
              </a:rPr>
              <a:t>wo linear terms terms depending on heating and cooling temperatures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ES" sz="2000" spc="-1" strike="noStrike">
                <a:latin typeface="Arial"/>
              </a:rPr>
              <a:t>Two terms describing the GHI and wind speed splines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4FA3BE9D-AB84-4C1F-8BA2-4B6013AA95CC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fld id="{9EAEA361-57A7-48DA-ACF6-193D18123B93}" type="slidenum">
              <a:rPr b="0" lang="en-E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844600"/>
            <a:ext cx="9166680" cy="10119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Google Shape;7;p17" descr="severo-ochoa.png"/>
          <p:cNvPicPr/>
          <p:nvPr/>
        </p:nvPicPr>
        <p:blipFill>
          <a:blip r:embed="rId2"/>
          <a:stretch/>
        </p:blipFill>
        <p:spPr>
          <a:xfrm>
            <a:off x="0" y="-47520"/>
            <a:ext cx="9166680" cy="609876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8;p17" descr="simple-logo-w.png"/>
          <p:cNvPicPr/>
          <p:nvPr/>
        </p:nvPicPr>
        <p:blipFill>
          <a:blip r:embed="rId3"/>
          <a:stretch/>
        </p:blipFill>
        <p:spPr>
          <a:xfrm>
            <a:off x="374400" y="5928120"/>
            <a:ext cx="2238120" cy="977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9;p17" descr="ministerio-agencia.png"/>
          <p:cNvPicPr/>
          <p:nvPr/>
        </p:nvPicPr>
        <p:blipFill>
          <a:blip r:embed="rId4"/>
          <a:stretch/>
        </p:blipFill>
        <p:spPr>
          <a:xfrm>
            <a:off x="5761440" y="6100560"/>
            <a:ext cx="3161880" cy="756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4;p19" descr="peu3.png"/>
          <p:cNvPicPr/>
          <p:nvPr/>
        </p:nvPicPr>
        <p:blipFill>
          <a:blip r:embed="rId2"/>
          <a:stretch/>
        </p:blipFill>
        <p:spPr>
          <a:xfrm>
            <a:off x="18000" y="56728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16;p21" descr="peu3.png"/>
          <p:cNvPicPr/>
          <p:nvPr/>
        </p:nvPicPr>
        <p:blipFill>
          <a:blip r:embed="rId2"/>
          <a:stretch/>
        </p:blipFill>
        <p:spPr>
          <a:xfrm>
            <a:off x="18000" y="56728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69;p23" descr="cab3.png"/>
          <p:cNvPicPr/>
          <p:nvPr/>
        </p:nvPicPr>
        <p:blipFill>
          <a:blip r:embed="rId2"/>
          <a:stretch/>
        </p:blipFill>
        <p:spPr>
          <a:xfrm>
            <a:off x="0" y="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221;p25" descr="cab3.png"/>
          <p:cNvPicPr/>
          <p:nvPr/>
        </p:nvPicPr>
        <p:blipFill>
          <a:blip r:embed="rId2"/>
          <a:stretch/>
        </p:blipFill>
        <p:spPr>
          <a:xfrm>
            <a:off x="0" y="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273;p27" descr="cab3.png"/>
          <p:cNvPicPr/>
          <p:nvPr/>
        </p:nvPicPr>
        <p:blipFill>
          <a:blip r:embed="rId2"/>
          <a:stretch/>
        </p:blipFill>
        <p:spPr>
          <a:xfrm>
            <a:off x="0" y="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25;p35" descr="peu3.png"/>
          <p:cNvPicPr/>
          <p:nvPr/>
        </p:nvPicPr>
        <p:blipFill>
          <a:blip r:embed="rId2"/>
          <a:stretch/>
        </p:blipFill>
        <p:spPr>
          <a:xfrm>
            <a:off x="0" y="56530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7772B884-AB99-40EB-BD36-2DA645041F2E}" type="datetime1"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25/03/2022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F3ED85D1-AE30-456D-8D4B-C67D1141AAB3}" type="slidenum">
              <a:rPr b="0" lang="en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325;p35" descr="peu3.png"/>
          <p:cNvPicPr/>
          <p:nvPr/>
        </p:nvPicPr>
        <p:blipFill>
          <a:blip r:embed="rId2"/>
          <a:stretch/>
        </p:blipFill>
        <p:spPr>
          <a:xfrm>
            <a:off x="0" y="56530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tif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tif"/><Relationship Id="rId2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gif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Regression models: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GAM (Generalized Additive Models)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It is a generalized linear model in which the linear response variable depends linearly on unknown smooth functions of some predictor variables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It deals natively with non-linearities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Could integrate autoregressive 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terms, if needed (GAMAR models)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Computational time is higher 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compared to ordinary linear 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regression.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326" name="Google Shape;652;gae9a68af66_11_127" descr=""/>
          <p:cNvPicPr/>
          <p:nvPr/>
        </p:nvPicPr>
        <p:blipFill>
          <a:blip r:embed="rId1"/>
          <a:stretch/>
        </p:blipFill>
        <p:spPr>
          <a:xfrm>
            <a:off x="6492600" y="3942360"/>
            <a:ext cx="2298240" cy="2611800"/>
          </a:xfrm>
          <a:prstGeom prst="rect">
            <a:avLst/>
          </a:prstGeom>
          <a:ln w="0">
            <a:noFill/>
          </a:ln>
        </p:spPr>
      </p:pic>
      <p:pic>
        <p:nvPicPr>
          <p:cNvPr id="327" name="Google Shape;653;gae9a68af66_11_127" descr=""/>
          <p:cNvPicPr/>
          <p:nvPr/>
        </p:nvPicPr>
        <p:blipFill>
          <a:blip r:embed="rId2"/>
          <a:stretch/>
        </p:blipFill>
        <p:spPr>
          <a:xfrm>
            <a:off x="4201200" y="2176920"/>
            <a:ext cx="4831560" cy="2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Data-driven model for enhanced Measurement &amp; Verification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pic>
        <p:nvPicPr>
          <p:cNvPr id="373" name="Picture 9" descr=""/>
          <p:cNvPicPr/>
          <p:nvPr/>
        </p:nvPicPr>
        <p:blipFill>
          <a:blip r:embed="rId1"/>
          <a:stretch/>
        </p:blipFill>
        <p:spPr>
          <a:xfrm>
            <a:off x="1328760" y="2259720"/>
            <a:ext cx="6486120" cy="28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09676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&amp; Verification</a:t>
            </a:r>
            <a:br/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562320" y="135972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common approach to estimate energy savings is by comparing the energy consumption after the implementation of the EEMs to a baseline that represents what the consumption would have been without these measures (counterfactual).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Content Placeholder 1" descr=""/>
          <p:cNvPicPr/>
          <p:nvPr/>
        </p:nvPicPr>
        <p:blipFill>
          <a:blip r:embed="rId1"/>
          <a:stretch/>
        </p:blipFill>
        <p:spPr>
          <a:xfrm>
            <a:off x="1962000" y="2557800"/>
            <a:ext cx="5700600" cy="35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Data-driven model for enhanced M&amp;V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28560" y="1549440"/>
            <a:ext cx="8228880" cy="398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Why research in baseline models for Measurement and Verification?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Measuring the absence of consumed energy is not possible, the only way to verify achieved energy efficiency savings is to use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consumption 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models.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accuracy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uncertainty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of the savings estimation will depend on the goodness of the consumption models built.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Having more accurate estimations will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increase confidence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and boost private investments in energy efficiency.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E4E2DDA5-ACCF-41BD-945E-658EE7CDB929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Data-driven model for enhanced M&amp;V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628560" y="19702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Obtaining accurate estimations of the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baseline energy consumption 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of a building is not trivial, since energy consumption time-series are influenced by several factors: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Weather variables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Building occupancy patterns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User behaviour changes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Major non-routine events (pandemics, natural disasters…)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actual effect of the implemented EEMs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5C34F072-F91F-47A3-B300-1EC6662A8235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Proposed methodology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418400"/>
            <a:ext cx="8228880" cy="345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The M&amp;V solution proposed is based on a daily baseline model that estimates consumption as the sum of a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baseload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that depends on the consumption pattern of the day, and several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weather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related variable terms.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Once the EEM implementation date is marked, the model attempts to quantify the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effect of the measure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on both the baseload and the weather dependence of the building.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This methodology, together with the estimated savings, also provides users with insights into the energy usage of the analysed building, most notably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consumption profiles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temperature dependence</a:t>
            </a:r>
            <a:r>
              <a:rPr b="0" lang="en-AU" sz="21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C3AA40DF-BAC4-4E42-81A7-A5A02AF1D847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 flowchart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Content Placeholder 4" descr=""/>
          <p:cNvPicPr/>
          <p:nvPr/>
        </p:nvPicPr>
        <p:blipFill>
          <a:blip r:embed="rId1"/>
          <a:stretch/>
        </p:blipFill>
        <p:spPr>
          <a:xfrm>
            <a:off x="2310840" y="1167840"/>
            <a:ext cx="4521960" cy="4521960"/>
          </a:xfrm>
          <a:prstGeom prst="rect">
            <a:avLst/>
          </a:prstGeom>
          <a:ln w="0">
            <a:noFill/>
          </a:ln>
        </p:spPr>
      </p:pic>
      <p:sp>
        <p:nvSpPr>
          <p:cNvPr id="388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8DAA804B-6E9E-4DB6-9A0A-8F452C10B00D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80320" y="409320"/>
            <a:ext cx="798300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of electricity consumption profiles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34DF02E2-B820-4284-9354-3BE1780325C7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pic>
        <p:nvPicPr>
          <p:cNvPr id="391" name="Picture 9" descr=""/>
          <p:cNvPicPr/>
          <p:nvPr/>
        </p:nvPicPr>
        <p:blipFill>
          <a:blip r:embed="rId1"/>
          <a:stretch/>
        </p:blipFill>
        <p:spPr>
          <a:xfrm>
            <a:off x="2054880" y="1566000"/>
            <a:ext cx="5033520" cy="40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Time-series partitioning according to the EEM implementation date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Content Placeholder 4" descr=""/>
          <p:cNvPicPr/>
          <p:nvPr/>
        </p:nvPicPr>
        <p:blipFill>
          <a:blip r:embed="rId1"/>
          <a:stretch/>
        </p:blipFill>
        <p:spPr>
          <a:xfrm>
            <a:off x="1544400" y="2125440"/>
            <a:ext cx="6054480" cy="345420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759FB0F2-5A48-43AF-9588-D81F3915979F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28560" y="1131120"/>
            <a:ext cx="799416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Identification of t</a:t>
            </a: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DejaVu Sans"/>
              </a:rPr>
              <a:t>he</a:t>
            </a: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 change-point temperatures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Content Placeholder 4" descr=""/>
          <p:cNvPicPr/>
          <p:nvPr/>
        </p:nvPicPr>
        <p:blipFill>
          <a:blip r:embed="rId1"/>
          <a:stretch/>
        </p:blipFill>
        <p:spPr>
          <a:xfrm>
            <a:off x="1889640" y="2079000"/>
            <a:ext cx="5364360" cy="3206160"/>
          </a:xfrm>
          <a:prstGeom prst="rect">
            <a:avLst/>
          </a:prstGeom>
          <a:ln w="0">
            <a:noFill/>
          </a:ln>
        </p:spPr>
      </p:pic>
      <p:sp>
        <p:nvSpPr>
          <p:cNvPr id="397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C5E3F6EC-2FF6-4DD6-932D-927C6959F818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Energy baseline model (GAM)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Picture 6" descr=""/>
          <p:cNvPicPr/>
          <p:nvPr/>
        </p:nvPicPr>
        <p:blipFill>
          <a:blip r:embed="rId1"/>
          <a:stretch/>
        </p:blipFill>
        <p:spPr>
          <a:xfrm>
            <a:off x="464760" y="2155320"/>
            <a:ext cx="8214120" cy="2547000"/>
          </a:xfrm>
          <a:prstGeom prst="rect">
            <a:avLst/>
          </a:prstGeom>
          <a:ln w="0">
            <a:noFill/>
          </a:ln>
        </p:spPr>
      </p:pic>
      <p:sp>
        <p:nvSpPr>
          <p:cNvPr id="400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041F693D-7759-42C7-82B4-38DA1EDB3848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401" name="Rectangle 5"/>
          <p:cNvSpPr/>
          <p:nvPr/>
        </p:nvSpPr>
        <p:spPr>
          <a:xfrm>
            <a:off x="2357280" y="2125440"/>
            <a:ext cx="1832040" cy="6174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Rectangle 7"/>
          <p:cNvSpPr/>
          <p:nvPr/>
        </p:nvSpPr>
        <p:spPr>
          <a:xfrm>
            <a:off x="4447080" y="2125440"/>
            <a:ext cx="2871360" cy="617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Rectangle 8"/>
          <p:cNvSpPr/>
          <p:nvPr/>
        </p:nvSpPr>
        <p:spPr>
          <a:xfrm>
            <a:off x="2239560" y="2775960"/>
            <a:ext cx="6086160" cy="888840"/>
          </a:xfrm>
          <a:prstGeom prst="rect">
            <a:avLst/>
          </a:prstGeom>
          <a:noFill/>
          <a:ln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Rectangle 9"/>
          <p:cNvSpPr/>
          <p:nvPr/>
        </p:nvSpPr>
        <p:spPr>
          <a:xfrm>
            <a:off x="2079000" y="3695040"/>
            <a:ext cx="5046840" cy="1037520"/>
          </a:xfrm>
          <a:prstGeom prst="rect">
            <a:avLst/>
          </a:prstGeom>
          <a:noFill/>
          <a:ln>
            <a:solidFill>
              <a:srgbClr val="f79646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TextBox 10"/>
          <p:cNvSpPr/>
          <p:nvPr/>
        </p:nvSpPr>
        <p:spPr>
          <a:xfrm>
            <a:off x="2347920" y="1815480"/>
            <a:ext cx="18943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ES" sz="1350" spc="-1" strike="noStrike">
                <a:solidFill>
                  <a:srgbClr val="4f81bd"/>
                </a:solidFill>
                <a:latin typeface="Garamond"/>
                <a:ea typeface="DejaVu Sans"/>
              </a:rPr>
              <a:t>Temperature linear terms</a:t>
            </a:r>
            <a:endParaRPr b="0" lang="es-ES" sz="1350" spc="-1" strike="noStrike">
              <a:latin typeface="Arial"/>
            </a:endParaRPr>
          </a:p>
        </p:txBody>
      </p:sp>
      <p:sp>
        <p:nvSpPr>
          <p:cNvPr id="406" name="TextBox 13"/>
          <p:cNvSpPr/>
          <p:nvPr/>
        </p:nvSpPr>
        <p:spPr>
          <a:xfrm>
            <a:off x="4412160" y="1832040"/>
            <a:ext cx="281304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ES" sz="1350" spc="-1" strike="noStrike">
                <a:solidFill>
                  <a:srgbClr val="c00000"/>
                </a:solidFill>
                <a:latin typeface="Garamond"/>
                <a:ea typeface="DejaVu Sans"/>
              </a:rPr>
              <a:t>Solar radiation and wind speed splines</a:t>
            </a:r>
            <a:endParaRPr b="0" lang="es-ES" sz="1350" spc="-1" strike="noStrike">
              <a:latin typeface="Arial"/>
            </a:endParaRPr>
          </a:p>
        </p:txBody>
      </p:sp>
      <p:sp>
        <p:nvSpPr>
          <p:cNvPr id="407" name="TextBox 14"/>
          <p:cNvSpPr/>
          <p:nvPr/>
        </p:nvSpPr>
        <p:spPr>
          <a:xfrm>
            <a:off x="551160" y="3083040"/>
            <a:ext cx="15526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ES" sz="1350" spc="-1" strike="noStrike">
                <a:solidFill>
                  <a:srgbClr val="604a7b"/>
                </a:solidFill>
                <a:latin typeface="Garamond"/>
                <a:ea typeface="DejaVu Sans"/>
              </a:rPr>
              <a:t>Measure effect term</a:t>
            </a:r>
            <a:endParaRPr b="0" lang="es-ES" sz="1350" spc="-1" strike="noStrike">
              <a:latin typeface="Arial"/>
            </a:endParaRPr>
          </a:p>
        </p:txBody>
      </p:sp>
      <p:sp>
        <p:nvSpPr>
          <p:cNvPr id="408" name="TextBox 15"/>
          <p:cNvSpPr/>
          <p:nvPr/>
        </p:nvSpPr>
        <p:spPr>
          <a:xfrm>
            <a:off x="78840" y="4075200"/>
            <a:ext cx="20070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ES" sz="1350" spc="-1" strike="noStrike">
                <a:solidFill>
                  <a:srgbClr val="e46c0a"/>
                </a:solidFill>
                <a:latin typeface="Garamond"/>
                <a:ea typeface="DejaVu Sans"/>
              </a:rPr>
              <a:t>Baseload and holiday term</a:t>
            </a:r>
            <a:endParaRPr b="0" lang="es-E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Black-box models:</a:t>
            </a: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Gradient Boosting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XGBoost for classification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Neural networks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Hyperparameters tuning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High computational time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Stacked ensembles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</p:txBody>
      </p:sp>
      <p:pic>
        <p:nvPicPr>
          <p:cNvPr id="330" name="Google Shape;660;gae9a68af66_11_109" descr=""/>
          <p:cNvPicPr/>
          <p:nvPr/>
        </p:nvPicPr>
        <p:blipFill>
          <a:blip r:embed="rId1"/>
          <a:stretch/>
        </p:blipFill>
        <p:spPr>
          <a:xfrm>
            <a:off x="5239080" y="2176920"/>
            <a:ext cx="3570840" cy="42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Real building nergy baseline example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Content Placeholder 8" descr=""/>
          <p:cNvPicPr/>
          <p:nvPr/>
        </p:nvPicPr>
        <p:blipFill>
          <a:blip r:embed="rId1"/>
          <a:stretch/>
        </p:blipFill>
        <p:spPr>
          <a:xfrm>
            <a:off x="1384920" y="1696320"/>
            <a:ext cx="6374160" cy="363672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49A74C1E-C4A0-47C7-A696-DC8886283193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253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E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Real building savings estimation example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Picture 3" descr=""/>
          <p:cNvPicPr/>
          <p:nvPr/>
        </p:nvPicPr>
        <p:blipFill>
          <a:blip r:embed="rId1"/>
          <a:stretch/>
        </p:blipFill>
        <p:spPr>
          <a:xfrm>
            <a:off x="667800" y="1954080"/>
            <a:ext cx="7808400" cy="294948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2614BCCC-555F-4C9D-B986-2FF78E4EE49E}" type="slidenum">
              <a:rPr b="0" lang="en-ES" sz="1800" spc="-1" strike="noStrike">
                <a:solidFill>
                  <a:srgbClr val="000000"/>
                </a:solidFill>
                <a:latin typeface="Garamond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83560" y="509760"/>
            <a:ext cx="7976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Thanks for your attention!</a:t>
            </a:r>
            <a:endParaRPr b="0" lang="es-ES" sz="33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s-ES" sz="33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Questions?</a:t>
            </a:r>
            <a:endParaRPr b="0" lang="es-ES" sz="3300" spc="-1" strike="noStrike">
              <a:latin typeface="Arial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1779120" y="2186640"/>
            <a:ext cx="5585760" cy="36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Optimisation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76720" y="2176920"/>
            <a:ext cx="7937280" cy="46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Genetic Algorithm:</a:t>
            </a: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Used to optimise: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Model parameters 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Arial"/>
              </a:rPr>
              <a:t>(autoregressive orders, low pass filters, harmonics, splines degrees of freedom, balance point temperatures)</a:t>
            </a:r>
            <a:endParaRPr b="0" lang="es-ES" sz="15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Control scenarios 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Arial"/>
              </a:rPr>
              <a:t>(setpoint temperatures)</a:t>
            </a:r>
            <a:endParaRPr b="0" lang="es-ES" sz="15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15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Normally, binary optimization is used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It discretises the possible solutions to the problem 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Encode-decode representations for float, integer and categorical data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Major reason: Flexible technique to be used with all kind of modelling algorithms (Regression, black box,...)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Optimisation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Genetic Algorithm: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Minimization objective: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Single-objective</a:t>
            </a:r>
            <a:endParaRPr b="0" lang="es-ES" sz="2100" spc="-1" strike="noStrike">
              <a:latin typeface="Arial"/>
            </a:endParaRPr>
          </a:p>
          <a:p>
            <a:pPr lvl="3" marL="18288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Simpler, but the optimisation should account for soft-restrictions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Multi-objective:</a:t>
            </a:r>
            <a:endParaRPr b="0" lang="es-ES" sz="2100" spc="-1" strike="noStrike">
              <a:latin typeface="Arial"/>
            </a:endParaRPr>
          </a:p>
          <a:p>
            <a:pPr lvl="3" marL="18288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More computational-effort</a:t>
            </a:r>
            <a:endParaRPr b="0" lang="es-ES" sz="2100" spc="-1" strike="noStrike">
              <a:latin typeface="Arial"/>
            </a:endParaRPr>
          </a:p>
          <a:p>
            <a:pPr lvl="3" marL="18288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Examples: </a:t>
            </a:r>
            <a:endParaRPr b="0" lang="es-ES" sz="2100" spc="-1" strike="noStrike">
              <a:latin typeface="Arial"/>
            </a:endParaRPr>
          </a:p>
          <a:p>
            <a:pPr lvl="4" marL="22860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Cost and thermal comfort</a:t>
            </a:r>
            <a:endParaRPr b="0" lang="es-ES" sz="2100" spc="-1" strike="noStrike">
              <a:latin typeface="Arial"/>
            </a:endParaRPr>
          </a:p>
          <a:p>
            <a:pPr lvl="4" marL="22860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Cost and emissions</a:t>
            </a:r>
            <a:endParaRPr b="0" lang="es-ES" sz="2100" spc="-1" strike="noStrike">
              <a:latin typeface="Arial"/>
            </a:endParaRPr>
          </a:p>
          <a:p>
            <a:pPr lvl="4" marL="22860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Operational cost and </a:t>
            </a:r>
            <a:endParaRPr b="0" lang="es-ES" sz="2100" spc="-1" strike="noStrike">
              <a:latin typeface="Arial"/>
            </a:endParaRPr>
          </a:p>
          <a:p>
            <a:pPr marL="1828800" indent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mantainance cost</a:t>
            </a:r>
            <a:endParaRPr b="0" lang="es-ES" sz="2100" spc="-1" strike="noStrike">
              <a:latin typeface="Arial"/>
            </a:endParaRPr>
          </a:p>
          <a:p>
            <a:pPr marL="1371600" indent="457200">
              <a:lnSpc>
                <a:spcPct val="90000"/>
              </a:lnSpc>
              <a:buNone/>
              <a:tabLst>
                <a:tab algn="l" pos="0"/>
              </a:tabLst>
            </a:pPr>
            <a:endParaRPr b="0" lang="es-ES" sz="2100" spc="-1" strike="noStrike">
              <a:latin typeface="Arial"/>
            </a:endParaRPr>
          </a:p>
        </p:txBody>
      </p:sp>
      <p:pic>
        <p:nvPicPr>
          <p:cNvPr id="335" name="Google Shape;673;gae9a68af66_11_137" descr=""/>
          <p:cNvPicPr/>
          <p:nvPr/>
        </p:nvPicPr>
        <p:blipFill>
          <a:blip r:embed="rId1"/>
          <a:stretch/>
        </p:blipFill>
        <p:spPr>
          <a:xfrm>
            <a:off x="6084000" y="3705840"/>
            <a:ext cx="2724840" cy="20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SIM4BLOCKS: Direct load control of heat pumps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338" name="Google Shape;680;gae9a68af66_11_93" descr=""/>
          <p:cNvPicPr/>
          <p:nvPr/>
        </p:nvPicPr>
        <p:blipFill>
          <a:blip r:embed="rId1"/>
          <a:stretch/>
        </p:blipFill>
        <p:spPr>
          <a:xfrm>
            <a:off x="1947600" y="2980440"/>
            <a:ext cx="4509000" cy="301788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2153520" y="5459040"/>
            <a:ext cx="50076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441360" y="5146920"/>
            <a:ext cx="21747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 HP = 60 kWe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2337120" y="3782880"/>
            <a:ext cx="500760" cy="2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6"/>
          <p:cNvSpPr/>
          <p:nvPr/>
        </p:nvSpPr>
        <p:spPr>
          <a:xfrm>
            <a:off x="1316520" y="3481200"/>
            <a:ext cx="21747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V= 3,500 l.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6805440" y="4105440"/>
            <a:ext cx="217476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33 offices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4 shops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1 local food market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SIM4BLOCKS: Direct load control of heat pumps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346" name="Google Shape;692;gaea6f05d41_40_515" descr=""/>
          <p:cNvPicPr/>
          <p:nvPr/>
        </p:nvPicPr>
        <p:blipFill>
          <a:blip r:embed="rId1"/>
          <a:stretch/>
        </p:blipFill>
        <p:spPr>
          <a:xfrm>
            <a:off x="1790640" y="2621880"/>
            <a:ext cx="5329080" cy="399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SIM4BLOCKS: Direct load control of heat pumps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349" name="Google Shape;699;gaea6f05d41_40_528" descr=""/>
          <p:cNvPicPr/>
          <p:nvPr/>
        </p:nvPicPr>
        <p:blipFill>
          <a:blip r:embed="rId1"/>
          <a:stretch/>
        </p:blipFill>
        <p:spPr>
          <a:xfrm>
            <a:off x="786240" y="2765520"/>
            <a:ext cx="7842960" cy="378684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350" name="CustomShape 3"/>
          <p:cNvSpPr/>
          <p:nvPr/>
        </p:nvSpPr>
        <p:spPr>
          <a:xfrm>
            <a:off x="3764880" y="3733920"/>
            <a:ext cx="1734120" cy="35784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ff0000"/>
                </a:solidFill>
                <a:latin typeface="Arial"/>
                <a:ea typeface="Arial"/>
              </a:rPr>
              <a:t>Baseline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5499360" y="4220280"/>
            <a:ext cx="2023560" cy="35784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Optimized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1753920" y="2608560"/>
            <a:ext cx="637560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18 % costs saving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SIM4BLOCKS: Direct load control of heat pumps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355" name="Google Shape;709;gaea6f05d41_40_543" descr=""/>
          <p:cNvPicPr/>
          <p:nvPr/>
        </p:nvPicPr>
        <p:blipFill>
          <a:blip r:embed="rId1"/>
          <a:stretch/>
        </p:blipFill>
        <p:spPr>
          <a:xfrm>
            <a:off x="511920" y="3862440"/>
            <a:ext cx="3906720" cy="581760"/>
          </a:xfrm>
          <a:prstGeom prst="rect">
            <a:avLst/>
          </a:prstGeom>
          <a:ln w="0">
            <a:noFill/>
          </a:ln>
        </p:spPr>
      </p:pic>
      <p:sp>
        <p:nvSpPr>
          <p:cNvPr id="356" name="CustomShape 3"/>
          <p:cNvSpPr/>
          <p:nvPr/>
        </p:nvSpPr>
        <p:spPr>
          <a:xfrm>
            <a:off x="636480" y="2902680"/>
            <a:ext cx="411588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ENERGY FLEXIBILITY MODEL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Regression model to fit: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1294560" y="3940200"/>
            <a:ext cx="388800" cy="418680"/>
          </a:xfrm>
          <a:prstGeom prst="ellipse">
            <a:avLst/>
          </a:prstGeom>
          <a:noFill/>
          <a:ln w="25560">
            <a:solidFill>
              <a:srgbClr val="0069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"/>
          <p:cNvSpPr/>
          <p:nvPr/>
        </p:nvSpPr>
        <p:spPr>
          <a:xfrm>
            <a:off x="1526760" y="4359960"/>
            <a:ext cx="360" cy="4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511920" y="4731480"/>
            <a:ext cx="167256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 activated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(kW)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2405520" y="3976560"/>
            <a:ext cx="322920" cy="418680"/>
          </a:xfrm>
          <a:prstGeom prst="ellipse">
            <a:avLst/>
          </a:prstGeom>
          <a:noFill/>
          <a:ln w="25560">
            <a:solidFill>
              <a:srgbClr val="0069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8"/>
          <p:cNvSpPr/>
          <p:nvPr/>
        </p:nvSpPr>
        <p:spPr>
          <a:xfrm>
            <a:off x="2637720" y="4396320"/>
            <a:ext cx="360" cy="4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9"/>
          <p:cNvSpPr/>
          <p:nvPr/>
        </p:nvSpPr>
        <p:spPr>
          <a:xfrm>
            <a:off x="1776960" y="4731480"/>
            <a:ext cx="167256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 baseline forecasting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(kW)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63" name="CustomShape 10"/>
          <p:cNvSpPr/>
          <p:nvPr/>
        </p:nvSpPr>
        <p:spPr>
          <a:xfrm>
            <a:off x="3578760" y="3953520"/>
            <a:ext cx="388800" cy="418680"/>
          </a:xfrm>
          <a:prstGeom prst="ellipse">
            <a:avLst/>
          </a:prstGeom>
          <a:noFill/>
          <a:ln w="25560">
            <a:solidFill>
              <a:srgbClr val="0069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1"/>
          <p:cNvSpPr/>
          <p:nvPr/>
        </p:nvSpPr>
        <p:spPr>
          <a:xfrm>
            <a:off x="3810600" y="4373280"/>
            <a:ext cx="360" cy="4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2"/>
          <p:cNvSpPr/>
          <p:nvPr/>
        </p:nvSpPr>
        <p:spPr>
          <a:xfrm>
            <a:off x="3151800" y="4737240"/>
            <a:ext cx="167256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Day ahead electricity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prices (€)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366" name="Google Shape;720;gaea6f05d41_40_543" descr=""/>
          <p:cNvPicPr/>
          <p:nvPr/>
        </p:nvPicPr>
        <p:blipFill>
          <a:blip r:embed="rId2"/>
          <a:stretch/>
        </p:blipFill>
        <p:spPr>
          <a:xfrm>
            <a:off x="4373280" y="3302280"/>
            <a:ext cx="4596480" cy="32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SIM4BLOCKS: </a:t>
            </a:r>
            <a:endParaRPr b="0" lang="es-ES" sz="21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31920" y="2699640"/>
            <a:ext cx="340524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ENERGY FLEXIBILITY FUNCTION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</a:pPr>
            <a:endParaRPr b="0" lang="es-ES" sz="2400" spc="-1" strike="noStrike">
              <a:latin typeface="Arial"/>
            </a:endParaRPr>
          </a:p>
        </p:txBody>
      </p:sp>
      <p:pic>
        <p:nvPicPr>
          <p:cNvPr id="370" name="Google Shape;728;gaea6f05d41_40_564" descr=""/>
          <p:cNvPicPr/>
          <p:nvPr/>
        </p:nvPicPr>
        <p:blipFill>
          <a:blip r:embed="rId1"/>
          <a:stretch/>
        </p:blipFill>
        <p:spPr>
          <a:xfrm>
            <a:off x="3540240" y="1467360"/>
            <a:ext cx="5353560" cy="535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LibreOffice/7.2.5.2$Windows_X86_64 LibreOffice_project/499f9727c189e6ef3471021d6132d4c694f357e5</Application>
  <AppVersion>15.0000</AppVersion>
  <Words>1902</Words>
  <Paragraphs>425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2019-11-21T10:12:11Z</dcterms:created>
  <dc:creator>Gerard Mor Martinez</dc:creator>
  <dc:description/>
  <dc:language>en-US</dc:language>
  <cp:lastModifiedBy/>
  <dcterms:modified xsi:type="dcterms:W3CDTF">2022-03-25T20:04:58Z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9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44</vt:i4>
  </property>
</Properties>
</file>