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9753600" cx="13004800"/>
  <p:notesSz cx="7559675" cy="10691800"/>
  <p:embeddedFontLst>
    <p:embeddedFont>
      <p:font typeface="Arial Narrow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rialNarrow-regular.fntdata"/><Relationship Id="rId21" Type="http://schemas.openxmlformats.org/officeDocument/2006/relationships/slide" Target="slides/slide17.xml"/><Relationship Id="rId24" Type="http://schemas.openxmlformats.org/officeDocument/2006/relationships/font" Target="fonts/ArialNarrow-italic.fntdata"/><Relationship Id="rId23" Type="http://schemas.openxmlformats.org/officeDocument/2006/relationships/font" Target="fonts/ArialNarr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ArialNarr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560879" y="444600"/>
            <a:ext cx="11882519" cy="1074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735839" y="1838519"/>
            <a:ext cx="11338919" cy="34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735839" y="5631480"/>
            <a:ext cx="11338919" cy="34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560879" y="444600"/>
            <a:ext cx="11882519" cy="1074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735839" y="1838519"/>
            <a:ext cx="5533200" cy="34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6546239" y="1838519"/>
            <a:ext cx="5533200" cy="34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6546239" y="5631480"/>
            <a:ext cx="5533200" cy="34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735839" y="5631480"/>
            <a:ext cx="5533200" cy="34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560879" y="444600"/>
            <a:ext cx="11882519" cy="1074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735839" y="1838519"/>
            <a:ext cx="11338919" cy="726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735839" y="1838519"/>
            <a:ext cx="11338919" cy="726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4" name="Shape 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4719" y="1838519"/>
            <a:ext cx="9100439" cy="726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4719" y="1838519"/>
            <a:ext cx="9100439" cy="726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560879" y="444600"/>
            <a:ext cx="11882519" cy="1074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735839" y="1838519"/>
            <a:ext cx="11338919" cy="726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560879" y="444600"/>
            <a:ext cx="11882519" cy="1074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735839" y="1838519"/>
            <a:ext cx="11338919" cy="726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560879" y="444600"/>
            <a:ext cx="11882519" cy="1074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735839" y="1838519"/>
            <a:ext cx="5533200" cy="726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6546239" y="1838519"/>
            <a:ext cx="5533200" cy="726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560879" y="444600"/>
            <a:ext cx="11882519" cy="1074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" type="subTitle"/>
          </p:nvPr>
        </p:nvSpPr>
        <p:spPr>
          <a:xfrm>
            <a:off x="560879" y="444600"/>
            <a:ext cx="11882519" cy="498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560879" y="444600"/>
            <a:ext cx="11882519" cy="1074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735839" y="1838519"/>
            <a:ext cx="5533200" cy="34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735839" y="5631480"/>
            <a:ext cx="5533200" cy="34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6546239" y="1838519"/>
            <a:ext cx="5533200" cy="726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560879" y="444600"/>
            <a:ext cx="11882519" cy="1074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735839" y="1838519"/>
            <a:ext cx="5533200" cy="726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6546239" y="1838519"/>
            <a:ext cx="5533200" cy="34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3" type="body"/>
          </p:nvPr>
        </p:nvSpPr>
        <p:spPr>
          <a:xfrm>
            <a:off x="6546239" y="5631480"/>
            <a:ext cx="5533200" cy="34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560879" y="444600"/>
            <a:ext cx="11882519" cy="1074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35839" y="1838519"/>
            <a:ext cx="5533200" cy="34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6546239" y="1838519"/>
            <a:ext cx="5533200" cy="34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735839" y="5631480"/>
            <a:ext cx="11338919" cy="34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875320" y="8881200"/>
            <a:ext cx="432359" cy="741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366360" y="9000360"/>
            <a:ext cx="528840" cy="5029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 txBox="1"/>
          <p:nvPr>
            <p:ph type="title"/>
          </p:nvPr>
        </p:nvSpPr>
        <p:spPr>
          <a:xfrm>
            <a:off x="560879" y="444600"/>
            <a:ext cx="11882519" cy="1074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735839" y="1838519"/>
            <a:ext cx="11338919" cy="726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246239" y="3964319"/>
            <a:ext cx="12511799" cy="1043999"/>
          </a:xfrm>
          <a:prstGeom prst="rect">
            <a:avLst/>
          </a:prstGeom>
          <a:noFill/>
          <a:ln>
            <a:noFill/>
          </a:ln>
        </p:spPr>
        <p:txBody>
          <a:bodyPr anchorCtr="0" anchor="t" bIns="65150" lIns="65150" rIns="65150" tIns="65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6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Árvore B</a:t>
            </a:r>
          </a:p>
        </p:txBody>
      </p:sp>
      <p:sp>
        <p:nvSpPr>
          <p:cNvPr id="61" name="Shape 61"/>
          <p:cNvSpPr/>
          <p:nvPr/>
        </p:nvSpPr>
        <p:spPr>
          <a:xfrm>
            <a:off x="122040" y="5544000"/>
            <a:ext cx="12760199" cy="3329639"/>
          </a:xfrm>
          <a:prstGeom prst="rect">
            <a:avLst/>
          </a:prstGeom>
          <a:noFill/>
          <a:ln>
            <a:noFill/>
          </a:ln>
        </p:spPr>
        <p:txBody>
          <a:bodyPr anchorCtr="0" anchor="t" bIns="65150" lIns="65150" rIns="65150" tIns="65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Carlos Henrique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Givanildo Lima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Matheus Enrique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Raul Oliveira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Tarcísio Lima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3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github.com/viladohardware</a:t>
            </a: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5000" y="944279"/>
            <a:ext cx="1986840" cy="1883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080" y="466920"/>
            <a:ext cx="1655280" cy="2838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560879" y="444600"/>
            <a:ext cx="118824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Inserção - Algoritmo (Animação)</a:t>
            </a:r>
          </a:p>
        </p:txBody>
      </p:sp>
      <p:sp>
        <p:nvSpPr>
          <p:cNvPr id="121" name="Shape 121"/>
          <p:cNvSpPr/>
          <p:nvPr/>
        </p:nvSpPr>
        <p:spPr>
          <a:xfrm>
            <a:off x="142675" y="1518900"/>
            <a:ext cx="12300600" cy="79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rIns="50750" tIns="50750">
            <a:noAutofit/>
          </a:bodyPr>
          <a:lstStyle/>
          <a:p>
            <a:pPr indent="457200" lvl="0" marL="0" marR="139700" rtl="0">
              <a:lnSpc>
                <a:spcPct val="13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if.gif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37" y="2565575"/>
            <a:ext cx="12443924" cy="3266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560879" y="444600"/>
            <a:ext cx="118824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Remoção - Algoritmo (Fluxograma)</a:t>
            </a:r>
          </a:p>
        </p:txBody>
      </p:sp>
      <p:sp>
        <p:nvSpPr>
          <p:cNvPr id="128" name="Shape 128"/>
          <p:cNvSpPr/>
          <p:nvPr/>
        </p:nvSpPr>
        <p:spPr>
          <a:xfrm>
            <a:off x="560875" y="1518900"/>
            <a:ext cx="11513700" cy="7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rIns="50750" tIns="5075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75" y="1518900"/>
            <a:ext cx="11039923" cy="853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560878" y="444600"/>
            <a:ext cx="39831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Remoção - Caso I</a:t>
            </a:r>
          </a:p>
        </p:txBody>
      </p:sp>
      <p:sp>
        <p:nvSpPr>
          <p:cNvPr id="135" name="Shape 135"/>
          <p:cNvSpPr/>
          <p:nvPr/>
        </p:nvSpPr>
        <p:spPr>
          <a:xfrm>
            <a:off x="560875" y="1518900"/>
            <a:ext cx="11513700" cy="7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rIns="50750" tIns="5075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225" y="1885676"/>
            <a:ext cx="9610999" cy="68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8148425" y="444600"/>
            <a:ext cx="29748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pt-BR" sz="4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remove(8);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560878" y="444600"/>
            <a:ext cx="39831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Remoção - Caso II</a:t>
            </a:r>
          </a:p>
        </p:txBody>
      </p:sp>
      <p:sp>
        <p:nvSpPr>
          <p:cNvPr id="143" name="Shape 143"/>
          <p:cNvSpPr/>
          <p:nvPr/>
        </p:nvSpPr>
        <p:spPr>
          <a:xfrm>
            <a:off x="560875" y="1518900"/>
            <a:ext cx="11513700" cy="7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rIns="50750" tIns="5075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8808775" y="444600"/>
            <a:ext cx="29748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pt-BR" sz="4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remove(18);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225" y="1447587"/>
            <a:ext cx="10562350" cy="772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560878" y="444600"/>
            <a:ext cx="39831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Remoção - Caso III</a:t>
            </a:r>
          </a:p>
        </p:txBody>
      </p:sp>
      <p:sp>
        <p:nvSpPr>
          <p:cNvPr id="151" name="Shape 151"/>
          <p:cNvSpPr/>
          <p:nvPr/>
        </p:nvSpPr>
        <p:spPr>
          <a:xfrm>
            <a:off x="560875" y="1518900"/>
            <a:ext cx="11513700" cy="7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rIns="50750" tIns="5075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7140128" y="444600"/>
            <a:ext cx="39831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remove(5);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812" y="1558850"/>
            <a:ext cx="10793825" cy="750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560878" y="444600"/>
            <a:ext cx="39831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Remoção - Caso IV</a:t>
            </a:r>
          </a:p>
        </p:txBody>
      </p:sp>
      <p:sp>
        <p:nvSpPr>
          <p:cNvPr id="159" name="Shape 159"/>
          <p:cNvSpPr/>
          <p:nvPr/>
        </p:nvSpPr>
        <p:spPr>
          <a:xfrm>
            <a:off x="560875" y="1518900"/>
            <a:ext cx="11513700" cy="7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rIns="50750" tIns="5075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7140128" y="444600"/>
            <a:ext cx="39831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remove(13);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558" y="1518908"/>
            <a:ext cx="10562349" cy="8063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560878" y="444600"/>
            <a:ext cx="39831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Remoção - Caso V</a:t>
            </a:r>
          </a:p>
        </p:txBody>
      </p:sp>
      <p:sp>
        <p:nvSpPr>
          <p:cNvPr id="167" name="Shape 167"/>
          <p:cNvSpPr/>
          <p:nvPr/>
        </p:nvSpPr>
        <p:spPr>
          <a:xfrm>
            <a:off x="560875" y="1518900"/>
            <a:ext cx="11513700" cy="7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rIns="50750" tIns="5075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7140128" y="444600"/>
            <a:ext cx="39831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remove(13);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549" y="1518900"/>
            <a:ext cx="10562350" cy="701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560879" y="444600"/>
            <a:ext cx="11882519" cy="1074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pt-BR" sz="4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volta à Motivação…</a:t>
            </a:r>
          </a:p>
        </p:txBody>
      </p:sp>
      <p:sp>
        <p:nvSpPr>
          <p:cNvPr id="175" name="Shape 175"/>
          <p:cNvSpPr/>
          <p:nvPr/>
        </p:nvSpPr>
        <p:spPr>
          <a:xfrm>
            <a:off x="735839" y="1838519"/>
            <a:ext cx="11338919" cy="7261199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rIns="50750" tIns="5075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∙"/>
            </a:pPr>
            <a:r>
              <a:rPr lang="pt-BR" sz="3600">
                <a:latin typeface="Calibri"/>
                <a:ea typeface="Calibri"/>
                <a:cs typeface="Calibri"/>
                <a:sym typeface="Calibri"/>
              </a:rPr>
              <a:t>Nos permite diminuir consideravelmente os acessos à memória secundária e aumentar a eficiência;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560879" y="444600"/>
            <a:ext cx="11882519" cy="1074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</a:p>
        </p:txBody>
      </p:sp>
      <p:sp>
        <p:nvSpPr>
          <p:cNvPr id="69" name="Shape 69"/>
          <p:cNvSpPr/>
          <p:nvPr/>
        </p:nvSpPr>
        <p:spPr>
          <a:xfrm>
            <a:off x="735839" y="1838519"/>
            <a:ext cx="11338919" cy="7261199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rIns="50750" tIns="50750">
            <a:noAutofit/>
          </a:bodyPr>
          <a:lstStyle/>
          <a:p>
            <a:pPr indent="-330400" lvl="0" marL="432000" marR="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pt-B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capacidade  de memória num computador, consiste em 2 partes:</a:t>
            </a:r>
          </a:p>
          <a:p>
            <a:pPr indent="-216199" lvl="2" marL="648000" marR="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Memória primária: usa os chips de memória.</a:t>
            </a:r>
          </a:p>
          <a:p>
            <a:pPr indent="-216199" lvl="2" marL="648000" marR="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Memória secundária: baseada em discos magnéticos </a:t>
            </a:r>
          </a:p>
          <a:p>
            <a:pPr indent="-330399" lvl="0" marL="431999" marR="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pt-B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Discos magnéticos são mais baratos e tem maior capacidade, mas são muito mais lentos, por causa das partes mecânicas.</a:t>
            </a:r>
          </a:p>
          <a:p>
            <a:pPr indent="-342900" lvl="1" marL="685800" marR="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∙"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pt-B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Árvore B tenta ler o </a:t>
            </a:r>
            <a:r>
              <a:rPr i="0" lang="pt-B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máximo de informação possível</a:t>
            </a:r>
            <a:r>
              <a:rPr b="0" i="0" lang="pt-B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uma única operação</a:t>
            </a:r>
            <a:r>
              <a:rPr b="0" i="0" lang="pt-B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acesso ao disco.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5450" y="5723524"/>
            <a:ext cx="5277600" cy="33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60879" y="444600"/>
            <a:ext cx="11882519" cy="1074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Árvore B</a:t>
            </a:r>
          </a:p>
        </p:txBody>
      </p:sp>
      <p:sp>
        <p:nvSpPr>
          <p:cNvPr id="76" name="Shape 76"/>
          <p:cNvSpPr/>
          <p:nvPr/>
        </p:nvSpPr>
        <p:spPr>
          <a:xfrm>
            <a:off x="735839" y="1838519"/>
            <a:ext cx="11338919" cy="7261199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rIns="50750" tIns="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i="0" lang="pt-BR" sz="3600" u="none" cap="none" strike="noStrike">
                <a:solidFill>
                  <a:srgbClr val="000000"/>
                </a:solidFill>
              </a:rPr>
              <a:t>O que é?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indent="-3810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pt-BR" sz="2400">
                <a:solidFill>
                  <a:schemeClr val="dk1"/>
                </a:solidFill>
              </a:rPr>
              <a:t>É uma generalização das árvores de busca binária, pois as árvores B armazenam um número maior do que um de chaves de busca em cada nó, ou no termo mais usual para essa árvore, em cada página.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3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i="0" lang="pt-BR" sz="3600" u="none" cap="none" strike="noStrike">
                <a:solidFill>
                  <a:srgbClr val="000000"/>
                </a:solidFill>
              </a:rPr>
              <a:t>Para que serve?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81000" lvl="0" marL="457200" rtl="0" algn="just">
              <a:spcBef>
                <a:spcPts val="0"/>
              </a:spcBef>
              <a:buSzPct val="100000"/>
              <a:buChar char="●"/>
            </a:pPr>
            <a:r>
              <a:rPr lang="pt-BR" sz="2400">
                <a:solidFill>
                  <a:schemeClr val="dk1"/>
                </a:solidFill>
              </a:rPr>
              <a:t>É projetada para funcionar em memórias secundárias. É uma solução para cenários onde o volume de informação é alto (não pode ser armazenado na memória primária).</a:t>
            </a:r>
          </a:p>
          <a:p>
            <a:pPr indent="-3810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pt-BR" sz="2400">
                <a:solidFill>
                  <a:schemeClr val="dk1"/>
                </a:solidFill>
              </a:rPr>
              <a:t>Utilizada para diminuir a quantidade de acessos ao disco.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560879" y="444600"/>
            <a:ext cx="11882519" cy="1074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pt-BR" sz="4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Definições</a:t>
            </a:r>
          </a:p>
        </p:txBody>
      </p:sp>
      <p:sp>
        <p:nvSpPr>
          <p:cNvPr id="82" name="Shape 82"/>
          <p:cNvSpPr/>
          <p:nvPr/>
        </p:nvSpPr>
        <p:spPr>
          <a:xfrm>
            <a:off x="684720" y="864000"/>
            <a:ext cx="11338919" cy="7261199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rIns="50750" tIns="5075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0" lang="pt-BR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9755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0" lang="pt-BR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Página;</a:t>
            </a:r>
          </a:p>
          <a:p>
            <a:pPr indent="-409755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∙"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As chaves em uma página estão todas ordenadas</a:t>
            </a:r>
            <a:r>
              <a:rPr b="0" lang="pt-BR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-409755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∙"/>
            </a:pPr>
            <a:r>
              <a:rPr b="0" lang="pt-BR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Ordem (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de acordo com Bayer &amp; McCreight</a:t>
            </a:r>
            <a:r>
              <a:rPr b="0" lang="pt-BR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1972</a:t>
            </a:r>
            <a:r>
              <a:rPr b="0" lang="pt-BR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; </a:t>
            </a:r>
          </a:p>
          <a:p>
            <a:pPr indent="-409755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∙"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Número de elementos;</a:t>
            </a:r>
          </a:p>
          <a:p>
            <a:pPr indent="-409755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∙"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Número de filhos;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8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0" lang="pt-BR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árvore B segue os seguintes atributos:</a:t>
            </a:r>
          </a:p>
          <a:p>
            <a:pPr indent="-406800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Todo nó tem no 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mínimo</a:t>
            </a: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chaves</a:t>
            </a: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-406800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Todo nó interno (exceto a raiz) tem no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 máximo</a:t>
            </a: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[2</a:t>
            </a:r>
            <a:r>
              <a:rPr b="1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chaves</a:t>
            </a: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-406800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 nó interno com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 chaves</a:t>
            </a: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tem </a:t>
            </a:r>
            <a:r>
              <a:rPr b="1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lang="pt-BR" sz="3000">
                <a:latin typeface="Calibri"/>
                <a:ea typeface="Calibri"/>
                <a:cs typeface="Calibri"/>
                <a:sym typeface="Calibri"/>
              </a:rPr>
              <a:t>+1</a:t>
            </a: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filhos</a:t>
            </a: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-406800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Todas as folhas aparecem no mesmo nível;</a:t>
            </a:r>
          </a:p>
          <a:p>
            <a:pPr lv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560879" y="444600"/>
            <a:ext cx="11882519" cy="1074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Árvore B</a:t>
            </a:r>
          </a:p>
        </p:txBody>
      </p:sp>
      <p:sp>
        <p:nvSpPr>
          <p:cNvPr id="88" name="Shape 88"/>
          <p:cNvSpPr/>
          <p:nvPr/>
        </p:nvSpPr>
        <p:spPr>
          <a:xfrm>
            <a:off x="832677" y="1864044"/>
            <a:ext cx="11338800" cy="7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rIns="50750" tIns="507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0" lang="pt-BR" sz="3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00" y="2282325"/>
            <a:ext cx="12443400" cy="51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560879" y="444600"/>
            <a:ext cx="11882519" cy="1074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pt-BR" sz="4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 - Definição</a:t>
            </a:r>
          </a:p>
        </p:txBody>
      </p:sp>
      <p:sp>
        <p:nvSpPr>
          <p:cNvPr id="95" name="Shape 95"/>
          <p:cNvSpPr/>
          <p:nvPr/>
        </p:nvSpPr>
        <p:spPr>
          <a:xfrm>
            <a:off x="710289" y="1812969"/>
            <a:ext cx="11338800" cy="7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rIns="50750" tIns="5075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350">
                <a:latin typeface="Calibri"/>
                <a:ea typeface="Calibri"/>
                <a:cs typeface="Calibri"/>
                <a:sym typeface="Calibri"/>
              </a:rPr>
              <a:t>#define PageMaxSize 4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350"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typedef struct bTree_element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int key;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void *item;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bTree *left;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} bTree_element;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struct bTree_page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int current_size;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bTree_element element[PageMaxSize];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struct bTree_page *right;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} bTree;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560879" y="444600"/>
            <a:ext cx="11882519" cy="1074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Código - Busca</a:t>
            </a:r>
          </a:p>
        </p:txBody>
      </p:sp>
      <p:sp>
        <p:nvSpPr>
          <p:cNvPr id="101" name="Shape 101"/>
          <p:cNvSpPr/>
          <p:nvPr/>
        </p:nvSpPr>
        <p:spPr>
          <a:xfrm>
            <a:off x="735839" y="1838519"/>
            <a:ext cx="11338919" cy="7261199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rIns="50750" tIns="5075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int bTree_search(bTree *bt, int key)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if(bt == NULL)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return 0;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for(int i = 0;  i &lt; bt-&gt;current_size;  i++)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indent="-69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if(bt-&gt;element[i].key == key)</a:t>
            </a:r>
          </a:p>
          <a:p>
            <a:pPr indent="387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return 1;</a:t>
            </a:r>
          </a:p>
          <a:p>
            <a:pPr indent="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else if(key &lt; bt-&gt;element[i].key)</a:t>
            </a:r>
          </a:p>
          <a:p>
            <a:pPr indent="387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return bTree_search(bt-&gt;element[i].left,  key);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return bTree_search(bt-&gt;right, key);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560879" y="444600"/>
            <a:ext cx="118824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Busca</a:t>
            </a:r>
          </a:p>
        </p:txBody>
      </p:sp>
      <p:sp>
        <p:nvSpPr>
          <p:cNvPr id="107" name="Shape 107"/>
          <p:cNvSpPr/>
          <p:nvPr/>
        </p:nvSpPr>
        <p:spPr>
          <a:xfrm>
            <a:off x="735839" y="1838519"/>
            <a:ext cx="11338800" cy="7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rIns="50750" tIns="5075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ito.jp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74737"/>
            <a:ext cx="13004799" cy="318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560879" y="444600"/>
            <a:ext cx="118824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Inserção - Algoritmo (Fluxograma)</a:t>
            </a:r>
          </a:p>
        </p:txBody>
      </p:sp>
      <p:sp>
        <p:nvSpPr>
          <p:cNvPr id="114" name="Shape 114"/>
          <p:cNvSpPr/>
          <p:nvPr/>
        </p:nvSpPr>
        <p:spPr>
          <a:xfrm>
            <a:off x="142625" y="1518900"/>
            <a:ext cx="12300600" cy="79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rIns="50750" tIns="50750">
            <a:noAutofit/>
          </a:bodyPr>
          <a:lstStyle/>
          <a:p>
            <a:pPr indent="457200" lvl="0" marL="0" marR="139700" rtl="0">
              <a:lnSpc>
                <a:spcPct val="13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624" y="1518899"/>
            <a:ext cx="10086623" cy="1305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