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80" r:id="rId5"/>
    <p:sldId id="314" r:id="rId6"/>
    <p:sldId id="313" r:id="rId7"/>
    <p:sldId id="315" r:id="rId8"/>
    <p:sldId id="359" r:id="rId9"/>
    <p:sldId id="316" r:id="rId10"/>
    <p:sldId id="317" r:id="rId11"/>
    <p:sldId id="318" r:id="rId12"/>
    <p:sldId id="319" r:id="rId13"/>
    <p:sldId id="437" r:id="rId14"/>
    <p:sldId id="446" r:id="rId15"/>
    <p:sldId id="447" r:id="rId16"/>
    <p:sldId id="281" r:id="rId17"/>
    <p:sldId id="259" r:id="rId18"/>
    <p:sldId id="260" r:id="rId19"/>
    <p:sldId id="312" r:id="rId20"/>
    <p:sldId id="320" r:id="rId21"/>
    <p:sldId id="321" r:id="rId22"/>
    <p:sldId id="322" r:id="rId23"/>
    <p:sldId id="393" r:id="rId24"/>
    <p:sldId id="324" r:id="rId25"/>
    <p:sldId id="325" r:id="rId26"/>
    <p:sldId id="283" r:id="rId27"/>
    <p:sldId id="289" r:id="rId28"/>
    <p:sldId id="432" r:id="rId29"/>
    <p:sldId id="433" r:id="rId30"/>
    <p:sldId id="43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6899"/>
  </p:normalViewPr>
  <p:slideViewPr>
    <p:cSldViewPr>
      <p:cViewPr varScale="1">
        <p:scale>
          <a:sx n="84" d="100"/>
          <a:sy n="84" d="100"/>
        </p:scale>
        <p:origin x="244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01A6FD-0F16-436D-B038-E0527E66A377}" type="datetimeFigureOut">
              <a:rPr lang="en-US" smtClean="0"/>
              <a:pPr/>
              <a:t>2/13/24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F6F384-214D-48A5-A3D1-195925E51DD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OR mode: example: access to read any one of the replicated copies of a file</a:t>
            </a:r>
          </a:p>
        </p:txBody>
      </p:sp>
      <p:sp>
        <p:nvSpPr>
          <p:cNvPr id="4" name="Slide Number Placeholder 3"/>
          <p:cNvSpPr>
            <a:spLocks noGrp="1"/>
          </p:cNvSpPr>
          <p:nvPr>
            <p:ph type="sldNum" sz="quarter" idx="10"/>
          </p:nvPr>
        </p:nvSpPr>
        <p:spPr/>
        <p:txBody>
          <a:bodyPr/>
          <a:lstStyle/>
          <a:p>
            <a:fld id="{A8F6F384-214D-48A5-A3D1-195925E51DDE}" type="slidenum">
              <a:rPr lang="en-IN" smtClean="0"/>
              <a:pPr/>
              <a:t>20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AND Model: Process part of cycle indicates is deadlocked but not vice versa.. P44 is deadlocked as it is connected to a cycle</a:t>
            </a:r>
          </a:p>
        </p:txBody>
      </p:sp>
      <p:sp>
        <p:nvSpPr>
          <p:cNvPr id="4" name="Slide Number Placeholder 3"/>
          <p:cNvSpPr>
            <a:spLocks noGrp="1"/>
          </p:cNvSpPr>
          <p:nvPr>
            <p:ph type="sldNum" sz="quarter" idx="10"/>
          </p:nvPr>
        </p:nvSpPr>
        <p:spPr/>
        <p:txBody>
          <a:bodyPr/>
          <a:lstStyle/>
          <a:p>
            <a:fld id="{A8F6F384-214D-48A5-A3D1-195925E51DDE}" type="slidenum">
              <a:rPr lang="en-IN" smtClean="0"/>
              <a:pPr/>
              <a:t>21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No.</a:t>
            </a:r>
            <a:r>
              <a:rPr lang="en-IN" baseline="0" dirty="0"/>
              <a:t> Once P33 done, P32 can work. Once P32 done P11 can work and is not deadlocked.</a:t>
            </a:r>
          </a:p>
          <a:p>
            <a:r>
              <a:rPr lang="en-IN" baseline="0" dirty="0"/>
              <a:t>yes</a:t>
            </a:r>
            <a:br>
              <a:rPr lang="en-IN" baseline="0" dirty="0"/>
            </a:br>
            <a:r>
              <a:rPr lang="en-IN" baseline="0" dirty="0"/>
              <a:t>No. P44 can be deadlocked even though not in the knot. Note this diagram does not show knot as P32 is reachable from a </a:t>
            </a:r>
            <a:r>
              <a:rPr lang="en-IN" baseline="0" dirty="0" err="1"/>
              <a:t>possibleknot</a:t>
            </a:r>
            <a:r>
              <a:rPr lang="en-IN" baseline="0" dirty="0"/>
              <a:t> of P11,P21,P34 and </a:t>
            </a:r>
            <a:br>
              <a:rPr lang="en-IN" baseline="0" dirty="0"/>
            </a:br>
            <a:r>
              <a:rPr lang="en-IN" baseline="0" dirty="0"/>
              <a:t>P24</a:t>
            </a:r>
            <a:br>
              <a:rPr lang="en-IN" baseline="0" dirty="0"/>
            </a:br>
            <a:br>
              <a:rPr lang="en-IN" baseline="0" dirty="0"/>
            </a:br>
            <a:r>
              <a:rPr lang="en-IN" baseline="0" dirty="0"/>
              <a:t>Lecture 27 Time 8 where for OR, every edge should be part of cycle.</a:t>
            </a:r>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No.</a:t>
            </a:r>
            <a:r>
              <a:rPr lang="en-IN" baseline="0" dirty="0"/>
              <a:t> Once P33 done, P32 can work. Once P32 done P11 can work and is not deadlocked.</a:t>
            </a:r>
          </a:p>
          <a:p>
            <a:r>
              <a:rPr lang="en-IN" baseline="0" dirty="0"/>
              <a:t>yes</a:t>
            </a:r>
            <a:br>
              <a:rPr lang="en-IN" baseline="0" dirty="0"/>
            </a:br>
            <a:r>
              <a:rPr lang="en-IN" baseline="0" dirty="0"/>
              <a:t>No. P44 can be deadlocked even though not in the knot. Note this diagram does not show knot as P32 is reachable from a </a:t>
            </a:r>
            <a:r>
              <a:rPr lang="en-IN" baseline="0" dirty="0" err="1"/>
              <a:t>possibleknot</a:t>
            </a:r>
            <a:r>
              <a:rPr lang="en-IN" baseline="0" dirty="0"/>
              <a:t> of P11,P21,P34 and </a:t>
            </a:r>
            <a:br>
              <a:rPr lang="en-IN" baseline="0" dirty="0"/>
            </a:br>
            <a:r>
              <a:rPr lang="en-IN" baseline="0" dirty="0"/>
              <a:t>P24</a:t>
            </a:r>
            <a:br>
              <a:rPr lang="en-IN" baseline="0" dirty="0"/>
            </a:br>
            <a:br>
              <a:rPr lang="en-IN" baseline="0" dirty="0"/>
            </a:br>
            <a:r>
              <a:rPr lang="en-IN" baseline="0" dirty="0"/>
              <a:t>Lecture 27 Time 8 where for OR, every edge should be part of cycle.</a:t>
            </a:r>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23</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24</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No because you might acquire the wrong graph. At T1 p1 - &gt; p2 but at T2 p1 got it and completed. At T2 you checked at the other site and you found</a:t>
            </a:r>
            <a:r>
              <a:rPr lang="en-IN" baseline="0" dirty="0"/>
              <a:t> P2-&gt;p1</a:t>
            </a:r>
          </a:p>
          <a:p>
            <a:r>
              <a:rPr lang="en-IN" baseline="0" dirty="0"/>
              <a:t>You put together p1-&gt;p2 and p2-&gt;p1 and conclude deadlock but </a:t>
            </a:r>
            <a:r>
              <a:rPr lang="en-IN" baseline="0" dirty="0" err="1"/>
              <a:t>thsi</a:t>
            </a:r>
            <a:r>
              <a:rPr lang="en-IN" baseline="0" dirty="0"/>
              <a:t> was at two different time stamps</a:t>
            </a:r>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There can be a repetition of exactly</a:t>
            </a:r>
            <a:r>
              <a:rPr lang="en-IN" baseline="0" dirty="0"/>
              <a:t> same sequence and if you are unlucky you might capture the same snapshot again but was wrong</a:t>
            </a:r>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30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6CC5F-FFF3-45F7-A3AE-AE5B9EFB2FE8}" type="datetimeFigureOut">
              <a:rPr lang="en-US" smtClean="0"/>
              <a:pPr/>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6CC5F-FFF3-45F7-A3AE-AE5B9EFB2FE8}" type="datetimeFigureOut">
              <a:rPr lang="en-US" smtClean="0"/>
              <a:pPr/>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6CC5F-FFF3-45F7-A3AE-AE5B9EFB2FE8}" type="datetimeFigureOut">
              <a:rPr lang="en-US" smtClean="0"/>
              <a:pPr/>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6CC5F-FFF3-45F7-A3AE-AE5B9EFB2FE8}" type="datetimeFigureOut">
              <a:rPr lang="en-US" smtClean="0"/>
              <a:pPr/>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66CC5F-FFF3-45F7-A3AE-AE5B9EFB2FE8}" type="datetimeFigureOut">
              <a:rPr lang="en-US" smtClean="0"/>
              <a:pPr/>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66CC5F-FFF3-45F7-A3AE-AE5B9EFB2FE8}" type="datetimeFigureOut">
              <a:rPr lang="en-US" smtClean="0"/>
              <a:pPr/>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66CC5F-FFF3-45F7-A3AE-AE5B9EFB2FE8}" type="datetimeFigureOut">
              <a:rPr lang="en-US" smtClean="0"/>
              <a:pPr/>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66CC5F-FFF3-45F7-A3AE-AE5B9EFB2FE8}" type="datetimeFigureOut">
              <a:rPr lang="en-US" smtClean="0"/>
              <a:pPr/>
              <a:t>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6CC5F-FFF3-45F7-A3AE-AE5B9EFB2FE8}" type="datetimeFigureOut">
              <a:rPr lang="en-US" smtClean="0"/>
              <a:pPr/>
              <a:t>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66CC5F-FFF3-45F7-A3AE-AE5B9EFB2FE8}" type="datetimeFigureOut">
              <a:rPr lang="en-US" smtClean="0"/>
              <a:pPr/>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66CC5F-FFF3-45F7-A3AE-AE5B9EFB2FE8}" type="datetimeFigureOut">
              <a:rPr lang="en-US" smtClean="0"/>
              <a:pPr/>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6CC5F-FFF3-45F7-A3AE-AE5B9EFB2FE8}" type="datetimeFigureOut">
              <a:rPr lang="en-US" smtClean="0"/>
              <a:pPr/>
              <a:t>2/13/24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342AD-1450-46AE-9A4F-05884B56FF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357290" y="1714488"/>
            <a:ext cx="6400800" cy="1752600"/>
          </a:xfrm>
        </p:spPr>
        <p:txBody>
          <a:bodyPr>
            <a:normAutofit fontScale="85000" lnSpcReduction="10000"/>
          </a:bodyPr>
          <a:lstStyle/>
          <a:p>
            <a:r>
              <a:rPr lang="en-IN" sz="6000" dirty="0">
                <a:solidFill>
                  <a:schemeClr val="tx1"/>
                </a:solidFill>
              </a:rPr>
              <a:t>Handling Deadlocks in Distributed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5).png"/>
          <p:cNvPicPr>
            <a:picLocks noGrp="1" noChangeAspect="1"/>
          </p:cNvPicPr>
          <p:nvPr>
            <p:ph idx="1"/>
          </p:nvPr>
        </p:nvPicPr>
        <p:blipFill>
          <a:blip r:embed="rId2"/>
          <a:stretch>
            <a:fillRect/>
          </a:stretch>
        </p:blipFill>
        <p:spPr>
          <a:xfrm>
            <a:off x="565717" y="0"/>
            <a:ext cx="8648115" cy="6500834"/>
          </a:xfrm>
        </p:spPr>
      </p:pic>
      <p:sp>
        <p:nvSpPr>
          <p:cNvPr id="5" name="TextBox 4"/>
          <p:cNvSpPr txBox="1"/>
          <p:nvPr/>
        </p:nvSpPr>
        <p:spPr>
          <a:xfrm>
            <a:off x="6000760" y="5857892"/>
            <a:ext cx="2975623" cy="369332"/>
          </a:xfrm>
          <a:prstGeom prst="rect">
            <a:avLst/>
          </a:prstGeom>
          <a:noFill/>
        </p:spPr>
        <p:txBody>
          <a:bodyPr wrap="none" rtlCol="0">
            <a:spAutoFit/>
          </a:bodyPr>
          <a:lstStyle/>
          <a:p>
            <a:r>
              <a:rPr lang="en-IN" dirty="0"/>
              <a:t>Does cycle indicate deadlock?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6).png"/>
          <p:cNvPicPr>
            <a:picLocks noGrp="1" noChangeAspect="1"/>
          </p:cNvPicPr>
          <p:nvPr>
            <p:ph idx="1"/>
          </p:nvPr>
        </p:nvPicPr>
        <p:blipFill>
          <a:blip r:embed="rId2"/>
          <a:stretch>
            <a:fillRect/>
          </a:stretch>
        </p:blipFill>
        <p:spPr>
          <a:xfrm>
            <a:off x="263014" y="160333"/>
            <a:ext cx="8809580" cy="634050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7).png"/>
          <p:cNvPicPr>
            <a:picLocks noGrp="1" noChangeAspect="1"/>
          </p:cNvPicPr>
          <p:nvPr>
            <p:ph idx="1"/>
          </p:nvPr>
        </p:nvPicPr>
        <p:blipFill>
          <a:blip r:embed="rId2"/>
          <a:stretch>
            <a:fillRect/>
          </a:stretch>
        </p:blipFill>
        <p:spPr>
          <a:xfrm>
            <a:off x="248303" y="285728"/>
            <a:ext cx="8538539" cy="631602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Wait for Graph</a:t>
            </a:r>
          </a:p>
        </p:txBody>
      </p:sp>
      <p:sp>
        <p:nvSpPr>
          <p:cNvPr id="3" name="Content Placeholder 2"/>
          <p:cNvSpPr>
            <a:spLocks noGrp="1"/>
          </p:cNvSpPr>
          <p:nvPr>
            <p:ph idx="1"/>
          </p:nvPr>
        </p:nvSpPr>
        <p:spPr/>
        <p:txBody>
          <a:bodyPr/>
          <a:lstStyle/>
          <a:p>
            <a:r>
              <a:rPr lang="en-IN" dirty="0"/>
              <a:t>A wait for graph(WFG) is a graph where nodes are processes and there are edges from node P1 to node P2 if P1 is blocked and it is waiting for P2 to release some resource. A system is deadlocked </a:t>
            </a:r>
            <a:r>
              <a:rPr lang="en-IN" dirty="0" err="1"/>
              <a:t>iff</a:t>
            </a:r>
            <a:r>
              <a:rPr lang="en-IN" dirty="0"/>
              <a:t> there is a cycle or knot in the WFG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9474-D29E-884D-B3B9-8D6C4B650A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5F5EF4-F9DA-AA4A-8F78-27770164BC62}"/>
              </a:ext>
            </a:extLst>
          </p:cNvPr>
          <p:cNvSpPr>
            <a:spLocks noGrp="1"/>
          </p:cNvSpPr>
          <p:nvPr>
            <p:ph idx="1"/>
          </p:nvPr>
        </p:nvSpPr>
        <p:spPr/>
        <p:txBody>
          <a:bodyPr/>
          <a:lstStyle/>
          <a:p>
            <a:r>
              <a:rPr lang="en-US" dirty="0"/>
              <a:t>What we study: Detection and Resolution</a:t>
            </a:r>
            <a:br>
              <a:rPr lang="en-US" dirty="0"/>
            </a:br>
            <a:br>
              <a:rPr lang="en-US" dirty="0"/>
            </a:br>
            <a:r>
              <a:rPr lang="en-US" dirty="0"/>
              <a:t>Detection: </a:t>
            </a:r>
            <a:br>
              <a:rPr lang="en-US" dirty="0"/>
            </a:br>
            <a:r>
              <a:rPr lang="en-US" dirty="0"/>
              <a:t>Don’t detect a deadlock when there </a:t>
            </a:r>
            <a:r>
              <a:rPr lang="en-US" dirty="0" err="1"/>
              <a:t>isnt</a:t>
            </a:r>
            <a:r>
              <a:rPr lang="en-US" dirty="0"/>
              <a:t> one (false deadlocks)</a:t>
            </a:r>
            <a:br>
              <a:rPr lang="en-US" dirty="0"/>
            </a:br>
            <a:r>
              <a:rPr lang="en-US" dirty="0"/>
              <a:t>No undetected deadlock</a:t>
            </a:r>
          </a:p>
        </p:txBody>
      </p:sp>
    </p:spTree>
    <p:extLst>
      <p:ext uri="{BB962C8B-B14F-4D97-AF65-F5344CB8AC3E}">
        <p14:creationId xmlns:p14="http://schemas.microsoft.com/office/powerpoint/2010/main" val="4061421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4AB8-4D6A-0A47-8DEC-09EF14CCD72A}"/>
              </a:ext>
            </a:extLst>
          </p:cNvPr>
          <p:cNvSpPr>
            <a:spLocks noGrp="1"/>
          </p:cNvSpPr>
          <p:nvPr>
            <p:ph type="title"/>
          </p:nvPr>
        </p:nvSpPr>
        <p:spPr/>
        <p:txBody>
          <a:bodyPr/>
          <a:lstStyle/>
          <a:p>
            <a:r>
              <a:rPr lang="en-US" dirty="0"/>
              <a:t>Phantom Deadlocks</a:t>
            </a:r>
          </a:p>
        </p:txBody>
      </p:sp>
      <p:sp>
        <p:nvSpPr>
          <p:cNvPr id="3" name="Content Placeholder 2">
            <a:extLst>
              <a:ext uri="{FF2B5EF4-FFF2-40B4-BE49-F238E27FC236}">
                <a16:creationId xmlns:a16="http://schemas.microsoft.com/office/drawing/2014/main" id="{355E11D7-AA3B-FC45-969B-D1528282737C}"/>
              </a:ext>
            </a:extLst>
          </p:cNvPr>
          <p:cNvSpPr>
            <a:spLocks noGrp="1"/>
          </p:cNvSpPr>
          <p:nvPr>
            <p:ph idx="1"/>
          </p:nvPr>
        </p:nvSpPr>
        <p:spPr/>
        <p:txBody>
          <a:bodyPr>
            <a:normAutofit fontScale="92500" lnSpcReduction="10000"/>
          </a:bodyPr>
          <a:lstStyle/>
          <a:p>
            <a:r>
              <a:rPr lang="en-US" dirty="0"/>
              <a:t>Lock A</a:t>
            </a:r>
          </a:p>
          <a:p>
            <a:r>
              <a:rPr lang="en-US" dirty="0"/>
              <a:t>…………</a:t>
            </a:r>
          </a:p>
          <a:p>
            <a:r>
              <a:rPr lang="en-US" dirty="0"/>
              <a:t>Unlock A</a:t>
            </a:r>
          </a:p>
          <a:p>
            <a:r>
              <a:rPr lang="en-US" dirty="0"/>
              <a:t>Lock B</a:t>
            </a:r>
          </a:p>
          <a:p>
            <a:r>
              <a:rPr lang="en-US" dirty="0"/>
              <a:t>…………</a:t>
            </a:r>
          </a:p>
          <a:p>
            <a:r>
              <a:rPr lang="en-US" dirty="0"/>
              <a:t>Unlock B</a:t>
            </a:r>
          </a:p>
          <a:p>
            <a:pPr marL="0" indent="0">
              <a:buNone/>
            </a:pPr>
            <a:br>
              <a:rPr lang="en-US" dirty="0"/>
            </a:br>
            <a:r>
              <a:rPr lang="en-US" dirty="0"/>
              <a:t>When two nodes execute this; might show a deadlock</a:t>
            </a:r>
          </a:p>
          <a:p>
            <a:endParaRPr lang="en-US" dirty="0"/>
          </a:p>
        </p:txBody>
      </p:sp>
    </p:spTree>
    <p:extLst>
      <p:ext uri="{BB962C8B-B14F-4D97-AF65-F5344CB8AC3E}">
        <p14:creationId xmlns:p14="http://schemas.microsoft.com/office/powerpoint/2010/main" val="346729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Challenge</a:t>
            </a:r>
          </a:p>
        </p:txBody>
      </p:sp>
      <p:sp>
        <p:nvSpPr>
          <p:cNvPr id="3" name="Content Placeholder 2"/>
          <p:cNvSpPr>
            <a:spLocks noGrp="1"/>
          </p:cNvSpPr>
          <p:nvPr>
            <p:ph idx="1"/>
          </p:nvPr>
        </p:nvSpPr>
        <p:spPr/>
        <p:txBody>
          <a:bodyPr/>
          <a:lstStyle/>
          <a:p>
            <a:r>
              <a:rPr lang="en-IN" dirty="0"/>
              <a:t>Once a deadlock, the deadlock wont go away so can take time to detect it. Issue is we might detect false deadlocks because we can not capture the global picture locally and while we wait to understand who is waiting for whom the dependencies keep changing. The wait for cycle you might have sketched might be a false one.</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 the Distributed Setting</a:t>
            </a:r>
            <a:endParaRPr lang="en-US" dirty="0"/>
          </a:p>
        </p:txBody>
      </p:sp>
      <p:sp>
        <p:nvSpPr>
          <p:cNvPr id="3" name="Content Placeholder 2"/>
          <p:cNvSpPr>
            <a:spLocks noGrp="1"/>
          </p:cNvSpPr>
          <p:nvPr>
            <p:ph idx="1"/>
          </p:nvPr>
        </p:nvSpPr>
        <p:spPr>
          <a:xfrm>
            <a:off x="457200" y="1142984"/>
            <a:ext cx="8229600" cy="4983179"/>
          </a:xfrm>
        </p:spPr>
        <p:txBody>
          <a:bodyPr>
            <a:normAutofit lnSpcReduction="10000"/>
          </a:bodyPr>
          <a:lstStyle/>
          <a:p>
            <a:r>
              <a:rPr lang="en-US" dirty="0"/>
              <a:t>A distributed program is composed of a set of n asynchronous processes p1, p2, . . . , pi, . . . , </a:t>
            </a:r>
            <a:r>
              <a:rPr lang="en-US" dirty="0" err="1"/>
              <a:t>pn</a:t>
            </a:r>
            <a:r>
              <a:rPr lang="en-US" dirty="0"/>
              <a:t> that communicate by message passing over the communication network.</a:t>
            </a:r>
          </a:p>
          <a:p>
            <a:r>
              <a:rPr lang="en-US" dirty="0"/>
              <a:t>Without loss of generality we assume that each process is running on a different processor.</a:t>
            </a:r>
          </a:p>
          <a:p>
            <a:r>
              <a:rPr lang="en-US" dirty="0"/>
              <a:t>The processors do not share a common global memory and communicate solely by passing messages over the communication network</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To The Distributed Setting</a:t>
            </a:r>
            <a:endParaRPr lang="en-US" dirty="0"/>
          </a:p>
        </p:txBody>
      </p:sp>
      <p:sp>
        <p:nvSpPr>
          <p:cNvPr id="3" name="Content Placeholder 2"/>
          <p:cNvSpPr>
            <a:spLocks noGrp="1"/>
          </p:cNvSpPr>
          <p:nvPr>
            <p:ph idx="1"/>
          </p:nvPr>
        </p:nvSpPr>
        <p:spPr>
          <a:xfrm>
            <a:off x="457200" y="928670"/>
            <a:ext cx="8401080" cy="5357850"/>
          </a:xfrm>
        </p:spPr>
        <p:txBody>
          <a:bodyPr>
            <a:normAutofit/>
          </a:bodyPr>
          <a:lstStyle/>
          <a:p>
            <a:endParaRPr lang="en-US" dirty="0"/>
          </a:p>
          <a:p>
            <a:r>
              <a:rPr lang="en-US" dirty="0"/>
              <a:t>There is no physical global clock in the system to which processes have instantaneous access.</a:t>
            </a:r>
            <a:br>
              <a:rPr lang="en-US" dirty="0"/>
            </a:br>
            <a:br>
              <a:rPr lang="en-US" dirty="0"/>
            </a:br>
            <a:endParaRPr lang="en-US" dirty="0"/>
          </a:p>
          <a:p>
            <a:r>
              <a:rPr lang="en-US" dirty="0"/>
              <a:t>The communication medium may deliver messages out of order, messages may be lost garbled or duplicated due to timeout and retransmission, processors may fail and communication links may go down.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To The Distributed Setting</a:t>
            </a:r>
            <a:endParaRPr lang="en-US" dirty="0"/>
          </a:p>
        </p:txBody>
      </p:sp>
      <p:sp>
        <p:nvSpPr>
          <p:cNvPr id="3" name="Content Placeholder 2"/>
          <p:cNvSpPr>
            <a:spLocks noGrp="1"/>
          </p:cNvSpPr>
          <p:nvPr>
            <p:ph idx="1"/>
          </p:nvPr>
        </p:nvSpPr>
        <p:spPr>
          <a:xfrm>
            <a:off x="457200" y="1285860"/>
            <a:ext cx="8401080" cy="5357850"/>
          </a:xfrm>
        </p:spPr>
        <p:txBody>
          <a:bodyPr>
            <a:normAutofit/>
          </a:bodyPr>
          <a:lstStyle/>
          <a:p>
            <a:r>
              <a:rPr lang="en-US" dirty="0"/>
              <a:t>We make the following assumptions:</a:t>
            </a:r>
          </a:p>
          <a:p>
            <a:pPr lvl="1"/>
            <a:r>
              <a:rPr lang="en-US" dirty="0"/>
              <a:t>The systems have only reusable resources.</a:t>
            </a:r>
          </a:p>
          <a:p>
            <a:pPr lvl="1"/>
            <a:r>
              <a:rPr lang="en-US" dirty="0"/>
              <a:t>Processes are allowed to make only exclusive access to resources.</a:t>
            </a:r>
          </a:p>
          <a:p>
            <a:pPr lvl="1"/>
            <a:r>
              <a:rPr lang="en-US" b="1" dirty="0"/>
              <a:t>There is only one copy of each resource</a:t>
            </a:r>
            <a:br>
              <a:rPr lang="en-US" b="1" dirty="0"/>
            </a:br>
            <a:endParaRPr lang="en-US" b="1" dirty="0"/>
          </a:p>
          <a:p>
            <a:r>
              <a:rPr lang="en-US" dirty="0"/>
              <a:t>Hence  a system is deadlocked </a:t>
            </a:r>
            <a:r>
              <a:rPr lang="en-US" dirty="0" err="1"/>
              <a:t>iff</a:t>
            </a:r>
            <a:r>
              <a:rPr lang="en-US" dirty="0"/>
              <a:t> there exists  a cycle  or knot in WFG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72452" cy="796908"/>
          </a:xfrm>
        </p:spPr>
        <p:txBody>
          <a:bodyPr>
            <a:normAutofit/>
          </a:bodyPr>
          <a:lstStyle/>
          <a:p>
            <a:pPr algn="l"/>
            <a:r>
              <a:rPr lang="en-IN" sz="3600" dirty="0"/>
              <a:t>Deadlocks</a:t>
            </a:r>
            <a:endParaRPr lang="en-US" sz="3600" dirty="0"/>
          </a:p>
        </p:txBody>
      </p:sp>
      <p:sp>
        <p:nvSpPr>
          <p:cNvPr id="3" name="Content Placeholder 2"/>
          <p:cNvSpPr>
            <a:spLocks noGrp="1"/>
          </p:cNvSpPr>
          <p:nvPr>
            <p:ph idx="1"/>
          </p:nvPr>
        </p:nvSpPr>
        <p:spPr>
          <a:xfrm>
            <a:off x="457200" y="1071546"/>
            <a:ext cx="8229600" cy="5054617"/>
          </a:xfrm>
        </p:spPr>
        <p:txBody>
          <a:bodyPr>
            <a:normAutofit fontScale="92500"/>
          </a:bodyPr>
          <a:lstStyle/>
          <a:p>
            <a:r>
              <a:rPr lang="en-US" dirty="0"/>
              <a:t>Deadlocks is a fundamental problem in systems.</a:t>
            </a:r>
          </a:p>
          <a:p>
            <a:r>
              <a:rPr lang="en-US" dirty="0"/>
              <a:t>A process may request resources in any order, which may not be known a priori and a process can request resource while holding others.</a:t>
            </a:r>
          </a:p>
          <a:p>
            <a:r>
              <a:rPr lang="en-US" dirty="0"/>
              <a:t>If the sequence of the allocations of resources to the processes is not controlled, deadlocks can occur.</a:t>
            </a:r>
          </a:p>
          <a:p>
            <a:r>
              <a:rPr lang="en-US" dirty="0">
                <a:solidFill>
                  <a:srgbClr val="FF0000"/>
                </a:solidFill>
              </a:rPr>
              <a:t>A deadlock is a state where a set of processes request resources that are held by other processes in the set.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Resource Request Models</a:t>
            </a:r>
          </a:p>
        </p:txBody>
      </p:sp>
      <p:sp>
        <p:nvSpPr>
          <p:cNvPr id="3" name="Content Placeholder 2"/>
          <p:cNvSpPr>
            <a:spLocks noGrp="1"/>
          </p:cNvSpPr>
          <p:nvPr>
            <p:ph idx="1"/>
          </p:nvPr>
        </p:nvSpPr>
        <p:spPr>
          <a:xfrm>
            <a:off x="457200" y="1303341"/>
            <a:ext cx="8229600" cy="4840303"/>
          </a:xfrm>
        </p:spPr>
        <p:txBody>
          <a:bodyPr>
            <a:normAutofit lnSpcReduction="10000"/>
          </a:bodyPr>
          <a:lstStyle/>
          <a:p>
            <a:pPr>
              <a:buNone/>
            </a:pPr>
            <a:r>
              <a:rPr lang="en-IN" sz="2400" dirty="0"/>
              <a:t>The manner in which a task asks for resources can be </a:t>
            </a:r>
          </a:p>
          <a:p>
            <a:pPr>
              <a:buNone/>
            </a:pPr>
            <a:r>
              <a:rPr lang="en-IN" sz="2400" dirty="0"/>
              <a:t>Single Resource request Model: </a:t>
            </a:r>
            <a:r>
              <a:rPr lang="en-IN" sz="2000" dirty="0"/>
              <a:t>can have at most one pending resource request</a:t>
            </a:r>
          </a:p>
          <a:p>
            <a:pPr>
              <a:buNone/>
            </a:pPr>
            <a:r>
              <a:rPr lang="en-IN" sz="2400" dirty="0"/>
              <a:t>AND Resource request Model: </a:t>
            </a:r>
            <a:r>
              <a:rPr lang="en-IN" sz="2000" dirty="0"/>
              <a:t>Can request multiple resources. Task resumed only when all are acquired.</a:t>
            </a:r>
          </a:p>
          <a:p>
            <a:pPr>
              <a:buNone/>
            </a:pPr>
            <a:r>
              <a:rPr lang="en-IN" sz="2000" dirty="0"/>
              <a:t>Example:  </a:t>
            </a:r>
            <a:r>
              <a:rPr lang="pt-BR" sz="2000" dirty="0"/>
              <a:t>(R1 AND</a:t>
            </a:r>
            <a:r>
              <a:rPr lang="pt-BR" sz="2000" i="1" dirty="0"/>
              <a:t> </a:t>
            </a:r>
            <a:r>
              <a:rPr lang="pt-BR" sz="2000" dirty="0"/>
              <a:t>R2 AND</a:t>
            </a:r>
            <a:r>
              <a:rPr lang="pt-BR" sz="2000" i="1" dirty="0"/>
              <a:t> </a:t>
            </a:r>
            <a:r>
              <a:rPr lang="pt-BR" sz="2000" dirty="0"/>
              <a:t>R3)</a:t>
            </a:r>
            <a:endParaRPr lang="en-IN" sz="2000" dirty="0"/>
          </a:p>
          <a:p>
            <a:pPr>
              <a:buNone/>
            </a:pPr>
            <a:r>
              <a:rPr lang="en-IN" sz="2400" dirty="0"/>
              <a:t>OR Resource request Model: </a:t>
            </a:r>
            <a:r>
              <a:rPr lang="en-IN" sz="2000" dirty="0"/>
              <a:t>Can request multiple resources. Task can resume when any one of the request resources becomes available</a:t>
            </a:r>
            <a:br>
              <a:rPr lang="en-IN" sz="2000" dirty="0"/>
            </a:br>
            <a:r>
              <a:rPr lang="en-IN" sz="2000" dirty="0"/>
              <a:t>Example: </a:t>
            </a:r>
            <a:r>
              <a:rPr lang="pt-BR" sz="2000" dirty="0"/>
              <a:t>(R1 </a:t>
            </a:r>
            <a:r>
              <a:rPr lang="pt-BR" sz="2000" i="1" dirty="0"/>
              <a:t>or </a:t>
            </a:r>
            <a:r>
              <a:rPr lang="pt-BR" sz="2000" dirty="0"/>
              <a:t>R2) or (R1 </a:t>
            </a:r>
            <a:r>
              <a:rPr lang="pt-BR" sz="2000" i="1" dirty="0"/>
              <a:t>or </a:t>
            </a:r>
            <a:r>
              <a:rPr lang="pt-BR" sz="2000" dirty="0"/>
              <a:t>R2 </a:t>
            </a:r>
            <a:r>
              <a:rPr lang="pt-BR" sz="2000" i="1" dirty="0"/>
              <a:t>or </a:t>
            </a:r>
            <a:r>
              <a:rPr lang="pt-BR" sz="2000" dirty="0"/>
              <a:t>R3)</a:t>
            </a:r>
            <a:endParaRPr lang="en-IN" sz="2000" dirty="0"/>
          </a:p>
          <a:p>
            <a:pPr>
              <a:buNone/>
            </a:pPr>
            <a:r>
              <a:rPr lang="en-IN" sz="2400" dirty="0"/>
              <a:t>AND OR Resource request Model:  </a:t>
            </a:r>
            <a:r>
              <a:rPr lang="en-IN" sz="2200" dirty="0"/>
              <a:t>Any combination of AND </a:t>
            </a:r>
            <a:r>
              <a:rPr lang="en-IN" sz="2200" dirty="0" err="1"/>
              <a:t>and</a:t>
            </a:r>
            <a:r>
              <a:rPr lang="en-IN" sz="2200" dirty="0"/>
              <a:t> OR. </a:t>
            </a:r>
            <a:br>
              <a:rPr lang="en-IN" sz="2200" dirty="0"/>
            </a:br>
            <a:r>
              <a:rPr lang="en-IN" sz="2200" dirty="0"/>
              <a:t>Example: X AND ( Y OR Z)</a:t>
            </a:r>
            <a:br>
              <a:rPr lang="en-IN" sz="2200" dirty="0"/>
            </a:br>
            <a:r>
              <a:rPr lang="en-IN" sz="2200" dirty="0"/>
              <a:t>detecting using WFG does not directly work but algorithms work on doing repeated OR tests over time (as deadlocks do not go away)</a:t>
            </a:r>
          </a:p>
          <a:p>
            <a:pPr>
              <a:buNone/>
            </a:pPr>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7860" y="3886217"/>
            <a:ext cx="3543296" cy="1114419"/>
          </a:xfrm>
        </p:spPr>
        <p:txBody>
          <a:bodyPr>
            <a:noAutofit/>
          </a:bodyPr>
          <a:lstStyle/>
          <a:p>
            <a:pPr>
              <a:buNone/>
            </a:pPr>
            <a:r>
              <a:rPr lang="en-IN" sz="2400" b="1" dirty="0"/>
              <a:t>AND Resource request Model</a:t>
            </a:r>
            <a:endParaRPr lang="en-IN" sz="2000" b="1" dirty="0"/>
          </a:p>
          <a:p>
            <a:pPr>
              <a:buNone/>
            </a:pPr>
            <a:r>
              <a:rPr lang="en-IN" sz="2000" dirty="0">
                <a:solidFill>
                  <a:srgbClr val="FF0000"/>
                </a:solidFill>
              </a:rPr>
              <a:t>If  there is a cycle then there is a deadlock? there is a process deadlocked then will it be part of a cycle?</a:t>
            </a:r>
          </a:p>
        </p:txBody>
      </p:sp>
      <p:pic>
        <p:nvPicPr>
          <p:cNvPr id="4" name="Picture 3" descr="Screenshot (129).png"/>
          <p:cNvPicPr>
            <a:picLocks noChangeAspect="1"/>
          </p:cNvPicPr>
          <p:nvPr/>
        </p:nvPicPr>
        <p:blipFill>
          <a:blip r:embed="rId3"/>
          <a:stretch>
            <a:fillRect/>
          </a:stretch>
        </p:blipFill>
        <p:spPr>
          <a:xfrm>
            <a:off x="3614408" y="71414"/>
            <a:ext cx="5529592" cy="2757501"/>
          </a:xfrm>
          <a:prstGeom prst="rect">
            <a:avLst/>
          </a:prstGeom>
        </p:spPr>
      </p:pic>
      <p:sp>
        <p:nvSpPr>
          <p:cNvPr id="6" name="TextBox 5"/>
          <p:cNvSpPr txBox="1"/>
          <p:nvPr/>
        </p:nvSpPr>
        <p:spPr>
          <a:xfrm>
            <a:off x="708697" y="642918"/>
            <a:ext cx="3357842" cy="1446550"/>
          </a:xfrm>
          <a:prstGeom prst="rect">
            <a:avLst/>
          </a:prstGeom>
          <a:noFill/>
        </p:spPr>
        <p:txBody>
          <a:bodyPr wrap="none" rtlCol="0">
            <a:spAutoFit/>
          </a:bodyPr>
          <a:lstStyle/>
          <a:p>
            <a:r>
              <a:rPr lang="en-IN" sz="2400" b="1" dirty="0"/>
              <a:t>Single Resource Request </a:t>
            </a:r>
          </a:p>
          <a:p>
            <a:r>
              <a:rPr lang="en-IN" sz="2400" b="1" dirty="0"/>
              <a:t>Model</a:t>
            </a:r>
            <a:br>
              <a:rPr lang="en-IN" sz="2000" dirty="0">
                <a:solidFill>
                  <a:srgbClr val="FF0000"/>
                </a:solidFill>
              </a:rPr>
            </a:br>
            <a:r>
              <a:rPr lang="en-IN" sz="2000" dirty="0">
                <a:solidFill>
                  <a:srgbClr val="FF0000"/>
                </a:solidFill>
              </a:rPr>
              <a:t>Presence of cycle indicates</a:t>
            </a:r>
            <a:br>
              <a:rPr lang="en-IN" sz="2000" dirty="0">
                <a:solidFill>
                  <a:srgbClr val="FF0000"/>
                </a:solidFill>
              </a:rPr>
            </a:br>
            <a:r>
              <a:rPr lang="en-IN" sz="2000" dirty="0">
                <a:solidFill>
                  <a:srgbClr val="FF0000"/>
                </a:solidFill>
              </a:rPr>
              <a:t>deadlock?</a:t>
            </a:r>
          </a:p>
        </p:txBody>
      </p:sp>
      <p:pic>
        <p:nvPicPr>
          <p:cNvPr id="7" name="Picture 6" descr="Screenshot (131).png"/>
          <p:cNvPicPr>
            <a:picLocks noChangeAspect="1"/>
          </p:cNvPicPr>
          <p:nvPr/>
        </p:nvPicPr>
        <p:blipFill>
          <a:blip r:embed="rId4"/>
          <a:stretch>
            <a:fillRect/>
          </a:stretch>
        </p:blipFill>
        <p:spPr>
          <a:xfrm>
            <a:off x="428596" y="3286124"/>
            <a:ext cx="4807513" cy="32861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7860" y="671507"/>
            <a:ext cx="3543296" cy="1114419"/>
          </a:xfrm>
        </p:spPr>
        <p:txBody>
          <a:bodyPr>
            <a:noAutofit/>
          </a:bodyPr>
          <a:lstStyle/>
          <a:p>
            <a:pPr>
              <a:buNone/>
            </a:pPr>
            <a:r>
              <a:rPr lang="en-IN" sz="2400" b="1" dirty="0"/>
              <a:t>OR Resource request Model</a:t>
            </a:r>
          </a:p>
          <a:p>
            <a:pPr>
              <a:buNone/>
            </a:pPr>
            <a:r>
              <a:rPr lang="en-IN" sz="2400" dirty="0">
                <a:solidFill>
                  <a:srgbClr val="FF0000"/>
                </a:solidFill>
              </a:rPr>
              <a:t>If  there is a cycle then there is a deadlock? </a:t>
            </a:r>
          </a:p>
        </p:txBody>
      </p:sp>
      <p:pic>
        <p:nvPicPr>
          <p:cNvPr id="7" name="Picture 6" descr="Screenshot (131).png"/>
          <p:cNvPicPr>
            <a:picLocks noChangeAspect="1"/>
          </p:cNvPicPr>
          <p:nvPr/>
        </p:nvPicPr>
        <p:blipFill>
          <a:blip r:embed="rId3"/>
          <a:stretch>
            <a:fillRect/>
          </a:stretch>
        </p:blipFill>
        <p:spPr>
          <a:xfrm>
            <a:off x="428596" y="71414"/>
            <a:ext cx="4807513" cy="3286148"/>
          </a:xfrm>
          <a:prstGeom prst="rect">
            <a:avLst/>
          </a:prstGeom>
        </p:spPr>
      </p:pic>
      <p:sp>
        <p:nvSpPr>
          <p:cNvPr id="4" name="TextBox 3"/>
          <p:cNvSpPr txBox="1"/>
          <p:nvPr/>
        </p:nvSpPr>
        <p:spPr>
          <a:xfrm>
            <a:off x="428596" y="4071942"/>
            <a:ext cx="8614025" cy="2308324"/>
          </a:xfrm>
          <a:prstGeom prst="rect">
            <a:avLst/>
          </a:prstGeom>
          <a:noFill/>
        </p:spPr>
        <p:txBody>
          <a:bodyPr wrap="none" rtlCol="0">
            <a:spAutoFit/>
          </a:bodyPr>
          <a:lstStyle/>
          <a:p>
            <a:r>
              <a:rPr lang="en-IN" sz="2400" dirty="0"/>
              <a:t>A knot(K)  consists of a set of nodes such that for every node a in K, </a:t>
            </a:r>
          </a:p>
          <a:p>
            <a:r>
              <a:rPr lang="en-IN" sz="2400" dirty="0"/>
              <a:t>all nodes in K and only the nodes in K are reachable  from node a. </a:t>
            </a:r>
          </a:p>
          <a:p>
            <a:r>
              <a:rPr lang="en-IN" sz="2400" dirty="0">
                <a:solidFill>
                  <a:srgbClr val="FF0000"/>
                </a:solidFill>
              </a:rPr>
              <a:t>(SCC with no outgoing edge?)</a:t>
            </a:r>
          </a:p>
          <a:p>
            <a:endParaRPr lang="en-IN" sz="2400" dirty="0"/>
          </a:p>
          <a:p>
            <a:r>
              <a:rPr lang="en-IN" sz="2400" dirty="0"/>
              <a:t>A knot indicates a deadlock in the OR Model.</a:t>
            </a:r>
            <a:br>
              <a:rPr lang="en-IN" sz="2400" dirty="0"/>
            </a:br>
            <a:r>
              <a:rPr lang="en-IN" sz="2400" dirty="0">
                <a:solidFill>
                  <a:srgbClr val="FF0000"/>
                </a:solidFill>
              </a:rPr>
              <a:t>Are processes in knot alone deadlocked?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7860" y="671507"/>
            <a:ext cx="3543296" cy="1114419"/>
          </a:xfrm>
        </p:spPr>
        <p:txBody>
          <a:bodyPr>
            <a:noAutofit/>
          </a:bodyPr>
          <a:lstStyle/>
          <a:p>
            <a:pPr>
              <a:buNone/>
            </a:pPr>
            <a:r>
              <a:rPr lang="en-IN" sz="2400" b="1" dirty="0"/>
              <a:t>OR Resource request Model</a:t>
            </a:r>
          </a:p>
          <a:p>
            <a:pPr>
              <a:buNone/>
            </a:pPr>
            <a:r>
              <a:rPr lang="en-IN" sz="2400" dirty="0">
                <a:solidFill>
                  <a:srgbClr val="FF0000"/>
                </a:solidFill>
              </a:rPr>
              <a:t>If  there is a cycle then there is a deadlock? </a:t>
            </a:r>
          </a:p>
          <a:p>
            <a:pPr>
              <a:buNone/>
            </a:pPr>
            <a:r>
              <a:rPr lang="en-IN" sz="2400" dirty="0">
                <a:solidFill>
                  <a:srgbClr val="FF0000"/>
                </a:solidFill>
              </a:rPr>
              <a:t>No, P33, then P32 and then P11 will run</a:t>
            </a:r>
          </a:p>
        </p:txBody>
      </p:sp>
      <p:pic>
        <p:nvPicPr>
          <p:cNvPr id="7" name="Picture 6" descr="Screenshot (131).png"/>
          <p:cNvPicPr>
            <a:picLocks noChangeAspect="1"/>
          </p:cNvPicPr>
          <p:nvPr/>
        </p:nvPicPr>
        <p:blipFill>
          <a:blip r:embed="rId3"/>
          <a:stretch>
            <a:fillRect/>
          </a:stretch>
        </p:blipFill>
        <p:spPr>
          <a:xfrm>
            <a:off x="428596" y="71414"/>
            <a:ext cx="4807513" cy="3286148"/>
          </a:xfrm>
          <a:prstGeom prst="rect">
            <a:avLst/>
          </a:prstGeom>
        </p:spPr>
      </p:pic>
      <p:sp>
        <p:nvSpPr>
          <p:cNvPr id="4" name="TextBox 3"/>
          <p:cNvSpPr txBox="1"/>
          <p:nvPr/>
        </p:nvSpPr>
        <p:spPr>
          <a:xfrm>
            <a:off x="428596" y="4071942"/>
            <a:ext cx="8614025" cy="2308324"/>
          </a:xfrm>
          <a:prstGeom prst="rect">
            <a:avLst/>
          </a:prstGeom>
          <a:noFill/>
        </p:spPr>
        <p:txBody>
          <a:bodyPr wrap="none" rtlCol="0">
            <a:spAutoFit/>
          </a:bodyPr>
          <a:lstStyle/>
          <a:p>
            <a:r>
              <a:rPr lang="en-IN" sz="2400" dirty="0"/>
              <a:t>A knot(K)  consists of a set of nodes such that for every node a in K, </a:t>
            </a:r>
          </a:p>
          <a:p>
            <a:r>
              <a:rPr lang="en-IN" sz="2400" dirty="0"/>
              <a:t>all nodes in K and only the nodes in K are reachable  from node a. </a:t>
            </a:r>
          </a:p>
          <a:p>
            <a:r>
              <a:rPr lang="en-IN" sz="2400" dirty="0">
                <a:solidFill>
                  <a:srgbClr val="FF0000"/>
                </a:solidFill>
              </a:rPr>
              <a:t>(SCC with no outgoing edge?)</a:t>
            </a:r>
          </a:p>
          <a:p>
            <a:endParaRPr lang="en-IN" sz="2400" dirty="0"/>
          </a:p>
          <a:p>
            <a:r>
              <a:rPr lang="en-IN" sz="2400" dirty="0"/>
              <a:t>A knot indicates a deadlock in the OR Model.</a:t>
            </a:r>
            <a:br>
              <a:rPr lang="en-IN" sz="2400" dirty="0"/>
            </a:br>
            <a:r>
              <a:rPr lang="en-IN" sz="2400" dirty="0">
                <a:solidFill>
                  <a:srgbClr val="FF0000"/>
                </a:solidFill>
              </a:rPr>
              <a:t>Are processes in knot alone deadlocked? No..P44 too 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Screenshot (138).png"/>
          <p:cNvPicPr>
            <a:picLocks noGrp="1" noChangeAspect="1"/>
          </p:cNvPicPr>
          <p:nvPr>
            <p:ph idx="1"/>
          </p:nvPr>
        </p:nvPicPr>
        <p:blipFill>
          <a:blip r:embed="rId3"/>
          <a:stretch>
            <a:fillRect/>
          </a:stretch>
        </p:blipFill>
        <p:spPr>
          <a:xfrm>
            <a:off x="193051" y="446085"/>
            <a:ext cx="8808105" cy="5411807"/>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572008"/>
            <a:ext cx="8229600" cy="1143000"/>
          </a:xfrm>
        </p:spPr>
        <p:txBody>
          <a:bodyPr>
            <a:noAutofit/>
          </a:bodyPr>
          <a:lstStyle/>
          <a:p>
            <a:br>
              <a:rPr lang="en-US" sz="3200" b="1" dirty="0"/>
            </a:br>
            <a:br>
              <a:rPr lang="en-US" sz="3200" b="1" dirty="0"/>
            </a:br>
            <a:r>
              <a:rPr lang="en-US" sz="3200" dirty="0"/>
              <a:t>Hence  a system is deadlocked </a:t>
            </a:r>
            <a:r>
              <a:rPr lang="en-US" sz="3200" dirty="0" err="1"/>
              <a:t>iff</a:t>
            </a:r>
            <a:r>
              <a:rPr lang="en-US" sz="3200" dirty="0"/>
              <a:t> there exists  a deadlock  or knot in WFG </a:t>
            </a:r>
            <a:br>
              <a:rPr lang="en-US" sz="3200" dirty="0"/>
            </a:br>
            <a:endParaRPr lang="en-IN" sz="3200" dirty="0"/>
          </a:p>
        </p:txBody>
      </p:sp>
      <p:pic>
        <p:nvPicPr>
          <p:cNvPr id="4" name="Content Placeholder 3" descr="Screenshot (139).png"/>
          <p:cNvPicPr>
            <a:picLocks noGrp="1" noChangeAspect="1"/>
          </p:cNvPicPr>
          <p:nvPr>
            <p:ph idx="1"/>
          </p:nvPr>
        </p:nvPicPr>
        <p:blipFill>
          <a:blip r:embed="rId2"/>
          <a:stretch>
            <a:fillRect/>
          </a:stretch>
        </p:blipFill>
        <p:spPr>
          <a:xfrm>
            <a:off x="-285784" y="357166"/>
            <a:ext cx="8992438" cy="3479217"/>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Grp="1" noChangeArrowheads="1"/>
          </p:cNvSpPr>
          <p:nvPr>
            <p:ph type="title"/>
          </p:nvPr>
        </p:nvSpPr>
        <p:spPr>
          <a:xfrm>
            <a:off x="457200" y="214298"/>
            <a:ext cx="8229600" cy="1143000"/>
          </a:xfrm>
        </p:spPr>
        <p:txBody>
          <a:bodyPr>
            <a:normAutofit/>
          </a:bodyPr>
          <a:lstStyle/>
          <a:p>
            <a:r>
              <a:rPr lang="en-US" sz="3500" dirty="0"/>
              <a:t>Deadlock Handling Strategies</a:t>
            </a:r>
            <a:br>
              <a:rPr lang="en-US" sz="3500" dirty="0"/>
            </a:br>
            <a:endParaRPr lang="en-US" sz="1300" dirty="0">
              <a:solidFill>
                <a:srgbClr val="FF0000"/>
              </a:solidFill>
            </a:endParaRPr>
          </a:p>
        </p:txBody>
      </p:sp>
      <p:sp>
        <p:nvSpPr>
          <p:cNvPr id="235525" name="Rectangle 5"/>
          <p:cNvSpPr>
            <a:spLocks noGrp="1" noChangeArrowheads="1"/>
          </p:cNvSpPr>
          <p:nvPr>
            <p:ph idx="1"/>
          </p:nvPr>
        </p:nvSpPr>
        <p:spPr>
          <a:xfrm>
            <a:off x="571500" y="1900246"/>
            <a:ext cx="8358218" cy="4314836"/>
          </a:xfrm>
        </p:spPr>
        <p:txBody>
          <a:bodyPr>
            <a:noAutofit/>
          </a:bodyPr>
          <a:lstStyle/>
          <a:p>
            <a:pPr marL="342900" indent="-342900">
              <a:buFont typeface="Wingdings" panose="05000000000000000000" pitchFamily="2" charset="2"/>
              <a:buChar char="§"/>
            </a:pPr>
            <a:r>
              <a:rPr lang="en-US" dirty="0"/>
              <a:t>Deadlock Prevention</a:t>
            </a:r>
            <a:r>
              <a:rPr lang="en-US" dirty="0">
                <a:solidFill>
                  <a:srgbClr val="FF0000"/>
                </a:solidFill>
              </a:rPr>
              <a:t> </a:t>
            </a:r>
            <a:r>
              <a:rPr lang="en-US" sz="2400" dirty="0"/>
              <a:t>– does not require knowing global state but is slow and can even have starvation issues</a:t>
            </a:r>
            <a:endParaRPr lang="en-US" dirty="0"/>
          </a:p>
          <a:p>
            <a:pPr marL="342900" indent="-342900">
              <a:buFont typeface="Wingdings" panose="05000000000000000000" pitchFamily="2" charset="2"/>
              <a:buChar char="§"/>
            </a:pPr>
            <a:r>
              <a:rPr lang="en-US" dirty="0"/>
              <a:t>Deadlock Avoidance </a:t>
            </a:r>
            <a:r>
              <a:rPr lang="en-US" sz="2400" dirty="0"/>
              <a:t>–Not popular in DS as expensive. Requires knowing who has what and what more they may need</a:t>
            </a:r>
          </a:p>
          <a:p>
            <a:pPr marL="342900" indent="-342900">
              <a:buFont typeface="Wingdings" panose="05000000000000000000" pitchFamily="2" charset="2"/>
              <a:buChar char="§"/>
            </a:pPr>
            <a:r>
              <a:rPr lang="en-US" dirty="0"/>
              <a:t>Deadlock Detection</a:t>
            </a:r>
            <a:r>
              <a:rPr lang="en-US" sz="2400" dirty="0"/>
              <a:t> – most popular !as deadlock actually happening is rare.  When you suspect deadlock then you initiate a deadlock </a:t>
            </a:r>
            <a:r>
              <a:rPr lang="en-US" sz="2400" dirty="0" err="1"/>
              <a:t>detecton</a:t>
            </a:r>
            <a:r>
              <a:rPr lang="en-US" sz="2400" dirty="0"/>
              <a:t> algorithm and then if there is one, you </a:t>
            </a:r>
            <a:r>
              <a:rPr lang="en-US" sz="2400" dirty="0" err="1"/>
              <a:t>Prempt</a:t>
            </a:r>
            <a:r>
              <a:rPr lang="en-US" sz="2400" dirty="0"/>
              <a:t> certain resources and then restart from that point. </a:t>
            </a:r>
            <a:br>
              <a:rPr lang="en-US" sz="2400" dirty="0"/>
            </a:br>
            <a:endParaRPr lang="en-US" sz="2400" dirty="0"/>
          </a:p>
        </p:txBody>
      </p:sp>
      <p:sp>
        <p:nvSpPr>
          <p:cNvPr id="3" name="Slide Number Placeholder 2"/>
          <p:cNvSpPr>
            <a:spLocks noGrp="1"/>
          </p:cNvSpPr>
          <p:nvPr>
            <p:ph type="sldNum" sz="quarter" idx="12"/>
          </p:nvPr>
        </p:nvSpPr>
        <p:spPr/>
        <p:txBody>
          <a:bodyPr/>
          <a:lstStyle/>
          <a:p>
            <a:fld id="{7F2EEB12-52DF-4457-B5F6-123DB02C84B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57222" y="152400"/>
            <a:ext cx="9556613" cy="762000"/>
          </a:xfrm>
        </p:spPr>
        <p:txBody>
          <a:bodyPr>
            <a:normAutofit fontScale="90000"/>
          </a:bodyPr>
          <a:lstStyle/>
          <a:p>
            <a:r>
              <a:rPr lang="en-US" dirty="0"/>
              <a:t>Centralized Deadlock-Detection Algorithms </a:t>
            </a:r>
          </a:p>
        </p:txBody>
      </p:sp>
      <p:sp>
        <p:nvSpPr>
          <p:cNvPr id="244739" name="Rectangle 3"/>
          <p:cNvSpPr>
            <a:spLocks noGrp="1" noChangeArrowheads="1"/>
          </p:cNvSpPr>
          <p:nvPr>
            <p:ph idx="1"/>
          </p:nvPr>
        </p:nvSpPr>
        <p:spPr>
          <a:xfrm>
            <a:off x="628650" y="1219200"/>
            <a:ext cx="6800850" cy="5029200"/>
          </a:xfrm>
        </p:spPr>
        <p:txBody>
          <a:bodyPr>
            <a:normAutofit/>
          </a:bodyPr>
          <a:lstStyle/>
          <a:p>
            <a:pPr marL="342900" indent="-342900">
              <a:lnSpc>
                <a:spcPct val="110000"/>
              </a:lnSpc>
              <a:buFont typeface="Wingdings" panose="05000000000000000000" pitchFamily="2" charset="2"/>
              <a:buChar char="§"/>
            </a:pPr>
            <a:r>
              <a:rPr lang="en-US" dirty="0">
                <a:solidFill>
                  <a:srgbClr val="FF0000"/>
                </a:solidFill>
              </a:rPr>
              <a:t> </a:t>
            </a:r>
            <a:r>
              <a:rPr lang="en-US" dirty="0"/>
              <a:t>Ask every process about its wait for status and create a global wait for graph. Will this work?</a:t>
            </a:r>
          </a:p>
        </p:txBody>
      </p:sp>
      <p:sp>
        <p:nvSpPr>
          <p:cNvPr id="3" name="Slide Number Placeholder 2"/>
          <p:cNvSpPr>
            <a:spLocks noGrp="1"/>
          </p:cNvSpPr>
          <p:nvPr>
            <p:ph type="sldNum" sz="quarter" idx="12"/>
          </p:nvPr>
        </p:nvSpPr>
        <p:spPr/>
        <p:txBody>
          <a:bodyPr/>
          <a:lstStyle/>
          <a:p>
            <a:fld id="{7F2EEB12-52DF-4457-B5F6-123DB02C84B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57222" y="152400"/>
            <a:ext cx="9556613" cy="762000"/>
          </a:xfrm>
        </p:spPr>
        <p:txBody>
          <a:bodyPr>
            <a:normAutofit fontScale="90000"/>
          </a:bodyPr>
          <a:lstStyle/>
          <a:p>
            <a:r>
              <a:rPr lang="en-US" dirty="0"/>
              <a:t>Centralized Deadlock-Detection Algorithms </a:t>
            </a:r>
          </a:p>
        </p:txBody>
      </p:sp>
      <p:sp>
        <p:nvSpPr>
          <p:cNvPr id="244739" name="Rectangle 3"/>
          <p:cNvSpPr>
            <a:spLocks noGrp="1" noChangeArrowheads="1"/>
          </p:cNvSpPr>
          <p:nvPr>
            <p:ph idx="1"/>
          </p:nvPr>
        </p:nvSpPr>
        <p:spPr>
          <a:xfrm>
            <a:off x="214282" y="914400"/>
            <a:ext cx="8929718" cy="5638800"/>
          </a:xfrm>
        </p:spPr>
        <p:txBody>
          <a:bodyPr>
            <a:normAutofit fontScale="70000" lnSpcReduction="20000"/>
          </a:bodyPr>
          <a:lstStyle/>
          <a:p>
            <a:pPr marL="342900" indent="-342900">
              <a:lnSpc>
                <a:spcPct val="110000"/>
              </a:lnSpc>
              <a:buFont typeface="Wingdings" panose="05000000000000000000" pitchFamily="2" charset="2"/>
              <a:buChar char="§"/>
            </a:pPr>
            <a:r>
              <a:rPr lang="en-US" sz="3800" dirty="0"/>
              <a:t>The Ho-</a:t>
            </a:r>
            <a:r>
              <a:rPr lang="en-US" sz="3800" dirty="0" err="1"/>
              <a:t>Ramamoorthy</a:t>
            </a:r>
            <a:r>
              <a:rPr lang="en-US" sz="3800" dirty="0"/>
              <a:t> Algorithms</a:t>
            </a:r>
          </a:p>
          <a:p>
            <a:pPr>
              <a:lnSpc>
                <a:spcPct val="110000"/>
              </a:lnSpc>
              <a:buFont typeface="Wingdings" panose="05000000000000000000" pitchFamily="2" charset="2"/>
              <a:buChar char="§"/>
            </a:pPr>
            <a:r>
              <a:rPr lang="en-US" sz="3300" dirty="0">
                <a:solidFill>
                  <a:srgbClr val="000099"/>
                </a:solidFill>
              </a:rPr>
              <a:t>   The Two-Phase Algorithm</a:t>
            </a:r>
            <a:br>
              <a:rPr lang="en-US" sz="3300" dirty="0">
                <a:solidFill>
                  <a:srgbClr val="000099"/>
                </a:solidFill>
              </a:rPr>
            </a:br>
            <a:r>
              <a:rPr lang="en-US" sz="3300" dirty="0"/>
              <a:t>Deadlocks don’t go away unless broken. Collect status twice. Take only those dependencies which are present in both. Any issues?</a:t>
            </a:r>
            <a:br>
              <a:rPr lang="en-US" sz="3300" dirty="0"/>
            </a:br>
            <a:r>
              <a:rPr lang="en-US" sz="3300" dirty="0"/>
              <a:t>https://</a:t>
            </a:r>
            <a:r>
              <a:rPr lang="en-US" sz="3300" dirty="0" err="1"/>
              <a:t>www.geeksforgeeks.org</a:t>
            </a:r>
            <a:r>
              <a:rPr lang="en-US" sz="3300"/>
              <a:t>/deadlock-detection-in-distributed-systems-2/</a:t>
            </a:r>
            <a:endParaRPr lang="en-US" sz="3300" dirty="0"/>
          </a:p>
          <a:p>
            <a:pPr marL="342900" indent="-342900">
              <a:lnSpc>
                <a:spcPct val="110000"/>
              </a:lnSpc>
              <a:buFont typeface="Wingdings" panose="05000000000000000000" pitchFamily="2" charset="2"/>
              <a:buChar char="§"/>
            </a:pPr>
            <a:endParaRPr lang="en-US" sz="3300" dirty="0"/>
          </a:p>
          <a:p>
            <a:pPr marL="342900" indent="-342900">
              <a:lnSpc>
                <a:spcPct val="110000"/>
              </a:lnSpc>
              <a:buFont typeface="Wingdings" panose="05000000000000000000" pitchFamily="2" charset="2"/>
              <a:buChar char="§"/>
            </a:pPr>
            <a:r>
              <a:rPr lang="en-US" sz="3300" dirty="0">
                <a:solidFill>
                  <a:srgbClr val="000099"/>
                </a:solidFill>
              </a:rPr>
              <a:t>   The One-phase Algorithm</a:t>
            </a:r>
            <a:br>
              <a:rPr lang="en-US" sz="3300" dirty="0">
                <a:solidFill>
                  <a:srgbClr val="FF0000"/>
                </a:solidFill>
              </a:rPr>
            </a:br>
            <a:r>
              <a:rPr lang="en-US" sz="3300" dirty="0"/>
              <a:t>Uses process status table and resource status table . process status table contains resources that are locked or waited on for each process. resource status table contains processes using or waiting on  each resource. Takes a dependency as valid only if both tables indicate it.</a:t>
            </a:r>
            <a:br>
              <a:rPr lang="en-US" sz="3300" dirty="0"/>
            </a:br>
            <a:endParaRPr lang="en-US" sz="3300" dirty="0"/>
          </a:p>
        </p:txBody>
      </p:sp>
      <p:sp>
        <p:nvSpPr>
          <p:cNvPr id="3" name="Slide Number Placeholder 2"/>
          <p:cNvSpPr>
            <a:spLocks noGrp="1"/>
          </p:cNvSpPr>
          <p:nvPr>
            <p:ph type="sldNum" sz="quarter" idx="12"/>
          </p:nvPr>
        </p:nvSpPr>
        <p:spPr/>
        <p:txBody>
          <a:bodyPr/>
          <a:lstStyle/>
          <a:p>
            <a:fld id="{7F2EEB12-52DF-4457-B5F6-123DB02C84B1}"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57222" y="152400"/>
            <a:ext cx="9556613" cy="762000"/>
          </a:xfrm>
        </p:spPr>
        <p:txBody>
          <a:bodyPr>
            <a:normAutofit fontScale="90000"/>
          </a:bodyPr>
          <a:lstStyle/>
          <a:p>
            <a:r>
              <a:rPr lang="en-US" dirty="0"/>
              <a:t>Centralized Deadlock-Detection Algorithms </a:t>
            </a:r>
          </a:p>
        </p:txBody>
      </p:sp>
      <p:sp>
        <p:nvSpPr>
          <p:cNvPr id="244739" name="Rectangle 3"/>
          <p:cNvSpPr>
            <a:spLocks noGrp="1" noChangeArrowheads="1"/>
          </p:cNvSpPr>
          <p:nvPr>
            <p:ph idx="1"/>
          </p:nvPr>
        </p:nvSpPr>
        <p:spPr>
          <a:xfrm>
            <a:off x="214282" y="1004910"/>
            <a:ext cx="8929718" cy="5638800"/>
          </a:xfrm>
        </p:spPr>
        <p:txBody>
          <a:bodyPr>
            <a:normAutofit fontScale="92500" lnSpcReduction="10000"/>
          </a:bodyPr>
          <a:lstStyle/>
          <a:p>
            <a:pPr marL="342900" indent="-342900">
              <a:lnSpc>
                <a:spcPct val="110000"/>
              </a:lnSpc>
              <a:buFont typeface="Wingdings" panose="05000000000000000000" pitchFamily="2" charset="2"/>
              <a:buChar char="§"/>
            </a:pPr>
            <a:r>
              <a:rPr lang="en-US" sz="3300" dirty="0">
                <a:solidFill>
                  <a:srgbClr val="000099"/>
                </a:solidFill>
              </a:rPr>
              <a:t>   The One-phase Algorithm</a:t>
            </a:r>
            <a:br>
              <a:rPr lang="en-US" sz="3300" dirty="0">
                <a:solidFill>
                  <a:srgbClr val="FF0000"/>
                </a:solidFill>
              </a:rPr>
            </a:br>
            <a:r>
              <a:rPr lang="en-US" sz="3300" dirty="0"/>
              <a:t>process status table:  the process’ information where for each process gives information about resources held or </a:t>
            </a:r>
            <a:r>
              <a:rPr lang="en-US" sz="3300" dirty="0" err="1"/>
              <a:t>seeked</a:t>
            </a:r>
            <a:r>
              <a:rPr lang="en-US" sz="3300" dirty="0"/>
              <a:t> after.</a:t>
            </a:r>
          </a:p>
          <a:p>
            <a:pPr marL="342900" indent="-342900">
              <a:lnSpc>
                <a:spcPct val="110000"/>
              </a:lnSpc>
              <a:buNone/>
            </a:pPr>
            <a:r>
              <a:rPr lang="en-US" sz="3300" dirty="0"/>
              <a:t>   Resource status table: Processes to which the resource is allocated to or seeking it</a:t>
            </a:r>
          </a:p>
          <a:p>
            <a:pPr marL="342900" indent="-342900">
              <a:lnSpc>
                <a:spcPct val="110000"/>
              </a:lnSpc>
              <a:buNone/>
            </a:pPr>
            <a:r>
              <a:rPr lang="en-US" sz="3300" dirty="0"/>
              <a:t>Gather this from all sites and create WFG if tables gathered from both sites say the same information. That is site 1 says P waits for R which is on site 2. Site2 also says P requested for R</a:t>
            </a:r>
          </a:p>
          <a:p>
            <a:pPr marL="342900" indent="-342900">
              <a:lnSpc>
                <a:spcPct val="110000"/>
              </a:lnSpc>
              <a:buNone/>
            </a:pPr>
            <a:r>
              <a:rPr lang="en-US" sz="3300" dirty="0">
                <a:solidFill>
                  <a:srgbClr val="FF0000"/>
                </a:solidFill>
              </a:rPr>
              <a:t>Can we have false deadlock?</a:t>
            </a:r>
          </a:p>
          <a:p>
            <a:pPr marL="342900" indent="-342900">
              <a:lnSpc>
                <a:spcPct val="110000"/>
              </a:lnSpc>
              <a:buNone/>
            </a:pPr>
            <a:endParaRPr lang="en-US" sz="3300" dirty="0"/>
          </a:p>
          <a:p>
            <a:pPr lvl="1">
              <a:lnSpc>
                <a:spcPct val="110000"/>
              </a:lnSpc>
              <a:buFont typeface="Wingdings" panose="05000000000000000000" pitchFamily="2" charset="2"/>
              <a:buChar char="§"/>
            </a:pPr>
            <a:endParaRPr lang="en-US" sz="3300" dirty="0"/>
          </a:p>
        </p:txBody>
      </p:sp>
      <p:sp>
        <p:nvSpPr>
          <p:cNvPr id="3" name="Slide Number Placeholder 2"/>
          <p:cNvSpPr>
            <a:spLocks noGrp="1"/>
          </p:cNvSpPr>
          <p:nvPr>
            <p:ph type="sldNum" sz="quarter" idx="12"/>
          </p:nvPr>
        </p:nvSpPr>
        <p:spPr/>
        <p:txBody>
          <a:bodyPr/>
          <a:lstStyle/>
          <a:p>
            <a:fld id="{7F2EEB12-52DF-4457-B5F6-123DB02C84B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Deadlocks</a:t>
            </a:r>
            <a:endParaRPr lang="en-US" dirty="0"/>
          </a:p>
        </p:txBody>
      </p:sp>
      <p:sp>
        <p:nvSpPr>
          <p:cNvPr id="3" name="Content Placeholder 2"/>
          <p:cNvSpPr>
            <a:spLocks noGrp="1"/>
          </p:cNvSpPr>
          <p:nvPr>
            <p:ph idx="1"/>
          </p:nvPr>
        </p:nvSpPr>
        <p:spPr/>
        <p:txBody>
          <a:bodyPr/>
          <a:lstStyle/>
          <a:p>
            <a:r>
              <a:rPr lang="en-IN" dirty="0"/>
              <a:t>The problem appears in standard systems too.</a:t>
            </a:r>
          </a:p>
          <a:p>
            <a:r>
              <a:rPr lang="en-IN" dirty="0"/>
              <a:t>An Operating System can work on this problem at multiple levels:</a:t>
            </a:r>
          </a:p>
          <a:p>
            <a:pPr lvl="1"/>
            <a:r>
              <a:rPr lang="en-IN" dirty="0"/>
              <a:t>Detect deadlocks</a:t>
            </a:r>
          </a:p>
          <a:p>
            <a:pPr lvl="1"/>
            <a:r>
              <a:rPr lang="en-IN" dirty="0"/>
              <a:t>Recover from deadlocks</a:t>
            </a:r>
          </a:p>
          <a:p>
            <a:pPr lvl="1"/>
            <a:r>
              <a:rPr lang="en-IN" dirty="0"/>
              <a:t>Prevent deadlocks</a:t>
            </a:r>
          </a:p>
          <a:p>
            <a:r>
              <a:rPr lang="en-IN" dirty="0"/>
              <a:t>Various algorithms exist for these problems.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57222" y="152400"/>
            <a:ext cx="9556613" cy="762000"/>
          </a:xfrm>
        </p:spPr>
        <p:txBody>
          <a:bodyPr>
            <a:normAutofit fontScale="90000"/>
          </a:bodyPr>
          <a:lstStyle/>
          <a:p>
            <a:r>
              <a:rPr lang="en-US" dirty="0"/>
              <a:t>Centralized Deadlock-Detection Algorithms </a:t>
            </a:r>
          </a:p>
        </p:txBody>
      </p:sp>
      <p:sp>
        <p:nvSpPr>
          <p:cNvPr id="244739" name="Rectangle 3"/>
          <p:cNvSpPr>
            <a:spLocks noGrp="1" noChangeArrowheads="1"/>
          </p:cNvSpPr>
          <p:nvPr>
            <p:ph idx="1"/>
          </p:nvPr>
        </p:nvSpPr>
        <p:spPr>
          <a:xfrm>
            <a:off x="214282" y="1004910"/>
            <a:ext cx="8929718" cy="5638800"/>
          </a:xfrm>
        </p:spPr>
        <p:txBody>
          <a:bodyPr>
            <a:normAutofit/>
          </a:bodyPr>
          <a:lstStyle/>
          <a:p>
            <a:pPr marL="342900" indent="-342900">
              <a:lnSpc>
                <a:spcPct val="110000"/>
              </a:lnSpc>
              <a:buFont typeface="Wingdings" panose="05000000000000000000" pitchFamily="2" charset="2"/>
              <a:buChar char="§"/>
            </a:pPr>
            <a:r>
              <a:rPr lang="en-US" sz="2800" dirty="0"/>
              <a:t>   Consider a false cycle by P1(site1), R1(site 2), P2(site 3) and R2(site 4) that the two phase algorithm  detected where at </a:t>
            </a:r>
          </a:p>
          <a:p>
            <a:pPr marL="342900" indent="-342900">
              <a:lnSpc>
                <a:spcPct val="110000"/>
              </a:lnSpc>
              <a:buFont typeface="Wingdings" panose="05000000000000000000" pitchFamily="2" charset="2"/>
              <a:buChar char="§"/>
            </a:pPr>
            <a:r>
              <a:rPr lang="en-US" sz="2800" dirty="0"/>
              <a:t>At site2 we had P1-&gt;R1-&gt;P2 and </a:t>
            </a:r>
          </a:p>
          <a:p>
            <a:pPr marL="342900" indent="-342900">
              <a:lnSpc>
                <a:spcPct val="110000"/>
              </a:lnSpc>
              <a:buFont typeface="Wingdings" panose="05000000000000000000" pitchFamily="2" charset="2"/>
              <a:buChar char="§"/>
            </a:pPr>
            <a:r>
              <a:rPr lang="en-US" sz="2800" dirty="0"/>
              <a:t>At site4  we had P2 -&gt; R2 -&gt; P1</a:t>
            </a:r>
          </a:p>
          <a:p>
            <a:pPr marL="342900" indent="-342900">
              <a:lnSpc>
                <a:spcPct val="110000"/>
              </a:lnSpc>
              <a:buNone/>
            </a:pPr>
            <a:endParaRPr lang="en-US" sz="2800" dirty="0"/>
          </a:p>
          <a:p>
            <a:pPr>
              <a:lnSpc>
                <a:spcPct val="110000"/>
              </a:lnSpc>
              <a:buNone/>
            </a:pPr>
            <a:r>
              <a:rPr lang="en-US" sz="2800" dirty="0"/>
              <a:t>When the information from site1 is collected it says either P1-&gt;R1 or R2-&gt;P1. Since it wont say both you cannot construct a cycle though site 2 and site 4 might indicate P1-&gt;R1-&gt;P2 and P2 -&gt; R2 -&gt; P1</a:t>
            </a:r>
          </a:p>
          <a:p>
            <a:pPr marL="342900" indent="-342900">
              <a:lnSpc>
                <a:spcPct val="110000"/>
              </a:lnSpc>
              <a:buNone/>
            </a:pPr>
            <a:endParaRPr lang="en-US" sz="2800" dirty="0"/>
          </a:p>
        </p:txBody>
      </p:sp>
      <p:sp>
        <p:nvSpPr>
          <p:cNvPr id="3" name="Slide Number Placeholder 2"/>
          <p:cNvSpPr>
            <a:spLocks noGrp="1"/>
          </p:cNvSpPr>
          <p:nvPr>
            <p:ph type="sldNum" sz="quarter" idx="12"/>
          </p:nvPr>
        </p:nvSpPr>
        <p:spPr/>
        <p:txBody>
          <a:bodyPr/>
          <a:lstStyle/>
          <a:p>
            <a:fld id="{7F2EEB12-52DF-4457-B5F6-123DB02C84B1}"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 Deadlock</a:t>
            </a:r>
          </a:p>
        </p:txBody>
      </p:sp>
      <p:sp>
        <p:nvSpPr>
          <p:cNvPr id="3" name="Content Placeholder 2"/>
          <p:cNvSpPr>
            <a:spLocks noGrp="1"/>
          </p:cNvSpPr>
          <p:nvPr>
            <p:ph idx="1"/>
          </p:nvPr>
        </p:nvSpPr>
        <p:spPr>
          <a:xfrm>
            <a:off x="457200" y="1600201"/>
            <a:ext cx="2614602" cy="4043378"/>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buNone/>
            </a:pPr>
            <a:r>
              <a:rPr lang="en-IN" dirty="0">
                <a:solidFill>
                  <a:schemeClr val="tx1"/>
                </a:solidFill>
              </a:rPr>
              <a:t>Process A</a:t>
            </a:r>
          </a:p>
          <a:p>
            <a:r>
              <a:rPr lang="en-IN" dirty="0"/>
              <a:t>Lock A</a:t>
            </a:r>
          </a:p>
          <a:p>
            <a:r>
              <a:rPr lang="en-IN" dirty="0"/>
              <a:t>Lock B</a:t>
            </a:r>
          </a:p>
          <a:p>
            <a:r>
              <a:rPr lang="en-IN" dirty="0"/>
              <a:t>Transfer</a:t>
            </a:r>
          </a:p>
          <a:p>
            <a:r>
              <a:rPr lang="en-IN" dirty="0"/>
              <a:t>Unlock A</a:t>
            </a:r>
          </a:p>
          <a:p>
            <a:r>
              <a:rPr lang="en-IN" dirty="0"/>
              <a:t>Unlock B</a:t>
            </a:r>
          </a:p>
        </p:txBody>
      </p:sp>
      <p:sp>
        <p:nvSpPr>
          <p:cNvPr id="4" name="Content Placeholder 2"/>
          <p:cNvSpPr txBox="1">
            <a:spLocks/>
          </p:cNvSpPr>
          <p:nvPr/>
        </p:nvSpPr>
        <p:spPr>
          <a:xfrm>
            <a:off x="3886224" y="1528762"/>
            <a:ext cx="2614602" cy="40433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Process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Lock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Lock 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Transfer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Unlock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Unlock 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a:t>Lets Recollect Deadlocks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Revision</a:t>
            </a:r>
          </a:p>
        </p:txBody>
      </p:sp>
      <p:pic>
        <p:nvPicPr>
          <p:cNvPr id="4" name="Content Placeholder 3" descr="Screenshot (132).png"/>
          <p:cNvPicPr>
            <a:picLocks noGrp="1" noChangeAspect="1"/>
          </p:cNvPicPr>
          <p:nvPr>
            <p:ph idx="1"/>
          </p:nvPr>
        </p:nvPicPr>
        <p:blipFill>
          <a:blip r:embed="rId2"/>
          <a:stretch>
            <a:fillRect/>
          </a:stretch>
        </p:blipFill>
        <p:spPr>
          <a:xfrm>
            <a:off x="-285784" y="-142900"/>
            <a:ext cx="10761624" cy="792961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3).png"/>
          <p:cNvPicPr>
            <a:picLocks noGrp="1" noChangeAspect="1"/>
          </p:cNvPicPr>
          <p:nvPr>
            <p:ph idx="1"/>
          </p:nvPr>
        </p:nvPicPr>
        <p:blipFill>
          <a:blip r:embed="rId2"/>
          <a:stretch>
            <a:fillRect/>
          </a:stretch>
        </p:blipFill>
        <p:spPr>
          <a:xfrm>
            <a:off x="224355" y="285728"/>
            <a:ext cx="8992295" cy="657227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System Model </a:t>
            </a:r>
            <a:endParaRPr lang="en-US" dirty="0"/>
          </a:p>
        </p:txBody>
      </p:sp>
      <p:sp>
        <p:nvSpPr>
          <p:cNvPr id="3" name="Content Placeholder 2"/>
          <p:cNvSpPr>
            <a:spLocks noGrp="1"/>
          </p:cNvSpPr>
          <p:nvPr>
            <p:ph idx="1"/>
          </p:nvPr>
        </p:nvSpPr>
        <p:spPr/>
        <p:txBody>
          <a:bodyPr>
            <a:normAutofit/>
          </a:bodyPr>
          <a:lstStyle/>
          <a:p>
            <a:r>
              <a:rPr lang="en-US" dirty="0"/>
              <a:t>A process can be in two states:</a:t>
            </a:r>
          </a:p>
          <a:p>
            <a:r>
              <a:rPr lang="en-US" dirty="0"/>
              <a:t>Running or blocked.</a:t>
            </a:r>
          </a:p>
          <a:p>
            <a:r>
              <a:rPr lang="en-US" dirty="0"/>
              <a:t>In the running state (also called active</a:t>
            </a:r>
          </a:p>
          <a:p>
            <a:r>
              <a:rPr lang="en-US" dirty="0"/>
              <a:t>state), a process has all the needed resources and is either executing or is ready for execution.</a:t>
            </a:r>
          </a:p>
          <a:p>
            <a:r>
              <a:rPr lang="en-US" dirty="0"/>
              <a:t>In the blocked state, a process is waiting to acquire some resource.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4).png"/>
          <p:cNvPicPr>
            <a:picLocks noGrp="1" noChangeAspect="1"/>
          </p:cNvPicPr>
          <p:nvPr>
            <p:ph idx="1"/>
          </p:nvPr>
        </p:nvPicPr>
        <p:blipFill>
          <a:blip r:embed="rId2"/>
          <a:stretch>
            <a:fillRect/>
          </a:stretch>
        </p:blipFill>
        <p:spPr>
          <a:xfrm>
            <a:off x="-214346" y="-24"/>
            <a:ext cx="9358346" cy="71438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9108</TotalTime>
  <Words>1623</Words>
  <Application>Microsoft Macintosh PowerPoint</Application>
  <PresentationFormat>On-screen Show (4:3)</PresentationFormat>
  <Paragraphs>134</Paragraphs>
  <Slides>30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Theme</vt:lpstr>
      <vt:lpstr>PowerPoint Presentation</vt:lpstr>
      <vt:lpstr>Deadlocks</vt:lpstr>
      <vt:lpstr>Deadlocks</vt:lpstr>
      <vt:lpstr>Example- Deadlock</vt:lpstr>
      <vt:lpstr>Lets Recollect Deadlocks</vt:lpstr>
      <vt:lpstr>Revision</vt:lpstr>
      <vt:lpstr>PowerPoint Presentation</vt:lpstr>
      <vt:lpstr> System Model </vt:lpstr>
      <vt:lpstr>PowerPoint Presentation</vt:lpstr>
      <vt:lpstr>PowerPoint Presentation</vt:lpstr>
      <vt:lpstr>PowerPoint Presentation</vt:lpstr>
      <vt:lpstr>PowerPoint Presentation</vt:lpstr>
      <vt:lpstr>Wait for Graph</vt:lpstr>
      <vt:lpstr>PowerPoint Presentation</vt:lpstr>
      <vt:lpstr>Phantom Deadlocks</vt:lpstr>
      <vt:lpstr>Challenge</vt:lpstr>
      <vt:lpstr>To the Distributed Setting</vt:lpstr>
      <vt:lpstr>To The Distributed Setting</vt:lpstr>
      <vt:lpstr>To The Distributed Setting</vt:lpstr>
      <vt:lpstr>Resource Request Models</vt:lpstr>
      <vt:lpstr>PowerPoint Presentation</vt:lpstr>
      <vt:lpstr>PowerPoint Presentation</vt:lpstr>
      <vt:lpstr>PowerPoint Presentation</vt:lpstr>
      <vt:lpstr>PowerPoint Presentation</vt:lpstr>
      <vt:lpstr>  Hence  a system is deadlocked iff there exists  a deadlock  or knot in WFG  </vt:lpstr>
      <vt:lpstr>Deadlock Handling Strategies </vt:lpstr>
      <vt:lpstr>Centralized Deadlock-Detection Algorithms </vt:lpstr>
      <vt:lpstr>Centralized Deadlock-Detection Algorithms </vt:lpstr>
      <vt:lpstr>Centralized Deadlock-Detection Algorithms </vt:lpstr>
      <vt:lpstr>Centralized Deadlock-Detection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Spring 2019 Lecture </dc:title>
  <dc:creator>CSTAR</dc:creator>
  <cp:lastModifiedBy>Lini Thomas</cp:lastModifiedBy>
  <cp:revision>101</cp:revision>
  <dcterms:created xsi:type="dcterms:W3CDTF">2019-03-02T07:04:46Z</dcterms:created>
  <dcterms:modified xsi:type="dcterms:W3CDTF">2024-02-13T08:08:59Z</dcterms:modified>
</cp:coreProperties>
</file>