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0" r:id="rId2"/>
    <p:sldId id="363" r:id="rId3"/>
    <p:sldId id="361" r:id="rId4"/>
    <p:sldId id="435" r:id="rId5"/>
    <p:sldId id="362" r:id="rId6"/>
    <p:sldId id="268" r:id="rId7"/>
    <p:sldId id="380" r:id="rId8"/>
    <p:sldId id="381" r:id="rId9"/>
    <p:sldId id="382" r:id="rId10"/>
    <p:sldId id="389" r:id="rId11"/>
    <p:sldId id="383" r:id="rId12"/>
    <p:sldId id="384" r:id="rId13"/>
    <p:sldId id="385" r:id="rId14"/>
    <p:sldId id="386" r:id="rId15"/>
    <p:sldId id="387" r:id="rId16"/>
    <p:sldId id="388" r:id="rId17"/>
    <p:sldId id="390" r:id="rId18"/>
    <p:sldId id="364" r:id="rId19"/>
    <p:sldId id="365" r:id="rId20"/>
    <p:sldId id="391" r:id="rId21"/>
    <p:sldId id="273" r:id="rId22"/>
    <p:sldId id="44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51290"/>
  </p:normalViewPr>
  <p:slideViewPr>
    <p:cSldViewPr>
      <p:cViewPr varScale="1">
        <p:scale>
          <a:sx n="36" d="100"/>
          <a:sy n="36" d="100"/>
        </p:scale>
        <p:origin x="32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A6FD-0F16-436D-B038-E0527E66A377}" type="datetimeFigureOut">
              <a:rPr lang="en-US" smtClean="0"/>
              <a:pPr/>
              <a:t>2/17/24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6F384-214D-48A5-A3D1-195925E51D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do we need to keep track of dependencies?</a:t>
            </a:r>
          </a:p>
          <a:p>
            <a:r>
              <a:rPr lang="en-IN" dirty="0"/>
              <a:t>Suppose there</a:t>
            </a:r>
            <a:r>
              <a:rPr lang="en-IN" baseline="0" dirty="0"/>
              <a:t> is a cycle involving k and say m but not involving </a:t>
            </a:r>
            <a:r>
              <a:rPr lang="en-IN" baseline="0" dirty="0" err="1"/>
              <a:t>i</a:t>
            </a:r>
            <a:r>
              <a:rPr lang="en-IN" baseline="0" dirty="0"/>
              <a:t>, then the probes sent out by k will come back to it. It need not forward probes again as this will go on in cycles where probes keep on moving </a:t>
            </a:r>
            <a:r>
              <a:rPr lang="en-IN" baseline="0" dirty="0" err="1"/>
              <a:t>btwn</a:t>
            </a:r>
            <a:r>
              <a:rPr lang="en-IN" baseline="0" dirty="0"/>
              <a:t> k and m endlessly. A probe for initiator </a:t>
            </a:r>
            <a:r>
              <a:rPr lang="en-IN" baseline="0" dirty="0" err="1"/>
              <a:t>i</a:t>
            </a:r>
            <a:r>
              <a:rPr lang="en-IN" baseline="0" dirty="0"/>
              <a:t> need not ever be sent out again unless its a new probe by </a:t>
            </a:r>
            <a:r>
              <a:rPr lang="en-IN" baseline="0" dirty="0" err="1"/>
              <a:t>i</a:t>
            </a:r>
            <a:r>
              <a:rPr lang="en-IN" baseline="0" dirty="0"/>
              <a:t>. hence first time it receives a probe from initiator I then </a:t>
            </a:r>
            <a:r>
              <a:rPr lang="en-IN" baseline="0" dirty="0" err="1"/>
              <a:t>dep_k</a:t>
            </a:r>
            <a:r>
              <a:rPr lang="en-IN" baseline="0" dirty="0"/>
              <a:t>(</a:t>
            </a:r>
            <a:r>
              <a:rPr lang="en-IN" baseline="0" dirty="0" err="1"/>
              <a:t>i</a:t>
            </a:r>
            <a:r>
              <a:rPr lang="en-IN" baseline="0" dirty="0"/>
              <a:t>) marked as true. So if again it sees a probe from initiator I , it need not forward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https://groups.csail.mit.edu/tds/papers/Merritt/podc84.pdf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CC5F-FFF3-45F7-A3AE-AE5B9EFB2FE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7829575" cy="762000"/>
          </a:xfrm>
        </p:spPr>
        <p:txBody>
          <a:bodyPr>
            <a:normAutofit/>
          </a:bodyPr>
          <a:lstStyle/>
          <a:p>
            <a:r>
              <a:rPr lang="en-US" sz="3500" dirty="0"/>
              <a:t>Distributed Edge-Chasing Algorithm 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785794"/>
            <a:ext cx="8286808" cy="53340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A probe is sent by a blocked </a:t>
            </a:r>
          </a:p>
          <a:p>
            <a:pPr>
              <a:lnSpc>
                <a:spcPct val="140000"/>
              </a:lnSpc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proces</a:t>
            </a:r>
            <a:r>
              <a:rPr lang="en-US" sz="2400" dirty="0">
                <a:sym typeface="Symbol" panose="05050102010706020507" pitchFamily="18" charset="2"/>
              </a:rPr>
              <a:t>s to the process holding the resource.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anose="05050102010706020507" pitchFamily="18" charset="2"/>
              </a:rPr>
              <a:t>- Probe is a triplet (I, J, k)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I: ID of blocked process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anose="05050102010706020507" pitchFamily="18" charset="2"/>
              </a:rPr>
              <a:t>J:  ID of process sending the message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K: ID to which message </a:t>
            </a:r>
            <a:r>
              <a:rPr lang="en-US" sz="2400">
                <a:solidFill>
                  <a:schemeClr val="tx1"/>
                </a:solidFill>
                <a:sym typeface="Symbol" panose="05050102010706020507" pitchFamily="18" charset="2"/>
              </a:rPr>
              <a:t>is sent</a:t>
            </a: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sz="2400" dirty="0">
                <a:sym typeface="Symbol" panose="05050102010706020507" pitchFamily="18" charset="2"/>
              </a:rPr>
              <a:t>If probe is received by a blocked process, it edits and forwards the probe to the processes holding the resource it requires</a:t>
            </a:r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If initial blocked process receives back its probe; it declares deadlock</a:t>
            </a:r>
            <a:b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B12-52DF-4457-B5F6-123DB02C84B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4942" y="857232"/>
            <a:ext cx="38776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Chandy</a:t>
            </a:r>
            <a:r>
              <a:rPr lang="en-US" sz="2400" dirty="0"/>
              <a:t> </a:t>
            </a:r>
            <a:r>
              <a:rPr lang="en-US" sz="2400" dirty="0" err="1"/>
              <a:t>Misra</a:t>
            </a:r>
            <a:r>
              <a:rPr lang="en-US" sz="2400" dirty="0"/>
              <a:t> Haas Algorithm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6" y="357166"/>
            <a:ext cx="9113052" cy="485778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928670"/>
            <a:ext cx="8955506" cy="487284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62" y="357166"/>
            <a:ext cx="7479924" cy="503001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31" y="928670"/>
            <a:ext cx="7645193" cy="497286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17" y="714356"/>
            <a:ext cx="7441645" cy="499191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2795" y="785794"/>
            <a:ext cx="9328265" cy="50538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55" y="500042"/>
            <a:ext cx="8976125" cy="492922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571480"/>
            <a:ext cx="8902007" cy="485778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Mitchell and Merritt’s Algorithm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0066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When a probe initiated by a process comes back to it, the process declares deadlock.</a:t>
            </a:r>
          </a:p>
          <a:p>
            <a:r>
              <a:rPr lang="en-US" sz="2800" dirty="0"/>
              <a:t>Only one process in a cycle detects the deadlock. This simplifies the deadlock resolution – this process can abort itself to resolve the deadlock.</a:t>
            </a:r>
          </a:p>
          <a:p>
            <a:r>
              <a:rPr lang="en-US" sz="2800" dirty="0"/>
              <a:t>The site with the highest public label finally aborts itself (turns out to be the latest one that resulted in the deadlock).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Mitchell and Merritt’s Algorithm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00660"/>
          </a:xfrm>
        </p:spPr>
        <p:txBody>
          <a:bodyPr>
            <a:normAutofit/>
          </a:bodyPr>
          <a:lstStyle/>
          <a:p>
            <a:r>
              <a:rPr lang="en-US" sz="2800" dirty="0"/>
              <a:t>A blocked transaction periodically reads the public label of the blocking transaction and replaces its own public label with it.</a:t>
            </a:r>
          </a:p>
          <a:p>
            <a:r>
              <a:rPr lang="en-US" sz="2800" dirty="0"/>
              <a:t>In case of a deadlock a cycle exists. When each process keeps updating its public label, cyclically all processes will land up with the same label .</a:t>
            </a:r>
          </a:p>
          <a:p>
            <a:r>
              <a:rPr lang="en-US" sz="2800" dirty="0"/>
              <a:t>The process whose public and private label is the same and the public label is also same as the blocking process will abort (as he added the latest dependency).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571"/>
            <a:ext cx="7829575" cy="762000"/>
          </a:xfrm>
        </p:spPr>
        <p:txBody>
          <a:bodyPr>
            <a:normAutofit/>
          </a:bodyPr>
          <a:lstStyle/>
          <a:p>
            <a:r>
              <a:rPr lang="en-US" sz="3500" dirty="0"/>
              <a:t>Distributed Edge-Chasing Algorithm 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595462"/>
            <a:ext cx="7143750" cy="53340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en-US" sz="2400" u="sng" dirty="0">
                <a:solidFill>
                  <a:srgbClr val="000099"/>
                </a:solidFill>
                <a:sym typeface="Symbol" panose="05050102010706020507" pitchFamily="18" charset="2"/>
              </a:rPr>
              <a:t>To determine if a blocked process is deadlocked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  if P</a:t>
            </a:r>
            <a:r>
              <a:rPr lang="en-US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is locally dependent on itself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      then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declare a deadlock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      else for all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j</a:t>
            </a:r>
            <a:r>
              <a:rPr lang="en-US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and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such that</a:t>
            </a:r>
          </a:p>
          <a:p>
            <a:pPr lvl="2">
              <a:lnSpc>
                <a:spcPct val="14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lang="en-US" sz="2400" dirty="0">
                <a:solidFill>
                  <a:srgbClr val="000099"/>
                </a:solidFill>
                <a:sym typeface="Symbol" panose="05050102010706020507" pitchFamily="18" charset="2"/>
              </a:rPr>
              <a:t>(a)  P</a:t>
            </a:r>
            <a:r>
              <a:rPr lang="en-US" sz="24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i</a:t>
            </a:r>
            <a:r>
              <a:rPr lang="en-US" sz="2400" dirty="0">
                <a:solidFill>
                  <a:srgbClr val="000099"/>
                </a:solidFill>
                <a:sym typeface="Symbol" panose="05050102010706020507" pitchFamily="18" charset="2"/>
              </a:rPr>
              <a:t> is locally dependent upon </a:t>
            </a:r>
            <a:r>
              <a:rPr lang="en-US" sz="2400" dirty="0" err="1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sz="2400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j</a:t>
            </a:r>
            <a:r>
              <a:rPr lang="en-US" sz="2400" dirty="0">
                <a:solidFill>
                  <a:srgbClr val="000099"/>
                </a:solidFill>
                <a:sym typeface="Symbol" panose="05050102010706020507" pitchFamily="18" charset="2"/>
              </a:rPr>
              <a:t>, and</a:t>
            </a:r>
          </a:p>
          <a:p>
            <a:pPr lvl="2">
              <a:lnSpc>
                <a:spcPct val="140000"/>
              </a:lnSpc>
              <a:buFontTx/>
              <a:buNone/>
            </a:pPr>
            <a:r>
              <a:rPr lang="en-US" sz="2400" dirty="0">
                <a:solidFill>
                  <a:srgbClr val="000099"/>
                </a:solidFill>
                <a:sym typeface="Symbol" panose="05050102010706020507" pitchFamily="18" charset="2"/>
              </a:rPr>
              <a:t>           (b) </a:t>
            </a:r>
            <a:r>
              <a:rPr lang="en-US" sz="2400" dirty="0" err="1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sz="2400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j</a:t>
            </a:r>
            <a:r>
              <a:rPr lang="en-US" sz="24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99"/>
                </a:solidFill>
                <a:sym typeface="Symbol" panose="05050102010706020507" pitchFamily="18" charset="2"/>
              </a:rPr>
              <a:t>is waiting on </a:t>
            </a:r>
            <a:r>
              <a:rPr lang="en-US" sz="2400" dirty="0" err="1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sz="2400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k</a:t>
            </a:r>
            <a:r>
              <a:rPr lang="en-US" sz="2400" dirty="0">
                <a:solidFill>
                  <a:srgbClr val="000099"/>
                </a:solidFill>
                <a:sym typeface="Symbol" panose="05050102010706020507" pitchFamily="18" charset="2"/>
              </a:rPr>
              <a:t>, and</a:t>
            </a:r>
          </a:p>
          <a:p>
            <a:pPr lvl="2">
              <a:lnSpc>
                <a:spcPct val="140000"/>
              </a:lnSpc>
              <a:buFontTx/>
              <a:buNone/>
            </a:pPr>
            <a:r>
              <a:rPr lang="en-US" sz="2400" dirty="0">
                <a:solidFill>
                  <a:srgbClr val="000099"/>
                </a:solidFill>
                <a:sym typeface="Symbol" panose="05050102010706020507" pitchFamily="18" charset="2"/>
              </a:rPr>
              <a:t>           (c) </a:t>
            </a:r>
            <a:r>
              <a:rPr lang="en-US" sz="2400" dirty="0" err="1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sz="2400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j</a:t>
            </a:r>
            <a:r>
              <a:rPr lang="en-US" sz="24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99"/>
                </a:solidFill>
                <a:sym typeface="Symbol" panose="05050102010706020507" pitchFamily="18" charset="2"/>
              </a:rPr>
              <a:t>and </a:t>
            </a:r>
            <a:r>
              <a:rPr lang="en-US" sz="2400" dirty="0" err="1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sz="2400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k</a:t>
            </a:r>
            <a:r>
              <a:rPr lang="en-US" sz="24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99"/>
                </a:solidFill>
                <a:sym typeface="Symbol" panose="05050102010706020507" pitchFamily="18" charset="2"/>
              </a:rPr>
              <a:t>are on different sites,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                     send </a:t>
            </a:r>
            <a:r>
              <a:rPr lang="en-US" sz="2400" i="1" dirty="0">
                <a:solidFill>
                  <a:schemeClr val="tx1"/>
                </a:solidFill>
                <a:sym typeface="Symbol" panose="05050102010706020507" pitchFamily="18" charset="2"/>
              </a:rPr>
              <a:t>probe (</a:t>
            </a:r>
            <a:r>
              <a:rPr lang="en-US" sz="2400" i="1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sz="2400" i="1" dirty="0">
                <a:solidFill>
                  <a:schemeClr val="tx1"/>
                </a:solidFill>
                <a:sym typeface="Symbol" panose="05050102010706020507" pitchFamily="18" charset="2"/>
              </a:rPr>
              <a:t>, j, k)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to the home site of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B12-52DF-4457-B5F6-123DB02C84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4942" y="857232"/>
            <a:ext cx="38776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Chandy</a:t>
            </a:r>
            <a:r>
              <a:rPr lang="en-US" sz="2400" dirty="0"/>
              <a:t> </a:t>
            </a:r>
            <a:r>
              <a:rPr lang="en-US" sz="2400" dirty="0" err="1"/>
              <a:t>Misra</a:t>
            </a:r>
            <a:r>
              <a:rPr lang="en-US" sz="2400" dirty="0"/>
              <a:t> Haas Algorithm</a:t>
            </a:r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If we assume that process’ can fail, then can there be phantom deadlocks? HW</a:t>
            </a:r>
          </a:p>
          <a:p>
            <a:r>
              <a:rPr lang="en-IN" dirty="0">
                <a:solidFill>
                  <a:srgbClr val="FF0000"/>
                </a:solidFill>
              </a:rPr>
              <a:t>Can we modify the algorithm further to allow the process with lowest priority to abort HW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Mitchell and Merritt’s Algorithm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01080" cy="557216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Message Complexity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If we assume that a deadlock persists long enough to be detected, the worst-case complexity of the algorithm is s(s -1)/2 Transmit steps, where s is the number of processes in the cycle.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 the value transmitted being larger than your public label is a necessary but not sufficient condition </a:t>
            </a:r>
            <a:r>
              <a:rPr lang="en-IN"/>
              <a:t>for deadlock.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762000"/>
            <a:ext cx="8058149" cy="5715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200" u="sng" dirty="0">
                <a:solidFill>
                  <a:srgbClr val="000099"/>
                </a:solidFill>
                <a:sym typeface="Symbol" panose="05050102010706020507" pitchFamily="18" charset="2"/>
              </a:rPr>
              <a:t>On the receipt of </a:t>
            </a:r>
            <a:r>
              <a:rPr lang="en-US" sz="2200" i="1" u="sng" dirty="0">
                <a:solidFill>
                  <a:srgbClr val="000099"/>
                </a:solidFill>
                <a:sym typeface="Symbol" panose="05050102010706020507" pitchFamily="18" charset="2"/>
              </a:rPr>
              <a:t>probe (</a:t>
            </a:r>
            <a:r>
              <a:rPr lang="en-US" sz="2200" i="1" u="sng" dirty="0" err="1">
                <a:solidFill>
                  <a:srgbClr val="000099"/>
                </a:solidFill>
                <a:sym typeface="Symbol" panose="05050102010706020507" pitchFamily="18" charset="2"/>
              </a:rPr>
              <a:t>i</a:t>
            </a:r>
            <a:r>
              <a:rPr lang="en-US" sz="2200" i="1" u="sng" dirty="0">
                <a:solidFill>
                  <a:srgbClr val="000099"/>
                </a:solidFill>
                <a:sym typeface="Symbol" panose="05050102010706020507" pitchFamily="18" charset="2"/>
              </a:rPr>
              <a:t>, j, k), </a:t>
            </a:r>
            <a:r>
              <a:rPr lang="en-US" sz="2200" u="sng" dirty="0">
                <a:solidFill>
                  <a:srgbClr val="000099"/>
                </a:solidFill>
                <a:sym typeface="Symbol" panose="05050102010706020507" pitchFamily="18" charset="2"/>
              </a:rPr>
              <a:t>the site takes the </a:t>
            </a:r>
            <a:r>
              <a:rPr lang="en-US" sz="2200" u="sng" dirty="0" err="1">
                <a:solidFill>
                  <a:srgbClr val="000099"/>
                </a:solidFill>
                <a:sym typeface="Symbol" panose="05050102010706020507" pitchFamily="18" charset="2"/>
              </a:rPr>
              <a:t>foll</a:t>
            </a:r>
            <a:r>
              <a:rPr lang="en-US" sz="2200" u="sng" dirty="0">
                <a:solidFill>
                  <a:srgbClr val="000099"/>
                </a:solidFill>
                <a:sym typeface="Symbol" panose="05050102010706020507" pitchFamily="18" charset="2"/>
              </a:rPr>
              <a:t>. actions: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sz="2200" baseline="30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if   (a) </a:t>
            </a: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baseline="-25000" dirty="0" err="1">
                <a:solidFill>
                  <a:schemeClr val="tx1"/>
                </a:solidFill>
              </a:rPr>
              <a:t>k</a:t>
            </a:r>
            <a:r>
              <a:rPr lang="en-US" sz="2200" dirty="0">
                <a:solidFill>
                  <a:schemeClr val="tx1"/>
                </a:solidFill>
              </a:rPr>
              <a:t> is blocked, and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     (b) </a:t>
            </a:r>
            <a:r>
              <a:rPr lang="en-US" sz="2200" i="1" dirty="0" err="1">
                <a:solidFill>
                  <a:schemeClr val="tx1"/>
                </a:solidFill>
              </a:rPr>
              <a:t>dependent</a:t>
            </a:r>
            <a:r>
              <a:rPr lang="en-US" sz="2200" i="1" baseline="-25000" dirty="0" err="1">
                <a:solidFill>
                  <a:schemeClr val="tx1"/>
                </a:solidFill>
              </a:rPr>
              <a:t>k</a:t>
            </a:r>
            <a:r>
              <a:rPr lang="en-US" sz="2200" i="1" dirty="0">
                <a:solidFill>
                  <a:schemeClr val="tx1"/>
                </a:solidFill>
              </a:rPr>
              <a:t>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) </a:t>
            </a:r>
            <a:r>
              <a:rPr lang="en-US" sz="2200" dirty="0">
                <a:solidFill>
                  <a:schemeClr val="tx1"/>
                </a:solidFill>
              </a:rPr>
              <a:t> is false, and</a:t>
            </a:r>
            <a:r>
              <a:rPr lang="en-US" sz="2000" dirty="0">
                <a:solidFill>
                  <a:srgbClr val="FF0000"/>
                </a:solidFill>
              </a:rPr>
              <a:t> //</a:t>
            </a:r>
            <a:r>
              <a:rPr lang="en-US" sz="2000" dirty="0" err="1">
                <a:solidFill>
                  <a:srgbClr val="FF0000"/>
                </a:solidFill>
              </a:rPr>
              <a:t>Pk</a:t>
            </a:r>
            <a:r>
              <a:rPr lang="en-US" sz="2000" dirty="0">
                <a:solidFill>
                  <a:srgbClr val="FF0000"/>
                </a:solidFill>
              </a:rPr>
              <a:t> knows of I’s dependency on it.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     (c) </a:t>
            </a: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baseline="-25000" dirty="0" err="1">
                <a:solidFill>
                  <a:schemeClr val="tx1"/>
                </a:solidFill>
              </a:rPr>
              <a:t>k</a:t>
            </a:r>
            <a:r>
              <a:rPr lang="en-US" sz="2200" baseline="-250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has not replied to all requests of </a:t>
            </a: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baseline="-25000" dirty="0" err="1">
                <a:solidFill>
                  <a:schemeClr val="tx1"/>
                </a:solidFill>
              </a:rPr>
              <a:t>j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then  begin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     </a:t>
            </a:r>
            <a:r>
              <a:rPr lang="en-US" sz="2200" i="1" dirty="0" err="1">
                <a:solidFill>
                  <a:schemeClr val="tx1"/>
                </a:solidFill>
              </a:rPr>
              <a:t>dependent</a:t>
            </a:r>
            <a:r>
              <a:rPr lang="en-US" sz="2200" i="1" baseline="-25000" dirty="0" err="1">
                <a:solidFill>
                  <a:schemeClr val="tx1"/>
                </a:solidFill>
              </a:rPr>
              <a:t>k</a:t>
            </a:r>
            <a:r>
              <a:rPr lang="en-US" sz="2200" i="1" dirty="0">
                <a:solidFill>
                  <a:schemeClr val="tx1"/>
                </a:solidFill>
              </a:rPr>
              <a:t>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) </a:t>
            </a:r>
            <a:r>
              <a:rPr lang="en-US" sz="2200" dirty="0">
                <a:solidFill>
                  <a:schemeClr val="tx1"/>
                </a:solidFill>
              </a:rPr>
              <a:t>= true;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     if k =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then declare that </a:t>
            </a:r>
            <a:r>
              <a:rPr lang="en-US" sz="2200" dirty="0">
                <a:solidFill>
                  <a:srgbClr val="FF0000"/>
                </a:solidFill>
              </a:rPr>
              <a:t>P</a:t>
            </a:r>
            <a:r>
              <a:rPr lang="en-US" sz="2200" baseline="-25000" dirty="0">
                <a:solidFill>
                  <a:srgbClr val="FF0000"/>
                </a:solidFill>
              </a:rPr>
              <a:t>i</a:t>
            </a:r>
            <a:r>
              <a:rPr lang="en-US" sz="2200" dirty="0">
                <a:solidFill>
                  <a:srgbClr val="FF0000"/>
                </a:solidFill>
              </a:rPr>
              <a:t> is deadlocked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     else for all P</a:t>
            </a:r>
            <a:r>
              <a:rPr lang="en-US" sz="2200" baseline="-250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</a:rPr>
              <a:t>and </a:t>
            </a: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baseline="-25000" dirty="0" err="1">
                <a:solidFill>
                  <a:schemeClr val="tx1"/>
                </a:solidFill>
              </a:rPr>
              <a:t>n</a:t>
            </a:r>
            <a:r>
              <a:rPr lang="en-US" sz="2200" baseline="-250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such that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rgbClr val="000099"/>
                </a:solidFill>
              </a:rPr>
              <a:t>        (</a:t>
            </a:r>
            <a:r>
              <a:rPr lang="en-US" sz="2200" dirty="0" err="1">
                <a:solidFill>
                  <a:srgbClr val="000099"/>
                </a:solidFill>
              </a:rPr>
              <a:t>i</a:t>
            </a:r>
            <a:r>
              <a:rPr lang="en-US" sz="2200" dirty="0">
                <a:solidFill>
                  <a:srgbClr val="000099"/>
                </a:solidFill>
              </a:rPr>
              <a:t>) </a:t>
            </a:r>
            <a:r>
              <a:rPr lang="en-US" sz="2200" dirty="0" err="1">
                <a:solidFill>
                  <a:srgbClr val="000099"/>
                </a:solidFill>
              </a:rPr>
              <a:t>P</a:t>
            </a:r>
            <a:r>
              <a:rPr lang="en-US" sz="2200" baseline="-25000" dirty="0" err="1">
                <a:solidFill>
                  <a:srgbClr val="000099"/>
                </a:solidFill>
              </a:rPr>
              <a:t>k</a:t>
            </a:r>
            <a:r>
              <a:rPr lang="en-US" sz="2200" baseline="-25000" dirty="0">
                <a:solidFill>
                  <a:srgbClr val="000099"/>
                </a:solidFill>
              </a:rPr>
              <a:t> </a:t>
            </a:r>
            <a:r>
              <a:rPr lang="en-US" sz="2200" dirty="0">
                <a:solidFill>
                  <a:srgbClr val="000099"/>
                </a:solidFill>
              </a:rPr>
              <a:t>is locally dependent upon P</a:t>
            </a:r>
            <a:r>
              <a:rPr lang="en-US" sz="2200" baseline="-25000" dirty="0">
                <a:solidFill>
                  <a:srgbClr val="000099"/>
                </a:solidFill>
              </a:rPr>
              <a:t>m</a:t>
            </a:r>
            <a:r>
              <a:rPr lang="en-US" sz="2200" dirty="0">
                <a:solidFill>
                  <a:srgbClr val="000099"/>
                </a:solidFill>
              </a:rPr>
              <a:t>, and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rgbClr val="000099"/>
                </a:solidFill>
              </a:rPr>
              <a:t>        (ii) P</a:t>
            </a:r>
            <a:r>
              <a:rPr lang="en-US" sz="2200" baseline="-25000" dirty="0">
                <a:solidFill>
                  <a:srgbClr val="000099"/>
                </a:solidFill>
              </a:rPr>
              <a:t>m </a:t>
            </a:r>
            <a:r>
              <a:rPr lang="en-US" sz="2200" dirty="0">
                <a:solidFill>
                  <a:srgbClr val="000099"/>
                </a:solidFill>
              </a:rPr>
              <a:t>is waiting on </a:t>
            </a:r>
            <a:r>
              <a:rPr lang="en-US" sz="2200" dirty="0" err="1">
                <a:solidFill>
                  <a:srgbClr val="000099"/>
                </a:solidFill>
              </a:rPr>
              <a:t>P</a:t>
            </a:r>
            <a:r>
              <a:rPr lang="en-US" sz="2200" baseline="-25000" dirty="0" err="1">
                <a:solidFill>
                  <a:srgbClr val="000099"/>
                </a:solidFill>
              </a:rPr>
              <a:t>n</a:t>
            </a:r>
            <a:r>
              <a:rPr lang="en-US" sz="2200" dirty="0">
                <a:solidFill>
                  <a:srgbClr val="000099"/>
                </a:solidFill>
              </a:rPr>
              <a:t>, and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rgbClr val="000099"/>
                </a:solidFill>
              </a:rPr>
              <a:t>        (iii) P</a:t>
            </a:r>
            <a:r>
              <a:rPr lang="en-US" sz="2200" baseline="-25000" dirty="0">
                <a:solidFill>
                  <a:srgbClr val="000099"/>
                </a:solidFill>
              </a:rPr>
              <a:t>m </a:t>
            </a:r>
            <a:r>
              <a:rPr lang="en-US" sz="2200" dirty="0">
                <a:solidFill>
                  <a:srgbClr val="000099"/>
                </a:solidFill>
              </a:rPr>
              <a:t>and </a:t>
            </a:r>
            <a:r>
              <a:rPr lang="en-US" sz="2200" dirty="0" err="1">
                <a:solidFill>
                  <a:srgbClr val="000099"/>
                </a:solidFill>
              </a:rPr>
              <a:t>P</a:t>
            </a:r>
            <a:r>
              <a:rPr lang="en-US" sz="2200" baseline="-25000" dirty="0" err="1">
                <a:solidFill>
                  <a:srgbClr val="000099"/>
                </a:solidFill>
              </a:rPr>
              <a:t>n</a:t>
            </a:r>
            <a:r>
              <a:rPr lang="en-US" sz="2200" baseline="-25000" dirty="0">
                <a:solidFill>
                  <a:srgbClr val="000099"/>
                </a:solidFill>
              </a:rPr>
              <a:t> </a:t>
            </a:r>
            <a:r>
              <a:rPr lang="en-US" sz="2200" dirty="0">
                <a:solidFill>
                  <a:srgbClr val="000099"/>
                </a:solidFill>
              </a:rPr>
              <a:t>are on different sites,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               send </a:t>
            </a:r>
            <a:r>
              <a:rPr lang="en-US" sz="2200" i="1" dirty="0">
                <a:solidFill>
                  <a:schemeClr val="tx1"/>
                </a:solidFill>
              </a:rPr>
              <a:t>probe 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, m, n) </a:t>
            </a:r>
            <a:r>
              <a:rPr lang="en-US" sz="2200" dirty="0">
                <a:solidFill>
                  <a:schemeClr val="tx1"/>
                </a:solidFill>
              </a:rPr>
              <a:t>to the home site of </a:t>
            </a: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baseline="-25000" dirty="0" err="1">
                <a:solidFill>
                  <a:schemeClr val="tx1"/>
                </a:solidFill>
              </a:rPr>
              <a:t>n</a:t>
            </a:r>
            <a:endParaRPr lang="en-US" sz="2200" baseline="-250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end.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B12-52DF-4457-B5F6-123DB02C84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31" y="1214422"/>
            <a:ext cx="8341111" cy="39271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Other Edge - Chasing Algorithms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990600"/>
            <a:ext cx="6972300" cy="5410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The Mitchell – Merritt Algorithm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Sinha –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Nataranjan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Algorithm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B12-52DF-4457-B5F6-123DB02C84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Mitchell and Merritt’s Algorithm for single resource model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01080" cy="5000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Works on the single resource model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Belongs to the class of edge-chasing algorithms where probes are sent in opposite direction of the edges of WFG.</a:t>
            </a:r>
          </a:p>
          <a:p>
            <a:r>
              <a:rPr lang="en-US" sz="2800" dirty="0"/>
              <a:t>Each node has two labels- Private and Public where initially both has same values</a:t>
            </a:r>
          </a:p>
          <a:p>
            <a:r>
              <a:rPr lang="en-US" sz="2800" dirty="0"/>
              <a:t>Private is unique but might change</a:t>
            </a:r>
          </a:p>
          <a:p>
            <a:r>
              <a:rPr lang="en-US" sz="2800" dirty="0"/>
              <a:t>Has four </a:t>
            </a:r>
            <a:r>
              <a:rPr lang="en-US" sz="2800" dirty="0" err="1"/>
              <a:t>nondeteministic</a:t>
            </a:r>
            <a:r>
              <a:rPr lang="en-US" sz="2800" dirty="0"/>
              <a:t> state transitions</a:t>
            </a:r>
          </a:p>
          <a:p>
            <a:pPr>
              <a:buNone/>
            </a:pPr>
            <a:r>
              <a:rPr lang="en-US" sz="2800" dirty="0"/>
              <a:t>                - Block, Transmit, Detect, Activate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714356"/>
            <a:ext cx="9085498" cy="542928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841" y="999331"/>
            <a:ext cx="9083435" cy="492999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5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83" y="857232"/>
            <a:ext cx="8804397" cy="507209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9947</TotalTime>
  <Words>818</Words>
  <Application>Microsoft Macintosh PowerPoint</Application>
  <PresentationFormat>On-screen Show (4:3)</PresentationFormat>
  <Paragraphs>75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Distributed Edge-Chasing Algorithm </vt:lpstr>
      <vt:lpstr>Distributed Edge-Chasing Algorithm </vt:lpstr>
      <vt:lpstr>PowerPoint Presentation</vt:lpstr>
      <vt:lpstr>PowerPoint Presentation</vt:lpstr>
      <vt:lpstr>Other Edge - Chasing Algorithms</vt:lpstr>
      <vt:lpstr>Mitchell and Merritt’s Algorithm for single resource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Mitchell and Merritt’s Algorithm</vt:lpstr>
      <vt:lpstr>Mitchell and Merritt’s Algorithm</vt:lpstr>
      <vt:lpstr>PowerPoint Presentation</vt:lpstr>
      <vt:lpstr>Mitchell and Merritt’s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Spring 2019 Lecture </dc:title>
  <dc:creator>CSTAR</dc:creator>
  <cp:lastModifiedBy>Lini Thomas</cp:lastModifiedBy>
  <cp:revision>103</cp:revision>
  <dcterms:created xsi:type="dcterms:W3CDTF">2019-03-02T07:04:46Z</dcterms:created>
  <dcterms:modified xsi:type="dcterms:W3CDTF">2024-02-17T14:49:51Z</dcterms:modified>
</cp:coreProperties>
</file>