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514" r:id="rId2"/>
    <p:sldId id="471" r:id="rId3"/>
    <p:sldId id="472" r:id="rId4"/>
    <p:sldId id="497" r:id="rId5"/>
    <p:sldId id="494" r:id="rId6"/>
    <p:sldId id="492" r:id="rId7"/>
    <p:sldId id="473" r:id="rId8"/>
    <p:sldId id="509" r:id="rId9"/>
    <p:sldId id="510" r:id="rId10"/>
    <p:sldId id="511" r:id="rId11"/>
    <p:sldId id="513" r:id="rId1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FF0000"/>
    <a:srgbClr val="9DFFFF"/>
    <a:srgbClr val="005200"/>
    <a:srgbClr val="00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79102" autoAdjust="0"/>
  </p:normalViewPr>
  <p:slideViewPr>
    <p:cSldViewPr>
      <p:cViewPr varScale="1">
        <p:scale>
          <a:sx n="87" d="100"/>
          <a:sy n="87" d="100"/>
        </p:scale>
        <p:origin x="13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fld id="{CE989A72-460D-4FA3-8AAA-D38A21889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8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2D66A9-7911-4460-8DC2-DC3A710F3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3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D66A9-7911-4460-8DC2-DC3A710F304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D66A9-7911-4460-8DC2-DC3A710F304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77000"/>
            <a:ext cx="6538340" cy="38100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190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INDIAN INSTITUTE OF TECHNOLOGY KHARAGPUR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4846320"/>
            <a:ext cx="1291167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98" y="838200"/>
            <a:ext cx="10011403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72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7213" y="1989967"/>
            <a:ext cx="8284202" cy="685800"/>
          </a:xfrm>
        </p:spPr>
        <p:txBody>
          <a:bodyPr>
            <a:normAutofit/>
          </a:bodyPr>
          <a:lstStyle>
            <a:lvl1pPr marL="0" indent="0" algn="l">
              <a:buNone/>
              <a:defRPr sz="2667" b="1" cap="all" spc="98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373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3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5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79734">
              <a:spcAft>
                <a:spcPts val="643"/>
              </a:spcAft>
            </a:pPr>
            <a:r>
              <a:rPr lang="en-US" sz="2571" i="1" cap="none" spc="129" dirty="0">
                <a:solidFill>
                  <a:srgbClr val="D1282E"/>
                </a:solidFill>
              </a:rPr>
              <a:t>CS60002: Distributed Systems</a:t>
            </a:r>
            <a:endParaRPr lang="en-IN" sz="2571" i="1" cap="none" spc="129" dirty="0">
              <a:solidFill>
                <a:srgbClr val="D1282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445551" y="6292692"/>
            <a:ext cx="580571" cy="36861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E1BD0BE4-C165-4A97-9685-8F391A2EAA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" y="5773802"/>
            <a:ext cx="1054102" cy="9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1" y="0"/>
            <a:ext cx="1291167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4" name="TextBox 13"/>
          <p:cNvSpPr txBox="1"/>
          <p:nvPr/>
        </p:nvSpPr>
        <p:spPr>
          <a:xfrm>
            <a:off x="3991429" y="2888238"/>
            <a:ext cx="4695049" cy="1447503"/>
          </a:xfrm>
          <a:prstGeom prst="rect">
            <a:avLst/>
          </a:prstGeom>
          <a:noFill/>
        </p:spPr>
        <p:txBody>
          <a:bodyPr wrap="none" lIns="97971" tIns="48986" rIns="97971" bIns="48986" rtlCol="0">
            <a:spAutoFit/>
          </a:bodyPr>
          <a:lstStyle/>
          <a:p>
            <a:r>
              <a:rPr lang="en-US" sz="2191" b="1" dirty="0" err="1">
                <a:latin typeface="Arial Narrow" panose="020B0606020202030204" pitchFamily="34" charset="0"/>
              </a:rPr>
              <a:t>Pallab</a:t>
            </a:r>
            <a:r>
              <a:rPr lang="en-US" sz="2191" b="1" dirty="0">
                <a:latin typeface="Arial Narrow" panose="020B0606020202030204" pitchFamily="34" charset="0"/>
              </a:rPr>
              <a:t> </a:t>
            </a:r>
            <a:r>
              <a:rPr lang="en-US" sz="2191" b="1" dirty="0" err="1">
                <a:latin typeface="Arial Narrow" panose="020B0606020202030204" pitchFamily="34" charset="0"/>
              </a:rPr>
              <a:t>Dasgupta</a:t>
            </a:r>
            <a:endParaRPr lang="en-US" sz="2191" b="1" dirty="0">
              <a:latin typeface="Arial Narrow" panose="020B0606020202030204" pitchFamily="34" charset="0"/>
            </a:endParaRPr>
          </a:p>
          <a:p>
            <a:r>
              <a:rPr lang="en-US" sz="2191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Dept. of Computer Sc. &amp; </a:t>
            </a:r>
            <a:r>
              <a:rPr lang="en-US" sz="2191" b="1" dirty="0" err="1">
                <a:latin typeface="Arial Narrow" panose="020B0606020202030204" pitchFamily="34" charset="0"/>
              </a:rPr>
              <a:t>Engg</a:t>
            </a:r>
            <a:r>
              <a:rPr lang="en-US" sz="2191" b="1" dirty="0">
                <a:latin typeface="Arial Narrow" panose="020B0606020202030204" pitchFamily="34" charset="0"/>
              </a:rPr>
              <a:t>.,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Indian Institute of Technology </a:t>
            </a:r>
            <a:r>
              <a:rPr lang="en-US" sz="2191" b="1" dirty="0" err="1">
                <a:latin typeface="Arial Narrow" panose="020B0606020202030204" pitchFamily="34" charset="0"/>
              </a:rPr>
              <a:t>Kharagpur</a:t>
            </a:r>
            <a:endParaRPr lang="en-US" sz="2191" b="1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0145" y="2888238"/>
            <a:ext cx="171284" cy="144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71" tIns="48986" rIns="97971" bIns="48986" spcCol="0" rtlCol="0" anchor="ctr"/>
          <a:lstStyle/>
          <a:p>
            <a:pPr algn="ctr"/>
            <a:endParaRPr lang="en-IN" sz="1524"/>
          </a:p>
        </p:txBody>
      </p:sp>
    </p:spTree>
    <p:extLst>
      <p:ext uri="{BB962C8B-B14F-4D97-AF65-F5344CB8AC3E}">
        <p14:creationId xmlns:p14="http://schemas.microsoft.com/office/powerpoint/2010/main" val="203855493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580C-DCF1-4347-B2C4-8703E6637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4747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4CA7-B82A-41E7-A1B7-1FEE33BBB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937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200" y="6477000"/>
            <a:ext cx="7416800" cy="29972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IN" dirty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C27D570-BF8C-42DF-B5C0-15D4E0E9C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658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184" b="0" cap="all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1670" b="0" cap="all" spc="98" baseline="0">
                <a:solidFill>
                  <a:schemeClr val="tx2"/>
                </a:solidFill>
                <a:latin typeface="+mj-lt"/>
              </a:defRPr>
            </a:lvl1pPr>
            <a:lvl2pPr marL="373242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2pPr>
            <a:lvl3pPr marL="746484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3pPr>
            <a:lvl4pPr marL="111972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4pPr>
            <a:lvl5pPr marL="1492968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5pPr>
            <a:lvl6pPr marL="1866210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6pPr>
            <a:lvl7pPr marL="2239451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7pPr>
            <a:lvl8pPr marL="2612693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8pPr>
            <a:lvl9pPr marL="298593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A75D91-7579-4A08-A661-0AF286919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31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31B-CD87-4D23-A5C4-A82E581DE2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132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451" b="0" cap="all" spc="82" baseline="0">
                <a:solidFill>
                  <a:schemeClr val="tx1"/>
                </a:solidFill>
                <a:latin typeface="+mj-lt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451" b="0" kern="1200" cap="all" spc="82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marL="0" lvl="0" indent="0" algn="l" defTabSz="74648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8B6-3E4A-4DA5-A23E-37C3923C2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2C54-702C-4AB2-B359-EBD12BC9A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650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2925-BEEA-443D-9483-F3ABF4268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95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600200"/>
            <a:ext cx="6815668" cy="4480560"/>
          </a:xfrm>
        </p:spPr>
        <p:txBody>
          <a:bodyPr/>
          <a:lstStyle>
            <a:lvl1pPr>
              <a:defRPr sz="2612"/>
            </a:lvl1pPr>
            <a:lvl2pPr>
              <a:defRPr sz="2322"/>
            </a:lvl2pPr>
            <a:lvl3pPr>
              <a:defRPr sz="1959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0"/>
            <a:ext cx="4011085" cy="4480560"/>
          </a:xfrm>
        </p:spPr>
        <p:txBody>
          <a:bodyPr>
            <a:normAutofit/>
          </a:bodyPr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901-6E74-48F2-8CD5-5860A4F8E2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72146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7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612"/>
            </a:lvl1pPr>
            <a:lvl2pPr marL="373242" indent="0">
              <a:buNone/>
              <a:defRPr sz="2322"/>
            </a:lvl2pPr>
            <a:lvl3pPr marL="746484" indent="0">
              <a:buNone/>
              <a:defRPr sz="1959"/>
            </a:lvl3pPr>
            <a:lvl4pPr marL="1119725" indent="0">
              <a:buNone/>
              <a:defRPr sz="1670"/>
            </a:lvl4pPr>
            <a:lvl5pPr marL="1492968" indent="0">
              <a:buNone/>
              <a:defRPr sz="1670"/>
            </a:lvl5pPr>
            <a:lvl6pPr marL="1866210" indent="0">
              <a:buNone/>
              <a:defRPr sz="1670"/>
            </a:lvl6pPr>
            <a:lvl7pPr marL="2239451" indent="0">
              <a:buNone/>
              <a:defRPr sz="1670"/>
            </a:lvl7pPr>
            <a:lvl8pPr marL="2612693" indent="0">
              <a:buNone/>
              <a:defRPr sz="1670"/>
            </a:lvl8pPr>
            <a:lvl9pPr marL="2985935" indent="0">
              <a:buNone/>
              <a:defRPr sz="167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5715000"/>
            <a:ext cx="10871201" cy="457200"/>
          </a:xfrm>
        </p:spPr>
        <p:txBody>
          <a:bodyPr/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269A0-92A2-4CA9-AA5C-C99229AD8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4953000"/>
            <a:ext cx="10871201" cy="762000"/>
          </a:xfrm>
        </p:spPr>
        <p:txBody>
          <a:bodyPr anchor="t">
            <a:normAutofit/>
          </a:bodyPr>
          <a:lstStyle>
            <a:lvl1pPr>
              <a:defRPr sz="2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56629093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999" y="152718"/>
            <a:ext cx="11379200" cy="609282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66801"/>
            <a:ext cx="11176000" cy="5059363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2400" y="6438904"/>
            <a:ext cx="1625600" cy="342900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016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477001"/>
            <a:ext cx="7416800" cy="299720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161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381740" y="6276342"/>
            <a:ext cx="706120" cy="30480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670" b="1">
                <a:solidFill>
                  <a:schemeClr val="tx2"/>
                </a:solidFill>
              </a:defRPr>
            </a:lvl1pPr>
          </a:lstStyle>
          <a:p>
            <a:fld id="{58AE49E0-B03E-4530-B80B-0CE99A83F9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8" name="Rectangle 7"/>
          <p:cNvSpPr/>
          <p:nvPr/>
        </p:nvSpPr>
        <p:spPr>
          <a:xfrm>
            <a:off x="12001499" y="1066800"/>
            <a:ext cx="190502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9" name="Rectangle 8"/>
          <p:cNvSpPr/>
          <p:nvPr/>
        </p:nvSpPr>
        <p:spPr>
          <a:xfrm>
            <a:off x="1" y="12700"/>
            <a:ext cx="4064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" y="1066800"/>
            <a:ext cx="406401" cy="580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1175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dissolve/>
  </p:transition>
  <p:hf hdr="0" dt="0"/>
  <p:txStyles>
    <p:titleStyle>
      <a:lvl1pPr algn="l" defTabSz="746484" rtl="0" eaLnBrk="1" latinLnBrk="0" hangingPunct="1">
        <a:spcBef>
          <a:spcPct val="0"/>
        </a:spcBef>
        <a:buNone/>
        <a:defRPr sz="2975" b="1" kern="1200" cap="none" spc="-5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746484" rtl="0" eaLnBrk="1" latinLnBrk="0" hangingPunct="1">
        <a:spcBef>
          <a:spcPct val="20000"/>
        </a:spcBef>
        <a:spcAft>
          <a:spcPts val="490"/>
        </a:spcAft>
        <a:buFont typeface="Arial" pitchFamily="34" charset="0"/>
        <a:buNone/>
        <a:defRPr sz="167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373242" indent="-149296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93310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306347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1679589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052831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6pPr>
      <a:lvl7pPr marL="2426072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7pPr>
      <a:lvl8pPr marL="279931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8pPr>
      <a:lvl9pPr marL="3172556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73242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746484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1972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492968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186621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239451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612693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298593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A33A-3FF0-0D47-B12C-9451F189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7" y="2348880"/>
            <a:ext cx="11379200" cy="609282"/>
          </a:xfrm>
        </p:spPr>
        <p:txBody>
          <a:bodyPr/>
          <a:lstStyle/>
          <a:p>
            <a:r>
              <a:rPr lang="en-US" b="0" dirty="0"/>
              <a:t>Edited slides of </a:t>
            </a:r>
            <a:r>
              <a:rPr lang="en-US" b="0" dirty="0" err="1"/>
              <a:t>Pallabh</a:t>
            </a:r>
            <a:r>
              <a:rPr lang="en-US" b="0" dirty="0"/>
              <a:t> Dasgupta and </a:t>
            </a:r>
            <a:br>
              <a:rPr lang="en-US" b="0" dirty="0"/>
            </a:br>
            <a:r>
              <a:rPr lang="en-US" b="0" dirty="0"/>
              <a:t>content from </a:t>
            </a:r>
            <a:r>
              <a:rPr lang="en-US" b="0" dirty="0" err="1"/>
              <a:t>Kshemkalyani</a:t>
            </a:r>
            <a:r>
              <a:rPr lang="en-US" b="0" dirty="0"/>
              <a:t> text 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F09E1-18F3-C340-B394-BB8FF892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5887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BAC2-5F6A-0548-A5C2-BFCF8BA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17633-E6E5-9D45-8AFC-1FE22235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Content Placeholder 10" descr="A text on a white background&#10;&#10;Description automatically generated">
            <a:extLst>
              <a:ext uri="{FF2B5EF4-FFF2-40B4-BE49-F238E27FC236}">
                <a16:creationId xmlns:a16="http://schemas.microsoft.com/office/drawing/2014/main" id="{BB6EB796-784B-F840-8EF9-0DB46382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7" y="152718"/>
            <a:ext cx="7831427" cy="3417350"/>
          </a:xfrm>
        </p:spPr>
      </p:pic>
      <p:pic>
        <p:nvPicPr>
          <p:cNvPr id="13" name="Picture 12" descr="A text on a page&#10;&#10;Description automatically generated">
            <a:extLst>
              <a:ext uri="{FF2B5EF4-FFF2-40B4-BE49-F238E27FC236}">
                <a16:creationId xmlns:a16="http://schemas.microsoft.com/office/drawing/2014/main" id="{A2139FF2-ACE1-A547-A612-4F6A3B1E4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19" y="3356992"/>
            <a:ext cx="8154375" cy="28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1455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B473-B881-C24F-9E81-7BF676B5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7634-B86F-1C45-8511-F41B8DAB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non malicious </a:t>
            </a:r>
            <a:r>
              <a:rPr lang="en-US" dirty="0" err="1"/>
              <a:t>phaseking</a:t>
            </a:r>
            <a:r>
              <a:rPr lang="en-US" dirty="0"/>
              <a:t> executes his two rounds; the values of the non malicious processes will not change with any further phase king rounds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dirty="0"/>
              <a:t>Going forward, all the non faulty processes already have agreed on a same value. That is </a:t>
            </a:r>
            <a:br>
              <a:rPr lang="en-US" b="0" dirty="0"/>
            </a:br>
            <a:r>
              <a:rPr lang="en-US" b="0" dirty="0"/>
              <a:t>more than 3n/4 process now have the same value of v which they send everyone else in round1 of future phases. So all non faulty ppl will get a clear majority of &gt; n/2+f and will continue to decide</a:t>
            </a:r>
            <a:br>
              <a:rPr lang="en-US" b="0" dirty="0"/>
            </a:br>
            <a:r>
              <a:rPr lang="en-US" b="0" dirty="0"/>
              <a:t>on their v value.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1FA0A-926C-3843-B458-DD650106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0590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Lamport</a:t>
            </a:r>
            <a:r>
              <a:rPr lang="en-US" dirty="0"/>
              <a:t>-</a:t>
            </a:r>
            <a:r>
              <a:rPr lang="en-US" dirty="0" err="1"/>
              <a:t>Shostak</a:t>
            </a:r>
            <a:r>
              <a:rPr lang="en-US" dirty="0"/>
              <a:t>-Pease Algorithm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10668000" cy="5638800"/>
          </a:xfrm>
        </p:spPr>
        <p:txBody>
          <a:bodyPr>
            <a:noAutofit/>
          </a:bodyPr>
          <a:lstStyle/>
          <a:p>
            <a:pPr marL="342900" indent="-342900" eaLnBrk="1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Algorithm </a:t>
            </a:r>
            <a:r>
              <a:rPr lang="en-US" i="1" dirty="0"/>
              <a:t>Broadcast</a:t>
            </a:r>
            <a:r>
              <a:rPr lang="en-US" dirty="0"/>
              <a:t>( </a:t>
            </a:r>
            <a:r>
              <a:rPr lang="en-US" i="1" dirty="0"/>
              <a:t>N, t 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/>
              <a:t>t </a:t>
            </a:r>
            <a:r>
              <a:rPr lang="en-US" dirty="0"/>
              <a:t>is the resilience</a:t>
            </a:r>
          </a:p>
          <a:p>
            <a:pPr eaLnBrk="1" hangingPunct="1">
              <a:spcAft>
                <a:spcPts val="0"/>
              </a:spcAft>
              <a:defRPr/>
            </a:pPr>
            <a:endParaRPr lang="en-US" dirty="0"/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u="sng" dirty="0"/>
              <a:t>For </a:t>
            </a:r>
            <a:r>
              <a:rPr lang="en-US" i="1" u="sng" dirty="0"/>
              <a:t>t</a:t>
            </a:r>
            <a:r>
              <a:rPr lang="en-US" u="sng" dirty="0"/>
              <a:t> = 0, </a:t>
            </a:r>
            <a:r>
              <a:rPr lang="en-US" i="1" u="sng" dirty="0"/>
              <a:t>Broadcast</a:t>
            </a:r>
            <a:r>
              <a:rPr lang="en-US" u="sng" dirty="0"/>
              <a:t>( </a:t>
            </a:r>
            <a:r>
              <a:rPr lang="en-US" i="1" u="sng" dirty="0"/>
              <a:t>N, </a:t>
            </a:r>
            <a:r>
              <a:rPr lang="en-US" u="sng" dirty="0"/>
              <a:t>0 ):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Pulse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1</a:t>
            </a:r>
            <a:r>
              <a:rPr lang="en-US" dirty="0">
                <a:solidFill>
                  <a:srgbClr val="004600"/>
                </a:solidFill>
              </a:rPr>
              <a:t>		</a:t>
            </a:r>
            <a:r>
              <a:rPr lang="en-US" sz="2200" dirty="0">
                <a:solidFill>
                  <a:srgbClr val="000099"/>
                </a:solidFill>
              </a:rPr>
              <a:t>The general sends 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value, </a:t>
            </a:r>
            <a:r>
              <a:rPr lang="en-US" sz="2200" i="1" dirty="0" err="1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99"/>
                </a:solidFill>
                <a:sym typeface="Symbol" pitchFamily="18" charset="2"/>
              </a:rPr>
              <a:t>g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 to all processes,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				the lieutenants do not send.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Receive messages of pulse 1.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The general decides on </a:t>
            </a:r>
            <a:r>
              <a:rPr lang="en-US" sz="2200" i="1" dirty="0" err="1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99"/>
                </a:solidFill>
                <a:sym typeface="Symbol" pitchFamily="18" charset="2"/>
              </a:rPr>
              <a:t>g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Lieutenants decide as follows: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		if a message value, </a:t>
            </a:r>
            <a:r>
              <a:rPr lang="en-US" sz="2200" i="1" dirty="0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 was received from </a:t>
            </a:r>
            <a:r>
              <a:rPr lang="en-US" sz="2200" i="1" dirty="0">
                <a:solidFill>
                  <a:srgbClr val="000099"/>
                </a:solidFill>
                <a:sym typeface="Symbol" pitchFamily="18" charset="2"/>
              </a:rPr>
              <a:t>g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 in pulse-1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	  		  then decide on </a:t>
            </a:r>
            <a:r>
              <a:rPr lang="en-US" sz="2200" i="1" dirty="0">
                <a:solidFill>
                  <a:srgbClr val="000099"/>
                </a:solidFill>
                <a:sym typeface="Symbol" pitchFamily="18" charset="2"/>
              </a:rPr>
              <a:t>x</a:t>
            </a:r>
            <a:endParaRPr lang="en-US" sz="2200" dirty="0">
              <a:solidFill>
                <a:srgbClr val="000099"/>
              </a:solidFill>
              <a:sym typeface="Symbol" pitchFamily="18" charset="2"/>
            </a:endParaRP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	  		  else decide on </a:t>
            </a:r>
            <a:r>
              <a:rPr lang="en-US" sz="2200" i="1" dirty="0" err="1">
                <a:solidFill>
                  <a:srgbClr val="000099"/>
                </a:solidFill>
                <a:sym typeface="Symbol" pitchFamily="18" charset="2"/>
              </a:rPr>
              <a:t>udef</a:t>
            </a:r>
            <a:endParaRPr lang="en-US" sz="2200" dirty="0">
              <a:solidFill>
                <a:srgbClr val="000099"/>
              </a:solidFill>
              <a:sym typeface="Symbol" pitchFamily="18" charset="2"/>
            </a:endParaRP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004600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Lamport</a:t>
            </a:r>
            <a:r>
              <a:rPr lang="en-US" dirty="0"/>
              <a:t>-</a:t>
            </a:r>
            <a:r>
              <a:rPr lang="en-US" dirty="0" err="1"/>
              <a:t>Shostak</a:t>
            </a:r>
            <a:r>
              <a:rPr lang="en-US" dirty="0"/>
              <a:t>-Pease Algorithm contd..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876142" y="1367135"/>
            <a:ext cx="4838858" cy="51098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Pulse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 1</a:t>
            </a:r>
            <a:r>
              <a:rPr lang="en-US" sz="2000" dirty="0">
                <a:solidFill>
                  <a:srgbClr val="004600"/>
                </a:solidFill>
              </a:rPr>
              <a:t>	</a:t>
            </a:r>
            <a:r>
              <a:rPr lang="en-US" sz="2000" dirty="0"/>
              <a:t>   The general sends </a:t>
            </a:r>
            <a:r>
              <a:rPr lang="en-US" sz="2000" dirty="0">
                <a:sym typeface="Symbol" pitchFamily="18" charset="2"/>
              </a:rPr>
              <a:t>value, </a:t>
            </a:r>
            <a:r>
              <a:rPr lang="en-US" sz="2000" i="1" dirty="0" err="1">
                <a:sym typeface="Symbol" pitchFamily="18" charset="2"/>
              </a:rPr>
              <a:t>x</a:t>
            </a:r>
            <a:r>
              <a:rPr lang="en-US" sz="2000" i="1" baseline="-25000" dirty="0" err="1">
                <a:sym typeface="Symbol" pitchFamily="18" charset="2"/>
              </a:rPr>
              <a:t>g</a:t>
            </a:r>
            <a:r>
              <a:rPr lang="en-US" sz="2000" dirty="0">
                <a:sym typeface="Symbol" pitchFamily="18" charset="2"/>
              </a:rPr>
              <a:t> to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     all processes, the lieutenants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     do not send.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   Receive messages of pulse 1.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   Lieutenant 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 acts as follows: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	if a message value,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 was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	   received from </a:t>
            </a:r>
            <a:r>
              <a:rPr lang="en-US" sz="2000" i="1" dirty="0">
                <a:sym typeface="Symbol" pitchFamily="18" charset="2"/>
              </a:rPr>
              <a:t>g</a:t>
            </a:r>
            <a:r>
              <a:rPr lang="en-US" sz="2000" dirty="0">
                <a:sym typeface="Symbol" pitchFamily="18" charset="2"/>
              </a:rPr>
              <a:t> in pulse-1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	   then </a:t>
            </a:r>
            <a:r>
              <a:rPr lang="en-US" sz="2000" i="1" dirty="0" err="1">
                <a:sym typeface="Symbol" pitchFamily="18" charset="2"/>
              </a:rPr>
              <a:t>x</a:t>
            </a:r>
            <a:r>
              <a:rPr lang="en-US" sz="2000" i="1" baseline="-25000" dirty="0" err="1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else </a:t>
            </a:r>
            <a:r>
              <a:rPr lang="en-US" sz="2000" i="1" dirty="0" err="1">
                <a:sym typeface="Symbol" pitchFamily="18" charset="2"/>
              </a:rPr>
              <a:t>x</a:t>
            </a:r>
            <a:r>
              <a:rPr lang="en-US" sz="2000" i="1" baseline="-25000" dirty="0" err="1">
                <a:sym typeface="Symbol" pitchFamily="18" charset="2"/>
              </a:rPr>
              <a:t>p</a:t>
            </a:r>
            <a:r>
              <a:rPr lang="en-US" sz="2000" i="1" dirty="0">
                <a:sym typeface="Symbol" pitchFamily="18" charset="2"/>
              </a:rPr>
              <a:t> = </a:t>
            </a:r>
            <a:r>
              <a:rPr lang="en-US" sz="2000" i="1" dirty="0" err="1">
                <a:sym typeface="Symbol" pitchFamily="18" charset="2"/>
              </a:rPr>
              <a:t>udef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004600"/>
                </a:solidFill>
                <a:sym typeface="Symbol" pitchFamily="18" charset="2"/>
              </a:rPr>
              <a:t>		   </a:t>
            </a:r>
            <a:r>
              <a:rPr lang="en-US" sz="2000" dirty="0">
                <a:solidFill>
                  <a:srgbClr val="000099"/>
                </a:solidFill>
                <a:sym typeface="Symbol" pitchFamily="18" charset="2"/>
              </a:rPr>
              <a:t>Announce </a:t>
            </a:r>
            <a:r>
              <a:rPr lang="en-US" sz="2000" i="1" dirty="0" err="1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n-US" sz="2000" i="1" baseline="-25000" dirty="0" err="1">
                <a:solidFill>
                  <a:srgbClr val="000099"/>
                </a:solidFill>
                <a:sym typeface="Symbol" pitchFamily="18" charset="2"/>
              </a:rPr>
              <a:t>p</a:t>
            </a:r>
            <a:r>
              <a:rPr lang="en-US" sz="2000" dirty="0">
                <a:solidFill>
                  <a:srgbClr val="000099"/>
                </a:solidFill>
                <a:sym typeface="Symbol" pitchFamily="18" charset="2"/>
              </a:rPr>
              <a:t> to the other 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000099"/>
                </a:solidFill>
                <a:sym typeface="Symbol" pitchFamily="18" charset="2"/>
              </a:rPr>
              <a:t>		   lieutenants by acting as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000099"/>
                </a:solidFill>
                <a:sym typeface="Symbol" pitchFamily="18" charset="2"/>
              </a:rPr>
              <a:t>		   a general in 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000099"/>
                </a:solidFill>
                <a:sym typeface="Symbol" pitchFamily="18" charset="2"/>
              </a:rPr>
              <a:t>		   </a:t>
            </a:r>
            <a:r>
              <a:rPr lang="en-US" sz="2000" i="1" dirty="0" err="1">
                <a:solidFill>
                  <a:srgbClr val="000099"/>
                </a:solidFill>
                <a:sym typeface="Symbol" pitchFamily="18" charset="2"/>
              </a:rPr>
              <a:t>Broadcast</a:t>
            </a:r>
            <a:r>
              <a:rPr lang="en-US" sz="2000" i="1" baseline="-25000" dirty="0" err="1">
                <a:solidFill>
                  <a:srgbClr val="000099"/>
                </a:solidFill>
                <a:sym typeface="Symbol" pitchFamily="18" charset="2"/>
              </a:rPr>
              <a:t>p</a:t>
            </a:r>
            <a:r>
              <a:rPr lang="en-US" sz="2000" dirty="0">
                <a:solidFill>
                  <a:srgbClr val="000099"/>
                </a:solidFill>
                <a:sym typeface="Symbol" pitchFamily="18" charset="2"/>
              </a:rPr>
              <a:t>( </a:t>
            </a:r>
            <a:r>
              <a:rPr lang="en-US" sz="2000" i="1" dirty="0">
                <a:solidFill>
                  <a:srgbClr val="000099"/>
                </a:solidFill>
                <a:sym typeface="Symbol" pitchFamily="18" charset="2"/>
              </a:rPr>
              <a:t>N – 1, t – 1 </a:t>
            </a:r>
            <a:r>
              <a:rPr lang="en-US" sz="2000" dirty="0">
                <a:solidFill>
                  <a:srgbClr val="000099"/>
                </a:solidFill>
                <a:sym typeface="Symbol" pitchFamily="18" charset="2"/>
              </a:rPr>
              <a:t>) in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000099"/>
                </a:solidFill>
                <a:sym typeface="Symbol" pitchFamily="18" charset="2"/>
              </a:rPr>
              <a:t>		   the next pulse</a:t>
            </a:r>
            <a:endParaRPr lang="en-US" sz="2000" dirty="0">
              <a:solidFill>
                <a:srgbClr val="004600"/>
              </a:solidFill>
              <a:sym typeface="Symbol" pitchFamily="18" charset="2"/>
            </a:endParaRP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880822" y="762000"/>
            <a:ext cx="3767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 </a:t>
            </a:r>
            <a:r>
              <a:rPr lang="en-US" sz="2400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&gt; 0, </a:t>
            </a:r>
            <a:r>
              <a:rPr lang="en-US" sz="2400" i="1" u="sng" dirty="0">
                <a:latin typeface="Arial Narrow" panose="020B0606020202030204" pitchFamily="34" charset="0"/>
              </a:rPr>
              <a:t>Broadcast</a:t>
            </a:r>
            <a:r>
              <a:rPr 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 </a:t>
            </a:r>
            <a:r>
              <a:rPr lang="en-US" sz="2400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N, t</a:t>
            </a:r>
            <a:r>
              <a:rPr 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):</a:t>
            </a:r>
            <a:endParaRPr lang="en-US" sz="2400" dirty="0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6400800" y="1371600"/>
            <a:ext cx="45720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Pulse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  </a:t>
            </a:r>
            <a:r>
              <a:rPr lang="en-US" sz="2000" i="1" dirty="0">
                <a:solidFill>
                  <a:srgbClr val="C00000"/>
                </a:solidFill>
                <a:latin typeface="Arial Narrow" panose="020B0606020202030204" pitchFamily="34" charset="0"/>
              </a:rPr>
              <a:t>t +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1   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Receive messages of pulse 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+1.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	     The general decides on </a:t>
            </a:r>
            <a:r>
              <a:rPr lang="en-US" sz="2000" i="1" dirty="0" err="1">
                <a:latin typeface="Arial Narrow" panose="020B0606020202030204" pitchFamily="34" charset="0"/>
                <a:sym typeface="Symbol" pitchFamily="18" charset="2"/>
              </a:rPr>
              <a:t>x</a:t>
            </a:r>
            <a:r>
              <a:rPr lang="en-US" sz="2000" i="1" baseline="-25000" dirty="0" err="1">
                <a:latin typeface="Arial Narrow" panose="020B0606020202030204" pitchFamily="34" charset="0"/>
                <a:sym typeface="Symbol" pitchFamily="18" charset="2"/>
              </a:rPr>
              <a:t>g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	      For lieutenant 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4600"/>
                </a:solidFill>
                <a:latin typeface="Arial Narrow" panose="020B0606020202030204" pitchFamily="34" charset="0"/>
                <a:sym typeface="Symbol" pitchFamily="18" charset="2"/>
              </a:rPr>
              <a:t>		</a:t>
            </a:r>
            <a:r>
              <a:rPr lang="en-US" sz="2000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A decision occurs in</a:t>
            </a:r>
            <a:r>
              <a:rPr lang="en-US" sz="2000" dirty="0">
                <a:solidFill>
                  <a:srgbClr val="004600"/>
                </a:solidFill>
                <a:latin typeface="Arial Narrow" panose="020B0606020202030204" pitchFamily="34" charset="0"/>
                <a:sym typeface="Symbol" pitchFamily="18" charset="2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4600"/>
                </a:solidFill>
                <a:latin typeface="Arial Narrow" panose="020B0606020202030204" pitchFamily="34" charset="0"/>
                <a:sym typeface="Symbol" pitchFamily="18" charset="2"/>
              </a:rPr>
              <a:t>		   </a:t>
            </a:r>
            <a:r>
              <a:rPr lang="en-US" sz="2000" i="1" dirty="0" err="1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Broadcast</a:t>
            </a:r>
            <a:r>
              <a:rPr lang="en-US" sz="2000" i="1" baseline="-25000" dirty="0" err="1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q</a:t>
            </a:r>
            <a:r>
              <a:rPr lang="en-US" sz="2000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( </a:t>
            </a:r>
            <a:r>
              <a:rPr lang="en-US" sz="2000" i="1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N – 1, t – 1 </a:t>
            </a:r>
            <a:r>
              <a:rPr lang="en-US" sz="2000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) for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		   each lieutenant </a:t>
            </a:r>
            <a:r>
              <a:rPr lang="en-US" sz="2000" i="1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q</a:t>
            </a:r>
            <a:endParaRPr lang="en-US" sz="2000" dirty="0">
              <a:solidFill>
                <a:srgbClr val="004600"/>
              </a:solidFill>
              <a:latin typeface="Arial Narrow" panose="020B0606020202030204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4600"/>
                </a:solidFill>
                <a:latin typeface="Arial Narrow" panose="020B0606020202030204" pitchFamily="34" charset="0"/>
                <a:sym typeface="Symbol" pitchFamily="18" charset="2"/>
              </a:rPr>
              <a:t>		</a:t>
            </a:r>
            <a:r>
              <a:rPr lang="en-US" sz="2000" dirty="0" err="1">
                <a:latin typeface="Arial Narrow" panose="020B0606020202030204" pitchFamily="34" charset="0"/>
                <a:sym typeface="Symbol" pitchFamily="18" charset="2"/>
              </a:rPr>
              <a:t>W</a:t>
            </a:r>
            <a:r>
              <a:rPr lang="en-US" sz="2000" baseline="-25000" dirty="0" err="1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[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q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] = decision in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		   </a:t>
            </a:r>
            <a:r>
              <a:rPr lang="en-US" sz="2000" i="1" dirty="0" err="1">
                <a:latin typeface="Arial Narrow" panose="020B0606020202030204" pitchFamily="34" charset="0"/>
                <a:sym typeface="Symbol" pitchFamily="18" charset="2"/>
              </a:rPr>
              <a:t>Broadcast</a:t>
            </a:r>
            <a:r>
              <a:rPr lang="en-US" sz="2000" i="1" baseline="-25000" dirty="0" err="1">
                <a:latin typeface="Arial Narrow" panose="020B0606020202030204" pitchFamily="34" charset="0"/>
                <a:sym typeface="Symbol" pitchFamily="18" charset="2"/>
              </a:rPr>
              <a:t>q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 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N – 1, t – 1 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		</a:t>
            </a:r>
            <a:r>
              <a:rPr lang="en-US" sz="2000" i="1" dirty="0" err="1">
                <a:latin typeface="Arial Narrow" panose="020B0606020202030204" pitchFamily="34" charset="0"/>
                <a:sym typeface="Symbol" pitchFamily="18" charset="2"/>
              </a:rPr>
              <a:t>y</a:t>
            </a:r>
            <a:r>
              <a:rPr lang="en-US" sz="2000" i="1" baseline="-25000" dirty="0" err="1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sz="2000" i="1" baseline="-25000" dirty="0"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= </a:t>
            </a:r>
            <a:r>
              <a:rPr lang="en-US" sz="2000" i="1">
                <a:latin typeface="Arial Narrow" panose="020B0606020202030204" pitchFamily="34" charset="0"/>
                <a:sym typeface="Symbol" pitchFamily="18" charset="2"/>
              </a:rPr>
              <a:t>majoity 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</a:t>
            </a:r>
            <a:r>
              <a:rPr lang="en-US" sz="2000" dirty="0" err="1">
                <a:latin typeface="Arial Narrow" panose="020B0606020202030204" pitchFamily="34" charset="0"/>
                <a:sym typeface="Symbol" pitchFamily="18" charset="2"/>
              </a:rPr>
              <a:t>W</a:t>
            </a:r>
            <a:r>
              <a:rPr lang="en-US" sz="2000" baseline="-25000" dirty="0" err="1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case of a faulty general</a:t>
            </a:r>
            <a:r>
              <a:rPr lang="en-IN" b="0" dirty="0"/>
              <a:t> all the arrays of the correct processes are the same.</a:t>
            </a:r>
          </a:p>
          <a:p>
            <a:r>
              <a:rPr lang="en-IN" b="0" dirty="0"/>
              <a:t>Example: For two correct process Pi and </a:t>
            </a:r>
            <a:r>
              <a:rPr lang="en-IN" b="0" dirty="0" err="1"/>
              <a:t>Pk</a:t>
            </a:r>
            <a:endParaRPr lang="en-IN" b="0" dirty="0"/>
          </a:p>
          <a:p>
            <a:r>
              <a:rPr lang="en-IN" b="0" dirty="0"/>
              <a:t>If Pi has 001101 then </a:t>
            </a:r>
            <a:r>
              <a:rPr lang="en-IN" b="0" dirty="0" err="1"/>
              <a:t>Pk</a:t>
            </a:r>
            <a:r>
              <a:rPr lang="en-IN" b="0" dirty="0"/>
              <a:t> too has 001101</a:t>
            </a:r>
          </a:p>
          <a:p>
            <a:endParaRPr lang="en-IN" dirty="0"/>
          </a:p>
          <a:p>
            <a:r>
              <a:rPr lang="en-IN" dirty="0"/>
              <a:t>In case of a loyal general, </a:t>
            </a:r>
            <a:r>
              <a:rPr lang="en-IN" b="0" dirty="0"/>
              <a:t>all correct process agree on the same value. That is, the </a:t>
            </a:r>
            <a:r>
              <a:rPr lang="en-IN" b="0" dirty="0" err="1"/>
              <a:t>subarray</a:t>
            </a:r>
            <a:r>
              <a:rPr lang="en-IN" b="0" dirty="0"/>
              <a:t> compassing of the positions of the loyal </a:t>
            </a:r>
            <a:r>
              <a:rPr lang="en-IN" b="0" dirty="0" err="1"/>
              <a:t>lieutanents</a:t>
            </a:r>
            <a:r>
              <a:rPr lang="en-IN" b="0" dirty="0"/>
              <a:t> of every correct process has the same bit (either 0 or 1). Say among the 6 (N) bits the first 4 (first 2N/3) are those of the loyal lieutenants and the last 2 (last N/3 )are of the faulty ones. Then for two correct process Pi and </a:t>
            </a:r>
            <a:r>
              <a:rPr lang="en-IN" b="0" dirty="0" err="1"/>
              <a:t>Pk</a:t>
            </a:r>
            <a:r>
              <a:rPr lang="en-IN" b="0" dirty="0"/>
              <a:t> then</a:t>
            </a:r>
          </a:p>
          <a:p>
            <a:r>
              <a:rPr lang="en-IN" b="0" dirty="0"/>
              <a:t>If Pi has 111101 then </a:t>
            </a:r>
            <a:r>
              <a:rPr lang="en-IN" b="0" dirty="0" err="1"/>
              <a:t>Pk</a:t>
            </a:r>
            <a:r>
              <a:rPr lang="en-IN" b="0" dirty="0"/>
              <a:t> has 111110. The first four bits will be the same for all.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Prove all correct processes decide on the same value</a:t>
            </a:r>
          </a:p>
          <a:p>
            <a:endParaRPr lang="en-IN" dirty="0"/>
          </a:p>
          <a:p>
            <a:r>
              <a:rPr lang="en-IN" dirty="0"/>
              <a:t>Two cases:</a:t>
            </a:r>
            <a:br>
              <a:rPr lang="en-IN" dirty="0"/>
            </a:br>
            <a:r>
              <a:rPr lang="en-IN" dirty="0"/>
              <a:t>General is loyal</a:t>
            </a:r>
          </a:p>
          <a:p>
            <a:r>
              <a:rPr lang="en-IN" dirty="0"/>
              <a:t>General is not loyal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Loyal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Lemma 1: If the general is correct, if there are f faulty processes , and if N&gt;2f+t, then all correct processes decide on the input of the general.</a:t>
            </a:r>
            <a:br>
              <a:rPr lang="en-IN" b="0" dirty="0"/>
            </a:br>
            <a:br>
              <a:rPr lang="en-IN" b="0" dirty="0"/>
            </a:br>
            <a:br>
              <a:rPr lang="en-IN" b="0" dirty="0"/>
            </a:br>
            <a:r>
              <a:rPr lang="en-IN" b="0" dirty="0"/>
              <a:t>Lemma 2: Given t, the algorithm is correct if t&gt;=f and there are a total of 3t+1 or more processes.</a:t>
            </a:r>
          </a:p>
          <a:p>
            <a:endParaRPr lang="en-IN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Features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762001" y="762000"/>
            <a:ext cx="9601200" cy="5715000"/>
          </a:xfrm>
        </p:spPr>
        <p:txBody>
          <a:bodyPr>
            <a:no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u="sng" dirty="0"/>
              <a:t>Termination</a:t>
            </a:r>
            <a:r>
              <a:rPr lang="en-US" dirty="0"/>
              <a:t>:  </a:t>
            </a:r>
            <a:r>
              <a:rPr lang="en-US" dirty="0">
                <a:solidFill>
                  <a:srgbClr val="000099"/>
                </a:solidFill>
              </a:rPr>
              <a:t>If </a:t>
            </a:r>
            <a:r>
              <a:rPr lang="en-US" i="1" dirty="0">
                <a:solidFill>
                  <a:srgbClr val="000099"/>
                </a:solidFill>
              </a:rPr>
              <a:t>Broadcast</a:t>
            </a:r>
            <a:r>
              <a:rPr lang="en-US" dirty="0">
                <a:solidFill>
                  <a:srgbClr val="000099"/>
                </a:solidFill>
              </a:rPr>
              <a:t>( </a:t>
            </a:r>
            <a:r>
              <a:rPr lang="en-US" i="1" dirty="0">
                <a:solidFill>
                  <a:srgbClr val="000099"/>
                </a:solidFill>
              </a:rPr>
              <a:t>N, t </a:t>
            </a:r>
            <a:r>
              <a:rPr lang="en-US" dirty="0">
                <a:solidFill>
                  <a:srgbClr val="000099"/>
                </a:solidFill>
              </a:rPr>
              <a:t>) is started in pulse 1, every process decides in pulse </a:t>
            </a:r>
            <a:r>
              <a:rPr lang="en-US" i="1" dirty="0">
                <a:solidFill>
                  <a:srgbClr val="000099"/>
                </a:solidFill>
              </a:rPr>
              <a:t>t + </a:t>
            </a:r>
            <a:r>
              <a:rPr lang="en-US" dirty="0">
                <a:solidFill>
                  <a:srgbClr val="000099"/>
                </a:solidFill>
              </a:rPr>
              <a:t>1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u="sng" dirty="0"/>
              <a:t>Dependence</a:t>
            </a:r>
            <a:r>
              <a:rPr lang="en-US" dirty="0">
                <a:solidFill>
                  <a:srgbClr val="000099"/>
                </a:solidFill>
              </a:rPr>
              <a:t>: If the general is correct, if there are </a:t>
            </a:r>
            <a:r>
              <a:rPr lang="en-US" i="1" dirty="0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</a:rPr>
              <a:t> faulty processes, and if </a:t>
            </a:r>
            <a:r>
              <a:rPr lang="en-US" i="1" dirty="0">
                <a:solidFill>
                  <a:srgbClr val="000099"/>
                </a:solidFill>
              </a:rPr>
              <a:t>N &gt; 2f + t, </a:t>
            </a:r>
            <a:r>
              <a:rPr lang="en-US" dirty="0">
                <a:solidFill>
                  <a:srgbClr val="000099"/>
                </a:solidFill>
              </a:rPr>
              <a:t>then all correct processes decide on the input of the general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u="sng" dirty="0"/>
              <a:t>Agreement</a:t>
            </a:r>
            <a:r>
              <a:rPr lang="en-US" dirty="0"/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All correct processes decide on the same value</a:t>
            </a:r>
          </a:p>
          <a:p>
            <a:pPr eaLnBrk="1" hangingPunct="1"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i="1" dirty="0">
                <a:solidFill>
                  <a:srgbClr val="C00000"/>
                </a:solidFill>
              </a:rPr>
              <a:t>The Broadcast</a:t>
            </a:r>
            <a:r>
              <a:rPr lang="en-US" dirty="0">
                <a:solidFill>
                  <a:srgbClr val="C00000"/>
                </a:solidFill>
              </a:rPr>
              <a:t>( </a:t>
            </a:r>
            <a:r>
              <a:rPr lang="en-US" i="1" dirty="0">
                <a:solidFill>
                  <a:srgbClr val="C00000"/>
                </a:solidFill>
              </a:rPr>
              <a:t>N, t 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i="1" dirty="0">
                <a:solidFill>
                  <a:srgbClr val="C00000"/>
                </a:solidFill>
              </a:rPr>
              <a:t>protocol is a t-Byzantine-robust broadcast protocol for t &lt; N/3</a:t>
            </a:r>
          </a:p>
          <a:p>
            <a:pPr eaLnBrk="1" hangingPunct="1">
              <a:buFontTx/>
              <a:buNone/>
              <a:defRPr/>
            </a:pPr>
            <a:endParaRPr lang="en-US" i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solidFill>
                  <a:srgbClr val="006600"/>
                </a:solidFill>
              </a:rPr>
              <a:t>Time complexity: O( </a:t>
            </a:r>
            <a:r>
              <a:rPr lang="en-US" i="1" dirty="0">
                <a:solidFill>
                  <a:srgbClr val="006600"/>
                </a:solidFill>
              </a:rPr>
              <a:t>t </a:t>
            </a:r>
            <a:r>
              <a:rPr lang="en-US" dirty="0">
                <a:solidFill>
                  <a:srgbClr val="006600"/>
                </a:solidFill>
              </a:rPr>
              <a:t>+ 1 )     Message complexity: O(</a:t>
            </a:r>
            <a:r>
              <a:rPr lang="en-US" i="1" dirty="0">
                <a:solidFill>
                  <a:srgbClr val="006600"/>
                </a:solidFill>
              </a:rPr>
              <a:t> </a:t>
            </a:r>
            <a:r>
              <a:rPr lang="en-US" i="1" dirty="0" err="1">
                <a:solidFill>
                  <a:srgbClr val="006600"/>
                </a:solidFill>
              </a:rPr>
              <a:t>N</a:t>
            </a:r>
            <a:r>
              <a:rPr lang="en-US" i="1" baseline="30000" dirty="0" err="1">
                <a:solidFill>
                  <a:srgbClr val="006600"/>
                </a:solidFill>
              </a:rPr>
              <a:t>t</a:t>
            </a:r>
            <a:r>
              <a:rPr lang="en-US" i="1" dirty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)</a:t>
            </a:r>
            <a:endParaRPr lang="en-US" i="1" baseline="30000" dirty="0">
              <a:solidFill>
                <a:srgbClr val="00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8C20-7BEF-EC40-87B1-5E5A0235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King Algorithm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504B82A-7A8F-CB47-AFB2-7EC3DBBE8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3" t="25341" r="22790" b="10613"/>
          <a:stretch/>
        </p:blipFill>
        <p:spPr>
          <a:xfrm>
            <a:off x="1055440" y="761999"/>
            <a:ext cx="6696744" cy="615007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FAA44-5F18-F24E-8A24-02516E91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022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BAC2-5F6A-0548-A5C2-BFCF8BA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17633-E6E5-9D45-8AFC-1FE22235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C0E5879-901C-DF42-B724-DA8C45E7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f+1 phases but only f malicious process hence at least one of the phase kings is non malicious. Let that be for phase K.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Consider the three cases that might be true for two non malicious process Pi and </a:t>
            </a:r>
            <a:r>
              <a:rPr lang="en-US" b="0" dirty="0" err="1"/>
              <a:t>Pj</a:t>
            </a:r>
            <a:r>
              <a:rPr lang="en-US" b="0" dirty="0"/>
              <a:t>.</a:t>
            </a:r>
            <a:br>
              <a:rPr lang="en-US" b="0" dirty="0"/>
            </a:br>
            <a:r>
              <a:rPr lang="en-US" b="0" dirty="0"/>
              <a:t>1.  Pi and </a:t>
            </a:r>
            <a:r>
              <a:rPr lang="en-US" b="0" dirty="0" err="1"/>
              <a:t>Pj</a:t>
            </a:r>
            <a:r>
              <a:rPr lang="en-US" b="0" dirty="0"/>
              <a:t> decided on their majority value at the end of round K</a:t>
            </a:r>
          </a:p>
          <a:p>
            <a:r>
              <a:rPr lang="en-US" b="0" dirty="0"/>
              <a:t>2. Pi and </a:t>
            </a:r>
            <a:r>
              <a:rPr lang="en-US" b="0" dirty="0" err="1"/>
              <a:t>Pj</a:t>
            </a:r>
            <a:r>
              <a:rPr lang="en-US" b="0" dirty="0"/>
              <a:t> decided on the phase king value at the end of round K</a:t>
            </a:r>
          </a:p>
          <a:p>
            <a:r>
              <a:rPr lang="en-US" b="0" dirty="0"/>
              <a:t>3. Pi decided on majority and </a:t>
            </a:r>
            <a:r>
              <a:rPr lang="en-US" b="0" dirty="0" err="1"/>
              <a:t>Pj</a:t>
            </a:r>
            <a:r>
              <a:rPr lang="en-US" b="0" dirty="0"/>
              <a:t> decided on phase king value at the end of round K</a:t>
            </a:r>
          </a:p>
        </p:txBody>
      </p:sp>
    </p:spTree>
    <p:extLst>
      <p:ext uri="{BB962C8B-B14F-4D97-AF65-F5344CB8AC3E}">
        <p14:creationId xmlns:p14="http://schemas.microsoft.com/office/powerpoint/2010/main" val="752034802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37056D-0AFD-4BF0-87DD-172C79D57557}" vid="{DFCBE75B-5C31-4176-835E-117672E43D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12063</TotalTime>
  <Words>905</Words>
  <Application>Microsoft Macintosh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Arial Narrow</vt:lpstr>
      <vt:lpstr>Times New Roman</vt:lpstr>
      <vt:lpstr>Wingdings</vt:lpstr>
      <vt:lpstr>Essential</vt:lpstr>
      <vt:lpstr>Edited slides of Pallabh Dasgupta and  content from Kshemkalyani text book</vt:lpstr>
      <vt:lpstr>Lamport-Shostak-Pease Algorithm</vt:lpstr>
      <vt:lpstr>Lamport-Shostak-Pease Algorithm contd..</vt:lpstr>
      <vt:lpstr>Conclusion</vt:lpstr>
      <vt:lpstr>PowerPoint Presentation</vt:lpstr>
      <vt:lpstr>Loyal general</vt:lpstr>
      <vt:lpstr>Features</vt:lpstr>
      <vt:lpstr>Phase King Algorithm</vt:lpstr>
      <vt:lpstr>Proof</vt:lpstr>
      <vt:lpstr>Proof</vt:lpstr>
      <vt:lpstr>Proof</vt:lpstr>
    </vt:vector>
  </TitlesOfParts>
  <Company>Indian Institute of Technology, Kharagpur, India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Arobinda Gupta</dc:creator>
  <cp:lastModifiedBy>Lini Thomas</cp:lastModifiedBy>
  <cp:revision>218</cp:revision>
  <dcterms:created xsi:type="dcterms:W3CDTF">2002-01-01T17:32:30Z</dcterms:created>
  <dcterms:modified xsi:type="dcterms:W3CDTF">2024-03-22T04:23:03Z</dcterms:modified>
</cp:coreProperties>
</file>