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71" r:id="rId2"/>
    <p:sldId id="445" r:id="rId3"/>
    <p:sldId id="485" r:id="rId4"/>
    <p:sldId id="486" r:id="rId5"/>
    <p:sldId id="447" r:id="rId6"/>
    <p:sldId id="446" r:id="rId7"/>
    <p:sldId id="448" r:id="rId8"/>
    <p:sldId id="449" r:id="rId9"/>
    <p:sldId id="450" r:id="rId10"/>
    <p:sldId id="452" r:id="rId11"/>
    <p:sldId id="453" r:id="rId12"/>
    <p:sldId id="454" r:id="rId13"/>
    <p:sldId id="455" r:id="rId14"/>
    <p:sldId id="462" r:id="rId15"/>
    <p:sldId id="463" r:id="rId16"/>
    <p:sldId id="456" r:id="rId17"/>
    <p:sldId id="457" r:id="rId18"/>
    <p:sldId id="458" r:id="rId19"/>
    <p:sldId id="459" r:id="rId20"/>
    <p:sldId id="483" r:id="rId21"/>
    <p:sldId id="460" r:id="rId22"/>
    <p:sldId id="461" r:id="rId23"/>
    <p:sldId id="466" r:id="rId2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6600"/>
    <a:srgbClr val="000066"/>
    <a:srgbClr val="660033"/>
    <a:srgbClr val="9DFFFF"/>
    <a:srgbClr val="004600"/>
    <a:srgbClr val="00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6455" autoAdjust="0"/>
  </p:normalViewPr>
  <p:slideViewPr>
    <p:cSldViewPr>
      <p:cViewPr varScale="1">
        <p:scale>
          <a:sx n="93" d="100"/>
          <a:sy n="93" d="100"/>
        </p:scale>
        <p:origin x="216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AFB3AEE9-2A7D-4958-8584-FE986896D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9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1256-E24A-43CA-BC05-8EAE1A8432B4}" type="datetimeFigureOut">
              <a:rPr lang="en-US" smtClean="0"/>
              <a:pPr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EE11-61B7-4F5F-B1F4-76B93489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8868F1C-62E2-4AA8-A07C-461E41292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36118368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A20-3EB4-40AB-B3D9-295DB8BFF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311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4312-3FF1-47BE-8478-D80DFD51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411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CD6783A1-845E-44EC-8D91-256E52878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619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261B5-1923-470C-8F66-D970F5D2C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96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4BDF-8DC0-4537-B252-FFD54573F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127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60C-9DF3-4926-A61B-3016B14EE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850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ADB-063F-4838-8116-BFAA8C17F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76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92-4B3B-405E-8216-71C947EA0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578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D212-9E9B-4499-83A1-FA5E03347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13396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ACCFA9-63F3-49F0-B806-4F15CC50B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216684910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31040AEC-CFE9-41A4-A6DF-5E4CD2C13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7410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80597" y="1340768"/>
            <a:ext cx="10011403" cy="1143000"/>
          </a:xfrm>
        </p:spPr>
        <p:txBody>
          <a:bodyPr/>
          <a:lstStyle/>
          <a:p>
            <a:r>
              <a:rPr lang="en-US" sz="4500" dirty="0"/>
              <a:t>Minimal Spanning Tree</a:t>
            </a:r>
            <a:br>
              <a:rPr lang="en-US" sz="4500" dirty="0"/>
            </a:br>
            <a:br>
              <a:rPr lang="en-US" sz="4500" dirty="0"/>
            </a:br>
            <a:br>
              <a:rPr lang="en-US" sz="2000" dirty="0"/>
            </a:br>
            <a:r>
              <a:rPr lang="en-US" sz="2000" dirty="0"/>
              <a:t>Edited slides 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8F1C-62E2-4AA8-A07C-461E412925BB}" type="slidenum">
              <a:rPr lang="en-US" sz="2400" smtClean="0"/>
              <a:pPr/>
              <a:t>1</a:t>
            </a:fld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10972798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Node and link status:</a:t>
            </a:r>
            <a:r>
              <a:rPr lang="en-US" dirty="0"/>
              <a:t> 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status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[q]: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Node p maintains the status of the edge </a:t>
            </a:r>
            <a:r>
              <a:rPr lang="en-US" dirty="0" err="1">
                <a:solidFill>
                  <a:srgbClr val="000099"/>
                </a:solidFill>
              </a:rPr>
              <a:t>pq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b="0" dirty="0">
                <a:solidFill>
                  <a:srgbClr val="FF0000"/>
                </a:solidFill>
              </a:rPr>
              <a:t>        Initially an edge is basic. The edge is branch if in the fragment and </a:t>
            </a:r>
            <a:r>
              <a:rPr lang="en-US" b="0" i="1" dirty="0">
                <a:solidFill>
                  <a:srgbClr val="FF0000"/>
                </a:solidFill>
              </a:rPr>
              <a:t>reject</a:t>
            </a:r>
            <a:r>
              <a:rPr lang="en-US" b="0" dirty="0">
                <a:solidFill>
                  <a:srgbClr val="FF0000"/>
                </a:solidFill>
              </a:rPr>
              <a:t> if the edge is known not to be in the MST. 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-    </a:t>
            </a:r>
            <a:r>
              <a:rPr lang="en-US" dirty="0" err="1">
                <a:solidFill>
                  <a:srgbClr val="C00000"/>
                </a:solidFill>
              </a:rPr>
              <a:t>father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For each process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in the fragment, </a:t>
            </a:r>
            <a:r>
              <a:rPr lang="en-US" i="1" dirty="0" err="1">
                <a:solidFill>
                  <a:srgbClr val="000099"/>
                </a:solidFill>
              </a:rPr>
              <a:t>father</a:t>
            </a:r>
            <a:r>
              <a:rPr lang="en-US" i="1" baseline="-25000" dirty="0" err="1">
                <a:solidFill>
                  <a:srgbClr val="000099"/>
                </a:solidFill>
              </a:rPr>
              <a:t>p</a:t>
            </a:r>
            <a:r>
              <a:rPr lang="en-US" i="1" baseline="-25000" dirty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is the edge leading to the core edge of the fragment.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 err="1">
                <a:solidFill>
                  <a:srgbClr val="C00000"/>
                </a:solidFill>
              </a:rPr>
              <a:t>state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State of node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</a:t>
            </a:r>
            <a:r>
              <a:rPr lang="en-US" i="1" dirty="0">
                <a:solidFill>
                  <a:srgbClr val="000099"/>
                </a:solidFill>
              </a:rPr>
              <a:t>find</a:t>
            </a:r>
            <a:r>
              <a:rPr lang="en-US" dirty="0">
                <a:solidFill>
                  <a:srgbClr val="000099"/>
                </a:solidFill>
              </a:rPr>
              <a:t> if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currently engaged in the fragment’s search for the lowest-weight outgoing edge and </a:t>
            </a:r>
            <a:r>
              <a:rPr lang="en-US" i="1" dirty="0">
                <a:solidFill>
                  <a:srgbClr val="000099"/>
                </a:solidFill>
              </a:rPr>
              <a:t>found </a:t>
            </a:r>
            <a:r>
              <a:rPr lang="en-US" dirty="0">
                <a:solidFill>
                  <a:srgbClr val="000099"/>
                </a:solidFill>
              </a:rPr>
              <a:t>otherwise. Initially it is in state </a:t>
            </a:r>
            <a:r>
              <a:rPr lang="en-US" i="1" dirty="0">
                <a:solidFill>
                  <a:srgbClr val="000099"/>
                </a:solidFill>
              </a:rPr>
              <a:t>sleep</a:t>
            </a:r>
            <a:r>
              <a:rPr lang="en-US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-24"/>
            <a:ext cx="96774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(</a:t>
            </a:r>
            <a:r>
              <a:rPr lang="en-US" sz="2200" i="1" dirty="0">
                <a:solidFill>
                  <a:schemeClr val="tx1"/>
                </a:solidFill>
              </a:rPr>
              <a:t>sleep, find, found</a:t>
            </a:r>
            <a:r>
              <a:rPr lang="en-US" sz="2200" dirty="0">
                <a:solidFill>
                  <a:schemeClr val="tx1"/>
                </a:solidFill>
              </a:rPr>
              <a:t>)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 (</a:t>
            </a:r>
            <a:r>
              <a:rPr lang="en-US" sz="2200" i="1" dirty="0">
                <a:solidFill>
                  <a:schemeClr val="tx1"/>
                </a:solidFill>
              </a:rPr>
              <a:t>basic, branch, reject</a:t>
            </a:r>
            <a:r>
              <a:rPr lang="en-US" sz="2200" dirty="0">
                <a:solidFill>
                  <a:schemeClr val="tx1"/>
                </a:solidFill>
              </a:rPr>
              <a:t>) for each q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name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//name of the fragment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//best  local wt p knows about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real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 ; </a:t>
            </a:r>
            <a:r>
              <a:rPr lang="en-US" sz="2200" i="1" dirty="0" err="1">
                <a:solidFill>
                  <a:schemeClr val="tx1"/>
                </a:solidFill>
              </a:rPr>
              <a:t>testch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//</a:t>
            </a:r>
            <a:r>
              <a:rPr lang="en-US" sz="2200" i="1" baseline="-25000" dirty="0" err="1">
                <a:solidFill>
                  <a:schemeClr val="tx1"/>
                </a:solidFill>
              </a:rPr>
              <a:t>testchannel</a:t>
            </a:r>
            <a:r>
              <a:rPr lang="en-US" sz="2200" i="1" baseline="-25000" dirty="0">
                <a:solidFill>
                  <a:schemeClr val="tx1"/>
                </a:solidFill>
              </a:rPr>
              <a:t>: to test if edge belongs to same fragment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i="1" dirty="0" err="1">
                <a:solidFill>
                  <a:schemeClr val="tx1"/>
                </a:solidFill>
              </a:rPr>
              <a:t>bestch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//best outgoing edge from fragment rooted at p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father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//pointer pointing to core edge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i="1" dirty="0" err="1">
                <a:solidFill>
                  <a:schemeClr val="tx1"/>
                </a:solidFill>
              </a:rPr>
              <a:t>Neigh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;  </a:t>
            </a:r>
            <a:r>
              <a:rPr lang="en-US" sz="2200" i="1" dirty="0" err="1">
                <a:solidFill>
                  <a:schemeClr val="tx1"/>
                </a:solidFill>
              </a:rPr>
              <a:t>rec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//number of </a:t>
            </a:r>
            <a:r>
              <a:rPr lang="en-US" sz="2200" i="1" baseline="-25000" dirty="0" err="1">
                <a:solidFill>
                  <a:schemeClr val="tx1"/>
                </a:solidFill>
              </a:rPr>
              <a:t>msgs</a:t>
            </a:r>
            <a:r>
              <a:rPr lang="en-US" sz="2200" i="1" baseline="-25000" dirty="0">
                <a:solidFill>
                  <a:schemeClr val="tx1"/>
                </a:solidFill>
              </a:rPr>
              <a:t> received</a:t>
            </a:r>
            <a:r>
              <a:rPr lang="en-US" sz="2200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buFontTx/>
              <a:buAutoNum type="arabicParenBoth"/>
            </a:pPr>
            <a:r>
              <a:rPr lang="en-US" sz="2200" dirty="0">
                <a:solidFill>
                  <a:srgbClr val="000099"/>
                </a:solidFill>
              </a:rPr>
              <a:t>As the first action of each process, the algorithm must be initialized: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66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let </a:t>
            </a:r>
            <a:r>
              <a:rPr lang="en-US" sz="2200" i="1" dirty="0" err="1">
                <a:solidFill>
                  <a:schemeClr val="tx1"/>
                </a:solidFill>
              </a:rPr>
              <a:t>pq</a:t>
            </a:r>
            <a:r>
              <a:rPr lang="en-US" sz="2200" dirty="0">
                <a:solidFill>
                  <a:schemeClr val="tx1"/>
                </a:solidFill>
              </a:rPr>
              <a:t> be the channel of </a:t>
            </a:r>
            <a:r>
              <a:rPr lang="en-US" sz="2200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with smallest weight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status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branch</a:t>
            </a:r>
            <a:r>
              <a:rPr lang="en-US" sz="2200" dirty="0">
                <a:solidFill>
                  <a:schemeClr val="tx1"/>
                </a:solidFill>
              </a:rPr>
              <a:t> ;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>
                <a:solidFill>
                  <a:schemeClr val="tx1"/>
                </a:solidFill>
              </a:rPr>
              <a:t>found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i="1" dirty="0" err="1">
                <a:solidFill>
                  <a:schemeClr val="tx1"/>
                </a:solidFill>
              </a:rPr>
              <a:t>rec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send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connect, 0 to 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q  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 is of form &lt;connect, level&gt;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sz="2200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72264" y="941819"/>
            <a:ext cx="2761954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Initialisation code.</a:t>
            </a:r>
            <a:br>
              <a:rPr lang="en-IN" dirty="0"/>
            </a:br>
            <a:r>
              <a:rPr lang="en-IN" dirty="0"/>
              <a:t>Process does this first on</a:t>
            </a:r>
            <a:br>
              <a:rPr lang="en-IN" dirty="0"/>
            </a:br>
            <a:r>
              <a:rPr lang="en-IN" dirty="0"/>
              <a:t> waking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5626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connect, L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 at node p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L &lt;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rgbClr val="C00000"/>
                </a:solidFill>
              </a:rPr>
              <a:t>(* Combine with rule A *)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begin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:=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//every node in </a:t>
            </a:r>
            <a:r>
              <a:rPr lang="en-US" sz="18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 of q needs to update level, name and state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else 	</a:t>
            </a:r>
            <a:r>
              <a:rPr lang="en-US" sz="1600" b="0" dirty="0">
                <a:solidFill>
                  <a:srgbClr val="FF0000"/>
                </a:solidFill>
              </a:rPr>
              <a:t>//L=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as connect not called on L&gt;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due to test code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if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basic  </a:t>
            </a:r>
            <a:r>
              <a:rPr lang="en-US" sz="1800" b="0" i="1" dirty="0">
                <a:solidFill>
                  <a:srgbClr val="FF0000"/>
                </a:solidFill>
              </a:rPr>
              <a:t>//other side did not find the same min outgoing edge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then </a:t>
            </a:r>
            <a:r>
              <a:rPr lang="en-US" dirty="0">
                <a:solidFill>
                  <a:srgbClr val="C00000"/>
                </a:solidFill>
              </a:rPr>
              <a:t>(* Rule C *) </a:t>
            </a:r>
            <a:r>
              <a:rPr lang="en-US" dirty="0">
                <a:solidFill>
                  <a:schemeClr val="tx1"/>
                </a:solidFill>
              </a:rPr>
              <a:t>process the message later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else </a:t>
            </a:r>
            <a:r>
              <a:rPr lang="en-US" dirty="0">
                <a:solidFill>
                  <a:srgbClr val="C00000"/>
                </a:solidFill>
              </a:rPr>
              <a:t>(* Rule B *)  </a:t>
            </a: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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find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000066"/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3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initiate, L, F, S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L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;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>		 </a:t>
            </a:r>
            <a:r>
              <a:rPr lang="en-US" i="1" dirty="0" err="1">
                <a:solidFill>
                  <a:srgbClr val="92D050"/>
                </a:solidFill>
              </a:rPr>
              <a:t>bestch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dirty="0">
                <a:solidFill>
                  <a:srgbClr val="92D050"/>
                </a:solidFill>
              </a:rPr>
              <a:t> := </a:t>
            </a:r>
            <a:r>
              <a:rPr lang="en-US" i="1" dirty="0" err="1">
                <a:solidFill>
                  <a:srgbClr val="92D050"/>
                </a:solidFill>
              </a:rPr>
              <a:t>udef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; </a:t>
            </a:r>
            <a:r>
              <a:rPr lang="en-US" i="1" dirty="0" err="1">
                <a:solidFill>
                  <a:srgbClr val="92D050"/>
                </a:solidFill>
              </a:rPr>
              <a:t>bestwt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i="1" baseline="-25000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:= 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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forall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r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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do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L, F, S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= find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 begin </a:t>
            </a:r>
            <a:r>
              <a:rPr lang="en-US" i="1" dirty="0" err="1">
                <a:solidFill>
                  <a:srgbClr val="92D050"/>
                </a:solidFill>
                <a:sym typeface="Symbol" panose="05050102010706020507" pitchFamily="18" charset="2"/>
              </a:rPr>
              <a:t>rec</a:t>
            </a:r>
            <a:r>
              <a:rPr lang="en-US" i="1" baseline="-25000" dirty="0" err="1">
                <a:solidFill>
                  <a:srgbClr val="92D050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 := 0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test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end</a:t>
            </a: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//Procedure test is called on a node asking it to check for its min outgoing edge followed by reporting to its parent the min outgoing edge among those reported by its </a:t>
            </a:r>
            <a:r>
              <a:rPr 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subtree</a:t>
            </a: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 compared to its own.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Testing the edges</a:t>
            </a:r>
            <a:r>
              <a:rPr lang="en-US" sz="3200" dirty="0"/>
              <a:t> - To find its lowest-weight outgoing edge</a:t>
            </a:r>
            <a:endParaRPr lang="en-US" sz="35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10896599" cy="5562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find its lowest-weight outgoing edge, node </a:t>
            </a:r>
            <a:r>
              <a:rPr lang="en-US" i="1" dirty="0"/>
              <a:t>p</a:t>
            </a:r>
            <a:r>
              <a:rPr lang="en-US" dirty="0"/>
              <a:t> inspects its outgoing edges in increasing order of weight.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On receiving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message,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continues its local search.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the fragment name differs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sends an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accept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provided the level is smaller (read below)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processing of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deferred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 L &gt;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because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may actually belong to the same fragment, but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initiate, L, F, S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has not yet reached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 simple optimization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9905999" cy="5562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Meanwhile ; If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was also just used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to send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then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will know (in a symmetrical way) that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is to be rejected. In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this case,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need not be sent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q. </a:t>
            </a:r>
            <a:b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     =&gt;  </a:t>
            </a:r>
            <a:r>
              <a:rPr lang="en-US" i="1" dirty="0">
                <a:solidFill>
                  <a:srgbClr val="FF0000"/>
                </a:solidFill>
                <a:sym typeface="Symbol" panose="05050102010706020507" pitchFamily="18" charset="2"/>
              </a:rPr>
              <a:t>Q sent test, P sent test, P sent reject , Q need not send reject as P     knows. Not FIFO channel so even possible that Q sent test, P sent test, P sent reject  but reject received before test from P so by the time P’s test gets to Q, Q has already marked </a:t>
            </a:r>
            <a:r>
              <a:rPr 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qp</a:t>
            </a:r>
            <a:r>
              <a:rPr 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as reject.</a:t>
            </a: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 node – check who is your min outgoing edge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96012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if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begin let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when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	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and (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 minimum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     send test,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else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udef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report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  <a:p>
            <a:pPr marL="457200" indent="-45720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1884" y="4000504"/>
            <a:ext cx="6019597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800" b="0" dirty="0"/>
              <a:t>Test  procedure is when a node is asked to</a:t>
            </a:r>
            <a:br>
              <a:rPr lang="en-IN" sz="1800" b="0" dirty="0"/>
            </a:br>
            <a:r>
              <a:rPr lang="en-IN" sz="1800" b="0" dirty="0"/>
              <a:t> check if the selected basic edge leads to </a:t>
            </a:r>
            <a:br>
              <a:rPr lang="en-IN" sz="1800" b="0" dirty="0"/>
            </a:br>
            <a:r>
              <a:rPr lang="en-IN" sz="1800" b="0" dirty="0"/>
              <a:t>a different fragment or the edge connects another</a:t>
            </a:r>
            <a:br>
              <a:rPr lang="en-IN" sz="1800" b="0" dirty="0"/>
            </a:br>
            <a:r>
              <a:rPr lang="en-IN" sz="1800" b="0" dirty="0"/>
              <a:t>node of the same fragment.</a:t>
            </a:r>
          </a:p>
          <a:p>
            <a:r>
              <a:rPr lang="en-IN" sz="1800" b="0" dirty="0"/>
              <a:t>Node waits to get min of the children nodes</a:t>
            </a:r>
            <a:br>
              <a:rPr lang="en-IN" sz="1800" b="0" dirty="0"/>
            </a:br>
            <a:r>
              <a:rPr lang="en-IN" sz="1800" b="0" dirty="0"/>
              <a:t>and compare with min of his incident outgoing</a:t>
            </a:r>
            <a:br>
              <a:rPr lang="en-IN" sz="1800" b="0" dirty="0"/>
            </a:br>
            <a:r>
              <a:rPr lang="en-IN" sz="1800" b="0" dirty="0"/>
              <a:t>basic edges to outside nodes. It then sends its decision</a:t>
            </a:r>
            <a:br>
              <a:rPr lang="en-IN" sz="1800" b="0" dirty="0"/>
            </a:br>
            <a:r>
              <a:rPr lang="en-IN" sz="1800" b="0" dirty="0"/>
              <a:t>to its parent (min among his and </a:t>
            </a:r>
            <a:r>
              <a:rPr lang="en-IN" sz="1800" b="0" dirty="0" err="1"/>
              <a:t>childrens</a:t>
            </a:r>
            <a:r>
              <a:rPr lang="en-IN" sz="1800" b="0" dirty="0"/>
              <a:t> outgoing basic</a:t>
            </a:r>
            <a:br>
              <a:rPr lang="en-IN" sz="1800" b="0" dirty="0"/>
            </a:br>
            <a:r>
              <a:rPr lang="en-IN" sz="1800" b="0" dirty="0"/>
              <a:t>edges).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4" y="1428736"/>
            <a:ext cx="425148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Basic edge can be to own fragment </a:t>
            </a:r>
          </a:p>
          <a:p>
            <a:r>
              <a:rPr lang="en-IN" dirty="0"/>
              <a:t>Or to other fragment. If already branch or</a:t>
            </a:r>
            <a:br>
              <a:rPr lang="en-IN" dirty="0"/>
            </a:br>
            <a:r>
              <a:rPr lang="en-IN" dirty="0"/>
              <a:t>reject then we cant consider it for the min</a:t>
            </a:r>
            <a:br>
              <a:rPr lang="en-IN" dirty="0"/>
            </a:br>
            <a:r>
              <a:rPr lang="en-IN" dirty="0"/>
              <a:t>outgoing 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09600"/>
            <a:ext cx="108203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5"/>
            </a:pPr>
            <a:r>
              <a:rPr lang="en-US" sz="2300" dirty="0">
                <a:solidFill>
                  <a:srgbClr val="000099"/>
                </a:solidFill>
              </a:rPr>
              <a:t>Upon receipt of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test,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L, F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sz="2300" dirty="0">
                <a:solidFill>
                  <a:srgbClr val="000099"/>
                </a:solidFill>
              </a:rPr>
              <a:t>from </a:t>
            </a:r>
            <a:r>
              <a:rPr lang="en-US" sz="2300" i="1" dirty="0">
                <a:solidFill>
                  <a:srgbClr val="000099"/>
                </a:solidFill>
              </a:rPr>
              <a:t>q</a:t>
            </a:r>
            <a:r>
              <a:rPr lang="en-US" sz="2300" dirty="0">
                <a:solidFill>
                  <a:srgbClr val="000099"/>
                </a:solidFill>
              </a:rPr>
              <a:t>: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 begin if </a:t>
            </a:r>
            <a:r>
              <a:rPr lang="en-US" sz="2300" i="1" dirty="0">
                <a:solidFill>
                  <a:schemeClr val="tx1"/>
                </a:solidFill>
              </a:rPr>
              <a:t>L &gt; </a:t>
            </a:r>
            <a:r>
              <a:rPr lang="en-US" sz="2300" i="1" dirty="0" err="1">
                <a:solidFill>
                  <a:schemeClr val="tx1"/>
                </a:solidFill>
              </a:rPr>
              <a:t>level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Answer must wait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   process the message later </a:t>
            </a:r>
            <a:r>
              <a:rPr lang="en-US" sz="2300" b="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else if </a:t>
            </a:r>
            <a:r>
              <a:rPr lang="en-US" sz="2300" i="1" dirty="0">
                <a:solidFill>
                  <a:schemeClr val="tx1"/>
                </a:solidFill>
              </a:rPr>
              <a:t>F = </a:t>
            </a:r>
            <a:r>
              <a:rPr lang="en-US" sz="2300" i="1" dirty="0" err="1">
                <a:solidFill>
                  <a:schemeClr val="tx1"/>
                </a:solidFill>
              </a:rPr>
              <a:t>name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internal edge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	begin if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reject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 		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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then send reject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else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test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else send accept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  <a:endParaRPr lang="en-US" sz="2300" i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4826" y="2214554"/>
            <a:ext cx="3774367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As not FIFO, consider the sequence</a:t>
            </a:r>
            <a:br>
              <a:rPr lang="en-IN" dirty="0"/>
            </a:br>
            <a:r>
              <a:rPr lang="en-IN" dirty="0"/>
              <a:t>p sent test, q sent test, q rejects p But </a:t>
            </a:r>
            <a:br>
              <a:rPr lang="en-IN" dirty="0"/>
            </a:br>
            <a:r>
              <a:rPr lang="en-IN" dirty="0"/>
              <a:t>reject reaches before its test. So when </a:t>
            </a:r>
            <a:r>
              <a:rPr lang="en-IN" dirty="0" err="1"/>
              <a:t>q’s</a:t>
            </a:r>
            <a:br>
              <a:rPr lang="en-IN" dirty="0"/>
            </a:br>
            <a:r>
              <a:rPr lang="en-IN" dirty="0"/>
              <a:t> test arrives, </a:t>
            </a:r>
            <a:r>
              <a:rPr lang="en-IN" dirty="0" err="1"/>
              <a:t>pq</a:t>
            </a:r>
            <a:r>
              <a:rPr lang="en-IN" dirty="0"/>
              <a:t> already marked as reject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67240" y="3429000"/>
            <a:ext cx="49963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Optimisation: if p has sent q a test already meanwhile, </a:t>
            </a:r>
            <a:br>
              <a:rPr lang="en-IN" dirty="0"/>
            </a:br>
            <a:r>
              <a:rPr lang="en-IN" dirty="0"/>
              <a:t>then don’t have to send reject to q as q will 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0050" y="4572008"/>
            <a:ext cx="525926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q=</a:t>
            </a:r>
            <a:r>
              <a:rPr lang="en-IN" dirty="0" err="1"/>
              <a:t>testchp</a:t>
            </a:r>
            <a:r>
              <a:rPr lang="en-IN" dirty="0"/>
              <a:t> it means p had sent a test which got rejected. </a:t>
            </a:r>
            <a:br>
              <a:rPr lang="en-IN" dirty="0"/>
            </a:br>
            <a:r>
              <a:rPr lang="en-IN" dirty="0"/>
              <a:t>node p has to resume its test.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838200"/>
            <a:ext cx="108965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6"/>
            </a:pPr>
            <a:r>
              <a:rPr lang="en-US" sz="2200" dirty="0">
                <a:solidFill>
                  <a:srgbClr val="000099"/>
                </a:solidFill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accept </a:t>
            </a:r>
            <a:r>
              <a:rPr lang="en-US" sz="2200" dirty="0">
                <a:solidFill>
                  <a:srgbClr val="000099"/>
                </a:solidFill>
              </a:rPr>
              <a:t>from </a:t>
            </a:r>
            <a:r>
              <a:rPr lang="en-US" sz="2200" i="1" dirty="0">
                <a:solidFill>
                  <a:srgbClr val="000099"/>
                </a:solidFill>
              </a:rPr>
              <a:t>q</a:t>
            </a:r>
            <a:r>
              <a:rPr lang="en-US" sz="2200" dirty="0">
                <a:solidFill>
                  <a:srgbClr val="000099"/>
                </a:solidFill>
              </a:rPr>
              <a:t>:</a:t>
            </a:r>
            <a:r>
              <a:rPr lang="en-US" sz="2200" b="0" dirty="0">
                <a:solidFill>
                  <a:srgbClr val="FF0000"/>
                </a:solidFill>
              </a:rPr>
              <a:t>//local search of outgoing edge is done.</a:t>
            </a:r>
            <a:endParaRPr lang="en-US" sz="2200" b="0" i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 begin </a:t>
            </a:r>
            <a:r>
              <a:rPr lang="en-US" sz="2200" i="1" dirty="0" err="1">
                <a:solidFill>
                  <a:schemeClr val="tx1"/>
                </a:solidFill>
              </a:rPr>
              <a:t>testch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 err="1">
                <a:solidFill>
                  <a:schemeClr val="tx1"/>
                </a:solidFill>
              </a:rPr>
              <a:t>udef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1800" b="0" dirty="0">
                <a:solidFill>
                  <a:srgbClr val="FF0000"/>
                </a:solidFill>
              </a:rPr>
              <a:t>//indicate that local search is over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if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&lt;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b="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b="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bestp</a:t>
            </a:r>
            <a:r>
              <a:rPr lang="en-US" sz="2200" b="0" i="1" dirty="0">
                <a:solidFill>
                  <a:srgbClr val="FF0000"/>
                </a:solidFill>
                <a:sym typeface="Symbol" panose="05050102010706020507" pitchFamily="18" charset="2"/>
              </a:rPr>
              <a:t> is the best wt p has seen among its own and its </a:t>
            </a:r>
            <a:r>
              <a:rPr lang="en-US" sz="22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endParaRPr lang="en-US" sz="22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   then begin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:= 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	   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bestch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           end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</a:t>
            </a:r>
            <a:r>
              <a:rPr lang="en-US" sz="2200" i="1" dirty="0">
                <a:solidFill>
                  <a:schemeClr val="tx1"/>
                </a:solidFill>
              </a:rPr>
              <a:t>report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 end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7"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reject 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from </a:t>
            </a:r>
            <a:r>
              <a:rPr lang="en-US" sz="2200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if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= </a:t>
            </a:r>
            <a:r>
              <a:rPr lang="en-US" sz="2200" i="1" dirty="0">
                <a:solidFill>
                  <a:schemeClr val="tx1"/>
                </a:solidFill>
              </a:rPr>
              <a:t>basic </a:t>
            </a:r>
            <a:r>
              <a:rPr lang="en-US" sz="2200" dirty="0">
                <a:solidFill>
                  <a:schemeClr val="tx1"/>
                </a:solidFill>
              </a:rPr>
              <a:t>then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reject</a:t>
            </a:r>
            <a:r>
              <a:rPr lang="en-US" sz="2200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tx1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3256" y="2500306"/>
            <a:ext cx="4249881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0" dirty="0"/>
              <a:t>Each time a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r>
              <a:rPr lang="en-IN" b="0" dirty="0" err="1"/>
              <a:t>msg</a:t>
            </a:r>
            <a:r>
              <a:rPr lang="en-IN" b="0" dirty="0"/>
              <a:t> reaches, </a:t>
            </a:r>
            <a:br>
              <a:rPr lang="en-IN" b="0" dirty="0"/>
            </a:br>
            <a:r>
              <a:rPr lang="en-IN" b="0" dirty="0"/>
              <a:t>the value of </a:t>
            </a:r>
            <a:r>
              <a:rPr lang="en-IN" b="0" dirty="0" err="1"/>
              <a:t>bestwtp</a:t>
            </a:r>
            <a:r>
              <a:rPr lang="en-IN" b="0" dirty="0"/>
              <a:t> is updated. </a:t>
            </a:r>
            <a:br>
              <a:rPr lang="en-IN" b="0" dirty="0"/>
            </a:br>
            <a:r>
              <a:rPr lang="en-IN" b="0" dirty="0"/>
              <a:t>The current </a:t>
            </a:r>
            <a:r>
              <a:rPr lang="en-IN" b="0" dirty="0" err="1"/>
              <a:t>bestwtp</a:t>
            </a:r>
            <a:r>
              <a:rPr lang="en-IN" b="0" dirty="0"/>
              <a:t> is the best among </a:t>
            </a:r>
            <a:br>
              <a:rPr lang="en-IN" b="0" dirty="0"/>
            </a:br>
            <a:r>
              <a:rPr lang="en-IN" b="0" dirty="0"/>
              <a:t>what it has received so far.  Each </a:t>
            </a:r>
            <a:br>
              <a:rPr lang="en-IN" b="0" dirty="0"/>
            </a:br>
            <a:r>
              <a:rPr lang="en-IN" b="0" dirty="0"/>
              <a:t>‘report’ checks if all </a:t>
            </a:r>
            <a:r>
              <a:rPr lang="en-IN" b="0" dirty="0" err="1"/>
              <a:t>msgs</a:t>
            </a:r>
            <a:r>
              <a:rPr lang="en-IN" b="0" dirty="0"/>
              <a:t>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br>
              <a:rPr lang="en-IN" b="0" dirty="0"/>
            </a:br>
            <a:r>
              <a:rPr lang="en-IN" b="0" dirty="0" err="1"/>
              <a:t>msgs</a:t>
            </a:r>
            <a:r>
              <a:rPr lang="en-IN" b="0" dirty="0"/>
              <a:t> have reached and local computation</a:t>
            </a:r>
            <a:br>
              <a:rPr lang="en-IN" b="0" dirty="0"/>
            </a:br>
            <a:r>
              <a:rPr lang="en-IN" b="0" dirty="0"/>
              <a:t>is complete in order to send result to parent. </a:t>
            </a:r>
            <a:br>
              <a:rPr lang="en-IN" b="0" dirty="0"/>
            </a:br>
            <a:endParaRPr lang="en-IN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dirty="0">
                <a:solidFill>
                  <a:srgbClr val="FF0000"/>
                </a:solidFill>
              </a:rPr>
              <a:t>//if the number of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received is equal to its children and its own search has concluded(</a:t>
            </a:r>
            <a:r>
              <a:rPr lang="en-US" b="0" dirty="0" err="1">
                <a:solidFill>
                  <a:srgbClr val="FF0000"/>
                </a:solidFill>
              </a:rPr>
              <a:t>testchp-udef</a:t>
            </a:r>
            <a:r>
              <a:rPr lang="en-US" b="0" dirty="0">
                <a:solidFill>
                  <a:srgbClr val="FF0000"/>
                </a:solidFill>
              </a:rPr>
              <a:t>) then put state as found and send report to father. A report call is a check to see if all  &lt;</a:t>
            </a:r>
            <a:r>
              <a:rPr lang="en-US" b="0" dirty="0" err="1">
                <a:solidFill>
                  <a:srgbClr val="FF0000"/>
                </a:solidFill>
              </a:rPr>
              <a:t>report,w</a:t>
            </a:r>
            <a:r>
              <a:rPr lang="en-US" b="0" dirty="0">
                <a:solidFill>
                  <a:srgbClr val="FF0000"/>
                </a:solidFill>
              </a:rPr>
              <a:t>&gt;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have reached.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tx1"/>
                </a:solidFill>
              </a:rPr>
              <a:t>begin if </a:t>
            </a:r>
            <a:r>
              <a:rPr lang="en-US" i="1" dirty="0" err="1">
                <a:solidFill>
                  <a:schemeClr val="tx1"/>
                </a:solidFill>
              </a:rPr>
              <a:t>rec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#{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i="1" dirty="0" err="1">
                <a:solidFill>
                  <a:schemeClr val="tx1"/>
                </a:solidFill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and </a:t>
            </a:r>
            <a:r>
              <a:rPr lang="en-US" i="1" dirty="0" err="1">
                <a:solidFill>
                  <a:schemeClr val="tx1"/>
                </a:solidFill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 err="1">
                <a:solidFill>
                  <a:schemeClr val="tx1"/>
                </a:solidFill>
              </a:rPr>
              <a:t>udef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found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send report,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Minimal Spanning Tree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1049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Let G = (V, E) be a weighted graph, where </a:t>
            </a:r>
            <a:r>
              <a:rPr lang="en-US" sz="2400" dirty="0">
                <a:sym typeface="Symbol" panose="05050102010706020507" pitchFamily="18" charset="2"/>
              </a:rPr>
              <a:t>(e) denotes the weight of edge e.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weight of a spanning tree T of G equals the sum of the weights of the N – 1 edges contained in T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 is called a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minimal spanning tree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no spanning tree has a smaller weight than T.</a:t>
            </a:r>
          </a:p>
          <a:p>
            <a:pPr lvl="1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anose="05050102010706020507" pitchFamily="18" charset="2"/>
              </a:rPr>
              <a:t>If all edge weights are different, there is only one MST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76" y="-349686"/>
            <a:ext cx="5786478" cy="104757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685482"/>
            <a:ext cx="11226799" cy="6020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0"/>
              </a:spcAft>
              <a:buFontTx/>
              <a:buAutoNum type="arabicParenBoth" startAt="9"/>
            </a:pPr>
            <a:r>
              <a:rPr lang="en-US" sz="2300" dirty="0">
                <a:solidFill>
                  <a:srgbClr val="000066"/>
                </a:solidFill>
              </a:rPr>
              <a:t>Upon receipt of 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report, </a:t>
            </a:r>
            <a:r>
              <a:rPr lang="en-US" sz="2300" i="1" dirty="0">
                <a:solidFill>
                  <a:srgbClr val="000066"/>
                </a:solidFill>
                <a:sym typeface="Symbol" panose="05050102010706020507" pitchFamily="18" charset="2"/>
              </a:rPr>
              <a:t>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</a:t>
            </a:r>
            <a:r>
              <a:rPr lang="en-US" sz="2300" dirty="0">
                <a:solidFill>
                  <a:srgbClr val="000066"/>
                </a:solidFill>
              </a:rPr>
              <a:t> from </a:t>
            </a:r>
            <a:r>
              <a:rPr lang="en-US" sz="2300" i="1" dirty="0">
                <a:solidFill>
                  <a:srgbClr val="000066"/>
                </a:solidFill>
              </a:rPr>
              <a:t>q</a:t>
            </a:r>
            <a:r>
              <a:rPr lang="en-US" sz="2300" dirty="0">
                <a:solidFill>
                  <a:srgbClr val="000066"/>
                </a:solidFill>
              </a:rPr>
              <a:t>: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i="1" dirty="0">
                <a:solidFill>
                  <a:schemeClr val="tx1"/>
                </a:solidFill>
              </a:rPr>
              <a:t>	 </a:t>
            </a:r>
            <a:r>
              <a:rPr lang="en-US" sz="2300" dirty="0">
                <a:solidFill>
                  <a:schemeClr val="tx1"/>
                </a:solidFill>
              </a:rPr>
              <a:t>begin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 err="1">
                <a:solidFill>
                  <a:schemeClr val="tx1"/>
                </a:solidFill>
              </a:rPr>
              <a:t>father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</a:rPr>
              <a:t>  </a:t>
            </a:r>
            <a:r>
              <a:rPr lang="en-US" sz="1900" i="1" baseline="-25000" dirty="0">
                <a:solidFill>
                  <a:schemeClr val="tx1"/>
                </a:solidFill>
              </a:rPr>
              <a:t>/</a:t>
            </a:r>
            <a:r>
              <a:rPr lang="en-US" sz="1900" b="0" i="1" baseline="-25000" dirty="0">
                <a:solidFill>
                  <a:srgbClr val="FF0000"/>
                </a:solidFill>
              </a:rPr>
              <a:t>/ at the core edge p and</a:t>
            </a:r>
            <a:r>
              <a:rPr lang="en-US" sz="1900" b="0" i="1" dirty="0">
                <a:solidFill>
                  <a:srgbClr val="FF0000"/>
                </a:solidFill>
              </a:rPr>
              <a:t> q are </a:t>
            </a:r>
            <a:r>
              <a:rPr lang="en-US" sz="1900" b="0" i="1" dirty="0" err="1">
                <a:solidFill>
                  <a:srgbClr val="FF0000"/>
                </a:solidFill>
              </a:rPr>
              <a:t>fathe</a:t>
            </a:r>
            <a:r>
              <a:rPr lang="en-US" sz="1900" b="0" i="1" dirty="0">
                <a:solidFill>
                  <a:srgbClr val="FF0000"/>
                </a:solidFill>
              </a:rPr>
              <a:t> of </a:t>
            </a:r>
            <a:r>
              <a:rPr lang="en-US" sz="1900" b="0" i="1" dirty="0" err="1">
                <a:solidFill>
                  <a:srgbClr val="FF0000"/>
                </a:solidFill>
              </a:rPr>
              <a:t>eachother</a:t>
            </a:r>
            <a:r>
              <a:rPr lang="en-US" sz="1900" b="0" i="1" dirty="0">
                <a:solidFill>
                  <a:srgbClr val="FF0000"/>
                </a:solidFill>
              </a:rPr>
              <a:t>. Could have put </a:t>
            </a:r>
            <a:r>
              <a:rPr lang="en-US" sz="1900" b="0" i="1" dirty="0" err="1">
                <a:solidFill>
                  <a:srgbClr val="FF0000"/>
                </a:solidFill>
              </a:rPr>
              <a:t>condn</a:t>
            </a:r>
            <a:r>
              <a:rPr lang="en-US" sz="1900" b="0" i="1" dirty="0">
                <a:solidFill>
                  <a:srgbClr val="FF0000"/>
                </a:solidFill>
              </a:rPr>
              <a:t> as if </a:t>
            </a:r>
            <a:r>
              <a:rPr lang="en-US" sz="1900" b="0" i="1" dirty="0" err="1">
                <a:solidFill>
                  <a:srgbClr val="FF0000"/>
                </a:solidFill>
              </a:rPr>
              <a:t>pq</a:t>
            </a:r>
            <a:r>
              <a:rPr lang="en-US" sz="1900" b="0" i="1" dirty="0">
                <a:solidFill>
                  <a:srgbClr val="FF0000"/>
                </a:solidFill>
              </a:rPr>
              <a:t> not core edge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	 then </a:t>
            </a:r>
            <a:r>
              <a:rPr lang="en-US" sz="2300" dirty="0">
                <a:solidFill>
                  <a:srgbClr val="C00000"/>
                </a:solidFill>
              </a:rPr>
              <a:t>(* reply for initiate message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begin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&lt;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begin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:=  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end ;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+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1 ;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report</a:t>
            </a:r>
            <a:r>
              <a:rPr lang="en-US" sz="23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b="0" i="1" dirty="0">
                <a:solidFill>
                  <a:srgbClr val="FF0000"/>
                </a:solidFill>
                <a:sym typeface="Symbol" panose="05050102010706020507" pitchFamily="18" charset="2"/>
              </a:rPr>
              <a:t>/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/ report called again to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chk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if it has got all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msgs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to send to parent</a:t>
            </a:r>
            <a:endParaRPr lang="en-US" sz="19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end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else </a:t>
            </a:r>
            <a:r>
              <a:rPr lang="en-US" sz="2300" dirty="0">
                <a:solidFill>
                  <a:srgbClr val="C00000"/>
                </a:solidFill>
              </a:rPr>
              <a:t>(* </a:t>
            </a:r>
            <a:r>
              <a:rPr lang="en-US" sz="2300" i="1" dirty="0" err="1">
                <a:solidFill>
                  <a:srgbClr val="C00000"/>
                </a:solidFill>
              </a:rPr>
              <a:t>pq</a:t>
            </a:r>
            <a:r>
              <a:rPr lang="en-US" sz="2300" dirty="0">
                <a:solidFill>
                  <a:srgbClr val="C00000"/>
                </a:solidFill>
              </a:rPr>
              <a:t> is the core edge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if </a:t>
            </a:r>
            <a:r>
              <a:rPr lang="en-US" sz="2300" i="1" dirty="0" err="1">
                <a:solidFill>
                  <a:schemeClr val="tx1"/>
                </a:solidFill>
              </a:rPr>
              <a:t>state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= find</a:t>
            </a:r>
            <a:r>
              <a:rPr lang="en-US" sz="1900" b="0" i="1" dirty="0">
                <a:solidFill>
                  <a:srgbClr val="FF0000"/>
                </a:solidFill>
              </a:rPr>
              <a:t>// p is still looking for min outgoing while </a:t>
            </a:r>
            <a:r>
              <a:rPr lang="en-US" sz="1900" b="0" i="1" dirty="0" err="1">
                <a:solidFill>
                  <a:srgbClr val="FF0000"/>
                </a:solidFill>
              </a:rPr>
              <a:t>q’s</a:t>
            </a:r>
            <a:r>
              <a:rPr lang="en-US" sz="1900" b="0" i="1" dirty="0">
                <a:solidFill>
                  <a:srgbClr val="FF0000"/>
                </a:solidFill>
              </a:rPr>
              <a:t> result arrives so make q wait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 </a:t>
            </a:r>
            <a:r>
              <a:rPr lang="en-US" sz="2300" dirty="0">
                <a:solidFill>
                  <a:schemeClr val="tx1"/>
                </a:solidFill>
              </a:rPr>
              <a:t>then process this message later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	 else //state is found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/>
              <a:t>                                      </a:t>
            </a:r>
            <a:r>
              <a:rPr lang="en-US" sz="2300" dirty="0">
                <a:solidFill>
                  <a:schemeClr val="tx1"/>
                </a:solidFill>
              </a:rPr>
              <a:t>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&gt;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//if w&lt;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then q will do 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changeroot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when it gets 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report,w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&gt;. Wt w!=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as unique edge weights</a:t>
            </a:r>
            <a:endParaRPr lang="en-US" sz="1900" b="0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		 then </a:t>
            </a:r>
            <a:r>
              <a:rPr lang="en-US" sz="2300" i="1" dirty="0" err="1">
                <a:solidFill>
                  <a:schemeClr val="tx1"/>
                </a:solidFill>
              </a:rPr>
              <a:t>changeroot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	 </a:t>
            </a:r>
            <a:r>
              <a:rPr lang="en-US" sz="2300" dirty="0">
                <a:solidFill>
                  <a:schemeClr val="tx1"/>
                </a:solidFill>
              </a:rPr>
              <a:t>else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=  then stop </a:t>
            </a:r>
            <a:r>
              <a:rPr lang="en-US" sz="2300" b="0" dirty="0">
                <a:solidFill>
                  <a:srgbClr val="FF0000"/>
                </a:solidFill>
                <a:sym typeface="Symbol" panose="05050102010706020507" pitchFamily="18" charset="2"/>
              </a:rPr>
              <a:t>//when both don’t have anything to report then both report infinity implying single fragment. Then stop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arenBoth" startAt="10"/>
            </a:pP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procedure </a:t>
            </a:r>
            <a:r>
              <a:rPr lang="en-US" i="1" dirty="0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://if you are the node having the min edge then you send connect. Else you send </a:t>
            </a:r>
            <a:r>
              <a:rPr lang="en-US" dirty="0" err="1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 to your child </a:t>
            </a:r>
            <a:r>
              <a:rPr lang="en-US" dirty="0" err="1">
                <a:solidFill>
                  <a:schemeClr val="tx1"/>
                </a:solidFill>
              </a:rPr>
              <a:t>trhough</a:t>
            </a:r>
            <a:r>
              <a:rPr lang="en-US" dirty="0">
                <a:solidFill>
                  <a:schemeClr val="tx1"/>
                </a:solidFill>
              </a:rPr>
              <a:t> which you got th</a:t>
            </a:r>
            <a:r>
              <a:rPr lang="en-US" dirty="0"/>
              <a:t>e min edge</a:t>
            </a:r>
            <a:endParaRPr lang="en-US" i="1" dirty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begin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	 then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send 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 		 else begin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i="1" dirty="0" err="1"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] := </a:t>
            </a:r>
            <a:r>
              <a:rPr lang="en-US" i="1" dirty="0">
                <a:sym typeface="Symbol" panose="05050102010706020507" pitchFamily="18" charset="2"/>
              </a:rPr>
              <a:t>branch   </a:t>
            </a:r>
            <a:r>
              <a:rPr lang="en-US" b="0" i="1" dirty="0">
                <a:solidFill>
                  <a:srgbClr val="FF0000"/>
                </a:solidFill>
                <a:sym typeface="Symbol" panose="05050102010706020507" pitchFamily="18" charset="2"/>
              </a:rPr>
              <a:t>//this takes care of p and q connecting on the same edge if both have same levels by rule2</a:t>
            </a:r>
            <a:endParaRPr lang="en-US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connect,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;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ym typeface="Symbol" panose="05050102010706020507" pitchFamily="18" charset="2"/>
              </a:rPr>
              <a:t>      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arenBoth" startAt="11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Upon receipt 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begin </a:t>
            </a:r>
            <a:r>
              <a:rPr lang="en-US" i="1" dirty="0" err="1">
                <a:solidFill>
                  <a:schemeClr val="tx1"/>
                </a:solidFill>
              </a:rPr>
              <a:t>changeroot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Complexity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9601200" cy="5257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b="0" dirty="0"/>
              <a:t>The </a:t>
            </a:r>
            <a:r>
              <a:rPr lang="en-US" b="0" dirty="0" err="1"/>
              <a:t>Gallager-Humblet-Spira</a:t>
            </a:r>
            <a:r>
              <a:rPr lang="en-US" b="0" dirty="0"/>
              <a:t> algorithm computes the minimal spanning tree using at most 5N </a:t>
            </a:r>
            <a:r>
              <a:rPr lang="en-US" b="0" dirty="0" err="1"/>
              <a:t>logN</a:t>
            </a:r>
            <a:r>
              <a:rPr lang="en-US" b="0" dirty="0"/>
              <a:t> + 2|E| messages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rgbClr val="000099"/>
                </a:solidFill>
              </a:rPr>
              <a:t>Each edge is rejected at most once and this requires two messages</a:t>
            </a:r>
          </a:p>
          <a:p>
            <a:pPr marL="746483" lvl="2" indent="0">
              <a:buClr>
                <a:srgbClr val="000099"/>
              </a:buClr>
              <a:buNone/>
            </a:pPr>
            <a:r>
              <a:rPr lang="en-US" b="0" dirty="0">
                <a:solidFill>
                  <a:srgbClr val="000099"/>
                </a:solidFill>
              </a:rPr>
              <a:t>     (test and reject). This accounts for at most 2|E| messages.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None/>
            </a:pPr>
            <a:r>
              <a:rPr lang="en-US" b="0" dirty="0">
                <a:solidFill>
                  <a:srgbClr val="000099"/>
                </a:solidFill>
              </a:rPr>
              <a:t>  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b="0" dirty="0">
                <a:solidFill>
                  <a:srgbClr val="000099"/>
                </a:solidFill>
              </a:rPr>
              <a:t> At any level, a node </a:t>
            </a:r>
            <a:br>
              <a:rPr lang="en-US" b="0" dirty="0">
                <a:solidFill>
                  <a:srgbClr val="000099"/>
                </a:solidFill>
              </a:rPr>
            </a:br>
            <a:r>
              <a:rPr lang="en-US" b="0" dirty="0">
                <a:solidFill>
                  <a:srgbClr val="00B0F0"/>
                </a:solidFill>
              </a:rPr>
              <a:t>sends</a:t>
            </a:r>
            <a:r>
              <a:rPr lang="en-US" b="0" dirty="0">
                <a:solidFill>
                  <a:srgbClr val="000099"/>
                </a:solidFill>
              </a:rPr>
              <a:t> at most one test not leading to a rejection, one report, one change-root </a:t>
            </a:r>
            <a:r>
              <a:rPr lang="en-US" b="0" i="1" dirty="0">
                <a:solidFill>
                  <a:srgbClr val="000099"/>
                </a:solidFill>
              </a:rPr>
              <a:t>or</a:t>
            </a:r>
            <a:r>
              <a:rPr lang="en-US" b="0" dirty="0">
                <a:solidFill>
                  <a:srgbClr val="000099"/>
                </a:solidFill>
              </a:rPr>
              <a:t> connect message and</a:t>
            </a:r>
            <a:br>
              <a:rPr lang="en-US" b="0" dirty="0">
                <a:solidFill>
                  <a:srgbClr val="000099"/>
                </a:solidFill>
              </a:rPr>
            </a:br>
            <a:r>
              <a:rPr lang="en-US" b="0" dirty="0">
                <a:solidFill>
                  <a:srgbClr val="00B0F0"/>
                </a:solidFill>
              </a:rPr>
              <a:t>receives</a:t>
            </a:r>
            <a:r>
              <a:rPr lang="en-US" b="0" dirty="0">
                <a:solidFill>
                  <a:srgbClr val="000099"/>
                </a:solidFill>
              </a:rPr>
              <a:t> at most one initiate and one accept message</a:t>
            </a:r>
            <a:br>
              <a:rPr lang="en-US" b="0" dirty="0">
                <a:solidFill>
                  <a:srgbClr val="000099"/>
                </a:solidFill>
              </a:rPr>
            </a:br>
            <a:endParaRPr lang="en-US" b="0" dirty="0">
              <a:solidFill>
                <a:srgbClr val="000099"/>
              </a:solidFill>
            </a:endParaRPr>
          </a:p>
          <a:p>
            <a:pPr marL="746483" lvl="2" indent="0">
              <a:buClr>
                <a:srgbClr val="000099"/>
              </a:buClr>
              <a:buNone/>
            </a:pPr>
            <a:r>
              <a:rPr lang="en-US" b="0" dirty="0">
                <a:solidFill>
                  <a:srgbClr val="000099"/>
                </a:solidFill>
              </a:rPr>
              <a:t>For </a:t>
            </a:r>
            <a:r>
              <a:rPr lang="en-US" b="0" dirty="0" err="1">
                <a:solidFill>
                  <a:srgbClr val="000099"/>
                </a:solidFill>
              </a:rPr>
              <a:t>logN</a:t>
            </a:r>
            <a:r>
              <a:rPr lang="en-US" b="0" dirty="0">
                <a:solidFill>
                  <a:srgbClr val="000099"/>
                </a:solidFill>
              </a:rPr>
              <a:t>   levels, this accounts for a total of 5N </a:t>
            </a:r>
            <a:r>
              <a:rPr lang="en-US" b="0" dirty="0" err="1">
                <a:solidFill>
                  <a:srgbClr val="000099"/>
                </a:solidFill>
              </a:rPr>
              <a:t>logN</a:t>
            </a:r>
            <a:r>
              <a:rPr lang="en-US" b="0" dirty="0">
                <a:solidFill>
                  <a:srgbClr val="000099"/>
                </a:solidFill>
              </a:rPr>
              <a:t> messages.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Two Properties of MST’s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Cycle Property:</a:t>
            </a:r>
            <a:r>
              <a:rPr lang="en-US" sz="2000"/>
              <a:t> For any cycle C in a graph, the heaviest edge in C does not appear in the minimum spanning tree</a:t>
            </a:r>
          </a:p>
          <a:p>
            <a:pPr lvl="1"/>
            <a:r>
              <a:rPr lang="en-US" sz="2000"/>
              <a:t>Used to rule edges out</a:t>
            </a:r>
            <a:br>
              <a:rPr lang="en-US" sz="2000"/>
            </a:br>
            <a:br>
              <a:rPr lang="en-US" sz="2000"/>
            </a:br>
            <a:endParaRPr lang="en-US" sz="2000"/>
          </a:p>
          <a:p>
            <a:r>
              <a:rPr lang="en-US" sz="2000" b="1"/>
              <a:t>Cut Property</a:t>
            </a:r>
            <a:r>
              <a:rPr lang="en-US" sz="2000"/>
              <a:t>: For any proper non-empty subset X of the vertices, the lightest edge with exactly one endpoint in X belongs to the minimum spanning forest</a:t>
            </a:r>
          </a:p>
          <a:p>
            <a:pPr lvl="1"/>
            <a:r>
              <a:rPr lang="en-US" sz="2000"/>
              <a:t>Used to rule edges in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Screenshot (84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2" y="2357430"/>
            <a:ext cx="493183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95340" y="1000108"/>
            <a:ext cx="10363200" cy="411480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dirty="0"/>
              <a:t>Simplifying assumption   :  All edge costs are distinct. </a:t>
            </a:r>
            <a:br>
              <a:rPr lang="en-IN" sz="2000" b="0" dirty="0"/>
            </a:br>
            <a:endParaRPr lang="en-IN" sz="2000" b="0" dirty="0"/>
          </a:p>
          <a:p>
            <a:r>
              <a:rPr lang="en-IN" sz="2000" b="0" dirty="0"/>
              <a:t>Let S be any subset of vertices, and let e be the min cost edge with exactly one endpoint in S.</a:t>
            </a:r>
          </a:p>
          <a:p>
            <a:r>
              <a:rPr lang="en-IN" sz="2000" b="0" dirty="0"/>
              <a:t>Then the MST T* contains e.</a:t>
            </a:r>
          </a:p>
          <a:p>
            <a:pPr>
              <a:buFontTx/>
              <a:buNone/>
            </a:pPr>
            <a:r>
              <a:rPr lang="en-IN" sz="2000" b="0" dirty="0"/>
              <a:t>Pf. [by contradiction]!</a:t>
            </a:r>
          </a:p>
          <a:p>
            <a:r>
              <a:rPr lang="en-IN" sz="2000" b="0" dirty="0"/>
              <a:t>Suppose e does not belong to T*. </a:t>
            </a:r>
          </a:p>
          <a:p>
            <a:r>
              <a:rPr lang="en-IN" sz="2000" b="0" dirty="0"/>
              <a:t>Let's see what happens.</a:t>
            </a:r>
          </a:p>
          <a:p>
            <a:r>
              <a:rPr lang="en-IN" sz="2000" b="0" dirty="0"/>
              <a:t>Adding e to T* creates a (unique) cycle C in T* since</a:t>
            </a:r>
          </a:p>
          <a:p>
            <a:r>
              <a:rPr lang="en-IN" sz="2000" b="0" dirty="0"/>
              <a:t>Some other edge in T*, say f, has exactly one end point in S.</a:t>
            </a:r>
          </a:p>
          <a:p>
            <a:r>
              <a:rPr lang="en-IN" sz="2000" b="0" dirty="0"/>
              <a:t>T = T* + {e} - {f} is also a spanning tree.</a:t>
            </a:r>
          </a:p>
          <a:p>
            <a:r>
              <a:rPr lang="en-IN" sz="2000" b="0" dirty="0"/>
              <a:t>Since c(e)&lt;c(f), cost(T) &lt; cost(T*).</a:t>
            </a:r>
          </a:p>
          <a:p>
            <a:r>
              <a:rPr lang="en-IN" sz="2000" b="0" dirty="0"/>
              <a:t>This is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35207823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The notion of a </a:t>
            </a:r>
            <a:r>
              <a:rPr lang="en-US" sz="3500" i="1" dirty="0"/>
              <a:t>fragment</a:t>
            </a:r>
            <a:endParaRPr lang="en-US" sz="35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990600"/>
            <a:ext cx="10667999" cy="5562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A fragment is a </a:t>
            </a:r>
            <a:r>
              <a:rPr lang="en-US" dirty="0" err="1">
                <a:solidFill>
                  <a:srgbClr val="000099"/>
                </a:solidFill>
              </a:rPr>
              <a:t>subtree</a:t>
            </a:r>
            <a:r>
              <a:rPr lang="en-US" dirty="0">
                <a:solidFill>
                  <a:srgbClr val="000099"/>
                </a:solidFill>
              </a:rPr>
              <a:t> of a MST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F is a fragment and e is the least-weight outgoing edge of F, then F U {e} is a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C00000"/>
                </a:solidFill>
              </a:rPr>
              <a:t>Prim’s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 with a single fragment and enlarges it in each step with the lowest-weight outgoing edge of the current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 err="1">
                <a:solidFill>
                  <a:srgbClr val="C00000"/>
                </a:solidFill>
              </a:rPr>
              <a:t>Kruskal’s</a:t>
            </a:r>
            <a:r>
              <a:rPr lang="en-US" u="sng" dirty="0">
                <a:solidFill>
                  <a:srgbClr val="C00000"/>
                </a:solidFill>
              </a:rPr>
              <a:t>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Starts with a collection of single-node fragments and merges fragments by adding the lowest-weight outgoing edge of some fragment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066801"/>
            <a:ext cx="10591801" cy="50593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algorithm based on </a:t>
            </a:r>
            <a:r>
              <a:rPr lang="en-US" dirty="0" err="1"/>
              <a:t>Kruskal’s</a:t>
            </a:r>
            <a:r>
              <a:rPr lang="en-US" dirty="0"/>
              <a:t> algorithm. </a:t>
            </a:r>
            <a:br>
              <a:rPr lang="en-US" dirty="0"/>
            </a:br>
            <a:r>
              <a:rPr lang="en-US" dirty="0"/>
              <a:t>Has no separate union find </a:t>
            </a:r>
            <a:r>
              <a:rPr lang="en-US" dirty="0" err="1"/>
              <a:t>datastructure</a:t>
            </a:r>
            <a:r>
              <a:rPr lang="en-US" dirty="0"/>
              <a:t>. However an edge is part of MST if it joins two trees with different fragment names. If both have the same name then the edge is an internal edge causing a cycle.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Assumptions: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Each edge e has a unique edge weight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000099"/>
                </a:solidFill>
              </a:rPr>
              <a:t>(e)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All nodes though initially asleep are awaken before they start the execution of the algorithm. When a process is woken up by a message, it first executes the local initialization procedure, then processes the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90600"/>
            <a:ext cx="10744199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Algorithm Outline: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Start with each node as a one-node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nodes in a fragment cooperate to find the lowest-weight outgoing edge of the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When the lowest-weight outgoing edge of a fragment is known, the fragment will be combined with another fragment by adding the outgoing edge, in cooperation with the other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algorithm terminates when only one fragment remains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Notations and Definitions:</a:t>
            </a: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name.</a:t>
            </a:r>
            <a:r>
              <a:rPr lang="en-US" dirty="0">
                <a:solidFill>
                  <a:srgbClr val="0046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To determine whether an edge is an outgoing edge, we need to give each fragment a name. </a:t>
            </a:r>
            <a:r>
              <a:rPr lang="en-US" b="0" dirty="0">
                <a:solidFill>
                  <a:srgbClr val="FF0000"/>
                </a:solidFill>
              </a:rPr>
              <a:t>// similar to having the same root node in union find for all nodes in the same fragment</a:t>
            </a:r>
            <a:endParaRPr lang="en-US" b="0" i="1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levels. </a:t>
            </a:r>
            <a:r>
              <a:rPr lang="en-US" dirty="0">
                <a:solidFill>
                  <a:srgbClr val="000099"/>
                </a:solidFill>
              </a:rPr>
              <a:t>Each fragment is assigned a </a:t>
            </a:r>
            <a:r>
              <a:rPr lang="en-US" i="1" dirty="0">
                <a:solidFill>
                  <a:srgbClr val="000099"/>
                </a:solidFill>
              </a:rPr>
              <a:t>level</a:t>
            </a:r>
            <a:r>
              <a:rPr lang="en-US" dirty="0">
                <a:solidFill>
                  <a:srgbClr val="000099"/>
                </a:solidFill>
              </a:rPr>
              <a:t>, which is initially 0 for an initial one-node fragment.</a:t>
            </a:r>
            <a:endParaRPr lang="en-US" i="1" dirty="0">
              <a:solidFill>
                <a:srgbClr val="000099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Combining large and small level fragments. </a:t>
            </a:r>
            <a:r>
              <a:rPr lang="en-US" dirty="0">
                <a:solidFill>
                  <a:srgbClr val="000099"/>
                </a:solidFill>
              </a:rPr>
              <a:t>The smaller level fragment combines into the larger level fragment by adopting the fragment name and level of the larger level fragment. Fragments of the same level combine to form a fragment of a level which is one higher than the two fragments. The new name is the weight of the combining edge, which is called the </a:t>
            </a:r>
            <a:r>
              <a:rPr lang="en-US" i="1" dirty="0">
                <a:solidFill>
                  <a:srgbClr val="000099"/>
                </a:solidFill>
              </a:rPr>
              <a:t>core edge</a:t>
            </a:r>
            <a:r>
              <a:rPr lang="en-US" dirty="0">
                <a:solidFill>
                  <a:srgbClr val="000099"/>
                </a:solidFill>
              </a:rPr>
              <a:t> of the new fragment.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05918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Summary of combining strategy: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 fragment F with name FN and level L is denoted as F = (FN, L); let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denote the lowest-weight outgoing edge of F.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Rule A.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If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leads to a fragment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&lt; L, F combined into F, after which the new fragment has name FN and level L. These new values are sent to all processes in F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B.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leads to a fragment </a:t>
            </a:r>
            <a:r>
              <a:rPr lang="en-US" dirty="0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= L and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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, the two fragments combine into a new fragment with level L+1 and name (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). These new values are sent to all processes in F and F.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C.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In all other cases fragment F must wait until rule A or B applies.</a:t>
            </a:r>
            <a:b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So if joining with a lower fragment then the larger fragment will wait.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9203</TotalTime>
  <Words>3015</Words>
  <Application>Microsoft Macintosh PowerPoint</Application>
  <PresentationFormat>Widescreen</PresentationFormat>
  <Paragraphs>217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Times New Roman</vt:lpstr>
      <vt:lpstr>Wingdings</vt:lpstr>
      <vt:lpstr>Essential</vt:lpstr>
      <vt:lpstr>Minimal Spanning Tree   Edited slides of</vt:lpstr>
      <vt:lpstr>Minimal Spanning Tree</vt:lpstr>
      <vt:lpstr>Two Properties of MST’s</vt:lpstr>
      <vt:lpstr>PowerPoint Presentation</vt:lpstr>
      <vt:lpstr>The notion of a fragment</vt:lpstr>
      <vt:lpstr>Gallager-Humblet-Spira Algorithm</vt:lpstr>
      <vt:lpstr>Gallager-Humblet-Spira Algorithm</vt:lpstr>
      <vt:lpstr>Gallager-Humblet-Spira Algorithm</vt:lpstr>
      <vt:lpstr>Gallager-Humblet-Spira Algorithm</vt:lpstr>
      <vt:lpstr>Gallager-Humblet-Spira Algorithm</vt:lpstr>
      <vt:lpstr>PowerPoint Presentation</vt:lpstr>
      <vt:lpstr>GHS Algorithm: Part-1</vt:lpstr>
      <vt:lpstr>GHS Algorithm: Part-1</vt:lpstr>
      <vt:lpstr>Testing the edges - To find its lowest-weight outgoing edge</vt:lpstr>
      <vt:lpstr>A simple optimization</vt:lpstr>
      <vt:lpstr>Test node – check who is your min outgoing edge</vt:lpstr>
      <vt:lpstr>GHS Algorithm: Part-2</vt:lpstr>
      <vt:lpstr>GHS Algorithm: Part-2</vt:lpstr>
      <vt:lpstr>GHS Algorithm: Part-3</vt:lpstr>
      <vt:lpstr>PowerPoint Presentation</vt:lpstr>
      <vt:lpstr>GHS Algorithm: Part-3</vt:lpstr>
      <vt:lpstr>GHS Algorithm: Part-3</vt:lpstr>
      <vt:lpstr>Complexity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299</cp:revision>
  <dcterms:created xsi:type="dcterms:W3CDTF">2002-01-01T17:32:30Z</dcterms:created>
  <dcterms:modified xsi:type="dcterms:W3CDTF">2024-03-26T08:15:37Z</dcterms:modified>
</cp:coreProperties>
</file>