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8" r:id="rId2"/>
    <p:sldId id="474" r:id="rId3"/>
    <p:sldId id="494" r:id="rId4"/>
    <p:sldId id="512" r:id="rId5"/>
    <p:sldId id="513" r:id="rId6"/>
    <p:sldId id="514" r:id="rId7"/>
    <p:sldId id="516" r:id="rId8"/>
    <p:sldId id="517" r:id="rId9"/>
    <p:sldId id="520" r:id="rId10"/>
    <p:sldId id="521" r:id="rId11"/>
    <p:sldId id="522" r:id="rId12"/>
    <p:sldId id="523" r:id="rId13"/>
    <p:sldId id="465" r:id="rId14"/>
    <p:sldId id="469" r:id="rId15"/>
    <p:sldId id="467" r:id="rId16"/>
    <p:sldId id="470" r:id="rId17"/>
    <p:sldId id="466" r:id="rId18"/>
    <p:sldId id="468" r:id="rId19"/>
    <p:sldId id="530" r:id="rId20"/>
    <p:sldId id="477" r:id="rId21"/>
    <p:sldId id="524" r:id="rId22"/>
    <p:sldId id="478" r:id="rId23"/>
    <p:sldId id="525" r:id="rId24"/>
    <p:sldId id="479" r:id="rId25"/>
    <p:sldId id="526" r:id="rId26"/>
    <p:sldId id="480" r:id="rId27"/>
    <p:sldId id="481" r:id="rId28"/>
    <p:sldId id="482" r:id="rId29"/>
    <p:sldId id="484" r:id="rId30"/>
    <p:sldId id="486" r:id="rId31"/>
    <p:sldId id="489" r:id="rId32"/>
    <p:sldId id="492" r:id="rId33"/>
    <p:sldId id="491" r:id="rId34"/>
    <p:sldId id="4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6"/>
    <p:restoredTop sz="81473"/>
  </p:normalViewPr>
  <p:slideViewPr>
    <p:cSldViewPr>
      <p:cViewPr varScale="1">
        <p:scale>
          <a:sx n="89" d="100"/>
          <a:sy n="89" d="100"/>
        </p:scale>
        <p:origin x="21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A6FD-0F16-436D-B038-E0527E66A377}" type="datetimeFigureOut">
              <a:rPr lang="en-US" smtClean="0"/>
              <a:pPr/>
              <a:t>2/20/24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6F384-214D-48A5-A3D1-195925E51D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https://groups.csail.mit.edu/tds/papers/Merritt/podc84.pdf</a:t>
            </a:r>
          </a:p>
          <a:p>
            <a:r>
              <a:rPr lang="en-IN" dirty="0"/>
              <a:t>No phantom deadlocks as long as process’ </a:t>
            </a:r>
            <a:r>
              <a:rPr lang="en-IN" dirty="0" err="1"/>
              <a:t>dont</a:t>
            </a:r>
            <a:r>
              <a:rPr lang="en-IN" dirty="0"/>
              <a:t> fail.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CC5F-FFF3-45F7-A3AE-AE5B9EFB2FE8}" type="datetimeFigureOut">
              <a:rPr lang="en-US" smtClean="0"/>
              <a:pPr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1343313_A_Distributed_Algorithm_for_Deadlock_Detection_and_Resolu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Mitchell and Merritt’s Algorithm for single resource model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401080" cy="50006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Works on the single resource model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Belongs to the class of edge-chasing algorithms where probes are sent in opposite direction of the edges of WFG.</a:t>
            </a:r>
          </a:p>
          <a:p>
            <a:r>
              <a:rPr lang="en-US" sz="2800" dirty="0"/>
              <a:t>Each node has two labels- Private and Public where initially both has same values</a:t>
            </a:r>
          </a:p>
          <a:p>
            <a:r>
              <a:rPr lang="en-US" sz="2800" dirty="0"/>
              <a:t>Private is unique but might change</a:t>
            </a:r>
          </a:p>
          <a:p>
            <a:r>
              <a:rPr lang="en-US" sz="2800" dirty="0"/>
              <a:t>Has four </a:t>
            </a:r>
            <a:r>
              <a:rPr lang="en-US" sz="2800" dirty="0" err="1"/>
              <a:t>nondeteministic</a:t>
            </a:r>
            <a:r>
              <a:rPr lang="en-US" sz="2800" dirty="0"/>
              <a:t> state transitions</a:t>
            </a:r>
          </a:p>
          <a:p>
            <a:pPr>
              <a:buNone/>
            </a:pPr>
            <a:r>
              <a:rPr lang="en-US" sz="2800" dirty="0"/>
              <a:t>                - Block, Transmit, Detect, Activate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979712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1979712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500404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cxnSpLocks/>
            <a:stCxn id="11" idx="2"/>
            <a:endCxn id="11" idx="6"/>
          </p:cNvCxnSpPr>
          <p:nvPr/>
        </p:nvCxnSpPr>
        <p:spPr>
          <a:xfrm>
            <a:off x="500404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603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8</a:t>
            </a:r>
            <a:endParaRPr lang="en-US" sz="2300" strike="sngStrik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723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5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076056" y="4494892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7 </a:t>
            </a:r>
            <a:endParaRPr lang="en-US" sz="2300" strike="sngStrik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048689" y="4998948"/>
            <a:ext cx="9396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6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603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1835696" y="4437112"/>
            <a:ext cx="9541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</a:t>
            </a:r>
            <a:r>
              <a:rPr lang="en-US" sz="2300" dirty="0">
                <a:solidFill>
                  <a:srgbClr val="FF0000"/>
                </a:solidFill>
              </a:rPr>
              <a:t>8  </a:t>
            </a:r>
            <a:r>
              <a:rPr lang="en-US" sz="2300" strike="sngStrike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376B5A-0923-3748-A30E-68A8BA7C3FFC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DB4ED3-4311-AD40-BA80-437A349FD9B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D5EA1D-3F0B-8E4C-8276-F7CF1961B9CB}"/>
              </a:ext>
            </a:extLst>
          </p:cNvPr>
          <p:cNvCxnSpPr/>
          <p:nvPr/>
        </p:nvCxnSpPr>
        <p:spPr>
          <a:xfrm>
            <a:off x="3203848" y="538744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3900F8-7CF2-3240-A98C-895F82EDBD3A}"/>
              </a:ext>
            </a:extLst>
          </p:cNvPr>
          <p:cNvCxnSpPr/>
          <p:nvPr/>
        </p:nvCxnSpPr>
        <p:spPr>
          <a:xfrm>
            <a:off x="5635354" y="357301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91E4E9-91D9-8F4E-AE8B-01F1F14E82D4}"/>
              </a:ext>
            </a:extLst>
          </p:cNvPr>
          <p:cNvCxnSpPr/>
          <p:nvPr/>
        </p:nvCxnSpPr>
        <p:spPr>
          <a:xfrm flipH="1">
            <a:off x="3203848" y="2348881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0E41A6-2A0E-6849-98DB-2CF1488E1828}"/>
              </a:ext>
            </a:extLst>
          </p:cNvPr>
          <p:cNvCxnSpPr>
            <a:cxnSpLocks/>
          </p:cNvCxnSpPr>
          <p:nvPr/>
        </p:nvCxnSpPr>
        <p:spPr>
          <a:xfrm>
            <a:off x="2051720" y="3284984"/>
            <a:ext cx="0" cy="10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0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979712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1979712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500404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cxnSpLocks/>
            <a:stCxn id="11" idx="2"/>
            <a:endCxn id="11" idx="6"/>
          </p:cNvCxnSpPr>
          <p:nvPr/>
        </p:nvCxnSpPr>
        <p:spPr>
          <a:xfrm>
            <a:off x="500404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603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8</a:t>
            </a:r>
            <a:endParaRPr lang="en-US" sz="2300" strike="sngStrik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723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5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076056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</a:t>
            </a:r>
            <a:r>
              <a:rPr lang="en-US" sz="2300" dirty="0">
                <a:solidFill>
                  <a:srgbClr val="FF0000"/>
                </a:solidFill>
              </a:rPr>
              <a:t>8 </a:t>
            </a:r>
            <a:r>
              <a:rPr lang="en-US" sz="2300" strike="sngStrike" dirty="0">
                <a:solidFill>
                  <a:srgbClr val="FF0000"/>
                </a:solidFill>
              </a:rPr>
              <a:t>7</a:t>
            </a:r>
            <a:r>
              <a:rPr lang="en-US" sz="2300" strike="sngStrike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048689" y="4998948"/>
            <a:ext cx="9396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6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603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1835696" y="4437112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8</a:t>
            </a:r>
            <a:endParaRPr lang="en-US" sz="2300" strike="sngStrike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376B5A-0923-3748-A30E-68A8BA7C3FFC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DB4ED3-4311-AD40-BA80-437A349FD9B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D5EA1D-3F0B-8E4C-8276-F7CF1961B9CB}"/>
              </a:ext>
            </a:extLst>
          </p:cNvPr>
          <p:cNvCxnSpPr/>
          <p:nvPr/>
        </p:nvCxnSpPr>
        <p:spPr>
          <a:xfrm>
            <a:off x="3203848" y="538744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3900F8-7CF2-3240-A98C-895F82EDBD3A}"/>
              </a:ext>
            </a:extLst>
          </p:cNvPr>
          <p:cNvCxnSpPr/>
          <p:nvPr/>
        </p:nvCxnSpPr>
        <p:spPr>
          <a:xfrm>
            <a:off x="5635354" y="357301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91E4E9-91D9-8F4E-AE8B-01F1F14E82D4}"/>
              </a:ext>
            </a:extLst>
          </p:cNvPr>
          <p:cNvCxnSpPr/>
          <p:nvPr/>
        </p:nvCxnSpPr>
        <p:spPr>
          <a:xfrm flipH="1">
            <a:off x="3203848" y="2348881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0E41A6-2A0E-6849-98DB-2CF1488E1828}"/>
              </a:ext>
            </a:extLst>
          </p:cNvPr>
          <p:cNvCxnSpPr>
            <a:cxnSpLocks/>
          </p:cNvCxnSpPr>
          <p:nvPr/>
        </p:nvCxnSpPr>
        <p:spPr>
          <a:xfrm>
            <a:off x="2051720" y="3284984"/>
            <a:ext cx="0" cy="10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18E585-EC6A-EC4E-AE14-E5F496AAF41E}"/>
              </a:ext>
            </a:extLst>
          </p:cNvPr>
          <p:cNvCxnSpPr/>
          <p:nvPr/>
        </p:nvCxnSpPr>
        <p:spPr>
          <a:xfrm>
            <a:off x="3203848" y="553984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2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979712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1979712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500404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cxnSpLocks/>
            <a:stCxn id="11" idx="2"/>
            <a:endCxn id="11" idx="6"/>
          </p:cNvCxnSpPr>
          <p:nvPr/>
        </p:nvCxnSpPr>
        <p:spPr>
          <a:xfrm>
            <a:off x="500404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603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8</a:t>
            </a:r>
            <a:endParaRPr lang="en-US" sz="2300" strike="sngStrik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723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5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076056" y="4494892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</a:t>
            </a:r>
            <a:r>
              <a:rPr lang="en-US" sz="2300" dirty="0">
                <a:solidFill>
                  <a:srgbClr val="FF0000"/>
                </a:solidFill>
              </a:rPr>
              <a:t>8</a:t>
            </a:r>
            <a:endParaRPr lang="en-US" sz="2300" strike="sngStrik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048689" y="4998948"/>
            <a:ext cx="9396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6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603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1835696" y="4437112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8</a:t>
            </a:r>
            <a:endParaRPr lang="en-US" sz="2300" strike="sngStrike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376B5A-0923-3748-A30E-68A8BA7C3FFC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DB4ED3-4311-AD40-BA80-437A349FD9B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D5EA1D-3F0B-8E4C-8276-F7CF1961B9CB}"/>
              </a:ext>
            </a:extLst>
          </p:cNvPr>
          <p:cNvCxnSpPr/>
          <p:nvPr/>
        </p:nvCxnSpPr>
        <p:spPr>
          <a:xfrm>
            <a:off x="3203848" y="538744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3900F8-7CF2-3240-A98C-895F82EDBD3A}"/>
              </a:ext>
            </a:extLst>
          </p:cNvPr>
          <p:cNvCxnSpPr/>
          <p:nvPr/>
        </p:nvCxnSpPr>
        <p:spPr>
          <a:xfrm>
            <a:off x="5635354" y="357301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91E4E9-91D9-8F4E-AE8B-01F1F14E82D4}"/>
              </a:ext>
            </a:extLst>
          </p:cNvPr>
          <p:cNvCxnSpPr/>
          <p:nvPr/>
        </p:nvCxnSpPr>
        <p:spPr>
          <a:xfrm flipH="1">
            <a:off x="3203848" y="2348881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0E41A6-2A0E-6849-98DB-2CF1488E1828}"/>
              </a:ext>
            </a:extLst>
          </p:cNvPr>
          <p:cNvCxnSpPr>
            <a:cxnSpLocks/>
          </p:cNvCxnSpPr>
          <p:nvPr/>
        </p:nvCxnSpPr>
        <p:spPr>
          <a:xfrm>
            <a:off x="2051720" y="3284984"/>
            <a:ext cx="0" cy="10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18E585-EC6A-EC4E-AE14-E5F496AAF41E}"/>
              </a:ext>
            </a:extLst>
          </p:cNvPr>
          <p:cNvCxnSpPr/>
          <p:nvPr/>
        </p:nvCxnSpPr>
        <p:spPr>
          <a:xfrm>
            <a:off x="3203848" y="553984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F87A2C-0329-F549-AE65-165CD4F1D0DA}"/>
              </a:ext>
            </a:extLst>
          </p:cNvPr>
          <p:cNvSpPr txBox="1"/>
          <p:nvPr/>
        </p:nvSpPr>
        <p:spPr>
          <a:xfrm>
            <a:off x="6444208" y="3573016"/>
            <a:ext cx="20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Deadlock Detected!</a:t>
            </a:r>
          </a:p>
        </p:txBody>
      </p:sp>
    </p:spTree>
    <p:extLst>
      <p:ext uri="{BB962C8B-B14F-4D97-AF65-F5344CB8AC3E}">
        <p14:creationId xmlns:p14="http://schemas.microsoft.com/office/powerpoint/2010/main" val="362491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4177-EEDA-5341-9907-24FB074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1565C1-F69C-7541-B93C-F818D19C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Can a node be part of multiple cycles?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  <a:p>
            <a:r>
              <a:rPr lang="en-IN" sz="2400" dirty="0"/>
              <a:t>Suppose a node has added the last edge of a cycle and hence started a transmit. Can his private and public label change by the time the transmit reaches him back?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  <a:p>
            <a:r>
              <a:rPr lang="en-IN" sz="2400" dirty="0"/>
              <a:t>Does the start of a transmit imply the presence of a cycle?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80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4177-EEDA-5341-9907-24FB074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Questions Answers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1565C1-F69C-7541-B93C-F818D19C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/>
              <a:t>Can a node be part of multiple cycles? </a:t>
            </a:r>
            <a:br>
              <a:rPr lang="en-IN" sz="2400" dirty="0"/>
            </a:br>
            <a:r>
              <a:rPr lang="en-IN" sz="2400" dirty="0"/>
              <a:t>No. It’s a single resource model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  <a:p>
            <a:r>
              <a:rPr lang="en-IN" sz="2400" dirty="0"/>
              <a:t>Suppose a node has added the last edge of a cycle and hence started a transmit. Can his private and public label change by the time the transmit reaches him back?</a:t>
            </a:r>
            <a:br>
              <a:rPr lang="en-IN" sz="2400" dirty="0"/>
            </a:br>
            <a:r>
              <a:rPr lang="en-IN" sz="2400" dirty="0"/>
              <a:t>No. requires a block or transmit to make a change. Cant have a second block or transmit as it is a single resource model and part of single cycle at most.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  <a:p>
            <a:r>
              <a:rPr lang="en-IN" sz="2400" dirty="0"/>
              <a:t>Does the start of a transmit imply the presence of a cycle?</a:t>
            </a:r>
            <a:br>
              <a:rPr lang="en-IN" sz="2400" dirty="0"/>
            </a:br>
            <a:r>
              <a:rPr lang="en-IN" sz="2400" dirty="0"/>
              <a:t>No. Consider edge e1 existed between nodes a </a:t>
            </a:r>
            <a:r>
              <a:rPr lang="en-IN" sz="2400" dirty="0">
                <a:sym typeface="Wingdings" pitchFamily="2" charset="2"/>
              </a:rPr>
              <a:t></a:t>
            </a:r>
            <a:r>
              <a:rPr lang="en-IN" sz="2400" dirty="0"/>
              <a:t> b. Edge e1 is now incident on a new block due indicated by e2 between </a:t>
            </a:r>
            <a:r>
              <a:rPr lang="en-IN" sz="2400" dirty="0" err="1"/>
              <a:t>b</a:t>
            </a:r>
            <a:r>
              <a:rPr lang="en-IN" sz="2400" dirty="0" err="1">
                <a:sym typeface="Wingdings" pitchFamily="2" charset="2"/>
              </a:rPr>
              <a:t>c</a:t>
            </a:r>
            <a:r>
              <a:rPr lang="en-IN" sz="2400" dirty="0"/>
              <a:t>.  The new updated value of node b might cause a transmit to a (no cycle present).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729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C729-0A21-E64E-BBDA-8C87B170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BBF8-C025-C444-AB69-52FFBD0D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 case of a cycle, the process to detect the deadlock with have the highest public id in the cycle. T/F?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H.W </a:t>
            </a:r>
            <a:r>
              <a:rPr lang="en-IN" sz="2400" dirty="0"/>
              <a:t>Can there be Phantom Deadlocks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274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C729-0A21-E64E-BBDA-8C87B170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BBF8-C025-C444-AB69-52FFBD0D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 case of a cycle, the process to detect the deadlock with have the highest public id in the cycle. T/F? True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092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1719-95DF-C64E-9990-B203AD21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based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CB32-A781-774E-A047-D887587E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Currently some random process in the cycle being the one to abort</a:t>
            </a:r>
          </a:p>
          <a:p>
            <a:r>
              <a:rPr lang="en-US" dirty="0"/>
              <a:t>Would be preferred that a lowest priority process aborts itself.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Initial values: Upper and bottom values are tuple. Each tuple (</a:t>
            </a:r>
            <a:r>
              <a:rPr lang="en-US" dirty="0" err="1"/>
              <a:t>x,y</a:t>
            </a:r>
            <a:r>
              <a:rPr lang="en-US" dirty="0"/>
              <a:t>) has unique public label and unique priority number of node to start. </a:t>
            </a:r>
            <a:br>
              <a:rPr lang="en-US" dirty="0"/>
            </a:br>
            <a:r>
              <a:rPr lang="en-US" dirty="0"/>
              <a:t>Priority number is always unique.</a:t>
            </a:r>
          </a:p>
        </p:txBody>
      </p:sp>
    </p:spTree>
    <p:extLst>
      <p:ext uri="{BB962C8B-B14F-4D97-AF65-F5344CB8AC3E}">
        <p14:creationId xmlns:p14="http://schemas.microsoft.com/office/powerpoint/2010/main" val="3249368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4177-EEDA-5341-9907-24FB074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priority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4C7D65-644F-A74F-AD60-65B62229A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0" t="22015" r="15628" b="33642"/>
          <a:stretch/>
        </p:blipFill>
        <p:spPr>
          <a:xfrm>
            <a:off x="991462" y="1268760"/>
            <a:ext cx="6316842" cy="345638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5C21D-A1D0-0A4B-8BBD-33D5DFCF15F3}"/>
              </a:ext>
            </a:extLst>
          </p:cNvPr>
          <p:cNvSpPr txBox="1"/>
          <p:nvPr/>
        </p:nvSpPr>
        <p:spPr>
          <a:xfrm>
            <a:off x="323528" y="5589240"/>
            <a:ext cx="1174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https://www.researchgate.net/publication/221343313_A_Distributed_Algorithm_for_Deadlock_Detection_and_Resolution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2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2     2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2     2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1     1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4     4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4     4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B7C4-5DB3-A242-B8B4-E69165C0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AFEF33-752A-3042-80EE-84A7FF208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1" t="41998" r="23152" b="30955"/>
          <a:stretch/>
        </p:blipFill>
        <p:spPr>
          <a:xfrm>
            <a:off x="569200" y="1916832"/>
            <a:ext cx="5947016" cy="2808313"/>
          </a:xfrm>
        </p:spPr>
      </p:pic>
    </p:spTree>
    <p:extLst>
      <p:ext uri="{BB962C8B-B14F-4D97-AF65-F5344CB8AC3E}">
        <p14:creationId xmlns:p14="http://schemas.microsoft.com/office/powerpoint/2010/main" val="1850205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5</a:t>
            </a:r>
            <a:r>
              <a:rPr lang="en-US" sz="2300" dirty="0"/>
              <a:t>    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5</a:t>
            </a:r>
            <a:r>
              <a:rPr lang="en-US" sz="2300" dirty="0"/>
              <a:t>    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1     1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4     4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4     4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45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1</a:t>
            </a:r>
            <a:r>
              <a:rPr lang="en-US" sz="2300" dirty="0"/>
              <a:t>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1     1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4     4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4</a:t>
            </a:r>
            <a:r>
              <a:rPr lang="en-US" sz="2300" dirty="0"/>
              <a:t>     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460F4B-4DA0-C54F-A30A-74231A6E2445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4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6</a:t>
            </a:r>
            <a:r>
              <a:rPr lang="en-US" sz="2300" dirty="0"/>
              <a:t>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6</a:t>
            </a:r>
            <a:r>
              <a:rPr lang="en-US" sz="2300" dirty="0"/>
              <a:t> 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4     4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4     4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13AC0C-E13F-E84B-A399-F47BB7A5EA9A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3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5</a:t>
            </a:r>
            <a:r>
              <a:rPr lang="en-US" sz="2300" dirty="0"/>
              <a:t>    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4     4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4</a:t>
            </a:r>
            <a:r>
              <a:rPr lang="en-US" sz="2300" dirty="0"/>
              <a:t>     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13AC0C-E13F-E84B-A399-F47BB7A5EA9A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DDE3B7-50CB-E249-9F9F-5D4DDAE5E7EF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1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7</a:t>
            </a:r>
            <a:r>
              <a:rPr lang="en-US" sz="2300" dirty="0"/>
              <a:t>    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7</a:t>
            </a:r>
            <a:r>
              <a:rPr lang="en-US" sz="2300" dirty="0"/>
              <a:t>     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D46C64-33C8-A14D-BA2D-E1A46E44416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13AC0C-E13F-E84B-A399-F47BB7A5EA9A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1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3</a:t>
            </a:r>
            <a:r>
              <a:rPr lang="en-US" sz="2300" dirty="0"/>
              <a:t>    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6</a:t>
            </a:r>
            <a:r>
              <a:rPr lang="en-US" sz="2300" dirty="0"/>
              <a:t>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7     4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D46C64-33C8-A14D-BA2D-E1A46E44416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13AC0C-E13F-E84B-A399-F47BB7A5EA9A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312A11-0D19-264D-BECB-9FFD626FBF55}"/>
              </a:ext>
            </a:extLst>
          </p:cNvPr>
          <p:cNvCxnSpPr/>
          <p:nvPr/>
        </p:nvCxnSpPr>
        <p:spPr>
          <a:xfrm>
            <a:off x="5635354" y="350100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5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8</a:t>
            </a:r>
            <a:r>
              <a:rPr lang="en-US" sz="2300" dirty="0"/>
              <a:t>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8</a:t>
            </a:r>
            <a:r>
              <a:rPr lang="en-US" sz="2300" dirty="0"/>
              <a:t>    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7     4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D46C64-33C8-A14D-BA2D-E1A46E44416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13AC0C-E13F-E84B-A399-F47BB7A5EA9A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089724-21FA-9042-A9BF-41707BF3DE9E}"/>
              </a:ext>
            </a:extLst>
          </p:cNvPr>
          <p:cNvCxnSpPr/>
          <p:nvPr/>
        </p:nvCxnSpPr>
        <p:spPr>
          <a:xfrm>
            <a:off x="5635354" y="350100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>
            <a:extLst>
              <a:ext uri="{FF2B5EF4-FFF2-40B4-BE49-F238E27FC236}">
                <a16:creationId xmlns:a16="http://schemas.microsoft.com/office/drawing/2014/main" id="{C6B6093E-3721-BC46-AA1A-1BB7039A0303}"/>
              </a:ext>
            </a:extLst>
          </p:cNvPr>
          <p:cNvSpPr/>
          <p:nvPr/>
        </p:nvSpPr>
        <p:spPr>
          <a:xfrm>
            <a:off x="3779912" y="2276872"/>
            <a:ext cx="415283" cy="262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4BDF17E7-2123-0D4D-A6BD-D9333FE1528B}"/>
              </a:ext>
            </a:extLst>
          </p:cNvPr>
          <p:cNvSpPr/>
          <p:nvPr/>
        </p:nvSpPr>
        <p:spPr>
          <a:xfrm>
            <a:off x="3779912" y="5039008"/>
            <a:ext cx="415283" cy="262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5</a:t>
            </a:r>
            <a:r>
              <a:rPr lang="en-US" sz="2300" dirty="0"/>
              <a:t>    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</a:t>
            </a:r>
            <a:r>
              <a:rPr lang="en-US" sz="2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2</a:t>
            </a:r>
            <a:endParaRPr lang="en-US" sz="2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8</a:t>
            </a:r>
            <a:r>
              <a:rPr lang="en-US" sz="2300" dirty="0"/>
              <a:t>     </a:t>
            </a:r>
            <a:r>
              <a:rPr lang="en-US" sz="2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-US" sz="2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7     4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D46C64-33C8-A14D-BA2D-E1A46E44416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13AC0C-E13F-E84B-A399-F47BB7A5EA9A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089724-21FA-9042-A9BF-41707BF3DE9E}"/>
              </a:ext>
            </a:extLst>
          </p:cNvPr>
          <p:cNvCxnSpPr/>
          <p:nvPr/>
        </p:nvCxnSpPr>
        <p:spPr>
          <a:xfrm>
            <a:off x="5635354" y="350100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62B74D-A974-704C-AE94-35705EF8938F}"/>
              </a:ext>
            </a:extLst>
          </p:cNvPr>
          <p:cNvCxnSpPr/>
          <p:nvPr/>
        </p:nvCxnSpPr>
        <p:spPr>
          <a:xfrm flipH="1">
            <a:off x="3203848" y="2420888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2300" dirty="0"/>
              <a:t>     </a:t>
            </a:r>
            <a:r>
              <a:rPr lang="en-US" sz="2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2</a:t>
            </a: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10214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8      3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 </a:t>
            </a:r>
            <a:r>
              <a:rPr lang="en-US" sz="23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7</a:t>
            </a:r>
            <a:r>
              <a:rPr lang="en-US" sz="2300" dirty="0"/>
              <a:t>     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D46C64-33C8-A14D-BA2D-E1A46E44416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13AC0C-E13F-E84B-A399-F47BB7A5EA9A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089724-21FA-9042-A9BF-41707BF3DE9E}"/>
              </a:ext>
            </a:extLst>
          </p:cNvPr>
          <p:cNvCxnSpPr/>
          <p:nvPr/>
        </p:nvCxnSpPr>
        <p:spPr>
          <a:xfrm>
            <a:off x="5635354" y="350100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21410-075D-DE4C-B510-223702246468}"/>
              </a:ext>
            </a:extLst>
          </p:cNvPr>
          <p:cNvCxnSpPr/>
          <p:nvPr/>
        </p:nvCxnSpPr>
        <p:spPr>
          <a:xfrm flipH="1">
            <a:off x="3203848" y="2348881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9AFC252B-83E3-D343-B5E8-BDC48A852CEA}"/>
              </a:ext>
            </a:extLst>
          </p:cNvPr>
          <p:cNvSpPr/>
          <p:nvPr/>
        </p:nvSpPr>
        <p:spPr>
          <a:xfrm>
            <a:off x="3851919" y="5125244"/>
            <a:ext cx="415283" cy="262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2AA432E-BCC8-E74F-B9FC-30587004C032}"/>
              </a:ext>
            </a:extLst>
          </p:cNvPr>
          <p:cNvSpPr/>
          <p:nvPr/>
        </p:nvSpPr>
        <p:spPr>
          <a:xfrm>
            <a:off x="1763688" y="3789040"/>
            <a:ext cx="415283" cy="262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867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 </a:t>
            </a:r>
            <a:r>
              <a:rPr lang="en-US" sz="23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11560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    </a:t>
            </a:r>
            <a:r>
              <a:rPr lang="en-US" sz="2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sz="2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10887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8     3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 </a:t>
            </a:r>
            <a:r>
              <a:rPr lang="en-US" sz="23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8     2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D46C64-33C8-A14D-BA2D-E1A46E44416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13AC0C-E13F-E84B-A399-F47BB7A5EA9A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089724-21FA-9042-A9BF-41707BF3DE9E}"/>
              </a:ext>
            </a:extLst>
          </p:cNvPr>
          <p:cNvCxnSpPr/>
          <p:nvPr/>
        </p:nvCxnSpPr>
        <p:spPr>
          <a:xfrm>
            <a:off x="5635354" y="350100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21410-075D-DE4C-B510-223702246468}"/>
              </a:ext>
            </a:extLst>
          </p:cNvPr>
          <p:cNvCxnSpPr/>
          <p:nvPr/>
        </p:nvCxnSpPr>
        <p:spPr>
          <a:xfrm flipH="1">
            <a:off x="3203848" y="2348881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019971-CE5B-4547-B170-FEE2FC47CC7B}"/>
              </a:ext>
            </a:extLst>
          </p:cNvPr>
          <p:cNvCxnSpPr>
            <a:cxnSpLocks/>
          </p:cNvCxnSpPr>
          <p:nvPr/>
        </p:nvCxnSpPr>
        <p:spPr>
          <a:xfrm>
            <a:off x="1835696" y="3284984"/>
            <a:ext cx="0" cy="10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E5275404-7F29-834E-9091-DF8D986B21B2}"/>
              </a:ext>
            </a:extLst>
          </p:cNvPr>
          <p:cNvSpPr/>
          <p:nvPr/>
        </p:nvSpPr>
        <p:spPr>
          <a:xfrm>
            <a:off x="3851919" y="5183024"/>
            <a:ext cx="415283" cy="262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cxnSpLocks/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2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603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2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4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4    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539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867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11560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    </a:t>
            </a:r>
            <a:r>
              <a:rPr lang="en-US" sz="2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sz="2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10887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8     3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8     1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</a:t>
            </a:r>
            <a:r>
              <a:rPr lang="en-US" sz="23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</a:t>
            </a:r>
            <a:r>
              <a:rPr lang="en-US" sz="2300" dirty="0">
                <a:solidFill>
                  <a:srgbClr val="FF0000"/>
                </a:solidFill>
              </a:rPr>
              <a:t>    </a:t>
            </a:r>
            <a:r>
              <a:rPr lang="en-US" sz="2300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D46C64-33C8-A14D-BA2D-E1A46E44416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13AC0C-E13F-E84B-A399-F47BB7A5EA9A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089724-21FA-9042-A9BF-41707BF3DE9E}"/>
              </a:ext>
            </a:extLst>
          </p:cNvPr>
          <p:cNvCxnSpPr/>
          <p:nvPr/>
        </p:nvCxnSpPr>
        <p:spPr>
          <a:xfrm>
            <a:off x="5635354" y="350100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21410-075D-DE4C-B510-223702246468}"/>
              </a:ext>
            </a:extLst>
          </p:cNvPr>
          <p:cNvCxnSpPr/>
          <p:nvPr/>
        </p:nvCxnSpPr>
        <p:spPr>
          <a:xfrm flipH="1">
            <a:off x="3203848" y="2348881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019971-CE5B-4547-B170-FEE2FC47CC7B}"/>
              </a:ext>
            </a:extLst>
          </p:cNvPr>
          <p:cNvCxnSpPr>
            <a:cxnSpLocks/>
          </p:cNvCxnSpPr>
          <p:nvPr/>
        </p:nvCxnSpPr>
        <p:spPr>
          <a:xfrm>
            <a:off x="1835696" y="3284984"/>
            <a:ext cx="0" cy="10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1BC13F-E7CC-0E40-A8C8-4B55995C6413}"/>
              </a:ext>
            </a:extLst>
          </p:cNvPr>
          <p:cNvCxnSpPr/>
          <p:nvPr/>
        </p:nvCxnSpPr>
        <p:spPr>
          <a:xfrm>
            <a:off x="3203848" y="538744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A9941626-0941-034C-8787-F3DA39ADD7F4}"/>
              </a:ext>
            </a:extLst>
          </p:cNvPr>
          <p:cNvSpPr/>
          <p:nvPr/>
        </p:nvSpPr>
        <p:spPr>
          <a:xfrm>
            <a:off x="6084168" y="3743488"/>
            <a:ext cx="415283" cy="262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867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11560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    </a:t>
            </a:r>
            <a:r>
              <a:rPr lang="en-US" sz="2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sz="2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10887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8     1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</a:t>
            </a:r>
            <a:r>
              <a:rPr lang="en-US" sz="2300" dirty="0">
                <a:solidFill>
                  <a:srgbClr val="FF0000"/>
                </a:solidFill>
              </a:rPr>
              <a:t>    </a:t>
            </a:r>
            <a:r>
              <a:rPr lang="en-US" sz="2300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D46C64-33C8-A14D-BA2D-E1A46E44416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13AC0C-E13F-E84B-A399-F47BB7A5EA9A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089724-21FA-9042-A9BF-41707BF3DE9E}"/>
              </a:ext>
            </a:extLst>
          </p:cNvPr>
          <p:cNvCxnSpPr/>
          <p:nvPr/>
        </p:nvCxnSpPr>
        <p:spPr>
          <a:xfrm>
            <a:off x="5635354" y="350100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21410-075D-DE4C-B510-223702246468}"/>
              </a:ext>
            </a:extLst>
          </p:cNvPr>
          <p:cNvCxnSpPr/>
          <p:nvPr/>
        </p:nvCxnSpPr>
        <p:spPr>
          <a:xfrm flipH="1">
            <a:off x="3203848" y="2348881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019971-CE5B-4547-B170-FEE2FC47CC7B}"/>
              </a:ext>
            </a:extLst>
          </p:cNvPr>
          <p:cNvCxnSpPr>
            <a:cxnSpLocks/>
          </p:cNvCxnSpPr>
          <p:nvPr/>
        </p:nvCxnSpPr>
        <p:spPr>
          <a:xfrm>
            <a:off x="1835696" y="3284984"/>
            <a:ext cx="0" cy="10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1BC13F-E7CC-0E40-A8C8-4B55995C6413}"/>
              </a:ext>
            </a:extLst>
          </p:cNvPr>
          <p:cNvCxnSpPr/>
          <p:nvPr/>
        </p:nvCxnSpPr>
        <p:spPr>
          <a:xfrm>
            <a:off x="3203848" y="538744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C32394-8887-C941-B766-3A8B7250A970}"/>
              </a:ext>
            </a:extLst>
          </p:cNvPr>
          <p:cNvCxnSpPr/>
          <p:nvPr/>
        </p:nvCxnSpPr>
        <p:spPr>
          <a:xfrm flipV="1">
            <a:off x="6355434" y="314096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6130C165-621A-D740-AE65-E140CF26E386}"/>
              </a:ext>
            </a:extLst>
          </p:cNvPr>
          <p:cNvSpPr/>
          <p:nvPr/>
        </p:nvSpPr>
        <p:spPr>
          <a:xfrm>
            <a:off x="3876219" y="2446720"/>
            <a:ext cx="415283" cy="262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4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867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8</a:t>
            </a:r>
            <a:r>
              <a:rPr lang="en-US" sz="2300" dirty="0"/>
              <a:t>      </a:t>
            </a:r>
            <a:r>
              <a:rPr lang="en-US" sz="23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11560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    </a:t>
            </a:r>
            <a:r>
              <a:rPr lang="en-US" sz="2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sz="2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10887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</a:t>
            </a:r>
            <a:r>
              <a:rPr lang="en-US" sz="2300" dirty="0">
                <a:solidFill>
                  <a:srgbClr val="FF0000"/>
                </a:solidFill>
              </a:rPr>
              <a:t>     </a:t>
            </a:r>
            <a:r>
              <a:rPr lang="en-US" sz="2300" dirty="0"/>
              <a:t>1</a:t>
            </a:r>
            <a:r>
              <a:rPr lang="en-US" sz="2300" dirty="0">
                <a:solidFill>
                  <a:srgbClr val="FF0000"/>
                </a:solidFill>
              </a:rPr>
              <a:t>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</a:t>
            </a:r>
            <a:r>
              <a:rPr lang="en-US" sz="2300" dirty="0">
                <a:solidFill>
                  <a:srgbClr val="FF0000"/>
                </a:solidFill>
              </a:rPr>
              <a:t>    </a:t>
            </a:r>
            <a:r>
              <a:rPr lang="en-US" sz="2300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D46C64-33C8-A14D-BA2D-E1A46E44416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13AC0C-E13F-E84B-A399-F47BB7A5EA9A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089724-21FA-9042-A9BF-41707BF3DE9E}"/>
              </a:ext>
            </a:extLst>
          </p:cNvPr>
          <p:cNvCxnSpPr/>
          <p:nvPr/>
        </p:nvCxnSpPr>
        <p:spPr>
          <a:xfrm>
            <a:off x="5635354" y="350100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21410-075D-DE4C-B510-223702246468}"/>
              </a:ext>
            </a:extLst>
          </p:cNvPr>
          <p:cNvCxnSpPr/>
          <p:nvPr/>
        </p:nvCxnSpPr>
        <p:spPr>
          <a:xfrm flipH="1">
            <a:off x="3203848" y="2348881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1BC13F-E7CC-0E40-A8C8-4B55995C6413}"/>
              </a:ext>
            </a:extLst>
          </p:cNvPr>
          <p:cNvCxnSpPr/>
          <p:nvPr/>
        </p:nvCxnSpPr>
        <p:spPr>
          <a:xfrm>
            <a:off x="3203848" y="538744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C32394-8887-C941-B766-3A8B7250A970}"/>
              </a:ext>
            </a:extLst>
          </p:cNvPr>
          <p:cNvCxnSpPr/>
          <p:nvPr/>
        </p:nvCxnSpPr>
        <p:spPr>
          <a:xfrm flipV="1">
            <a:off x="6355434" y="314096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36EFFF-3919-FC4B-83A8-D0F3B6670141}"/>
              </a:ext>
            </a:extLst>
          </p:cNvPr>
          <p:cNvCxnSpPr/>
          <p:nvPr/>
        </p:nvCxnSpPr>
        <p:spPr>
          <a:xfrm flipH="1">
            <a:off x="3203848" y="256490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66B2FE-BAB5-4A41-845F-8D14A6CC3F7F}"/>
              </a:ext>
            </a:extLst>
          </p:cNvPr>
          <p:cNvCxnSpPr>
            <a:cxnSpLocks/>
          </p:cNvCxnSpPr>
          <p:nvPr/>
        </p:nvCxnSpPr>
        <p:spPr>
          <a:xfrm>
            <a:off x="2051720" y="3356992"/>
            <a:ext cx="0" cy="10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505CA51-6861-B541-B307-6BF60D4CB88A}"/>
              </a:ext>
            </a:extLst>
          </p:cNvPr>
          <p:cNvSpPr/>
          <p:nvPr/>
        </p:nvSpPr>
        <p:spPr>
          <a:xfrm>
            <a:off x="1403648" y="3598848"/>
            <a:ext cx="415283" cy="262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867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11560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    </a:t>
            </a:r>
            <a:r>
              <a:rPr lang="en-US" sz="2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sz="2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10887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</a:t>
            </a:r>
            <a:r>
              <a:rPr lang="en-US" sz="2300" dirty="0">
                <a:solidFill>
                  <a:srgbClr val="FF0000"/>
                </a:solidFill>
              </a:rPr>
              <a:t>     </a:t>
            </a:r>
            <a:r>
              <a:rPr lang="en-US" sz="2300" dirty="0"/>
              <a:t>1</a:t>
            </a:r>
            <a:r>
              <a:rPr lang="en-US" sz="2300" dirty="0">
                <a:solidFill>
                  <a:srgbClr val="FF0000"/>
                </a:solidFill>
              </a:rPr>
              <a:t>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8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FF0000"/>
                </a:solidFill>
              </a:rPr>
              <a:t>    1</a:t>
            </a:r>
            <a:endParaRPr lang="en-US" sz="23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D46C64-33C8-A14D-BA2D-E1A46E44416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13AC0C-E13F-E84B-A399-F47BB7A5EA9A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089724-21FA-9042-A9BF-41707BF3DE9E}"/>
              </a:ext>
            </a:extLst>
          </p:cNvPr>
          <p:cNvCxnSpPr/>
          <p:nvPr/>
        </p:nvCxnSpPr>
        <p:spPr>
          <a:xfrm>
            <a:off x="5635354" y="350100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21410-075D-DE4C-B510-223702246468}"/>
              </a:ext>
            </a:extLst>
          </p:cNvPr>
          <p:cNvCxnSpPr/>
          <p:nvPr/>
        </p:nvCxnSpPr>
        <p:spPr>
          <a:xfrm flipH="1">
            <a:off x="3203848" y="2348881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019971-CE5B-4547-B170-FEE2FC47CC7B}"/>
              </a:ext>
            </a:extLst>
          </p:cNvPr>
          <p:cNvCxnSpPr>
            <a:cxnSpLocks/>
          </p:cNvCxnSpPr>
          <p:nvPr/>
        </p:nvCxnSpPr>
        <p:spPr>
          <a:xfrm>
            <a:off x="1835696" y="3284984"/>
            <a:ext cx="0" cy="10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1BC13F-E7CC-0E40-A8C8-4B55995C6413}"/>
              </a:ext>
            </a:extLst>
          </p:cNvPr>
          <p:cNvCxnSpPr/>
          <p:nvPr/>
        </p:nvCxnSpPr>
        <p:spPr>
          <a:xfrm>
            <a:off x="3203848" y="538744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C32394-8887-C941-B766-3A8B7250A970}"/>
              </a:ext>
            </a:extLst>
          </p:cNvPr>
          <p:cNvCxnSpPr/>
          <p:nvPr/>
        </p:nvCxnSpPr>
        <p:spPr>
          <a:xfrm flipV="1">
            <a:off x="6355434" y="314096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36EFFF-3919-FC4B-83A8-D0F3B6670141}"/>
              </a:ext>
            </a:extLst>
          </p:cNvPr>
          <p:cNvCxnSpPr/>
          <p:nvPr/>
        </p:nvCxnSpPr>
        <p:spPr>
          <a:xfrm flipH="1">
            <a:off x="3203848" y="256490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66B2FE-BAB5-4A41-845F-8D14A6CC3F7F}"/>
              </a:ext>
            </a:extLst>
          </p:cNvPr>
          <p:cNvCxnSpPr>
            <a:cxnSpLocks/>
          </p:cNvCxnSpPr>
          <p:nvPr/>
        </p:nvCxnSpPr>
        <p:spPr>
          <a:xfrm>
            <a:off x="2051720" y="3356992"/>
            <a:ext cx="0" cy="10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2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763688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0989-F770-354F-9A97-3A7C74AEFF47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483768" y="2159536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763688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54886-3FC5-064A-8EB9-ED26E7FAD795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5635354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CB9D29-B76D-1149-AF88-5460E0E60B33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2483768" y="429698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9C815-2B65-C84B-B028-E3926EC7948F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635354" y="2204864"/>
            <a:ext cx="0" cy="129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867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11560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5     2    </a:t>
            </a:r>
            <a:r>
              <a:rPr lang="en-US" sz="2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sz="2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8     3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10887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</a:t>
            </a:r>
            <a:r>
              <a:rPr lang="en-US" sz="2300" dirty="0">
                <a:solidFill>
                  <a:srgbClr val="FF0000"/>
                </a:solidFill>
              </a:rPr>
              <a:t>     </a:t>
            </a:r>
            <a:r>
              <a:rPr lang="en-US" sz="2300" dirty="0"/>
              <a:t>1</a:t>
            </a:r>
            <a:r>
              <a:rPr lang="en-US" sz="2300" dirty="0">
                <a:solidFill>
                  <a:srgbClr val="FF0000"/>
                </a:solidFill>
              </a:rPr>
              <a:t>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50264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8     1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6     </a:t>
            </a:r>
            <a:r>
              <a:rPr lang="en-US" sz="23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8     1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D46C64-33C8-A14D-BA2D-E1A46E44416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13AC0C-E13F-E84B-A399-F47BB7A5EA9A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089724-21FA-9042-A9BF-41707BF3DE9E}"/>
              </a:ext>
            </a:extLst>
          </p:cNvPr>
          <p:cNvCxnSpPr/>
          <p:nvPr/>
        </p:nvCxnSpPr>
        <p:spPr>
          <a:xfrm>
            <a:off x="5635354" y="350100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21410-075D-DE4C-B510-223702246468}"/>
              </a:ext>
            </a:extLst>
          </p:cNvPr>
          <p:cNvCxnSpPr/>
          <p:nvPr/>
        </p:nvCxnSpPr>
        <p:spPr>
          <a:xfrm flipH="1">
            <a:off x="3203848" y="2348881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019971-CE5B-4547-B170-FEE2FC47CC7B}"/>
              </a:ext>
            </a:extLst>
          </p:cNvPr>
          <p:cNvCxnSpPr>
            <a:cxnSpLocks/>
          </p:cNvCxnSpPr>
          <p:nvPr/>
        </p:nvCxnSpPr>
        <p:spPr>
          <a:xfrm>
            <a:off x="1835696" y="3284984"/>
            <a:ext cx="0" cy="10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1BC13F-E7CC-0E40-A8C8-4B55995C6413}"/>
              </a:ext>
            </a:extLst>
          </p:cNvPr>
          <p:cNvCxnSpPr/>
          <p:nvPr/>
        </p:nvCxnSpPr>
        <p:spPr>
          <a:xfrm>
            <a:off x="3203848" y="538744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C32394-8887-C941-B766-3A8B7250A970}"/>
              </a:ext>
            </a:extLst>
          </p:cNvPr>
          <p:cNvCxnSpPr/>
          <p:nvPr/>
        </p:nvCxnSpPr>
        <p:spPr>
          <a:xfrm flipV="1">
            <a:off x="6355434" y="314096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36EFFF-3919-FC4B-83A8-D0F3B6670141}"/>
              </a:ext>
            </a:extLst>
          </p:cNvPr>
          <p:cNvCxnSpPr/>
          <p:nvPr/>
        </p:nvCxnSpPr>
        <p:spPr>
          <a:xfrm flipH="1">
            <a:off x="3203848" y="256490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66B2FE-BAB5-4A41-845F-8D14A6CC3F7F}"/>
              </a:ext>
            </a:extLst>
          </p:cNvPr>
          <p:cNvCxnSpPr>
            <a:cxnSpLocks/>
          </p:cNvCxnSpPr>
          <p:nvPr/>
        </p:nvCxnSpPr>
        <p:spPr>
          <a:xfrm>
            <a:off x="2051720" y="3356992"/>
            <a:ext cx="0" cy="10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ECBF3A-806F-D14B-8BA8-D716C75CEE16}"/>
              </a:ext>
            </a:extLst>
          </p:cNvPr>
          <p:cNvSpPr txBox="1"/>
          <p:nvPr/>
        </p:nvSpPr>
        <p:spPr>
          <a:xfrm>
            <a:off x="2843808" y="5733256"/>
            <a:ext cx="276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Deadlock detected!!</a:t>
            </a:r>
          </a:p>
        </p:txBody>
      </p:sp>
    </p:spTree>
    <p:extLst>
      <p:ext uri="{BB962C8B-B14F-4D97-AF65-F5344CB8AC3E}">
        <p14:creationId xmlns:p14="http://schemas.microsoft.com/office/powerpoint/2010/main" val="41300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979712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1979712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491527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cxnSpLocks/>
            <a:stCxn id="11" idx="2"/>
            <a:endCxn id="11" idx="6"/>
          </p:cNvCxnSpPr>
          <p:nvPr/>
        </p:nvCxnSpPr>
        <p:spPr>
          <a:xfrm>
            <a:off x="491527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17171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5=</a:t>
            </a:r>
            <a:r>
              <a:rPr lang="en-US" sz="2300" dirty="0" err="1">
                <a:solidFill>
                  <a:srgbClr val="FF0000"/>
                </a:solidFill>
              </a:rPr>
              <a:t>inc</a:t>
            </a:r>
            <a:r>
              <a:rPr lang="en-US" sz="2300" dirty="0">
                <a:solidFill>
                  <a:srgbClr val="FF0000"/>
                </a:solidFill>
              </a:rPr>
              <a:t>(3,2)</a:t>
            </a:r>
            <a:r>
              <a:rPr lang="en-US" sz="2300" dirty="0"/>
              <a:t>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17171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5=</a:t>
            </a:r>
            <a:r>
              <a:rPr lang="en-US" sz="2300" dirty="0" err="1">
                <a:solidFill>
                  <a:srgbClr val="FF0000"/>
                </a:solidFill>
              </a:rPr>
              <a:t>inc</a:t>
            </a:r>
            <a:r>
              <a:rPr lang="en-US" sz="2300" dirty="0">
                <a:solidFill>
                  <a:srgbClr val="FF0000"/>
                </a:solidFill>
              </a:rPr>
              <a:t>(3,2)</a:t>
            </a:r>
            <a:r>
              <a:rPr lang="en-US" sz="2300" dirty="0"/>
              <a:t>     </a:t>
            </a:r>
          </a:p>
          <a:p>
            <a:endParaRPr lang="en-US" sz="2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4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4    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979712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1979712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5148064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cxnSpLocks/>
            <a:stCxn id="11" idx="2"/>
            <a:endCxn id="11" idx="6"/>
          </p:cNvCxnSpPr>
          <p:nvPr/>
        </p:nvCxnSpPr>
        <p:spPr>
          <a:xfrm>
            <a:off x="5148064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603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723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5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292080" y="4494892"/>
            <a:ext cx="17171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6=</a:t>
            </a:r>
            <a:r>
              <a:rPr lang="en-US" sz="2300" dirty="0" err="1">
                <a:solidFill>
                  <a:srgbClr val="FF0000"/>
                </a:solidFill>
              </a:rPr>
              <a:t>inc</a:t>
            </a:r>
            <a:r>
              <a:rPr lang="en-US" sz="2300" dirty="0">
                <a:solidFill>
                  <a:srgbClr val="FF0000"/>
                </a:solidFill>
              </a:rPr>
              <a:t>(4,1)</a:t>
            </a:r>
            <a:r>
              <a:rPr lang="en-US" sz="2300" dirty="0"/>
              <a:t>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264713" y="4998948"/>
            <a:ext cx="17171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6=</a:t>
            </a:r>
            <a:r>
              <a:rPr lang="en-US" sz="2300" dirty="0" err="1">
                <a:solidFill>
                  <a:srgbClr val="FF0000"/>
                </a:solidFill>
              </a:rPr>
              <a:t>inc</a:t>
            </a:r>
            <a:r>
              <a:rPr lang="en-US" sz="2300" dirty="0">
                <a:solidFill>
                  <a:srgbClr val="FF0000"/>
                </a:solidFill>
              </a:rPr>
              <a:t>(4,1)</a:t>
            </a:r>
            <a:r>
              <a:rPr lang="en-US" sz="2300" dirty="0"/>
              <a:t>     </a:t>
            </a:r>
          </a:p>
          <a:p>
            <a:r>
              <a:rPr lang="en-US" sz="2300" dirty="0"/>
              <a:t>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4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2123728" y="4437112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4    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376B5A-0923-3748-A30E-68A8BA7C3FFC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3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979712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1979712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500404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cxnSpLocks/>
            <a:stCxn id="11" idx="2"/>
            <a:endCxn id="11" idx="6"/>
          </p:cNvCxnSpPr>
          <p:nvPr/>
        </p:nvCxnSpPr>
        <p:spPr>
          <a:xfrm>
            <a:off x="500404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603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   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723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5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076056" y="4494892"/>
            <a:ext cx="603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048689" y="4998948"/>
            <a:ext cx="10070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6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1835696" y="4941168"/>
            <a:ext cx="17171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7=</a:t>
            </a:r>
            <a:r>
              <a:rPr lang="en-US" sz="2300" dirty="0" err="1">
                <a:solidFill>
                  <a:srgbClr val="FF0000"/>
                </a:solidFill>
              </a:rPr>
              <a:t>inc</a:t>
            </a:r>
            <a:r>
              <a:rPr lang="en-US" sz="2300" dirty="0">
                <a:solidFill>
                  <a:srgbClr val="FF0000"/>
                </a:solidFill>
              </a:rPr>
              <a:t>(4,5)</a:t>
            </a:r>
            <a:r>
              <a:rPr lang="en-US" sz="2300" dirty="0"/>
              <a:t>     </a:t>
            </a:r>
          </a:p>
          <a:p>
            <a:r>
              <a:rPr lang="en-US" sz="2300" dirty="0"/>
              <a:t>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1835696" y="4437112"/>
            <a:ext cx="17171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7=</a:t>
            </a:r>
            <a:r>
              <a:rPr lang="en-US" sz="2300" dirty="0" err="1">
                <a:solidFill>
                  <a:srgbClr val="FF0000"/>
                </a:solidFill>
              </a:rPr>
              <a:t>inc</a:t>
            </a:r>
            <a:r>
              <a:rPr lang="en-US" sz="2300" dirty="0">
                <a:solidFill>
                  <a:srgbClr val="FF0000"/>
                </a:solidFill>
              </a:rPr>
              <a:t>(4,5)</a:t>
            </a:r>
            <a:r>
              <a:rPr lang="en-US" sz="2300" dirty="0"/>
              <a:t>    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376B5A-0923-3748-A30E-68A8BA7C3FFC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DB4ED3-4311-AD40-BA80-437A349FD9B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34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979712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1979712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500404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cxnSpLocks/>
            <a:stCxn id="11" idx="2"/>
            <a:endCxn id="11" idx="6"/>
          </p:cNvCxnSpPr>
          <p:nvPr/>
        </p:nvCxnSpPr>
        <p:spPr>
          <a:xfrm>
            <a:off x="500404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603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723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5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076056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7 </a:t>
            </a:r>
            <a:r>
              <a:rPr lang="en-US" sz="2300" strike="sngStrike" dirty="0"/>
              <a:t>6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048689" y="4998948"/>
            <a:ext cx="10070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6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1835696" y="4437112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376B5A-0923-3748-A30E-68A8BA7C3FFC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DB4ED3-4311-AD40-BA80-437A349FD9B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D5EA1D-3F0B-8E4C-8276-F7CF1961B9CB}"/>
              </a:ext>
            </a:extLst>
          </p:cNvPr>
          <p:cNvCxnSpPr/>
          <p:nvPr/>
        </p:nvCxnSpPr>
        <p:spPr>
          <a:xfrm>
            <a:off x="3203848" y="538744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7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979712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1979712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500404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cxnSpLocks/>
            <a:stCxn id="11" idx="2"/>
            <a:endCxn id="11" idx="6"/>
          </p:cNvCxnSpPr>
          <p:nvPr/>
        </p:nvCxnSpPr>
        <p:spPr>
          <a:xfrm>
            <a:off x="500404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603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723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5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138050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8=</a:t>
            </a:r>
            <a:r>
              <a:rPr lang="en-US" sz="2300" dirty="0" err="1">
                <a:solidFill>
                  <a:srgbClr val="FF0000"/>
                </a:solidFill>
              </a:rPr>
              <a:t>inc</a:t>
            </a:r>
            <a:r>
              <a:rPr lang="en-US" sz="2300" dirty="0">
                <a:solidFill>
                  <a:srgbClr val="FF0000"/>
                </a:solidFill>
              </a:rPr>
              <a:t>(3,7)</a:t>
            </a:r>
          </a:p>
          <a:p>
            <a:r>
              <a:rPr lang="en-US" sz="2300" dirty="0"/>
              <a:t>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13805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8=</a:t>
            </a:r>
            <a:r>
              <a:rPr lang="en-US" sz="2300" dirty="0" err="1">
                <a:solidFill>
                  <a:srgbClr val="FF0000"/>
                </a:solidFill>
              </a:rPr>
              <a:t>inc</a:t>
            </a:r>
            <a:r>
              <a:rPr lang="en-US" sz="2300" dirty="0">
                <a:solidFill>
                  <a:srgbClr val="FF0000"/>
                </a:solidFill>
              </a:rPr>
              <a:t>(3,7)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076056" y="4494892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7 </a:t>
            </a:r>
            <a:r>
              <a:rPr lang="en-US" sz="2300" strike="sngStrike" dirty="0"/>
              <a:t>6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048689" y="4998948"/>
            <a:ext cx="9396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6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603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1835696" y="4437112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376B5A-0923-3748-A30E-68A8BA7C3FFC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DB4ED3-4311-AD40-BA80-437A349FD9B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D5EA1D-3F0B-8E4C-8276-F7CF1961B9CB}"/>
              </a:ext>
            </a:extLst>
          </p:cNvPr>
          <p:cNvCxnSpPr/>
          <p:nvPr/>
        </p:nvCxnSpPr>
        <p:spPr>
          <a:xfrm>
            <a:off x="3203848" y="538744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3900F8-7CF2-3240-A98C-895F82EDBD3A}"/>
              </a:ext>
            </a:extLst>
          </p:cNvPr>
          <p:cNvCxnSpPr/>
          <p:nvPr/>
        </p:nvCxnSpPr>
        <p:spPr>
          <a:xfrm>
            <a:off x="5635354" y="357301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96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44E-6A94-1C45-8991-B7C7604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0F0D5B-5460-1943-B23F-E7C6669ECFA9}"/>
              </a:ext>
            </a:extLst>
          </p:cNvPr>
          <p:cNvSpPr/>
          <p:nvPr/>
        </p:nvSpPr>
        <p:spPr>
          <a:xfrm>
            <a:off x="1979712" y="215953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988059-7848-484B-A543-7DF5776782C3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1979712" y="2807608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1C9DB1-6845-7B4F-BBCA-441583C52C9F}"/>
              </a:ext>
            </a:extLst>
          </p:cNvPr>
          <p:cNvSpPr/>
          <p:nvPr/>
        </p:nvSpPr>
        <p:spPr>
          <a:xfrm>
            <a:off x="500404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4BCB7-3B85-F247-BF9A-D97077C016C9}"/>
              </a:ext>
            </a:extLst>
          </p:cNvPr>
          <p:cNvCxnSpPr>
            <a:cxnSpLocks/>
            <a:stCxn id="11" idx="2"/>
            <a:endCxn id="11" idx="6"/>
          </p:cNvCxnSpPr>
          <p:nvPr/>
        </p:nvCxnSpPr>
        <p:spPr>
          <a:xfrm>
            <a:off x="500404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DA32F4-2421-4046-91ED-BDF82E49E933}"/>
              </a:ext>
            </a:extLst>
          </p:cNvPr>
          <p:cNvSpPr/>
          <p:nvPr/>
        </p:nvSpPr>
        <p:spPr>
          <a:xfrm>
            <a:off x="1763688" y="429698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6B3DE-27E6-7542-BC1A-2DC27BADC00A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1763688" y="494505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8678D1-F5A4-B143-BD14-719EE57A94CD}"/>
              </a:ext>
            </a:extLst>
          </p:cNvPr>
          <p:cNvSpPr/>
          <p:nvPr/>
        </p:nvSpPr>
        <p:spPr>
          <a:xfrm>
            <a:off x="4915274" y="22048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61B57-A9DF-BD4D-A777-02BB78E01062}"/>
              </a:ext>
            </a:extLst>
          </p:cNvPr>
          <p:cNvCxnSpPr>
            <a:stCxn id="17" idx="2"/>
            <a:endCxn id="17" idx="6"/>
          </p:cNvCxnSpPr>
          <p:nvPr/>
        </p:nvCxnSpPr>
        <p:spPr>
          <a:xfrm>
            <a:off x="4915274" y="2852936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CFDA92-BF41-D343-AF24-13A5B89A9CC4}"/>
              </a:ext>
            </a:extLst>
          </p:cNvPr>
          <p:cNvSpPr txBox="1"/>
          <p:nvPr/>
        </p:nvSpPr>
        <p:spPr>
          <a:xfrm>
            <a:off x="2051720" y="2348880"/>
            <a:ext cx="819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</a:t>
            </a:r>
            <a:r>
              <a:rPr lang="en-US" sz="2300" dirty="0">
                <a:solidFill>
                  <a:srgbClr val="FF0000"/>
                </a:solidFill>
              </a:rPr>
              <a:t>8 </a:t>
            </a:r>
            <a:r>
              <a:rPr lang="en-US" sz="2300" strike="sngStrike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BE1C5-D1A8-BB4E-A86F-E484F16554D3}"/>
              </a:ext>
            </a:extLst>
          </p:cNvPr>
          <p:cNvSpPr txBox="1"/>
          <p:nvPr/>
        </p:nvSpPr>
        <p:spPr>
          <a:xfrm>
            <a:off x="2096361" y="2838708"/>
            <a:ext cx="8723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5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0E039F-C75B-194D-9AE7-B9046A4F2D37}"/>
              </a:ext>
            </a:extLst>
          </p:cNvPr>
          <p:cNvSpPr txBox="1"/>
          <p:nvPr/>
        </p:nvSpPr>
        <p:spPr>
          <a:xfrm>
            <a:off x="5264713" y="2991108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FEE1-4982-1A4D-AFC7-7F69DC6F4FB4}"/>
              </a:ext>
            </a:extLst>
          </p:cNvPr>
          <p:cNvSpPr txBox="1"/>
          <p:nvPr/>
        </p:nvSpPr>
        <p:spPr>
          <a:xfrm>
            <a:off x="5220072" y="2420888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37C54-B2E6-364A-84BE-5A964E96E1BA}"/>
              </a:ext>
            </a:extLst>
          </p:cNvPr>
          <p:cNvSpPr txBox="1"/>
          <p:nvPr/>
        </p:nvSpPr>
        <p:spPr>
          <a:xfrm>
            <a:off x="5076056" y="4494892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7</a:t>
            </a:r>
            <a:endParaRPr lang="en-US" sz="2300" strike="sngStrik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0190C-4ECB-4E4E-BCCA-EA6E9812559C}"/>
              </a:ext>
            </a:extLst>
          </p:cNvPr>
          <p:cNvSpPr txBox="1"/>
          <p:nvPr/>
        </p:nvSpPr>
        <p:spPr>
          <a:xfrm>
            <a:off x="5048689" y="4998948"/>
            <a:ext cx="9396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6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118C-D035-EC40-999E-6E05AA98F03E}"/>
              </a:ext>
            </a:extLst>
          </p:cNvPr>
          <p:cNvSpPr txBox="1"/>
          <p:nvPr/>
        </p:nvSpPr>
        <p:spPr>
          <a:xfrm>
            <a:off x="2123728" y="4941168"/>
            <a:ext cx="6030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7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1DC8B-1869-654C-8B82-52878C657AA1}"/>
              </a:ext>
            </a:extLst>
          </p:cNvPr>
          <p:cNvSpPr txBox="1"/>
          <p:nvPr/>
        </p:nvSpPr>
        <p:spPr>
          <a:xfrm>
            <a:off x="1835696" y="4437112"/>
            <a:ext cx="6703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     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CDD4F-77A2-EE47-8C31-8B0717A46245}"/>
              </a:ext>
            </a:extLst>
          </p:cNvPr>
          <p:cNvCxnSpPr/>
          <p:nvPr/>
        </p:nvCxnSpPr>
        <p:spPr>
          <a:xfrm>
            <a:off x="3275856" y="2795156"/>
            <a:ext cx="1512168" cy="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376B5A-0923-3748-A30E-68A8BA7C3FFC}"/>
              </a:ext>
            </a:extLst>
          </p:cNvPr>
          <p:cNvCxnSpPr/>
          <p:nvPr/>
        </p:nvCxnSpPr>
        <p:spPr>
          <a:xfrm flipH="1">
            <a:off x="3303223" y="4941168"/>
            <a:ext cx="14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DB4ED3-4311-AD40-BA80-437A349FD9B2}"/>
              </a:ext>
            </a:extLst>
          </p:cNvPr>
          <p:cNvCxnSpPr/>
          <p:nvPr/>
        </p:nvCxnSpPr>
        <p:spPr>
          <a:xfrm flipV="1">
            <a:off x="2483768" y="3501008"/>
            <a:ext cx="223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D5EA1D-3F0B-8E4C-8276-F7CF1961B9CB}"/>
              </a:ext>
            </a:extLst>
          </p:cNvPr>
          <p:cNvCxnSpPr/>
          <p:nvPr/>
        </p:nvCxnSpPr>
        <p:spPr>
          <a:xfrm>
            <a:off x="3203848" y="5387444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3900F8-7CF2-3240-A98C-895F82EDBD3A}"/>
              </a:ext>
            </a:extLst>
          </p:cNvPr>
          <p:cNvCxnSpPr/>
          <p:nvPr/>
        </p:nvCxnSpPr>
        <p:spPr>
          <a:xfrm>
            <a:off x="5635354" y="357301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91E4E9-91D9-8F4E-AE8B-01F1F14E82D4}"/>
              </a:ext>
            </a:extLst>
          </p:cNvPr>
          <p:cNvCxnSpPr/>
          <p:nvPr/>
        </p:nvCxnSpPr>
        <p:spPr>
          <a:xfrm flipH="1">
            <a:off x="3203848" y="2348881"/>
            <a:ext cx="171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69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11461</TotalTime>
  <Words>907</Words>
  <Application>Microsoft Macintosh PowerPoint</Application>
  <PresentationFormat>On-screen Show (4:3)</PresentationFormat>
  <Paragraphs>241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Mitchell and Merritt’s Algorithm for single resource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Easy Questions</vt:lpstr>
      <vt:lpstr>Easy Questions Answers</vt:lpstr>
      <vt:lpstr>More Questions</vt:lpstr>
      <vt:lpstr>More Questions Answers</vt:lpstr>
      <vt:lpstr>Priority based algorithm</vt:lpstr>
      <vt:lpstr>With priority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Spring 2019 Lecture </dc:title>
  <dc:creator>CSTAR</dc:creator>
  <cp:lastModifiedBy>Lini Thomas</cp:lastModifiedBy>
  <cp:revision>138</cp:revision>
  <dcterms:created xsi:type="dcterms:W3CDTF">2019-03-02T07:04:46Z</dcterms:created>
  <dcterms:modified xsi:type="dcterms:W3CDTF">2024-02-20T08:44:22Z</dcterms:modified>
</cp:coreProperties>
</file>